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 snapToGrid="0" snapToObjects="1">
      <p:cViewPr>
        <p:scale>
          <a:sx n="155" d="100"/>
          <a:sy n="155" d="100"/>
        </p:scale>
        <p:origin x="-960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9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6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2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6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5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0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8BDF-5102-F54E-AAE3-810D11246418}" type="datetimeFigureOut">
              <a:rPr lang="en-US" smtClean="0"/>
              <a:t>15/10/2013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CF12-627D-3D40-9E72-1F217BF0D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631" y="2130425"/>
            <a:ext cx="7772400" cy="1470025"/>
          </a:xfrm>
        </p:spPr>
        <p:txBody>
          <a:bodyPr/>
          <a:lstStyle/>
          <a:p>
            <a:r>
              <a:rPr lang="en-US" dirty="0" smtClean="0"/>
              <a:t>Reducing the impact of IXP maintenance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dirty="0" err="1" smtClean="0"/>
              <a:t>Hargrave</a:t>
            </a:r>
            <a:r>
              <a:rPr lang="en-US" dirty="0"/>
              <a:t> </a:t>
            </a:r>
            <a:r>
              <a:rPr lang="en-US" dirty="0" smtClean="0"/>
              <a:t>// </a:t>
            </a:r>
            <a:r>
              <a:rPr lang="en-US" dirty="0" smtClean="0"/>
              <a:t>LONAP</a:t>
            </a:r>
          </a:p>
          <a:p>
            <a:r>
              <a:rPr lang="en-US" dirty="0" err="1" smtClean="0"/>
              <a:t>will@lonap.net</a:t>
            </a:r>
            <a:endParaRPr lang="en-US" dirty="0"/>
          </a:p>
        </p:txBody>
      </p:sp>
      <p:pic>
        <p:nvPicPr>
          <p:cNvPr id="6" name="Picture 5" descr="lonap-logo-web-sl-transp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31" y="5559705"/>
            <a:ext cx="2110933" cy="84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9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IXP?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953735"/>
                </a:solidFill>
              </a:rPr>
              <a:t>switched fabric </a:t>
            </a:r>
            <a:r>
              <a:rPr lang="en-US" dirty="0" smtClean="0"/>
              <a:t>for interconnecting networks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BGP</a:t>
            </a:r>
            <a:r>
              <a:rPr lang="en-US" dirty="0" smtClean="0"/>
              <a:t> is the control </a:t>
            </a:r>
            <a:r>
              <a:rPr lang="en-US" dirty="0" smtClean="0"/>
              <a:t>plane </a:t>
            </a:r>
            <a:r>
              <a:rPr lang="en-US" dirty="0" smtClean="0"/>
              <a:t>for network </a:t>
            </a:r>
            <a:r>
              <a:rPr lang="en-US" dirty="0" smtClean="0"/>
              <a:t>operators to signal reachability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happens </a:t>
            </a:r>
            <a:r>
              <a:rPr lang="en-US" dirty="0" smtClean="0"/>
              <a:t>to production traffic when an IXP operator does maintenance?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9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4" y="160170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58" y="5695070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80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stCxn id="8" idx="3"/>
            <a:endCxn id="33" idx="1"/>
          </p:cNvCxnSpPr>
          <p:nvPr/>
        </p:nvCxnSpPr>
        <p:spPr>
          <a:xfrm>
            <a:off x="3589408" y="2680961"/>
            <a:ext cx="308879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0"/>
            <a:endCxn id="8" idx="2"/>
          </p:cNvCxnSpPr>
          <p:nvPr/>
        </p:nvCxnSpPr>
        <p:spPr>
          <a:xfrm flipV="1">
            <a:off x="3129044" y="3135676"/>
            <a:ext cx="0" cy="255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ight Arrow Callout 22"/>
          <p:cNvSpPr/>
          <p:nvPr/>
        </p:nvSpPr>
        <p:spPr>
          <a:xfrm>
            <a:off x="457201" y="5751403"/>
            <a:ext cx="2065044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707935" y="2469179"/>
            <a:ext cx="1814309" cy="4205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932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IXP Switches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65" y="5680337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07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33"/>
          <p:cNvCxnSpPr>
            <a:stCxn id="32" idx="0"/>
            <a:endCxn id="33" idx="2"/>
          </p:cNvCxnSpPr>
          <p:nvPr/>
        </p:nvCxnSpPr>
        <p:spPr>
          <a:xfrm flipH="1" flipV="1">
            <a:off x="7138571" y="3135676"/>
            <a:ext cx="13280" cy="2544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24" y="900684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>
            <a:stCxn id="8" idx="0"/>
            <a:endCxn id="35" idx="1"/>
          </p:cNvCxnSpPr>
          <p:nvPr/>
        </p:nvCxnSpPr>
        <p:spPr>
          <a:xfrm flipV="1">
            <a:off x="3129044" y="1355399"/>
            <a:ext cx="1552180" cy="87084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3" idx="0"/>
            <a:endCxn id="35" idx="3"/>
          </p:cNvCxnSpPr>
          <p:nvPr/>
        </p:nvCxnSpPr>
        <p:spPr>
          <a:xfrm flipH="1" flipV="1">
            <a:off x="5601952" y="1355399"/>
            <a:ext cx="1536619" cy="87084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9044" y="5301933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192.0.1.2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77125" y="5295575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192.0.1.3</a:t>
            </a:r>
            <a:endParaRPr lang="en-US" dirty="0"/>
          </a:p>
        </p:txBody>
      </p:sp>
      <p:sp>
        <p:nvSpPr>
          <p:cNvPr id="47" name="Bent Arrow 46"/>
          <p:cNvSpPr/>
          <p:nvPr/>
        </p:nvSpPr>
        <p:spPr>
          <a:xfrm rot="5400000" flipV="1">
            <a:off x="3371671" y="3439579"/>
            <a:ext cx="1735907" cy="1826623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49" name="Bent Arrow 48"/>
          <p:cNvSpPr/>
          <p:nvPr/>
        </p:nvSpPr>
        <p:spPr>
          <a:xfrm rot="16200000" flipH="1" flipV="1">
            <a:off x="5186945" y="3450927"/>
            <a:ext cx="1735907" cy="1803927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" y="412340"/>
            <a:ext cx="330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 typical IXP</a:t>
            </a:r>
            <a:endParaRPr lang="en-US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4436293" y="3097461"/>
            <a:ext cx="14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BGP Session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ight Arrow Callout 21"/>
          <p:cNvSpPr/>
          <p:nvPr/>
        </p:nvSpPr>
        <p:spPr>
          <a:xfrm>
            <a:off x="4579267" y="5769545"/>
            <a:ext cx="2005057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B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6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Callout 26"/>
          <p:cNvSpPr/>
          <p:nvPr/>
        </p:nvSpPr>
        <p:spPr>
          <a:xfrm>
            <a:off x="457201" y="5751403"/>
            <a:ext cx="2065044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ight Arrow Callout 27"/>
          <p:cNvSpPr/>
          <p:nvPr/>
        </p:nvSpPr>
        <p:spPr>
          <a:xfrm>
            <a:off x="4579267" y="5769545"/>
            <a:ext cx="2005057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4" y="160170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58" y="5695070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80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stCxn id="8" idx="3"/>
            <a:endCxn id="33" idx="1"/>
          </p:cNvCxnSpPr>
          <p:nvPr/>
        </p:nvCxnSpPr>
        <p:spPr>
          <a:xfrm>
            <a:off x="3589408" y="2680961"/>
            <a:ext cx="308879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0"/>
            <a:endCxn id="8" idx="2"/>
          </p:cNvCxnSpPr>
          <p:nvPr/>
        </p:nvCxnSpPr>
        <p:spPr>
          <a:xfrm flipV="1">
            <a:off x="3129044" y="3135676"/>
            <a:ext cx="0" cy="255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ight Arrow Callout 23"/>
          <p:cNvSpPr/>
          <p:nvPr/>
        </p:nvSpPr>
        <p:spPr>
          <a:xfrm>
            <a:off x="707935" y="2469179"/>
            <a:ext cx="1814309" cy="4205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932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IXP Switches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65" y="5680337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07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33"/>
          <p:cNvCxnSpPr>
            <a:stCxn id="32" idx="0"/>
            <a:endCxn id="33" idx="2"/>
          </p:cNvCxnSpPr>
          <p:nvPr/>
        </p:nvCxnSpPr>
        <p:spPr>
          <a:xfrm flipH="1" flipV="1">
            <a:off x="7138571" y="3135676"/>
            <a:ext cx="13280" cy="2544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24" y="900684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>
            <a:stCxn id="8" idx="0"/>
            <a:endCxn id="35" idx="1"/>
          </p:cNvCxnSpPr>
          <p:nvPr/>
        </p:nvCxnSpPr>
        <p:spPr>
          <a:xfrm flipV="1">
            <a:off x="3129044" y="1355399"/>
            <a:ext cx="1552180" cy="87084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3" idx="0"/>
            <a:endCxn id="35" idx="3"/>
          </p:cNvCxnSpPr>
          <p:nvPr/>
        </p:nvCxnSpPr>
        <p:spPr>
          <a:xfrm flipH="1" flipV="1">
            <a:off x="5601952" y="1355399"/>
            <a:ext cx="1536619" cy="87084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9044" y="5301933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192.0.1.2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77125" y="5295575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192.0.1.3</a:t>
            </a:r>
            <a:endParaRPr lang="en-US" dirty="0"/>
          </a:p>
        </p:txBody>
      </p:sp>
      <p:sp>
        <p:nvSpPr>
          <p:cNvPr id="47" name="Bent Arrow 46"/>
          <p:cNvSpPr/>
          <p:nvPr/>
        </p:nvSpPr>
        <p:spPr>
          <a:xfrm rot="5400000" flipV="1">
            <a:off x="3371671" y="3439579"/>
            <a:ext cx="1735907" cy="1826623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49" name="Bent Arrow 48"/>
          <p:cNvSpPr/>
          <p:nvPr/>
        </p:nvSpPr>
        <p:spPr>
          <a:xfrm rot="16200000" flipH="1" flipV="1">
            <a:off x="5186945" y="3450927"/>
            <a:ext cx="1735907" cy="1803927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" y="412340"/>
            <a:ext cx="330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Maintenance</a:t>
            </a:r>
            <a:endParaRPr lang="en-US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4436293" y="3097461"/>
            <a:ext cx="14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BGP Session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Monty_python_fo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35" y="754434"/>
            <a:ext cx="2772352" cy="249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0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4" y="160170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58" y="5695070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80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stCxn id="8" idx="3"/>
            <a:endCxn id="33" idx="1"/>
          </p:cNvCxnSpPr>
          <p:nvPr/>
        </p:nvCxnSpPr>
        <p:spPr>
          <a:xfrm>
            <a:off x="3589408" y="2680961"/>
            <a:ext cx="308879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0"/>
            <a:endCxn id="8" idx="2"/>
          </p:cNvCxnSpPr>
          <p:nvPr/>
        </p:nvCxnSpPr>
        <p:spPr>
          <a:xfrm flipV="1">
            <a:off x="3129044" y="3135676"/>
            <a:ext cx="0" cy="255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65" y="5680337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07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33"/>
          <p:cNvCxnSpPr>
            <a:stCxn id="32" idx="0"/>
            <a:endCxn id="33" idx="2"/>
          </p:cNvCxnSpPr>
          <p:nvPr/>
        </p:nvCxnSpPr>
        <p:spPr>
          <a:xfrm flipH="1" flipV="1">
            <a:off x="7138571" y="3135676"/>
            <a:ext cx="13280" cy="2544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9044" y="5301933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192.0.1.2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77125" y="5295575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192.0.1.3</a:t>
            </a:r>
            <a:endParaRPr lang="en-US" dirty="0"/>
          </a:p>
        </p:txBody>
      </p:sp>
      <p:sp>
        <p:nvSpPr>
          <p:cNvPr id="47" name="Bent Arrow 46"/>
          <p:cNvSpPr/>
          <p:nvPr/>
        </p:nvSpPr>
        <p:spPr>
          <a:xfrm rot="5400000" flipV="1">
            <a:off x="3371671" y="3439579"/>
            <a:ext cx="1735907" cy="1826623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49" name="Bent Arrow 48"/>
          <p:cNvSpPr/>
          <p:nvPr/>
        </p:nvSpPr>
        <p:spPr>
          <a:xfrm rot="16200000" flipH="1" flipV="1">
            <a:off x="5186945" y="3450927"/>
            <a:ext cx="1735907" cy="1803927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7199" y="412340"/>
            <a:ext cx="6037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Waiting for BGP </a:t>
            </a:r>
            <a:r>
              <a:rPr lang="en-US" sz="4400" dirty="0" err="1" smtClean="0"/>
              <a:t>holdtimers</a:t>
            </a:r>
            <a:r>
              <a:rPr lang="en-US" sz="4400" dirty="0" smtClean="0"/>
              <a:t>…</a:t>
            </a:r>
            <a:endParaRPr lang="en-US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4436293" y="3097461"/>
            <a:ext cx="14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BGP Session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562429" y="3839929"/>
            <a:ext cx="2177142" cy="1301432"/>
          </a:xfrm>
          <a:prstGeom prst="cloudCallout">
            <a:avLst>
              <a:gd name="adj1" fmla="val 52386"/>
              <a:gd name="adj2" fmla="val 8240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Where’s my peer?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6836716" y="3581401"/>
            <a:ext cx="2177142" cy="1301432"/>
          </a:xfrm>
          <a:prstGeom prst="cloudCallout">
            <a:avLst>
              <a:gd name="adj1" fmla="val -28031"/>
              <a:gd name="adj2" fmla="val 10540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Where’s my peer?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Monty_python_fo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35" y="754434"/>
            <a:ext cx="2772352" cy="2490099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995435" y="412340"/>
            <a:ext cx="2929852" cy="1446550"/>
          </a:xfrm>
          <a:prstGeom prst="wedgeEllipseCallout">
            <a:avLst>
              <a:gd name="adj1" fmla="val -18046"/>
              <a:gd name="adj2" fmla="val 1005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Traffic </a:t>
            </a:r>
            <a:r>
              <a:rPr lang="en-US" sz="2800" dirty="0" err="1" smtClean="0">
                <a:solidFill>
                  <a:schemeClr val="tx1"/>
                </a:solidFill>
              </a:rPr>
              <a:t>blackholed</a:t>
            </a:r>
            <a:r>
              <a:rPr lang="en-US" sz="2800" dirty="0" smtClean="0">
                <a:solidFill>
                  <a:schemeClr val="tx1"/>
                </a:solidFill>
              </a:rPr>
              <a:t> here 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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ight Arrow Callout 20"/>
          <p:cNvSpPr/>
          <p:nvPr/>
        </p:nvSpPr>
        <p:spPr>
          <a:xfrm>
            <a:off x="457201" y="5751403"/>
            <a:ext cx="2065044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ight Arrow Callout 21"/>
          <p:cNvSpPr/>
          <p:nvPr/>
        </p:nvSpPr>
        <p:spPr>
          <a:xfrm>
            <a:off x="4579267" y="5769545"/>
            <a:ext cx="2005057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B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82807" y="2500961"/>
            <a:ext cx="360000" cy="360000"/>
            <a:chOff x="-726698" y="2441778"/>
            <a:chExt cx="360000" cy="3600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-714250" y="2441778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V="1">
              <a:off x="-720474" y="2435554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56862" y="3064533"/>
            <a:ext cx="360000" cy="360000"/>
            <a:chOff x="-726698" y="2441778"/>
            <a:chExt cx="360000" cy="3600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-714250" y="2441778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V="1">
              <a:off x="-720474" y="2435554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857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4" y="160170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58" y="5695070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80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stCxn id="8" idx="3"/>
            <a:endCxn id="33" idx="1"/>
          </p:cNvCxnSpPr>
          <p:nvPr/>
        </p:nvCxnSpPr>
        <p:spPr>
          <a:xfrm>
            <a:off x="3589408" y="2680961"/>
            <a:ext cx="3088799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0"/>
            <a:endCxn id="8" idx="2"/>
          </p:cNvCxnSpPr>
          <p:nvPr/>
        </p:nvCxnSpPr>
        <p:spPr>
          <a:xfrm flipV="1">
            <a:off x="3129044" y="3135676"/>
            <a:ext cx="0" cy="255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ight Arrow Callout 23"/>
          <p:cNvSpPr/>
          <p:nvPr/>
        </p:nvSpPr>
        <p:spPr>
          <a:xfrm>
            <a:off x="707935" y="2469179"/>
            <a:ext cx="1814309" cy="4205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932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IXP Switches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2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65" y="5680337"/>
            <a:ext cx="991371" cy="6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07" y="2226246"/>
            <a:ext cx="920728" cy="9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33"/>
          <p:cNvCxnSpPr>
            <a:stCxn id="32" idx="0"/>
            <a:endCxn id="33" idx="2"/>
          </p:cNvCxnSpPr>
          <p:nvPr/>
        </p:nvCxnSpPr>
        <p:spPr>
          <a:xfrm flipH="1" flipV="1">
            <a:off x="7138571" y="3135676"/>
            <a:ext cx="13280" cy="2544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9044" y="5301933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192.0.1.2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77125" y="5295575"/>
            <a:ext cx="106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192.0.1.3</a:t>
            </a:r>
            <a:endParaRPr lang="en-US" dirty="0"/>
          </a:p>
        </p:txBody>
      </p:sp>
      <p:sp>
        <p:nvSpPr>
          <p:cNvPr id="47" name="Bent Arrow 46"/>
          <p:cNvSpPr/>
          <p:nvPr/>
        </p:nvSpPr>
        <p:spPr>
          <a:xfrm rot="5400000" flipV="1">
            <a:off x="3371671" y="3439579"/>
            <a:ext cx="1735907" cy="1826623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49" name="Bent Arrow 48"/>
          <p:cNvSpPr/>
          <p:nvPr/>
        </p:nvSpPr>
        <p:spPr>
          <a:xfrm rot="16200000" flipH="1" flipV="1">
            <a:off x="5186945" y="3450927"/>
            <a:ext cx="1735907" cy="1803927"/>
          </a:xfrm>
          <a:prstGeom prst="bentArrow">
            <a:avLst>
              <a:gd name="adj1" fmla="val 7592"/>
              <a:gd name="adj2" fmla="val 10270"/>
              <a:gd name="adj3" fmla="val 14957"/>
              <a:gd name="adj4" fmla="val 4375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7199" y="412340"/>
            <a:ext cx="4513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90 to 180 seconds later….</a:t>
            </a:r>
            <a:endParaRPr lang="en-US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4436293" y="3097461"/>
            <a:ext cx="14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BGP Session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562429" y="3839929"/>
            <a:ext cx="2177142" cy="1301432"/>
          </a:xfrm>
          <a:prstGeom prst="cloudCallout">
            <a:avLst>
              <a:gd name="adj1" fmla="val 42803"/>
              <a:gd name="adj2" fmla="val 914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Holdtimer</a:t>
            </a:r>
            <a:r>
              <a:rPr lang="en-US" dirty="0" smtClean="0">
                <a:solidFill>
                  <a:srgbClr val="000000"/>
                </a:solidFill>
              </a:rPr>
              <a:t> expired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6836716" y="3581401"/>
            <a:ext cx="2177142" cy="1301432"/>
          </a:xfrm>
          <a:prstGeom prst="cloudCallout">
            <a:avLst>
              <a:gd name="adj1" fmla="val -28031"/>
              <a:gd name="adj2" fmla="val 10540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Holdtimer</a:t>
            </a:r>
            <a:r>
              <a:rPr lang="en-US" dirty="0" smtClean="0">
                <a:solidFill>
                  <a:srgbClr val="000000"/>
                </a:solidFill>
              </a:rPr>
              <a:t> expired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3208385" y="4338547"/>
            <a:ext cx="543919" cy="544286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&quot;No&quot; Symbol 26"/>
          <p:cNvSpPr/>
          <p:nvPr/>
        </p:nvSpPr>
        <p:spPr>
          <a:xfrm>
            <a:off x="6493361" y="4338547"/>
            <a:ext cx="543919" cy="544286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Monty_python_fo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35" y="754434"/>
            <a:ext cx="2772352" cy="2490099"/>
          </a:xfrm>
          <a:prstGeom prst="rect">
            <a:avLst/>
          </a:prstGeom>
        </p:spPr>
      </p:pic>
      <p:sp>
        <p:nvSpPr>
          <p:cNvPr id="23" name="Right Arrow Callout 22"/>
          <p:cNvSpPr/>
          <p:nvPr/>
        </p:nvSpPr>
        <p:spPr>
          <a:xfrm>
            <a:off x="457201" y="5751403"/>
            <a:ext cx="2065044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ight Arrow Callout 27"/>
          <p:cNvSpPr/>
          <p:nvPr/>
        </p:nvSpPr>
        <p:spPr>
          <a:xfrm>
            <a:off x="4579267" y="5769545"/>
            <a:ext cx="2005057" cy="420552"/>
          </a:xfrm>
          <a:prstGeom prst="rightArrow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ISP router B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882807" y="2500961"/>
            <a:ext cx="360000" cy="360000"/>
            <a:chOff x="-726698" y="2441778"/>
            <a:chExt cx="360000" cy="3600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-714250" y="2441778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V="1">
              <a:off x="-720474" y="2435554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956862" y="3064533"/>
            <a:ext cx="360000" cy="360000"/>
            <a:chOff x="-726698" y="2441778"/>
            <a:chExt cx="360000" cy="36000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-714250" y="2441778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V="1">
              <a:off x="-720474" y="2435554"/>
              <a:ext cx="347552" cy="360000"/>
            </a:xfrm>
            <a:prstGeom prst="line">
              <a:avLst/>
            </a:prstGeom>
            <a:ln w="57150" cmpd="sng"/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928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many cases, IXP switch maintenance causes  90seconds+ </a:t>
            </a:r>
            <a:r>
              <a:rPr lang="en-US" dirty="0" err="1" smtClean="0"/>
              <a:t>blackholing</a:t>
            </a:r>
            <a:r>
              <a:rPr lang="en-US" dirty="0" smtClean="0"/>
              <a:t> of production </a:t>
            </a:r>
            <a:r>
              <a:rPr lang="en-US" dirty="0" smtClean="0"/>
              <a:t>traffic</a:t>
            </a:r>
          </a:p>
          <a:p>
            <a:r>
              <a:rPr lang="en-US" dirty="0" smtClean="0"/>
              <a:t>We are doing things the wrong way round!</a:t>
            </a:r>
            <a:endParaRPr lang="en-US" dirty="0" smtClean="0"/>
          </a:p>
          <a:p>
            <a:r>
              <a:rPr lang="en-US" b="1" dirty="0" smtClean="0"/>
              <a:t>Solution: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At the start of the maintenance window, </a:t>
            </a:r>
            <a:r>
              <a:rPr lang="en-US" dirty="0" smtClean="0">
                <a:solidFill>
                  <a:srgbClr val="FF0000"/>
                </a:solidFill>
              </a:rPr>
              <a:t>tear down</a:t>
            </a:r>
            <a:r>
              <a:rPr lang="en-US" dirty="0" smtClean="0"/>
              <a:t> the control plane!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Wait</a:t>
            </a:r>
            <a:r>
              <a:rPr lang="en-US" dirty="0" smtClean="0"/>
              <a:t> for </a:t>
            </a:r>
            <a:r>
              <a:rPr lang="en-US" dirty="0" smtClean="0"/>
              <a:t>traffic </a:t>
            </a:r>
            <a:r>
              <a:rPr lang="en-US" dirty="0" smtClean="0"/>
              <a:t>to </a:t>
            </a:r>
            <a:r>
              <a:rPr lang="en-US" dirty="0" smtClean="0"/>
              <a:t>diminish (</a:t>
            </a:r>
            <a:r>
              <a:rPr lang="en-US" dirty="0" smtClean="0"/>
              <a:t>3-5</a:t>
            </a:r>
            <a:r>
              <a:rPr lang="en-US" dirty="0" smtClean="0"/>
              <a:t> </a:t>
            </a:r>
            <a:r>
              <a:rPr lang="en-US" dirty="0" smtClean="0"/>
              <a:t>minutes)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Now</a:t>
            </a:r>
            <a:r>
              <a:rPr lang="en-US" dirty="0" smtClean="0"/>
              <a:t> do your maintenance</a:t>
            </a:r>
          </a:p>
          <a:p>
            <a:pPr marL="514350" indent="-514350"/>
            <a:r>
              <a:rPr lang="en-US" dirty="0" smtClean="0"/>
              <a:t>How to tear down the control plane? </a:t>
            </a:r>
            <a:br>
              <a:rPr lang="en-US" dirty="0" smtClean="0"/>
            </a:br>
            <a:r>
              <a:rPr lang="en-US" dirty="0" smtClean="0"/>
              <a:t>Answer: </a:t>
            </a:r>
            <a:r>
              <a:rPr lang="en-US" dirty="0" smtClean="0">
                <a:solidFill>
                  <a:srgbClr val="3366FF"/>
                </a:solidFill>
              </a:rPr>
              <a:t>L4 ACLs on IXP port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1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L4 ACLs on IXP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005" y="1434707"/>
            <a:ext cx="428412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entry DenyBGPv4e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if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source-address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5.57.80.0/22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protocol </a:t>
            </a:r>
            <a:r>
              <a:rPr lang="en-US" sz="1600" dirty="0" err="1" smtClean="0">
                <a:latin typeface="Courier"/>
                <a:cs typeface="Courier"/>
              </a:rPr>
              <a:t>tcp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source-port </a:t>
            </a:r>
            <a:r>
              <a:rPr lang="en-US" sz="1600" dirty="0" smtClean="0">
                <a:latin typeface="Courier"/>
                <a:cs typeface="Courier"/>
              </a:rPr>
              <a:t>179;</a:t>
            </a:r>
          </a:p>
          <a:p>
            <a:r>
              <a:rPr lang="en-US" sz="1600" dirty="0" smtClean="0">
                <a:latin typeface="Courier"/>
                <a:cs typeface="Courier"/>
              </a:rPr>
              <a:t>  } then {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deny;</a:t>
            </a:r>
          </a:p>
          <a:p>
            <a:r>
              <a:rPr lang="en-US" sz="1600" dirty="0" smtClean="0">
                <a:latin typeface="Courier"/>
                <a:cs typeface="Courier"/>
              </a:rPr>
              <a:t>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entry DenyBGPv4i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if {</a:t>
            </a:r>
            <a:endParaRPr lang="en-US" sz="16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 source-address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5.57.80.0/22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protocol </a:t>
            </a:r>
            <a:r>
              <a:rPr lang="en-US" sz="1600" dirty="0" err="1" smtClean="0">
                <a:latin typeface="Courier"/>
                <a:cs typeface="Courier"/>
              </a:rPr>
              <a:t>tcp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smtClean="0">
                <a:solidFill>
                  <a:srgbClr val="E46C0A"/>
                </a:solidFill>
                <a:latin typeface="Courier"/>
                <a:cs typeface="Courier"/>
              </a:rPr>
              <a:t>destination-port</a:t>
            </a:r>
            <a:r>
              <a:rPr lang="en-US" sz="1600" dirty="0" smtClean="0">
                <a:latin typeface="Courier"/>
                <a:cs typeface="Courier"/>
              </a:rPr>
              <a:t> 179;</a:t>
            </a:r>
          </a:p>
          <a:p>
            <a:r>
              <a:rPr lang="en-US" sz="1600" dirty="0" smtClean="0">
                <a:latin typeface="Courier"/>
                <a:cs typeface="Courier"/>
              </a:rPr>
              <a:t>  } then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deny;</a:t>
            </a:r>
          </a:p>
          <a:p>
            <a:r>
              <a:rPr lang="en-US" sz="1600" dirty="0" smtClean="0">
                <a:latin typeface="Courier"/>
                <a:cs typeface="Courier"/>
              </a:rPr>
              <a:t>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e</a:t>
            </a:r>
            <a:r>
              <a:rPr lang="en-US" sz="1600" dirty="0" smtClean="0">
                <a:latin typeface="Courier"/>
                <a:cs typeface="Courier"/>
              </a:rPr>
              <a:t>ntry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DenyBGPv6e</a:t>
            </a:r>
            <a:r>
              <a:rPr lang="en-US" sz="1600" dirty="0" smtClean="0">
                <a:latin typeface="Courier"/>
                <a:cs typeface="Courier"/>
              </a:rPr>
              <a:t> {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291489" y="1622039"/>
            <a:ext cx="1740116" cy="457200"/>
          </a:xfrm>
          <a:prstGeom prst="borderCallout1">
            <a:avLst>
              <a:gd name="adj1" fmla="val 48095"/>
              <a:gd name="adj2" fmla="val -1137"/>
              <a:gd name="adj3" fmla="val 110544"/>
              <a:gd name="adj4" fmla="val -8201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Your IXP subnet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5893485" y="3788629"/>
            <a:ext cx="2464217" cy="998279"/>
          </a:xfrm>
          <a:prstGeom prst="borderCallout1">
            <a:avLst>
              <a:gd name="adj1" fmla="val 48095"/>
              <a:gd name="adj2" fmla="val -1137"/>
              <a:gd name="adj3" fmla="val 124879"/>
              <a:gd name="adj4" fmla="val -77661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Block in both directions, </a:t>
            </a:r>
            <a:r>
              <a:rPr lang="en-US" dirty="0"/>
              <a:t>o</a:t>
            </a:r>
            <a:r>
              <a:rPr lang="en-US" dirty="0" smtClean="0"/>
              <a:t>therwise sessions will re-establish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5448439" y="5406252"/>
            <a:ext cx="1972303" cy="712061"/>
          </a:xfrm>
          <a:prstGeom prst="borderCallout1">
            <a:avLst>
              <a:gd name="adj1" fmla="val 48095"/>
              <a:gd name="adj2" fmla="val -1137"/>
              <a:gd name="adj3" fmla="val 154508"/>
              <a:gd name="adj4" fmla="val -117841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Obviously repeat this for IPv6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455"/>
            <a:ext cx="8229600" cy="4113708"/>
          </a:xfrm>
        </p:spPr>
        <p:txBody>
          <a:bodyPr>
            <a:normAutofit/>
          </a:bodyPr>
          <a:lstStyle/>
          <a:p>
            <a:r>
              <a:rPr lang="en-US" dirty="0" smtClean="0"/>
              <a:t>We tested this during two recent </a:t>
            </a:r>
            <a:r>
              <a:rPr lang="en-US" dirty="0" smtClean="0">
                <a:solidFill>
                  <a:srgbClr val="5AAED5"/>
                </a:solidFill>
              </a:rPr>
              <a:t>LONAP </a:t>
            </a:r>
            <a:r>
              <a:rPr lang="en-US" dirty="0" smtClean="0"/>
              <a:t>maintenances with success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 Comments?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onap-logo-web-sl-transp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56" y="5445661"/>
            <a:ext cx="2110933" cy="844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5355" y="5629543"/>
            <a:ext cx="161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Will </a:t>
            </a:r>
            <a:r>
              <a:rPr lang="en-US" dirty="0" err="1">
                <a:solidFill>
                  <a:srgbClr val="000000"/>
                </a:solidFill>
              </a:rPr>
              <a:t>Hargrave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will@lonap.net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</TotalTime>
  <Words>316</Words>
  <Application>Microsoft Macintosh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Reducing the impact of IXP maintenance</vt:lpstr>
      <vt:lpstr>What is an IXP?</vt:lpstr>
      <vt:lpstr> </vt:lpstr>
      <vt:lpstr> </vt:lpstr>
      <vt:lpstr> </vt:lpstr>
      <vt:lpstr> </vt:lpstr>
      <vt:lpstr>Improving the experience</vt:lpstr>
      <vt:lpstr>L4 ACLs on IXP</vt:lpstr>
      <vt:lpstr>End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IXP Maintenance Impact</dc:title>
  <dc:creator>x x</dc:creator>
  <cp:lastModifiedBy>x x</cp:lastModifiedBy>
  <cp:revision>14</cp:revision>
  <dcterms:created xsi:type="dcterms:W3CDTF">2013-10-14T08:36:29Z</dcterms:created>
  <dcterms:modified xsi:type="dcterms:W3CDTF">2013-10-18T07:44:40Z</dcterms:modified>
</cp:coreProperties>
</file>