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Default Extension="vml" ContentType="application/vnd.openxmlformats-officedocument.vmlDrawing"/>
  <Default Extension="docx" ContentType="application/vnd.openxmlformats-officedocument.wordprocessingml.document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6" r:id="rId1"/>
  </p:sldMasterIdLst>
  <p:notesMasterIdLst>
    <p:notesMasterId r:id="rId15"/>
  </p:notesMasterIdLst>
  <p:sldIdLst>
    <p:sldId id="271" r:id="rId2"/>
    <p:sldId id="272" r:id="rId3"/>
    <p:sldId id="291" r:id="rId4"/>
    <p:sldId id="274" r:id="rId5"/>
    <p:sldId id="292" r:id="rId6"/>
    <p:sldId id="286" r:id="rId7"/>
    <p:sldId id="288" r:id="rId8"/>
    <p:sldId id="278" r:id="rId9"/>
    <p:sldId id="282" r:id="rId10"/>
    <p:sldId id="281" r:id="rId11"/>
    <p:sldId id="293" r:id="rId12"/>
    <p:sldId id="294" r:id="rId13"/>
    <p:sldId id="283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A8A85"/>
    <a:srgbClr val="0A406B"/>
    <a:srgbClr val="5C5C5C"/>
    <a:srgbClr val="383838"/>
    <a:srgbClr val="C40836"/>
    <a:srgbClr val="C01B1C"/>
    <a:srgbClr val="00A2D7"/>
    <a:srgbClr val="FFCF00"/>
    <a:srgbClr val="166813"/>
    <a:srgbClr val="590F4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947" autoAdjust="0"/>
    <p:restoredTop sz="86462" autoAdjust="0"/>
  </p:normalViewPr>
  <p:slideViewPr>
    <p:cSldViewPr>
      <p:cViewPr varScale="1">
        <p:scale>
          <a:sx n="117" d="100"/>
          <a:sy n="117" d="100"/>
        </p:scale>
        <p:origin x="-42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notesMaster" Target="notesMasters/notesMaster1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25B595B-3DB2-4444-9D60-62D65E78AD12}" type="datetimeFigureOut">
              <a:rPr lang="en-US" smtClean="0"/>
              <a:t>15/10/13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22EE384-AAFB-D94C-A7C3-A5B2FA02EC4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11950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7C56275-506C-416F-A10A-73645195C6AA}" type="slidenum">
              <a:rPr lang="en-AU"/>
              <a:pPr/>
              <a:t>1</a:t>
            </a:fld>
            <a:endParaRPr lang="en-AU" dirty="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>
              <a:latin typeface="Times New Roman" charset="0"/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4E9A7D0-8BF9-493F-AC6F-1EC0F30BC31A}" type="slidenum">
              <a:rPr lang="en-AU"/>
              <a:pPr/>
              <a:t>2</a:t>
            </a:fld>
            <a:endParaRPr lang="en-AU" dirty="0"/>
          </a:p>
        </p:txBody>
      </p:sp>
      <p:sp>
        <p:nvSpPr>
          <p:cNvPr id="184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>
              <a:latin typeface="Times New Roman" charset="0"/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93648F5-7DF4-45C2-BC24-6FCFAFE0CE28}" type="slidenum">
              <a:rPr lang="en-AU"/>
              <a:pPr/>
              <a:t>3</a:t>
            </a:fld>
            <a:endParaRPr lang="en-AU" dirty="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r>
              <a:rPr lang="en-US" dirty="0" smtClean="0">
                <a:latin typeface="Times New Roman" charset="0"/>
                <a:ea typeface="ＭＳ Ｐゴシック" charset="-128"/>
              </a:rPr>
              <a:t>Update of office holders</a:t>
            </a:r>
            <a:r>
              <a:rPr lang="en-US" baseline="0" dirty="0" smtClean="0">
                <a:latin typeface="Times New Roman" charset="0"/>
                <a:ea typeface="ＭＳ Ｐゴシック" charset="-128"/>
              </a:rPr>
              <a:t> positions.</a:t>
            </a:r>
            <a:endParaRPr lang="en-US" dirty="0" smtClean="0">
              <a:latin typeface="Times New Roman" charset="0"/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endParaRPr lang="en-US" baseline="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2EE384-AAFB-D94C-A7C3-A5B2FA02EC4A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540547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6517342-56B4-421E-9286-8E7C45873D70}" type="slidenum">
              <a:rPr lang="en-AU"/>
              <a:pPr/>
              <a:t>6</a:t>
            </a:fld>
            <a:endParaRPr lang="en-AU" dirty="0"/>
          </a:p>
        </p:txBody>
      </p:sp>
      <p:sp>
        <p:nvSpPr>
          <p:cNvPr id="225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2532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dirty="0" smtClean="0">
              <a:latin typeface="Times New Roman" charset="0"/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 typeface="Arial"/>
              <a:buChar char="•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1CCB38-091A-3A46-8F3C-F69CC7EBEF75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061369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5692BD8-264B-41F5-839A-41790C8A6E39}" type="slidenum">
              <a:rPr lang="en-AU"/>
              <a:pPr/>
              <a:t>8</a:t>
            </a:fld>
            <a:endParaRPr lang="en-AU" dirty="0"/>
          </a:p>
        </p:txBody>
      </p:sp>
      <p:sp>
        <p:nvSpPr>
          <p:cNvPr id="2662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6628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dirty="0" smtClean="0">
              <a:latin typeface="Times New Roman" charset="0"/>
              <a:ea typeface="ＭＳ Ｐゴシック" charset="-128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925F31D-A04F-47E6-AACE-CE93034FBA29}" type="slidenum">
              <a:rPr lang="en-AU"/>
              <a:pPr/>
              <a:t>13</a:t>
            </a:fld>
            <a:endParaRPr lang="en-AU" dirty="0"/>
          </a:p>
        </p:txBody>
      </p:sp>
      <p:sp>
        <p:nvSpPr>
          <p:cNvPr id="337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>
              <a:latin typeface="Times New Roman" charset="0"/>
              <a:ea typeface="ＭＳ Ｐゴシック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jpeg"/><Relationship Id="rId3" Type="http://schemas.openxmlformats.org/officeDocument/2006/relationships/image" Target="../media/image2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6477000"/>
            <a:ext cx="9144000" cy="381000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000" dirty="0">
              <a:solidFill>
                <a:srgbClr val="D40000"/>
              </a:solidFill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pic>
        <p:nvPicPr>
          <p:cNvPr id="5" name="Picture 5" descr="bar-on-side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423275" y="0"/>
            <a:ext cx="722313" cy="6475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6" name="Picture 6" descr="NRO_3D_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38113" y="255588"/>
            <a:ext cx="1606550" cy="765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Rectangle 9"/>
          <p:cNvSpPr>
            <a:spLocks noChangeArrowheads="1"/>
          </p:cNvSpPr>
          <p:nvPr/>
        </p:nvSpPr>
        <p:spPr bwMode="auto">
          <a:xfrm>
            <a:off x="7115175" y="6562725"/>
            <a:ext cx="2028825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 fontAlgn="base">
              <a:spcBef>
                <a:spcPct val="0"/>
              </a:spcBef>
              <a:spcAft>
                <a:spcPct val="0"/>
              </a:spcAft>
              <a:defRPr/>
            </a:pPr>
            <a:endParaRPr lang="pt-BR" sz="1200" dirty="0">
              <a:solidFill>
                <a:srgbClr val="000000"/>
              </a:solidFill>
              <a:latin typeface="Arial Black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968707" name="Rectangle 3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968708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AU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354763"/>
          </a:xfrm>
        </p:spPr>
        <p:txBody>
          <a:bodyPr vert="eaVert"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354763"/>
          </a:xfrm>
        </p:spPr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i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1916832"/>
            <a:ext cx="9144000" cy="4176464"/>
          </a:xfrm>
          <a:prstGeom prst="rect">
            <a:avLst/>
          </a:prstGeom>
          <a:solidFill>
            <a:schemeClr val="bg1">
              <a:alpha val="5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 dirty="0">
              <a:solidFill>
                <a:srgbClr val="003B8B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1052736"/>
            <a:ext cx="8352928" cy="778098"/>
          </a:xfrm>
        </p:spPr>
        <p:txBody>
          <a:bodyPr>
            <a:normAutofit/>
          </a:bodyPr>
          <a:lstStyle>
            <a:lvl1pPr algn="l">
              <a:defRPr sz="4400">
                <a:solidFill>
                  <a:srgbClr val="0A406B"/>
                </a:solidFill>
              </a:defRPr>
            </a:lvl1pPr>
          </a:lstStyle>
          <a:p>
            <a:r>
              <a:rPr lang="en-AU" smtClean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5880" y="2708920"/>
            <a:ext cx="8352928" cy="3109050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0A406B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395536" y="1988840"/>
            <a:ext cx="8353425" cy="504602"/>
          </a:xfrm>
        </p:spPr>
        <p:txBody>
          <a:bodyPr/>
          <a:lstStyle>
            <a:lvl1pPr marL="0" indent="0">
              <a:buNone/>
              <a:defRPr>
                <a:solidFill>
                  <a:srgbClr val="0A406B"/>
                </a:solidFill>
              </a:defRPr>
            </a:lvl1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99792" y="6548966"/>
            <a:ext cx="3960440" cy="22762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003B8B"/>
                </a:solidFill>
              </a:defRPr>
            </a:lvl1pPr>
          </a:lstStyle>
          <a:p>
            <a:endParaRPr lang="en-AU" dirty="0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748464" y="6548965"/>
            <a:ext cx="288032" cy="21602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003B8B"/>
                </a:solidFill>
              </a:defRPr>
            </a:lvl1pPr>
          </a:lstStyle>
          <a:p>
            <a:fld id="{38B2A337-2C29-4402-A0A2-E290C184D5D3}" type="slidenum">
              <a:rPr lang="en-AU" smtClean="0"/>
              <a:pPr/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95486124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2420888"/>
            <a:ext cx="8352928" cy="1362075"/>
          </a:xfrm>
        </p:spPr>
        <p:txBody>
          <a:bodyPr anchor="ctr" anchorCtr="0">
            <a:noAutofit/>
          </a:bodyPr>
          <a:lstStyle>
            <a:lvl1pPr algn="ctr">
              <a:defRPr sz="4800" b="1" cap="none" baseline="0">
                <a:solidFill>
                  <a:schemeClr val="bg1"/>
                </a:solidFill>
              </a:defRPr>
            </a:lvl1pPr>
          </a:lstStyle>
          <a:p>
            <a:r>
              <a:rPr lang="en-AU" smtClean="0"/>
              <a:t>Click to edit Master title style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99792" y="6548966"/>
            <a:ext cx="3960440" cy="227624"/>
          </a:xfrm>
          <a:prstGeom prst="rect">
            <a:avLst/>
          </a:prstGeom>
        </p:spPr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748464" y="6548965"/>
            <a:ext cx="288032" cy="216024"/>
          </a:xfrm>
          <a:prstGeom prst="rect">
            <a:avLst/>
          </a:prstGeom>
        </p:spPr>
        <p:txBody>
          <a:bodyPr/>
          <a:lstStyle/>
          <a:p>
            <a:fld id="{38B2A337-2C29-4402-A0A2-E290C184D5D3}" type="slidenum">
              <a:rPr lang="en-AU" smtClean="0"/>
              <a:t>‹#›</a:t>
            </a:fld>
            <a:endParaRPr lang="en-AU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/>
          </p:nvPr>
        </p:nvSpPr>
        <p:spPr>
          <a:xfrm>
            <a:off x="395288" y="3965525"/>
            <a:ext cx="8353425" cy="649288"/>
          </a:xfrm>
        </p:spPr>
        <p:txBody>
          <a:bodyPr/>
          <a:lstStyle>
            <a:lvl1pPr marL="0" indent="0" algn="ctr">
              <a:buNone/>
              <a:defRPr>
                <a:solidFill>
                  <a:schemeClr val="bg1"/>
                </a:solidFill>
              </a:defRPr>
            </a:lvl1pPr>
          </a:lstStyle>
          <a:p>
            <a:pPr lvl="0"/>
            <a:r>
              <a:rPr lang="en-AU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2636284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374775"/>
            <a:ext cx="3975100" cy="49799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56100" y="1374775"/>
            <a:ext cx="3975100" cy="49799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AU" noProof="0" dirty="0" smtClean="0"/>
              <a:t>Drag picture to placeholder or click icon to add</a:t>
            </a:r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5" Type="http://schemas.openxmlformats.org/officeDocument/2006/relationships/image" Target="../media/image1.jpeg"/><Relationship Id="rId16" Type="http://schemas.openxmlformats.org/officeDocument/2006/relationships/image" Target="../media/image2.jpe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7682" name="Rectangle 2"/>
          <p:cNvSpPr>
            <a:spLocks noChangeArrowheads="1"/>
          </p:cNvSpPr>
          <p:nvPr/>
        </p:nvSpPr>
        <p:spPr bwMode="auto">
          <a:xfrm>
            <a:off x="0" y="6477000"/>
            <a:ext cx="9144000" cy="381000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400" dirty="0">
              <a:solidFill>
                <a:srgbClr val="000000"/>
              </a:solidFill>
              <a:latin typeface="Times New Roman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967683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23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3568" y="1374775"/>
            <a:ext cx="7416824" cy="4979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AU" dirty="0" smtClean="0"/>
              <a:t>Click to edit Master text styles</a:t>
            </a:r>
          </a:p>
          <a:p>
            <a:pPr lvl="1"/>
            <a:r>
              <a:rPr lang="en-AU" dirty="0" smtClean="0"/>
              <a:t>Second level</a:t>
            </a:r>
          </a:p>
          <a:p>
            <a:pPr lvl="2"/>
            <a:r>
              <a:rPr lang="en-AU" dirty="0" smtClean="0"/>
              <a:t>Third level</a:t>
            </a:r>
          </a:p>
          <a:p>
            <a:pPr lvl="3"/>
            <a:r>
              <a:rPr lang="en-AU" dirty="0" smtClean="0"/>
              <a:t>Fourth level</a:t>
            </a:r>
          </a:p>
          <a:p>
            <a:pPr lvl="4"/>
            <a:r>
              <a:rPr lang="en-AU" dirty="0" smtClean="0"/>
              <a:t>Fifth level</a:t>
            </a:r>
            <a:endParaRPr lang="en-US" dirty="0" smtClean="0"/>
          </a:p>
        </p:txBody>
      </p:sp>
      <p:sp>
        <p:nvSpPr>
          <p:cNvPr id="967687" name="Rectangle 7"/>
          <p:cNvSpPr>
            <a:spLocks noChangeArrowheads="1"/>
          </p:cNvSpPr>
          <p:nvPr/>
        </p:nvSpPr>
        <p:spPr bwMode="auto">
          <a:xfrm>
            <a:off x="7115175" y="6553200"/>
            <a:ext cx="2028825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 fontAlgn="base">
              <a:spcBef>
                <a:spcPct val="0"/>
              </a:spcBef>
              <a:spcAft>
                <a:spcPct val="0"/>
              </a:spcAft>
              <a:defRPr/>
            </a:pPr>
            <a:endParaRPr lang="pt-BR" sz="1200" dirty="0">
              <a:solidFill>
                <a:srgbClr val="000000"/>
              </a:solidFill>
              <a:latin typeface="Arial Black" charset="0"/>
              <a:ea typeface="ＭＳ Ｐゴシック" charset="-128"/>
              <a:cs typeface="ＭＳ Ｐゴシック" charset="-128"/>
            </a:endParaRPr>
          </a:p>
        </p:txBody>
      </p:sp>
      <p:pic>
        <p:nvPicPr>
          <p:cNvPr id="1030" name="Picture 8" descr="bar-on-side"/>
          <p:cNvPicPr>
            <a:picLocks noChangeAspect="1" noChangeArrowheads="1"/>
          </p:cNvPicPr>
          <p:nvPr/>
        </p:nvPicPr>
        <p:blipFill>
          <a:blip r:embed="rId15"/>
          <a:srcRect/>
          <a:stretch>
            <a:fillRect/>
          </a:stretch>
        </p:blipFill>
        <p:spPr bwMode="auto">
          <a:xfrm>
            <a:off x="8423275" y="0"/>
            <a:ext cx="722313" cy="6475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031" name="Picture 9" descr="NRO_3D_1"/>
          <p:cNvPicPr>
            <a:picLocks noChangeAspect="1" noChangeArrowheads="1"/>
          </p:cNvPicPr>
          <p:nvPr/>
        </p:nvPicPr>
        <p:blipFill>
          <a:blip r:embed="rId16"/>
          <a:srcRect/>
          <a:stretch>
            <a:fillRect/>
          </a:stretch>
        </p:blipFill>
        <p:spPr bwMode="auto">
          <a:xfrm>
            <a:off x="138113" y="255588"/>
            <a:ext cx="1606550" cy="765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  <p:sldLayoutId id="2147483705" r:id="rId12"/>
    <p:sldLayoutId id="2147483651" r:id="rId13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+mj-lt"/>
          <a:ea typeface="ＭＳ Ｐゴシック" pitchFamily="-112" charset="-128"/>
          <a:cs typeface="ＭＳ Ｐゴシック" pitchFamily="-112" charset="-128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Arial Black" pitchFamily="-107" charset="0"/>
          <a:ea typeface="ＭＳ Ｐゴシック" pitchFamily="-112" charset="-128"/>
          <a:cs typeface="ＭＳ Ｐゴシック" pitchFamily="-112" charset="-128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Arial Black" pitchFamily="-107" charset="0"/>
          <a:ea typeface="ＭＳ Ｐゴシック" pitchFamily="-112" charset="-128"/>
          <a:cs typeface="ＭＳ Ｐゴシック" pitchFamily="-112" charset="-128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Arial Black" pitchFamily="-107" charset="0"/>
          <a:ea typeface="ＭＳ Ｐゴシック" pitchFamily="-112" charset="-128"/>
          <a:cs typeface="ＭＳ Ｐゴシック" pitchFamily="-112" charset="-128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Arial Black" pitchFamily="-107" charset="0"/>
          <a:ea typeface="ＭＳ Ｐゴシック" pitchFamily="-112" charset="-128"/>
          <a:cs typeface="ＭＳ Ｐゴシック" pitchFamily="-112" charset="-128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Arial Black" pitchFamily="-107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Arial Black" pitchFamily="-107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Arial Black" pitchFamily="-107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Arial Black" pitchFamily="-107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baseline="0">
          <a:solidFill>
            <a:schemeClr val="tx1"/>
          </a:solidFill>
          <a:latin typeface="+mn-lt"/>
          <a:ea typeface="ＭＳ Ｐゴシック" pitchFamily="-112" charset="-128"/>
          <a:cs typeface="ＭＳ Ｐゴシック" pitchFamily="-112" charset="-128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pitchFamily="-107" charset="-128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pitchFamily="-107" charset="-128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pitchFamily="-107" charset="-128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07" charset="-128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07" charset="-128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07" charset="-128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07" charset="-128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07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Relationship Id="rId3" Type="http://schemas.openxmlformats.org/officeDocument/2006/relationships/hyperlink" Target="http://www.nro.net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4" Type="http://schemas.openxmlformats.org/officeDocument/2006/relationships/package" Target="../embeddings/Microsoft_Word_Document1.docx"/><Relationship Id="rId5" Type="http://schemas.openxmlformats.org/officeDocument/2006/relationships/image" Target="../media/image3.emf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aso.icann.org/news" TargetMode="External"/><Relationship Id="rId4" Type="http://schemas.openxmlformats.org/officeDocument/2006/relationships/hyperlink" Target="http://nro.net/news" TargetMode="External"/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nro.net/documents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5586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NRO update</a:t>
            </a:r>
            <a:endParaRPr lang="en-US" dirty="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000" dirty="0" smtClean="0"/>
              <a:t>Axel </a:t>
            </a:r>
            <a:r>
              <a:rPr lang="en-US" sz="2000" dirty="0" err="1" smtClean="0"/>
              <a:t>Pawlik</a:t>
            </a:r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Treasurer, </a:t>
            </a:r>
            <a:r>
              <a:rPr lang="en-US" sz="2000" dirty="0" smtClean="0"/>
              <a:t>NRO Executive Council</a:t>
            </a:r>
          </a:p>
          <a:p>
            <a:endParaRPr lang="en-US" sz="2000" dirty="0"/>
          </a:p>
          <a:p>
            <a:r>
              <a:rPr lang="en-US" sz="2000" dirty="0" smtClean="0"/>
              <a:t>RIPE 67, 18 </a:t>
            </a:r>
            <a:r>
              <a:rPr lang="en-US" sz="2000" dirty="0" smtClean="0"/>
              <a:t>October 2013</a:t>
            </a:r>
          </a:p>
        </p:txBody>
      </p:sp>
    </p:spTree>
    <p:extLst>
      <p:ext uri="{BB962C8B-B14F-4D97-AF65-F5344CB8AC3E}">
        <p14:creationId xmlns:p14="http://schemas.microsoft.com/office/powerpoint/2010/main" val="301577610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developments</a:t>
            </a:r>
          </a:p>
        </p:txBody>
      </p:sp>
      <p:sp>
        <p:nvSpPr>
          <p:cNvPr id="3072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NRO-EC Retreats</a:t>
            </a:r>
          </a:p>
          <a:p>
            <a:pPr lvl="1"/>
            <a:r>
              <a:rPr lang="en-US" dirty="0" smtClean="0"/>
              <a:t>Singapore, February 2013</a:t>
            </a:r>
          </a:p>
          <a:p>
            <a:pPr lvl="1"/>
            <a:r>
              <a:rPr lang="en-US" dirty="0" smtClean="0"/>
              <a:t>Montevideo, October 2013</a:t>
            </a:r>
            <a:endParaRPr lang="en-US" dirty="0"/>
          </a:p>
          <a:p>
            <a:r>
              <a:rPr lang="en-US" dirty="0" smtClean="0"/>
              <a:t>New NRO Coordination groups</a:t>
            </a:r>
          </a:p>
          <a:p>
            <a:pPr lvl="1"/>
            <a:r>
              <a:rPr lang="en-US" dirty="0" smtClean="0"/>
              <a:t>Registration Services, IPv6</a:t>
            </a:r>
          </a:p>
          <a:p>
            <a:r>
              <a:rPr lang="en-US" dirty="0"/>
              <a:t>RPKI project management</a:t>
            </a:r>
          </a:p>
          <a:p>
            <a:pPr lvl="1"/>
            <a:r>
              <a:rPr lang="en-US" dirty="0"/>
              <a:t>Future planning and </a:t>
            </a:r>
            <a:r>
              <a:rPr lang="en-US" dirty="0" smtClean="0"/>
              <a:t>milestones</a:t>
            </a:r>
          </a:p>
          <a:p>
            <a:pPr lvl="1"/>
            <a:r>
              <a:rPr lang="en-US" dirty="0" smtClean="0"/>
              <a:t>IANA cooperation on </a:t>
            </a:r>
            <a:r>
              <a:rPr lang="en-US" dirty="0" err="1" smtClean="0"/>
              <a:t>testbed</a:t>
            </a:r>
            <a:endParaRPr lang="en-US" dirty="0" smtClean="0"/>
          </a:p>
          <a:p>
            <a:r>
              <a:rPr lang="en-US" dirty="0" smtClean="0"/>
              <a:t>ICANN discussions</a:t>
            </a:r>
          </a:p>
          <a:p>
            <a:pPr lvl="1"/>
            <a:r>
              <a:rPr lang="en-US" dirty="0" smtClean="0"/>
              <a:t>Response to recent IANA consultation</a:t>
            </a:r>
          </a:p>
          <a:p>
            <a:pPr lvl="1"/>
            <a:r>
              <a:rPr lang="en-US" dirty="0" smtClean="0"/>
              <a:t>ASO presence in ICANN meetings</a:t>
            </a:r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4714450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NRO Vision 2013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pPr marL="0" indent="0">
              <a:buNone/>
            </a:pPr>
            <a:r>
              <a:rPr lang="en-US" i="1" dirty="0" smtClean="0"/>
              <a:t>To </a:t>
            </a:r>
            <a:r>
              <a:rPr lang="en-US" i="1" dirty="0"/>
              <a:t>be the flagship and global leader for collaborative Internet number resource management as a central element of an open, stable and secure </a:t>
            </a:r>
            <a:r>
              <a:rPr lang="en-US" i="1" dirty="0" smtClean="0"/>
              <a:t>Internet</a:t>
            </a:r>
            <a:endParaRPr lang="en-US" i="1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754411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NRO Mission 2013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i="1" dirty="0" smtClean="0"/>
              <a:t>To </a:t>
            </a:r>
            <a:r>
              <a:rPr lang="en-US" i="1" dirty="0"/>
              <a:t>actively contribute to an open, stable and secure Internet, through</a:t>
            </a:r>
            <a:r>
              <a:rPr lang="en-US" i="1" dirty="0" smtClean="0"/>
              <a:t>:</a:t>
            </a:r>
            <a:endParaRPr lang="en-US" i="1" dirty="0"/>
          </a:p>
          <a:p>
            <a:pPr lvl="1"/>
            <a:r>
              <a:rPr lang="en-US" i="1" dirty="0" smtClean="0"/>
              <a:t>Providing </a:t>
            </a:r>
            <a:r>
              <a:rPr lang="en-US" i="1" dirty="0"/>
              <a:t>and promoting a coordinated Internet number registry System</a:t>
            </a:r>
            <a:r>
              <a:rPr lang="en-US" i="1" dirty="0" smtClean="0"/>
              <a:t>;</a:t>
            </a:r>
            <a:endParaRPr lang="en-US" i="1" dirty="0"/>
          </a:p>
          <a:p>
            <a:pPr lvl="1"/>
            <a:r>
              <a:rPr lang="en-US" i="1" dirty="0" smtClean="0"/>
              <a:t>Being </a:t>
            </a:r>
            <a:r>
              <a:rPr lang="en-US" i="1" dirty="0"/>
              <a:t>an authoritative voice on the multi-stakeholder model and bottom-up policy process in Internet governance</a:t>
            </a:r>
            <a:r>
              <a:rPr lang="en-US" i="1" dirty="0" smtClean="0"/>
              <a:t>;</a:t>
            </a:r>
            <a:endParaRPr lang="en-US" i="1" dirty="0"/>
          </a:p>
          <a:p>
            <a:pPr lvl="1"/>
            <a:r>
              <a:rPr lang="en-US" i="1" dirty="0" smtClean="0"/>
              <a:t>Coordinating </a:t>
            </a:r>
            <a:r>
              <a:rPr lang="en-US" i="1" dirty="0"/>
              <a:t>and supporting </a:t>
            </a:r>
            <a:r>
              <a:rPr lang="en-US" i="1" dirty="0" smtClean="0"/>
              <a:t>joint activities </a:t>
            </a:r>
            <a:r>
              <a:rPr lang="en-US" i="1" dirty="0"/>
              <a:t>of the RIRs.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355979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3826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Thank You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 smtClean="0">
              <a:hlinkClick r:id=""/>
            </a:endParaRPr>
          </a:p>
          <a:p>
            <a:r>
              <a:rPr lang="en-US" dirty="0" smtClean="0">
                <a:hlinkClick r:id="rId3"/>
              </a:rPr>
              <a:t>http://www.nro.net</a:t>
            </a:r>
            <a:endParaRPr lang="en-US" dirty="0" smtClean="0"/>
          </a:p>
          <a:p>
            <a:r>
              <a:rPr lang="en-US" dirty="0" err="1" smtClean="0"/>
              <a:t>german@nro.net</a:t>
            </a:r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53926680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the NRO?</a:t>
            </a:r>
            <a:endParaRPr lang="en-US" dirty="0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7544" y="1374775"/>
            <a:ext cx="8064896" cy="4979988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Number Resource Organization</a:t>
            </a:r>
          </a:p>
          <a:p>
            <a:pPr lvl="1"/>
            <a:r>
              <a:rPr lang="en-US" dirty="0" smtClean="0"/>
              <a:t>Vehicle for RIR cooperation and representation</a:t>
            </a:r>
          </a:p>
          <a:p>
            <a:pPr lvl="1"/>
            <a:r>
              <a:rPr lang="en-US" dirty="0" smtClean="0"/>
              <a:t>Lightweight, unincorporated association</a:t>
            </a:r>
          </a:p>
          <a:p>
            <a:pPr lvl="1"/>
            <a:r>
              <a:rPr lang="en-US" dirty="0" smtClean="0"/>
              <a:t>NRO </a:t>
            </a:r>
            <a:r>
              <a:rPr lang="en-US" dirty="0" err="1" smtClean="0"/>
              <a:t>MoU</a:t>
            </a:r>
            <a:r>
              <a:rPr lang="en-US" dirty="0" smtClean="0"/>
              <a:t>, 24 Oct 2003</a:t>
            </a:r>
          </a:p>
          <a:p>
            <a:r>
              <a:rPr lang="en-US" dirty="0" smtClean="0"/>
              <a:t>Why?</a:t>
            </a:r>
          </a:p>
          <a:p>
            <a:pPr lvl="1"/>
            <a:r>
              <a:rPr lang="en-US" dirty="0" smtClean="0"/>
              <a:t>Protect the unallocated Number Resource pool</a:t>
            </a:r>
          </a:p>
          <a:p>
            <a:pPr lvl="1"/>
            <a:r>
              <a:rPr lang="en-US" dirty="0" smtClean="0"/>
              <a:t>Promote and protect the bottom-up policy development process</a:t>
            </a:r>
          </a:p>
          <a:p>
            <a:pPr lvl="1"/>
            <a:r>
              <a:rPr lang="en-US" dirty="0" smtClean="0"/>
              <a:t>Act as a focal point for input into the RIR system</a:t>
            </a:r>
          </a:p>
          <a:p>
            <a:pPr lvl="1"/>
            <a:r>
              <a:rPr lang="en-US" dirty="0" smtClean="0"/>
              <a:t>Fulfill the role of the ICANN Address Supporting </a:t>
            </a:r>
            <a:r>
              <a:rPr lang="en-US" dirty="0" err="1" smtClean="0"/>
              <a:t>Organisation</a:t>
            </a:r>
            <a:r>
              <a:rPr lang="en-US" dirty="0" smtClean="0"/>
              <a:t> (ASO) </a:t>
            </a:r>
          </a:p>
        </p:txBody>
      </p:sp>
    </p:spTree>
    <p:extLst>
      <p:ext uri="{BB962C8B-B14F-4D97-AF65-F5344CB8AC3E}">
        <p14:creationId xmlns:p14="http://schemas.microsoft.com/office/powerpoint/2010/main" val="185448086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07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NRO in 2013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Executive committee</a:t>
            </a:r>
          </a:p>
          <a:p>
            <a:pPr lvl="1"/>
            <a:r>
              <a:rPr lang="en-US" dirty="0" smtClean="0"/>
              <a:t>AFRINIC: </a:t>
            </a:r>
            <a:r>
              <a:rPr lang="en-US" dirty="0" err="1" smtClean="0"/>
              <a:t>Adiel</a:t>
            </a:r>
            <a:r>
              <a:rPr lang="en-US" dirty="0" smtClean="0"/>
              <a:t> </a:t>
            </a:r>
            <a:r>
              <a:rPr lang="en-US" dirty="0" err="1" smtClean="0"/>
              <a:t>Akplogan</a:t>
            </a:r>
            <a:r>
              <a:rPr lang="en-US" dirty="0"/>
              <a:t> (Secretary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APNIC: Paul Wilson </a:t>
            </a:r>
            <a:r>
              <a:rPr lang="en-US" dirty="0"/>
              <a:t>(Chair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ARIN: John Curran </a:t>
            </a:r>
          </a:p>
          <a:p>
            <a:pPr lvl="1"/>
            <a:r>
              <a:rPr lang="en-US" dirty="0" smtClean="0"/>
              <a:t>LACNIC: Raul </a:t>
            </a:r>
            <a:r>
              <a:rPr lang="en-US" dirty="0" err="1" smtClean="0"/>
              <a:t>Echeberria</a:t>
            </a:r>
            <a:endParaRPr lang="en-US" dirty="0"/>
          </a:p>
          <a:p>
            <a:pPr lvl="1"/>
            <a:r>
              <a:rPr lang="en-US" dirty="0" smtClean="0"/>
              <a:t>RIPE NCC: Axel </a:t>
            </a:r>
            <a:r>
              <a:rPr lang="en-US" dirty="0" err="1" smtClean="0"/>
              <a:t>Pawlik</a:t>
            </a:r>
            <a:r>
              <a:rPr lang="en-US" dirty="0"/>
              <a:t> (Treasurer)</a:t>
            </a:r>
            <a:endParaRPr lang="en-US" dirty="0" smtClean="0"/>
          </a:p>
          <a:p>
            <a:r>
              <a:rPr lang="en-US" dirty="0" smtClean="0"/>
              <a:t>Secretariat</a:t>
            </a:r>
          </a:p>
          <a:p>
            <a:pPr lvl="1"/>
            <a:r>
              <a:rPr lang="en-US" dirty="0" smtClean="0"/>
              <a:t>Hosted by AFRINIC</a:t>
            </a:r>
          </a:p>
          <a:p>
            <a:pPr lvl="1"/>
            <a:r>
              <a:rPr lang="en-US" dirty="0" smtClean="0"/>
              <a:t>Executive Secretary: German Valdez (from April 2013)</a:t>
            </a:r>
          </a:p>
          <a:p>
            <a:pPr lvl="2"/>
            <a:endParaRPr lang="en-US" dirty="0" smtClean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44095090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ASO: What is it?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9552" y="1374775"/>
            <a:ext cx="7560840" cy="4979988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Address Supporting </a:t>
            </a:r>
            <a:r>
              <a:rPr lang="en-US" dirty="0" err="1" smtClean="0"/>
              <a:t>Organisation</a:t>
            </a:r>
            <a:endParaRPr lang="en-US" dirty="0" smtClean="0"/>
          </a:p>
          <a:p>
            <a:pPr lvl="1"/>
            <a:r>
              <a:rPr lang="en-US" dirty="0" smtClean="0"/>
              <a:t>ASO </a:t>
            </a:r>
            <a:r>
              <a:rPr lang="en-US" dirty="0" err="1"/>
              <a:t>MoU</a:t>
            </a:r>
            <a:r>
              <a:rPr lang="en-US" dirty="0"/>
              <a:t>, 21 October </a:t>
            </a:r>
            <a:r>
              <a:rPr lang="en-US" dirty="0" smtClean="0"/>
              <a:t>2004</a:t>
            </a:r>
            <a:endParaRPr lang="en-US" dirty="0"/>
          </a:p>
          <a:p>
            <a:r>
              <a:rPr lang="en-US" dirty="0" err="1" smtClean="0"/>
              <a:t>Recognised</a:t>
            </a:r>
            <a:r>
              <a:rPr lang="en-US" dirty="0" smtClean="0"/>
              <a:t> under the ICANN Bylaws to</a:t>
            </a:r>
            <a:r>
              <a:rPr lang="en-US" dirty="0"/>
              <a:t>:</a:t>
            </a:r>
          </a:p>
          <a:p>
            <a:pPr lvl="1"/>
            <a:r>
              <a:rPr lang="en-US" dirty="0"/>
              <a:t>Oversee global number resource policy work</a:t>
            </a:r>
          </a:p>
          <a:p>
            <a:pPr lvl="1"/>
            <a:r>
              <a:rPr lang="en-US" dirty="0"/>
              <a:t>Appoint 2 Directors to the ICANN Board </a:t>
            </a:r>
          </a:p>
          <a:p>
            <a:pPr lvl="1">
              <a:lnSpc>
                <a:spcPct val="120000"/>
              </a:lnSpc>
            </a:pPr>
            <a:r>
              <a:rPr lang="en-US" dirty="0"/>
              <a:t>Appoint representatives to serve on various ICANN bodies </a:t>
            </a:r>
            <a:r>
              <a:rPr lang="en-US" dirty="0" smtClean="0"/>
              <a:t>(</a:t>
            </a:r>
            <a:r>
              <a:rPr lang="en-US" dirty="0"/>
              <a:t>e.g. </a:t>
            </a:r>
            <a:r>
              <a:rPr lang="en-US" dirty="0" err="1" smtClean="0"/>
              <a:t>NomCom</a:t>
            </a:r>
            <a:r>
              <a:rPr lang="en-US" dirty="0" smtClean="0"/>
              <a:t>, ATRT)</a:t>
            </a:r>
            <a:endParaRPr lang="en-US" dirty="0"/>
          </a:p>
          <a:p>
            <a:pPr lvl="1"/>
            <a:r>
              <a:rPr lang="en-US" dirty="0"/>
              <a:t>Advise ICANN Board on number resource matters</a:t>
            </a:r>
          </a:p>
          <a:p>
            <a:r>
              <a:rPr lang="en-US" dirty="0" smtClean="0"/>
              <a:t>ASO Address Council</a:t>
            </a:r>
          </a:p>
          <a:p>
            <a:pPr lvl="1"/>
            <a:r>
              <a:rPr lang="en-US" dirty="0" smtClean="0"/>
              <a:t>15 individuals, 3 per RIR region</a:t>
            </a:r>
          </a:p>
        </p:txBody>
      </p:sp>
    </p:spTree>
    <p:extLst>
      <p:ext uri="{BB962C8B-B14F-4D97-AF65-F5344CB8AC3E}">
        <p14:creationId xmlns:p14="http://schemas.microsoft.com/office/powerpoint/2010/main" val="25570679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ASO: AC in 2013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5220072" y="6093296"/>
            <a:ext cx="276383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dirty="0"/>
              <a:t>*Appointed by RIR Board</a:t>
            </a:r>
          </a:p>
        </p:txBody>
      </p:sp>
      <p:graphicFrame>
        <p:nvGraphicFramePr>
          <p:cNvPr id="3" name="Object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22706839"/>
              </p:ext>
            </p:extLst>
          </p:nvPr>
        </p:nvGraphicFramePr>
        <p:xfrm>
          <a:off x="755576" y="1268760"/>
          <a:ext cx="7583957" cy="482453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89" name="Document" r:id="rId4" imgW="5410200" imgH="3441700" progId="Word.Document.12">
                  <p:embed/>
                </p:oleObj>
              </mc:Choice>
              <mc:Fallback>
                <p:oleObj name="Document" r:id="rId4" imgW="5410200" imgH="3441700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755576" y="1268760"/>
                        <a:ext cx="7583957" cy="482453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4053333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06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NRO Finances</a:t>
            </a:r>
            <a:endParaRPr lang="en-US" dirty="0"/>
          </a:p>
        </p:txBody>
      </p:sp>
      <p:sp>
        <p:nvSpPr>
          <p:cNvPr id="21507" name="Rectangle 7"/>
          <p:cNvSpPr>
            <a:spLocks noGrp="1" noChangeArrowheads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Cost sharing</a:t>
            </a:r>
          </a:p>
          <a:p>
            <a:pPr lvl="1"/>
            <a:r>
              <a:rPr lang="en-US" dirty="0" smtClean="0"/>
              <a:t>Proportional to registration services revenue (from 2014)</a:t>
            </a:r>
          </a:p>
          <a:p>
            <a:r>
              <a:rPr lang="en-US" dirty="0" smtClean="0"/>
              <a:t>Expenses</a:t>
            </a:r>
          </a:p>
          <a:p>
            <a:pPr lvl="1"/>
            <a:r>
              <a:rPr lang="en-US" dirty="0"/>
              <a:t>Staff cost</a:t>
            </a:r>
          </a:p>
          <a:p>
            <a:pPr lvl="1"/>
            <a:r>
              <a:rPr lang="en-US" dirty="0"/>
              <a:t>Travel (AC and staff)</a:t>
            </a:r>
          </a:p>
          <a:p>
            <a:pPr lvl="1"/>
            <a:r>
              <a:rPr lang="en-US" dirty="0" smtClean="0"/>
              <a:t>Communications and outreach</a:t>
            </a:r>
          </a:p>
          <a:p>
            <a:pPr lvl="1"/>
            <a:r>
              <a:rPr lang="en-US" dirty="0" smtClean="0"/>
              <a:t>Contribution to ICANN</a:t>
            </a:r>
          </a:p>
          <a:p>
            <a:pPr lvl="2"/>
            <a:r>
              <a:rPr lang="en-US" dirty="0" smtClean="0"/>
              <a:t>Remains at $823,000 per annum</a:t>
            </a:r>
          </a:p>
        </p:txBody>
      </p:sp>
    </p:spTree>
    <p:extLst>
      <p:ext uri="{BB962C8B-B14F-4D97-AF65-F5344CB8AC3E}">
        <p14:creationId xmlns:p14="http://schemas.microsoft.com/office/powerpoint/2010/main" val="12976791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ASO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342900" marR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Char char="•"/>
              <a:tabLst/>
              <a:defRPr/>
            </a:pPr>
            <a:r>
              <a:rPr lang="en-US" sz="3200" baseline="0" dirty="0" smtClean="0">
                <a:solidFill>
                  <a:schemeClr val="tx1"/>
                </a:solidFill>
                <a:effectLst/>
                <a:latin typeface="+mn-lt"/>
                <a:ea typeface="ＭＳ Ｐゴシック" pitchFamily="-112" charset="-128"/>
                <a:cs typeface="ＭＳ Ｐゴシック" pitchFamily="-112" charset="-128"/>
              </a:rPr>
              <a:t>Conducted July to December 2011</a:t>
            </a:r>
            <a:endParaRPr lang="en-US" sz="3200" dirty="0" smtClean="0">
              <a:effectLst/>
            </a:endParaRPr>
          </a:p>
          <a:p>
            <a:r>
              <a:rPr lang="en-US" dirty="0" smtClean="0"/>
              <a:t>Report published 14 March 2012</a:t>
            </a:r>
          </a:p>
          <a:p>
            <a:pPr lvl="1"/>
            <a:r>
              <a:rPr lang="en-US" dirty="0" smtClean="0">
                <a:hlinkClick r:id="rId3"/>
              </a:rPr>
              <a:t>http://aso.icann.org/news</a:t>
            </a:r>
            <a:endParaRPr lang="en-US" dirty="0" smtClean="0"/>
          </a:p>
          <a:p>
            <a:pPr lvl="1"/>
            <a:r>
              <a:rPr lang="en-US" dirty="0"/>
              <a:t>26 r</a:t>
            </a:r>
            <a:r>
              <a:rPr lang="en-US" dirty="0" smtClean="0"/>
              <a:t>ecommendations </a:t>
            </a:r>
          </a:p>
          <a:p>
            <a:r>
              <a:rPr lang="en-US" dirty="0" smtClean="0"/>
              <a:t>NRO/ASO response 3 May 2012</a:t>
            </a:r>
          </a:p>
          <a:p>
            <a:pPr lvl="1"/>
            <a:r>
              <a:rPr lang="en-US" dirty="0" smtClean="0">
                <a:hlinkClick r:id="rId4"/>
              </a:rPr>
              <a:t>http://nro.net/news</a:t>
            </a:r>
            <a:endParaRPr lang="en-US" dirty="0" smtClean="0"/>
          </a:p>
          <a:p>
            <a:r>
              <a:rPr lang="en-US" dirty="0" smtClean="0"/>
              <a:t>Latest: </a:t>
            </a:r>
          </a:p>
          <a:p>
            <a:pPr lvl="1"/>
            <a:r>
              <a:rPr lang="en-US" dirty="0" smtClean="0"/>
              <a:t>Report</a:t>
            </a:r>
            <a:r>
              <a:rPr lang="en-US" dirty="0"/>
              <a:t> </a:t>
            </a:r>
            <a:r>
              <a:rPr lang="en-US" dirty="0" smtClean="0"/>
              <a:t>to ICANN Structural Review Committee in ICANN 47 Durban.</a:t>
            </a:r>
          </a:p>
          <a:p>
            <a:pPr lvl="1"/>
            <a:r>
              <a:rPr lang="en-US" dirty="0" smtClean="0"/>
              <a:t>Implementation by ASO and NRO (RIRs)</a:t>
            </a:r>
          </a:p>
        </p:txBody>
      </p:sp>
    </p:spTree>
    <p:extLst>
      <p:ext uri="{BB962C8B-B14F-4D97-AF65-F5344CB8AC3E}">
        <p14:creationId xmlns:p14="http://schemas.microsoft.com/office/powerpoint/2010/main" val="12032395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24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     Internet Governance Forum</a:t>
            </a:r>
            <a:endParaRPr lang="en-US" dirty="0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552" y="1374775"/>
            <a:ext cx="7848872" cy="4979988"/>
          </a:xfrm>
        </p:spPr>
        <p:txBody>
          <a:bodyPr>
            <a:normAutofit/>
          </a:bodyPr>
          <a:lstStyle/>
          <a:p>
            <a:r>
              <a:rPr lang="en-US" dirty="0" smtClean="0"/>
              <a:t>IGF </a:t>
            </a:r>
            <a:r>
              <a:rPr lang="en-US" dirty="0" err="1" smtClean="0"/>
              <a:t>Multistakeholder</a:t>
            </a:r>
            <a:r>
              <a:rPr lang="en-US" dirty="0" smtClean="0"/>
              <a:t> Advisory Group </a:t>
            </a:r>
          </a:p>
          <a:p>
            <a:pPr lvl="2"/>
            <a:r>
              <a:rPr lang="en-US" dirty="0" smtClean="0"/>
              <a:t>Raul </a:t>
            </a:r>
            <a:r>
              <a:rPr lang="en-US" dirty="0" err="1"/>
              <a:t>Echeberria</a:t>
            </a:r>
            <a:r>
              <a:rPr lang="en-US" dirty="0"/>
              <a:t>, Paul </a:t>
            </a:r>
            <a:r>
              <a:rPr lang="en-US" dirty="0" err="1"/>
              <a:t>Rendek</a:t>
            </a:r>
            <a:r>
              <a:rPr lang="en-US" dirty="0"/>
              <a:t>, Paul </a:t>
            </a:r>
            <a:r>
              <a:rPr lang="en-US" dirty="0" smtClean="0"/>
              <a:t>Wilson</a:t>
            </a:r>
          </a:p>
          <a:p>
            <a:r>
              <a:rPr lang="en-US" dirty="0">
                <a:solidFill>
                  <a:srgbClr val="000000"/>
                </a:solidFill>
              </a:rPr>
              <a:t>8</a:t>
            </a:r>
            <a:r>
              <a:rPr lang="en-US" baseline="30000" dirty="0" smtClean="0">
                <a:solidFill>
                  <a:srgbClr val="000000"/>
                </a:solidFill>
              </a:rPr>
              <a:t>th</a:t>
            </a:r>
            <a:r>
              <a:rPr lang="en-US" dirty="0" smtClean="0">
                <a:solidFill>
                  <a:srgbClr val="000000"/>
                </a:solidFill>
              </a:rPr>
              <a:t> IGF</a:t>
            </a:r>
            <a:endParaRPr lang="en-US" dirty="0">
              <a:solidFill>
                <a:srgbClr val="000000"/>
              </a:solidFill>
            </a:endParaRPr>
          </a:p>
          <a:p>
            <a:pPr lvl="1"/>
            <a:r>
              <a:rPr lang="en-US" dirty="0" smtClean="0"/>
              <a:t>Bali, Indonesia 22 </a:t>
            </a:r>
            <a:r>
              <a:rPr lang="en-US" dirty="0"/>
              <a:t>to </a:t>
            </a:r>
            <a:r>
              <a:rPr lang="en-US" dirty="0" smtClean="0"/>
              <a:t>25 October 2013</a:t>
            </a:r>
            <a:endParaRPr lang="en-US" dirty="0"/>
          </a:p>
          <a:p>
            <a:pPr lvl="1"/>
            <a:r>
              <a:rPr lang="en-US" dirty="0" smtClean="0"/>
              <a:t>NRO annual contribution increased to 100K USD</a:t>
            </a:r>
            <a:endParaRPr lang="en-US" dirty="0"/>
          </a:p>
          <a:p>
            <a:pPr lvl="1"/>
            <a:r>
              <a:rPr lang="en-US" dirty="0" smtClean="0">
                <a:solidFill>
                  <a:srgbClr val="000000"/>
                </a:solidFill>
              </a:rPr>
              <a:t>NRO workshops</a:t>
            </a:r>
            <a:endParaRPr lang="en-US" dirty="0">
              <a:solidFill>
                <a:srgbClr val="000000"/>
              </a:solidFill>
            </a:endParaRPr>
          </a:p>
          <a:p>
            <a:pPr lvl="2"/>
            <a:r>
              <a:rPr lang="en-US" dirty="0" smtClean="0">
                <a:solidFill>
                  <a:srgbClr val="000000"/>
                </a:solidFill>
              </a:rPr>
              <a:t>IPv4 Markets and Legacy Space</a:t>
            </a:r>
            <a:endParaRPr lang="en-US" dirty="0">
              <a:solidFill>
                <a:srgbClr val="000000"/>
              </a:solidFill>
            </a:endParaRPr>
          </a:p>
          <a:p>
            <a:pPr lvl="2"/>
            <a:r>
              <a:rPr lang="en-US" dirty="0" smtClean="0">
                <a:solidFill>
                  <a:srgbClr val="000000"/>
                </a:solidFill>
              </a:rPr>
              <a:t>Importance of Regional Coordination in Internet Governance</a:t>
            </a:r>
          </a:p>
          <a:p>
            <a:pPr lvl="1"/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120200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2013 Correspondence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683568" y="1374775"/>
            <a:ext cx="7560840" cy="4979988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/>
              <a:t>World Telecommunications Policy Forum (WTPF)</a:t>
            </a:r>
          </a:p>
          <a:p>
            <a:pPr lvl="1"/>
            <a:r>
              <a:rPr lang="en-US" dirty="0" smtClean="0"/>
              <a:t>Call for more openness, and greater attention to IPv6 Deployment</a:t>
            </a:r>
          </a:p>
          <a:p>
            <a:r>
              <a:rPr lang="en-US" dirty="0" smtClean="0"/>
              <a:t>IGF </a:t>
            </a:r>
            <a:r>
              <a:rPr lang="en-US" dirty="0"/>
              <a:t>Open Consultation February 2013.</a:t>
            </a:r>
          </a:p>
          <a:p>
            <a:pPr lvl="1"/>
            <a:r>
              <a:rPr lang="en-US" dirty="0"/>
              <a:t>NRO support to IGF and MS </a:t>
            </a:r>
            <a:r>
              <a:rPr lang="en-US" dirty="0" smtClean="0"/>
              <a:t>model</a:t>
            </a:r>
          </a:p>
          <a:p>
            <a:r>
              <a:rPr lang="en-US" dirty="0" smtClean="0"/>
              <a:t>ICANN’s regionalization and ICP-2 Process</a:t>
            </a:r>
          </a:p>
          <a:p>
            <a:pPr lvl="1"/>
            <a:r>
              <a:rPr lang="en-US" dirty="0" smtClean="0"/>
              <a:t>Establishment of new RIR must follow ICP-2</a:t>
            </a:r>
          </a:p>
          <a:p>
            <a:r>
              <a:rPr lang="en-US" dirty="0" smtClean="0"/>
              <a:t>Progress on RPKI </a:t>
            </a:r>
            <a:r>
              <a:rPr lang="en-US" dirty="0" err="1" smtClean="0"/>
              <a:t>testbed</a:t>
            </a:r>
            <a:r>
              <a:rPr lang="en-US" dirty="0" smtClean="0"/>
              <a:t> with IANA</a:t>
            </a:r>
          </a:p>
          <a:p>
            <a:endParaRPr lang="en-US" dirty="0" smtClean="0">
              <a:hlinkClick r:id="rId2"/>
            </a:endParaRPr>
          </a:p>
          <a:p>
            <a:r>
              <a:rPr lang="en-US" dirty="0" smtClean="0">
                <a:hlinkClick r:id="rId2"/>
              </a:rPr>
              <a:t>http</a:t>
            </a:r>
            <a:r>
              <a:rPr lang="en-US" dirty="0">
                <a:hlinkClick r:id="rId2"/>
              </a:rPr>
              <a:t>://www.nro.net/documents</a:t>
            </a:r>
            <a:endParaRPr lang="en-US" dirty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582594129"/>
      </p:ext>
    </p:extLst>
  </p:cSld>
  <p:clrMapOvr>
    <a:masterClrMapping/>
  </p:clrMapOvr>
</p:sld>
</file>

<file path=ppt/theme/theme1.xml><?xml version="1.0" encoding="utf-8"?>
<a:theme xmlns:a="http://schemas.openxmlformats.org/drawingml/2006/main" name="NRO-template">
  <a:themeElements>
    <a:clrScheme name="NRO 1">
      <a:dk1>
        <a:srgbClr val="000000"/>
      </a:dk1>
      <a:lt1>
        <a:srgbClr val="FFFFFF"/>
      </a:lt1>
      <a:dk2>
        <a:srgbClr val="D40000"/>
      </a:dk2>
      <a:lt2>
        <a:srgbClr val="808080"/>
      </a:lt2>
      <a:accent1>
        <a:srgbClr val="D4D4D4"/>
      </a:accent1>
      <a:accent2>
        <a:srgbClr val="0000D4"/>
      </a:accent2>
      <a:accent3>
        <a:srgbClr val="FFFFFF"/>
      </a:accent3>
      <a:accent4>
        <a:srgbClr val="000000"/>
      </a:accent4>
      <a:accent5>
        <a:srgbClr val="E6E6E6"/>
      </a:accent5>
      <a:accent6>
        <a:srgbClr val="0000C0"/>
      </a:accent6>
      <a:hlink>
        <a:srgbClr val="D40000"/>
      </a:hlink>
      <a:folHlink>
        <a:srgbClr val="00D400"/>
      </a:folHlink>
    </a:clrScheme>
    <a:fontScheme name="NRO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chemeClr val="accent1"/>
          </a:solidFill>
          <a:prstDash val="solid"/>
          <a:miter lim="800000"/>
          <a:headEnd type="none" w="sm" len="sm"/>
          <a:tailEnd type="triangle" w="lg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AU" sz="2000" b="0" i="0" u="none" strike="noStrike" cap="none" normalizeH="0" baseline="0">
            <a:ln>
              <a:noFill/>
            </a:ln>
            <a:solidFill>
              <a:schemeClr val="tx2"/>
            </a:solidFill>
            <a:effectLst/>
            <a:latin typeface="Arial" pitchFamily="-107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chemeClr val="accent1"/>
          </a:solidFill>
          <a:prstDash val="solid"/>
          <a:miter lim="800000"/>
          <a:headEnd type="none" w="sm" len="sm"/>
          <a:tailEnd type="triangle" w="lg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AU" sz="2000" b="0" i="0" u="none" strike="noStrike" cap="none" normalizeH="0" baseline="0">
            <a:ln>
              <a:noFill/>
            </a:ln>
            <a:solidFill>
              <a:schemeClr val="tx2"/>
            </a:solidFill>
            <a:effectLst/>
            <a:latin typeface="Arial" pitchFamily="-107" charset="0"/>
          </a:defRPr>
        </a:defPPr>
      </a:lstStyle>
    </a:lnDef>
  </a:objectDefaults>
  <a:extraClrSchemeLst>
    <a:extraClrScheme>
      <a:clrScheme name="NRO 1">
        <a:dk1>
          <a:srgbClr val="000000"/>
        </a:dk1>
        <a:lt1>
          <a:srgbClr val="FFFFFF"/>
        </a:lt1>
        <a:dk2>
          <a:srgbClr val="D40000"/>
        </a:dk2>
        <a:lt2>
          <a:srgbClr val="808080"/>
        </a:lt2>
        <a:accent1>
          <a:srgbClr val="D4D4D4"/>
        </a:accent1>
        <a:accent2>
          <a:srgbClr val="0000D4"/>
        </a:accent2>
        <a:accent3>
          <a:srgbClr val="FFFFFF"/>
        </a:accent3>
        <a:accent4>
          <a:srgbClr val="000000"/>
        </a:accent4>
        <a:accent5>
          <a:srgbClr val="E6E6E6"/>
        </a:accent5>
        <a:accent6>
          <a:srgbClr val="0000C0"/>
        </a:accent6>
        <a:hlink>
          <a:srgbClr val="D40000"/>
        </a:hlink>
        <a:folHlink>
          <a:srgbClr val="00D4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NRO-template.potx</Template>
  <TotalTime>5822</TotalTime>
  <Words>558</Words>
  <Application>Microsoft Macintosh PowerPoint</Application>
  <PresentationFormat>On-screen Show (4:3)</PresentationFormat>
  <Paragraphs>111</Paragraphs>
  <Slides>13</Slides>
  <Notes>8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5" baseType="lpstr">
      <vt:lpstr>NRO-template</vt:lpstr>
      <vt:lpstr>Microsoft Word Document</vt:lpstr>
      <vt:lpstr>NRO update</vt:lpstr>
      <vt:lpstr>What is the NRO?</vt:lpstr>
      <vt:lpstr>NRO in 2013</vt:lpstr>
      <vt:lpstr>ASO: What is it?</vt:lpstr>
      <vt:lpstr>ASO: AC in 2013</vt:lpstr>
      <vt:lpstr>NRO Finances</vt:lpstr>
      <vt:lpstr>ASO Review</vt:lpstr>
      <vt:lpstr>      Internet Governance Forum</vt:lpstr>
      <vt:lpstr>2013 Correspondence</vt:lpstr>
      <vt:lpstr>Other developments</vt:lpstr>
      <vt:lpstr>NRO Vision 2013</vt:lpstr>
      <vt:lpstr>NRO Mission 2013</vt:lpstr>
      <vt:lpstr>Thank You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Rebekah</dc:creator>
  <cp:lastModifiedBy>German Valdez</cp:lastModifiedBy>
  <cp:revision>110</cp:revision>
  <dcterms:created xsi:type="dcterms:W3CDTF">2011-12-06T02:23:30Z</dcterms:created>
  <dcterms:modified xsi:type="dcterms:W3CDTF">2013-10-15T01:05:22Z</dcterms:modified>
</cp:coreProperties>
</file>

<file path=docProps/thumbnail.jpeg>
</file>