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15"/>
  </p:notesMasterIdLst>
  <p:sldIdLst>
    <p:sldId id="271" r:id="rId2"/>
    <p:sldId id="272" r:id="rId3"/>
    <p:sldId id="291" r:id="rId4"/>
    <p:sldId id="274" r:id="rId5"/>
    <p:sldId id="292" r:id="rId6"/>
    <p:sldId id="286" r:id="rId7"/>
    <p:sldId id="288" r:id="rId8"/>
    <p:sldId id="278" r:id="rId9"/>
    <p:sldId id="282" r:id="rId10"/>
    <p:sldId id="281" r:id="rId11"/>
    <p:sldId id="293" r:id="rId12"/>
    <p:sldId id="294" r:id="rId13"/>
    <p:sldId id="28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8A85"/>
    <a:srgbClr val="0A406B"/>
    <a:srgbClr val="5C5C5C"/>
    <a:srgbClr val="383838"/>
    <a:srgbClr val="C40836"/>
    <a:srgbClr val="C01B1C"/>
    <a:srgbClr val="00A2D7"/>
    <a:srgbClr val="FFCF00"/>
    <a:srgbClr val="166813"/>
    <a:srgbClr val="590F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47" autoAdjust="0"/>
    <p:restoredTop sz="86462" autoAdjust="0"/>
  </p:normalViewPr>
  <p:slideViewPr>
    <p:cSldViewPr>
      <p:cViewPr varScale="1">
        <p:scale>
          <a:sx n="117" d="100"/>
          <a:sy n="117" d="100"/>
        </p:scale>
        <p:origin x="-4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B595B-3DB2-4444-9D60-62D65E78AD12}" type="datetimeFigureOut">
              <a:rPr lang="en-US" smtClean="0"/>
              <a:t>15/10/13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2EE384-AAFB-D94C-A7C3-A5B2FA02EC4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195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C56275-506C-416F-A10A-73645195C6AA}" type="slidenum">
              <a:rPr lang="en-AU"/>
              <a:pPr/>
              <a:t>1</a:t>
            </a:fld>
            <a:endParaRPr lang="en-AU" dirty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E9A7D0-8BF9-493F-AC6F-1EC0F30BC31A}" type="slidenum">
              <a:rPr lang="en-AU"/>
              <a:pPr/>
              <a:t>2</a:t>
            </a:fld>
            <a:endParaRPr lang="en-AU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3648F5-7DF4-45C2-BC24-6FCFAFE0CE28}" type="slidenum">
              <a:rPr lang="en-AU"/>
              <a:pPr/>
              <a:t>3</a:t>
            </a:fld>
            <a:endParaRPr lang="en-AU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-128"/>
              </a:rPr>
              <a:t>Update of office holders</a:t>
            </a:r>
            <a:r>
              <a:rPr lang="en-US" baseline="0" dirty="0" smtClean="0">
                <a:latin typeface="Times New Roman" charset="0"/>
                <a:ea typeface="ＭＳ Ｐゴシック" charset="-128"/>
              </a:rPr>
              <a:t> positions.</a:t>
            </a:r>
            <a:endParaRPr lang="en-US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2EE384-AAFB-D94C-A7C3-A5B2FA02EC4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05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517342-56B4-421E-9286-8E7C45873D70}" type="slidenum">
              <a:rPr lang="en-AU"/>
              <a:pPr/>
              <a:t>6</a:t>
            </a:fld>
            <a:endParaRPr lang="en-AU" dirty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CCB38-091A-3A46-8F3C-F69CC7EBEF7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613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692BD8-264B-41F5-839A-41790C8A6E39}" type="slidenum">
              <a:rPr lang="en-AU"/>
              <a:pPr/>
              <a:t>8</a:t>
            </a:fld>
            <a:endParaRPr lang="en-AU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25F31D-A04F-47E6-AACE-CE93034FBA29}" type="slidenum">
              <a:rPr lang="en-AU"/>
              <a:pPr/>
              <a:t>13</a:t>
            </a:fld>
            <a:endParaRPr lang="en-AU" dirty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D4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Picture 5" descr="bar-on-si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3275" y="0"/>
            <a:ext cx="722313" cy="647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NRO_3D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113" y="255588"/>
            <a:ext cx="16065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7115175" y="6562725"/>
            <a:ext cx="20288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pt-BR" sz="1200" dirty="0">
              <a:solidFill>
                <a:srgbClr val="000000"/>
              </a:solidFill>
              <a:latin typeface="Arial Black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687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9687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354763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354763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916832"/>
            <a:ext cx="9144000" cy="4176464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>
              <a:solidFill>
                <a:srgbClr val="003B8B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352928" cy="778098"/>
          </a:xfrm>
        </p:spPr>
        <p:txBody>
          <a:bodyPr>
            <a:normAutofit/>
          </a:bodyPr>
          <a:lstStyle>
            <a:lvl1pPr algn="l">
              <a:defRPr sz="4400">
                <a:solidFill>
                  <a:srgbClr val="0A406B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880" y="2708920"/>
            <a:ext cx="8352928" cy="310905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A406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5536" y="1988840"/>
            <a:ext cx="8353425" cy="504602"/>
          </a:xfrm>
        </p:spPr>
        <p:txBody>
          <a:bodyPr/>
          <a:lstStyle>
            <a:lvl1pPr marL="0" indent="0">
              <a:buNone/>
              <a:defRPr>
                <a:solidFill>
                  <a:srgbClr val="0A406B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B8B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B8B"/>
                </a:solidFill>
              </a:defRPr>
            </a:lvl1pPr>
          </a:lstStyle>
          <a:p>
            <a:fld id="{38B2A337-2C29-4402-A0A2-E290C184D5D3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54861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352928" cy="1362075"/>
          </a:xfrm>
        </p:spPr>
        <p:txBody>
          <a:bodyPr anchor="ctr" anchorCtr="0">
            <a:noAutofit/>
          </a:bodyPr>
          <a:lstStyle>
            <a:lvl1pPr algn="ctr">
              <a:defRPr sz="4800" b="1" cap="none" baseline="0">
                <a:solidFill>
                  <a:schemeClr val="bg1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6548966"/>
            <a:ext cx="3960440" cy="227624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548965"/>
            <a:ext cx="288032" cy="216024"/>
          </a:xfrm>
          <a:prstGeom prst="rect">
            <a:avLst/>
          </a:prstGeom>
        </p:spPr>
        <p:txBody>
          <a:bodyPr/>
          <a:lstStyle/>
          <a:p>
            <a:fld id="{38B2A337-2C29-4402-A0A2-E290C184D5D3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95288" y="3965525"/>
            <a:ext cx="8353425" cy="649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6362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4775"/>
            <a:ext cx="3975100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0" y="1374775"/>
            <a:ext cx="3975100" cy="4979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AU" noProof="0" dirty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682" name="Rectangle 2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6768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1374775"/>
            <a:ext cx="7416824" cy="497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 smtClean="0"/>
          </a:p>
        </p:txBody>
      </p:sp>
      <p:sp>
        <p:nvSpPr>
          <p:cNvPr id="967687" name="Rectangle 7"/>
          <p:cNvSpPr>
            <a:spLocks noChangeArrowheads="1"/>
          </p:cNvSpPr>
          <p:nvPr/>
        </p:nvSpPr>
        <p:spPr bwMode="auto">
          <a:xfrm>
            <a:off x="7115175" y="6553200"/>
            <a:ext cx="20288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pt-BR" sz="1200" dirty="0">
              <a:solidFill>
                <a:srgbClr val="000000"/>
              </a:solidFill>
              <a:latin typeface="Arial Black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030" name="Picture 8" descr="bar-on-side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23275" y="0"/>
            <a:ext cx="722313" cy="647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 descr="NRO_3D_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38113" y="255588"/>
            <a:ext cx="16065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05" r:id="rId12"/>
    <p:sldLayoutId id="2147483651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Arial Black" pitchFamily="-107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Arial Black" pitchFamily="-107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Arial Black" pitchFamily="-107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Arial Black" pitchFamily="-107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Arial Black" pitchFamily="-107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Arial Black" pitchFamily="-107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Arial Black" pitchFamily="-107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Arial Black" pitchFamily="-107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aseline="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nro.ne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so.icann.org/news" TargetMode="External"/><Relationship Id="rId4" Type="http://schemas.openxmlformats.org/officeDocument/2006/relationships/hyperlink" Target="http://nro.net/new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nro.net/docume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5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NRO update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Axel </a:t>
            </a:r>
            <a:r>
              <a:rPr lang="en-US" sz="2000" dirty="0" err="1" smtClean="0"/>
              <a:t>Pawlik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Treasurer, </a:t>
            </a:r>
            <a:r>
              <a:rPr lang="en-US" sz="2000" dirty="0" smtClean="0"/>
              <a:t>NRO Executive Council</a:t>
            </a:r>
          </a:p>
          <a:p>
            <a:endParaRPr lang="en-US" sz="2000" dirty="0"/>
          </a:p>
          <a:p>
            <a:r>
              <a:rPr lang="en-US" sz="2000" dirty="0" smtClean="0"/>
              <a:t>RIPE 67, 18 </a:t>
            </a:r>
            <a:r>
              <a:rPr lang="en-US" sz="2000" dirty="0" smtClean="0"/>
              <a:t>October 2013</a:t>
            </a:r>
          </a:p>
        </p:txBody>
      </p:sp>
    </p:spTree>
    <p:extLst>
      <p:ext uri="{BB962C8B-B14F-4D97-AF65-F5344CB8AC3E}">
        <p14:creationId xmlns:p14="http://schemas.microsoft.com/office/powerpoint/2010/main" val="3015776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developments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NRO-EC Retreats</a:t>
            </a:r>
          </a:p>
          <a:p>
            <a:pPr lvl="1"/>
            <a:r>
              <a:rPr lang="en-US" dirty="0" smtClean="0"/>
              <a:t>Singapore, February 2013</a:t>
            </a:r>
          </a:p>
          <a:p>
            <a:pPr lvl="1"/>
            <a:r>
              <a:rPr lang="en-US" dirty="0" smtClean="0"/>
              <a:t>Montevideo, October 2013</a:t>
            </a:r>
            <a:endParaRPr lang="en-US" dirty="0"/>
          </a:p>
          <a:p>
            <a:r>
              <a:rPr lang="en-US" dirty="0" smtClean="0"/>
              <a:t>New NRO Coordination groups</a:t>
            </a:r>
          </a:p>
          <a:p>
            <a:pPr lvl="1"/>
            <a:r>
              <a:rPr lang="en-US" dirty="0" smtClean="0"/>
              <a:t>Registration Services, IPv6</a:t>
            </a:r>
          </a:p>
          <a:p>
            <a:r>
              <a:rPr lang="en-US" dirty="0"/>
              <a:t>RPKI project management</a:t>
            </a:r>
          </a:p>
          <a:p>
            <a:pPr lvl="1"/>
            <a:r>
              <a:rPr lang="en-US" dirty="0"/>
              <a:t>Future planning and </a:t>
            </a:r>
            <a:r>
              <a:rPr lang="en-US" dirty="0" smtClean="0"/>
              <a:t>milestones</a:t>
            </a:r>
          </a:p>
          <a:p>
            <a:pPr lvl="1"/>
            <a:r>
              <a:rPr lang="en-US" dirty="0" smtClean="0"/>
              <a:t>IANA cooperation on </a:t>
            </a:r>
            <a:r>
              <a:rPr lang="en-US" dirty="0" err="1" smtClean="0"/>
              <a:t>testbed</a:t>
            </a:r>
            <a:endParaRPr lang="en-US" dirty="0" smtClean="0"/>
          </a:p>
          <a:p>
            <a:r>
              <a:rPr lang="en-US" dirty="0" smtClean="0"/>
              <a:t>ICANN discussions</a:t>
            </a:r>
          </a:p>
          <a:p>
            <a:pPr lvl="1"/>
            <a:r>
              <a:rPr lang="en-US" dirty="0" smtClean="0"/>
              <a:t>Response to recent IANA consultation</a:t>
            </a:r>
          </a:p>
          <a:p>
            <a:pPr lvl="1"/>
            <a:r>
              <a:rPr lang="en-US" dirty="0" smtClean="0"/>
              <a:t>ASO presence in ICANN meetings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71445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NRO Vision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To </a:t>
            </a:r>
            <a:r>
              <a:rPr lang="en-US" i="1" dirty="0"/>
              <a:t>be the flagship and global leader for collaborative Internet number resource management as a central element of an open, stable and secure </a:t>
            </a:r>
            <a:r>
              <a:rPr lang="en-US" i="1" dirty="0" smtClean="0"/>
              <a:t>Internet</a:t>
            </a:r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544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NRO Mission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/>
              <a:t>To </a:t>
            </a:r>
            <a:r>
              <a:rPr lang="en-US" i="1" dirty="0"/>
              <a:t>actively contribute to an open, stable and secure Internet, through</a:t>
            </a:r>
            <a:r>
              <a:rPr lang="en-US" i="1" dirty="0" smtClean="0"/>
              <a:t>:</a:t>
            </a:r>
            <a:endParaRPr lang="en-US" i="1" dirty="0"/>
          </a:p>
          <a:p>
            <a:pPr lvl="1"/>
            <a:r>
              <a:rPr lang="en-US" i="1" dirty="0" smtClean="0"/>
              <a:t>Providing </a:t>
            </a:r>
            <a:r>
              <a:rPr lang="en-US" i="1" dirty="0"/>
              <a:t>and promoting a coordinated Internet number registry System</a:t>
            </a:r>
            <a:r>
              <a:rPr lang="en-US" i="1" dirty="0" smtClean="0"/>
              <a:t>;</a:t>
            </a:r>
            <a:endParaRPr lang="en-US" i="1" dirty="0"/>
          </a:p>
          <a:p>
            <a:pPr lvl="1"/>
            <a:r>
              <a:rPr lang="en-US" i="1" dirty="0" smtClean="0"/>
              <a:t>Being </a:t>
            </a:r>
            <a:r>
              <a:rPr lang="en-US" i="1" dirty="0"/>
              <a:t>an authoritative voice on the multi-stakeholder model and bottom-up policy process in Internet governance</a:t>
            </a:r>
            <a:r>
              <a:rPr lang="en-US" i="1" dirty="0" smtClean="0"/>
              <a:t>;</a:t>
            </a:r>
            <a:endParaRPr lang="en-US" i="1" dirty="0"/>
          </a:p>
          <a:p>
            <a:pPr lvl="1"/>
            <a:r>
              <a:rPr lang="en-US" i="1" dirty="0" smtClean="0"/>
              <a:t>Coordinating </a:t>
            </a:r>
            <a:r>
              <a:rPr lang="en-US" i="1" dirty="0"/>
              <a:t>and supporting </a:t>
            </a:r>
            <a:r>
              <a:rPr lang="en-US" i="1" dirty="0" smtClean="0"/>
              <a:t>joint activities </a:t>
            </a:r>
            <a:r>
              <a:rPr lang="en-US" i="1" dirty="0"/>
              <a:t>of the RIRs.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559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8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hlinkClick r:id=""/>
            </a:endParaRPr>
          </a:p>
          <a:p>
            <a:r>
              <a:rPr lang="en-US" dirty="0" smtClean="0">
                <a:hlinkClick r:id="rId3"/>
              </a:rPr>
              <a:t>http://www.nro.net</a:t>
            </a:r>
            <a:endParaRPr lang="en-US" dirty="0" smtClean="0"/>
          </a:p>
          <a:p>
            <a:r>
              <a:rPr lang="en-US" dirty="0" err="1" smtClean="0"/>
              <a:t>german@nro.net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9266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NRO?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374775"/>
            <a:ext cx="8064896" cy="49799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Number Resource Organization</a:t>
            </a:r>
          </a:p>
          <a:p>
            <a:pPr lvl="1"/>
            <a:r>
              <a:rPr lang="en-US" dirty="0" smtClean="0"/>
              <a:t>Vehicle for RIR cooperation and representation</a:t>
            </a:r>
          </a:p>
          <a:p>
            <a:pPr lvl="1"/>
            <a:r>
              <a:rPr lang="en-US" dirty="0" smtClean="0"/>
              <a:t>Lightweight, unincorporated association</a:t>
            </a:r>
          </a:p>
          <a:p>
            <a:pPr lvl="1"/>
            <a:r>
              <a:rPr lang="en-US" dirty="0" smtClean="0"/>
              <a:t>NRO </a:t>
            </a:r>
            <a:r>
              <a:rPr lang="en-US" dirty="0" err="1" smtClean="0"/>
              <a:t>MoU</a:t>
            </a:r>
            <a:r>
              <a:rPr lang="en-US" dirty="0" smtClean="0"/>
              <a:t>, 24 Oct 2003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Protect the unallocated Number Resource pool</a:t>
            </a:r>
          </a:p>
          <a:p>
            <a:pPr lvl="1"/>
            <a:r>
              <a:rPr lang="en-US" dirty="0" smtClean="0"/>
              <a:t>Promote and protect the bottom-up policy development process</a:t>
            </a:r>
          </a:p>
          <a:p>
            <a:pPr lvl="1"/>
            <a:r>
              <a:rPr lang="en-US" dirty="0" smtClean="0"/>
              <a:t>Act as a focal point for input into the RIR system</a:t>
            </a:r>
          </a:p>
          <a:p>
            <a:pPr lvl="1"/>
            <a:r>
              <a:rPr lang="en-US" dirty="0" smtClean="0"/>
              <a:t>Fulfill the role of the ICANN Address Supporting </a:t>
            </a:r>
            <a:r>
              <a:rPr lang="en-US" dirty="0" err="1" smtClean="0"/>
              <a:t>Organisation</a:t>
            </a:r>
            <a:r>
              <a:rPr lang="en-US" dirty="0" smtClean="0"/>
              <a:t> (ASO) </a:t>
            </a:r>
          </a:p>
        </p:txBody>
      </p:sp>
    </p:spTree>
    <p:extLst>
      <p:ext uri="{BB962C8B-B14F-4D97-AF65-F5344CB8AC3E}">
        <p14:creationId xmlns:p14="http://schemas.microsoft.com/office/powerpoint/2010/main" val="185448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NRO in 2013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Executive committee</a:t>
            </a:r>
          </a:p>
          <a:p>
            <a:pPr lvl="1"/>
            <a:r>
              <a:rPr lang="en-US" dirty="0" smtClean="0"/>
              <a:t>AFRINIC: </a:t>
            </a:r>
            <a:r>
              <a:rPr lang="en-US" dirty="0" err="1" smtClean="0"/>
              <a:t>Adiel</a:t>
            </a:r>
            <a:r>
              <a:rPr lang="en-US" dirty="0" smtClean="0"/>
              <a:t> </a:t>
            </a:r>
            <a:r>
              <a:rPr lang="en-US" dirty="0" err="1" smtClean="0"/>
              <a:t>Akplogan</a:t>
            </a:r>
            <a:r>
              <a:rPr lang="en-US" dirty="0"/>
              <a:t> (Secretary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APNIC: Paul Wilson </a:t>
            </a:r>
            <a:r>
              <a:rPr lang="en-US" dirty="0"/>
              <a:t>(Chair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ARIN: John Curran </a:t>
            </a:r>
          </a:p>
          <a:p>
            <a:pPr lvl="1"/>
            <a:r>
              <a:rPr lang="en-US" dirty="0" smtClean="0"/>
              <a:t>LACNIC: Raul </a:t>
            </a:r>
            <a:r>
              <a:rPr lang="en-US" dirty="0" err="1" smtClean="0"/>
              <a:t>Echeberria</a:t>
            </a:r>
            <a:endParaRPr lang="en-US" dirty="0"/>
          </a:p>
          <a:p>
            <a:pPr lvl="1"/>
            <a:r>
              <a:rPr lang="en-US" dirty="0" smtClean="0"/>
              <a:t>RIPE NCC: Axel </a:t>
            </a:r>
            <a:r>
              <a:rPr lang="en-US" dirty="0" err="1" smtClean="0"/>
              <a:t>Pawlik</a:t>
            </a:r>
            <a:r>
              <a:rPr lang="en-US" dirty="0"/>
              <a:t> (Treasurer)</a:t>
            </a:r>
            <a:endParaRPr lang="en-US" dirty="0" smtClean="0"/>
          </a:p>
          <a:p>
            <a:r>
              <a:rPr lang="en-US" dirty="0" smtClean="0"/>
              <a:t>Secretariat</a:t>
            </a:r>
          </a:p>
          <a:p>
            <a:pPr lvl="1"/>
            <a:r>
              <a:rPr lang="en-US" dirty="0" smtClean="0"/>
              <a:t>Hosted by AFRINIC</a:t>
            </a:r>
          </a:p>
          <a:p>
            <a:pPr lvl="1"/>
            <a:r>
              <a:rPr lang="en-US" dirty="0" smtClean="0"/>
              <a:t>Executive Secretary: German Valdez (from April 2013)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0950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ASO: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74775"/>
            <a:ext cx="7560840" cy="49799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Address Supporting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pPr lvl="1"/>
            <a:r>
              <a:rPr lang="en-US" dirty="0" smtClean="0"/>
              <a:t>ASO </a:t>
            </a:r>
            <a:r>
              <a:rPr lang="en-US" dirty="0" err="1"/>
              <a:t>MoU</a:t>
            </a:r>
            <a:r>
              <a:rPr lang="en-US" dirty="0"/>
              <a:t>, 21 October </a:t>
            </a:r>
            <a:r>
              <a:rPr lang="en-US" dirty="0" smtClean="0"/>
              <a:t>2004</a:t>
            </a:r>
            <a:endParaRPr lang="en-US" dirty="0"/>
          </a:p>
          <a:p>
            <a:r>
              <a:rPr lang="en-US" dirty="0" err="1" smtClean="0"/>
              <a:t>Recognised</a:t>
            </a:r>
            <a:r>
              <a:rPr lang="en-US" dirty="0" smtClean="0"/>
              <a:t> under the ICANN Bylaws to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Oversee global number resource policy work</a:t>
            </a:r>
          </a:p>
          <a:p>
            <a:pPr lvl="1"/>
            <a:r>
              <a:rPr lang="en-US" dirty="0"/>
              <a:t>Appoint 2 Directors to the ICANN Board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Appoint representatives to serve on various ICANN bodies </a:t>
            </a:r>
            <a:r>
              <a:rPr lang="en-US" dirty="0" smtClean="0"/>
              <a:t>(</a:t>
            </a:r>
            <a:r>
              <a:rPr lang="en-US" dirty="0"/>
              <a:t>e.g. </a:t>
            </a:r>
            <a:r>
              <a:rPr lang="en-US" dirty="0" err="1" smtClean="0"/>
              <a:t>NomCom</a:t>
            </a:r>
            <a:r>
              <a:rPr lang="en-US" dirty="0" smtClean="0"/>
              <a:t>, ATRT)</a:t>
            </a:r>
            <a:endParaRPr lang="en-US" dirty="0"/>
          </a:p>
          <a:p>
            <a:pPr lvl="1"/>
            <a:r>
              <a:rPr lang="en-US" dirty="0"/>
              <a:t>Advise ICANN Board on number resource matters</a:t>
            </a:r>
          </a:p>
          <a:p>
            <a:r>
              <a:rPr lang="en-US" dirty="0" smtClean="0"/>
              <a:t>ASO Address Council</a:t>
            </a:r>
          </a:p>
          <a:p>
            <a:pPr lvl="1"/>
            <a:r>
              <a:rPr lang="en-US" dirty="0" smtClean="0"/>
              <a:t>15 individuals, 3 per RIR region</a:t>
            </a:r>
          </a:p>
        </p:txBody>
      </p:sp>
    </p:spTree>
    <p:extLst>
      <p:ext uri="{BB962C8B-B14F-4D97-AF65-F5344CB8AC3E}">
        <p14:creationId xmlns:p14="http://schemas.microsoft.com/office/powerpoint/2010/main" val="2557067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ASO: AC in 2013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220072" y="6093296"/>
            <a:ext cx="2763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/>
              <a:t>*Appointed by RIR Board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706839"/>
              </p:ext>
            </p:extLst>
          </p:nvPr>
        </p:nvGraphicFramePr>
        <p:xfrm>
          <a:off x="755576" y="1268760"/>
          <a:ext cx="7583957" cy="482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Document" r:id="rId4" imgW="5410200" imgH="3441700" progId="Word.Document.12">
                  <p:embed/>
                </p:oleObj>
              </mc:Choice>
              <mc:Fallback>
                <p:oleObj name="Document" r:id="rId4" imgW="5410200" imgH="3441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5576" y="1268760"/>
                        <a:ext cx="7583957" cy="4824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0533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NRO Finances</a:t>
            </a:r>
            <a:endParaRPr lang="en-US" dirty="0"/>
          </a:p>
        </p:txBody>
      </p:sp>
      <p:sp>
        <p:nvSpPr>
          <p:cNvPr id="21507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Cost sharing</a:t>
            </a:r>
          </a:p>
          <a:p>
            <a:pPr lvl="1"/>
            <a:r>
              <a:rPr lang="en-US" dirty="0" smtClean="0"/>
              <a:t>Proportional to registration services revenue (from 2014)</a:t>
            </a:r>
          </a:p>
          <a:p>
            <a:r>
              <a:rPr lang="en-US" dirty="0" smtClean="0"/>
              <a:t>Expenses</a:t>
            </a:r>
          </a:p>
          <a:p>
            <a:pPr lvl="1"/>
            <a:r>
              <a:rPr lang="en-US" dirty="0"/>
              <a:t>Staff cost</a:t>
            </a:r>
          </a:p>
          <a:p>
            <a:pPr lvl="1"/>
            <a:r>
              <a:rPr lang="en-US" dirty="0"/>
              <a:t>Travel (AC and staff)</a:t>
            </a:r>
          </a:p>
          <a:p>
            <a:pPr lvl="1"/>
            <a:r>
              <a:rPr lang="en-US" dirty="0" smtClean="0"/>
              <a:t>Communications and outreach</a:t>
            </a:r>
          </a:p>
          <a:p>
            <a:pPr lvl="1"/>
            <a:r>
              <a:rPr lang="en-US" dirty="0" smtClean="0"/>
              <a:t>Contribution to ICANN</a:t>
            </a:r>
          </a:p>
          <a:p>
            <a:pPr lvl="2"/>
            <a:r>
              <a:rPr lang="en-US" dirty="0" smtClean="0"/>
              <a:t>Remains at $823,000 per annum</a:t>
            </a:r>
          </a:p>
        </p:txBody>
      </p:sp>
    </p:spTree>
    <p:extLst>
      <p:ext uri="{BB962C8B-B14F-4D97-AF65-F5344CB8AC3E}">
        <p14:creationId xmlns:p14="http://schemas.microsoft.com/office/powerpoint/2010/main" val="129767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ASO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3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112" charset="-128"/>
                <a:cs typeface="ＭＳ Ｐゴシック" pitchFamily="-112" charset="-128"/>
              </a:rPr>
              <a:t>Conducted July to December 2011</a:t>
            </a:r>
            <a:endParaRPr lang="en-US" sz="3200" dirty="0" smtClean="0">
              <a:effectLst/>
            </a:endParaRPr>
          </a:p>
          <a:p>
            <a:r>
              <a:rPr lang="en-US" dirty="0" smtClean="0"/>
              <a:t>Report published 14 March 2012</a:t>
            </a:r>
          </a:p>
          <a:p>
            <a:pPr lvl="1"/>
            <a:r>
              <a:rPr lang="en-US" dirty="0" smtClean="0">
                <a:hlinkClick r:id="rId3"/>
              </a:rPr>
              <a:t>http://aso.icann.org/news</a:t>
            </a:r>
            <a:endParaRPr lang="en-US" dirty="0" smtClean="0"/>
          </a:p>
          <a:p>
            <a:pPr lvl="1"/>
            <a:r>
              <a:rPr lang="en-US" dirty="0"/>
              <a:t>26 r</a:t>
            </a:r>
            <a:r>
              <a:rPr lang="en-US" dirty="0" smtClean="0"/>
              <a:t>ecommendations </a:t>
            </a:r>
          </a:p>
          <a:p>
            <a:r>
              <a:rPr lang="en-US" dirty="0" smtClean="0"/>
              <a:t>NRO/ASO response 3 May 2012</a:t>
            </a:r>
          </a:p>
          <a:p>
            <a:pPr lvl="1"/>
            <a:r>
              <a:rPr lang="en-US" dirty="0" smtClean="0">
                <a:hlinkClick r:id="rId4"/>
              </a:rPr>
              <a:t>http://nro.net/news</a:t>
            </a:r>
            <a:endParaRPr lang="en-US" dirty="0" smtClean="0"/>
          </a:p>
          <a:p>
            <a:r>
              <a:rPr lang="en-US" dirty="0" smtClean="0"/>
              <a:t>Latest: </a:t>
            </a:r>
          </a:p>
          <a:p>
            <a:pPr lvl="1"/>
            <a:r>
              <a:rPr lang="en-US" dirty="0" smtClean="0"/>
              <a:t>Report</a:t>
            </a:r>
            <a:r>
              <a:rPr lang="en-US" dirty="0"/>
              <a:t> </a:t>
            </a:r>
            <a:r>
              <a:rPr lang="en-US" dirty="0" smtClean="0"/>
              <a:t>to ICANN Structural Review Committee in ICANN 47 Durban.</a:t>
            </a:r>
          </a:p>
          <a:p>
            <a:pPr lvl="1"/>
            <a:r>
              <a:rPr lang="en-US" dirty="0" smtClean="0"/>
              <a:t>Implementation by ASO and NRO (RIRs)</a:t>
            </a:r>
          </a:p>
        </p:txBody>
      </p:sp>
    </p:spTree>
    <p:extLst>
      <p:ext uri="{BB962C8B-B14F-4D97-AF65-F5344CB8AC3E}">
        <p14:creationId xmlns:p14="http://schemas.microsoft.com/office/powerpoint/2010/main" val="120323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Internet Governance Forum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374775"/>
            <a:ext cx="7848872" cy="4979988"/>
          </a:xfrm>
        </p:spPr>
        <p:txBody>
          <a:bodyPr>
            <a:normAutofit/>
          </a:bodyPr>
          <a:lstStyle/>
          <a:p>
            <a:r>
              <a:rPr lang="en-US" dirty="0" smtClean="0"/>
              <a:t>IGF </a:t>
            </a:r>
            <a:r>
              <a:rPr lang="en-US" dirty="0" err="1" smtClean="0"/>
              <a:t>Multistakeholder</a:t>
            </a:r>
            <a:r>
              <a:rPr lang="en-US" dirty="0" smtClean="0"/>
              <a:t> Advisory Group </a:t>
            </a:r>
          </a:p>
          <a:p>
            <a:pPr lvl="2"/>
            <a:r>
              <a:rPr lang="en-US" dirty="0" smtClean="0"/>
              <a:t>Raul </a:t>
            </a:r>
            <a:r>
              <a:rPr lang="en-US" dirty="0" err="1"/>
              <a:t>Echeberria</a:t>
            </a:r>
            <a:r>
              <a:rPr lang="en-US" dirty="0"/>
              <a:t>, Paul </a:t>
            </a:r>
            <a:r>
              <a:rPr lang="en-US" dirty="0" err="1"/>
              <a:t>Rendek</a:t>
            </a:r>
            <a:r>
              <a:rPr lang="en-US" dirty="0"/>
              <a:t>, Paul </a:t>
            </a:r>
            <a:r>
              <a:rPr lang="en-US" dirty="0" smtClean="0"/>
              <a:t>Wilson</a:t>
            </a:r>
          </a:p>
          <a:p>
            <a:r>
              <a:rPr lang="en-US" dirty="0">
                <a:solidFill>
                  <a:srgbClr val="000000"/>
                </a:solidFill>
              </a:rPr>
              <a:t>8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 IGF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 smtClean="0"/>
              <a:t>Bali, Indonesia 22 </a:t>
            </a:r>
            <a:r>
              <a:rPr lang="en-US" dirty="0"/>
              <a:t>to </a:t>
            </a:r>
            <a:r>
              <a:rPr lang="en-US" dirty="0" smtClean="0"/>
              <a:t>25 October 2013</a:t>
            </a:r>
            <a:endParaRPr lang="en-US" dirty="0"/>
          </a:p>
          <a:p>
            <a:pPr lvl="1"/>
            <a:r>
              <a:rPr lang="en-US" dirty="0" smtClean="0"/>
              <a:t>NRO annual contribution increased to 100K USD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NRO workshops</a:t>
            </a:r>
            <a:endParaRPr lang="en-US" dirty="0">
              <a:solidFill>
                <a:srgbClr val="000000"/>
              </a:solidFill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IPv4 Markets and Legacy Space</a:t>
            </a:r>
            <a:endParaRPr lang="en-US" dirty="0">
              <a:solidFill>
                <a:srgbClr val="000000"/>
              </a:solidFill>
            </a:endParaRP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Importance of Regional Coordination in Internet Governance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020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2013 Correspondence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3568" y="1374775"/>
            <a:ext cx="7560840" cy="497998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World Telecommunications Policy Forum (WTPF)</a:t>
            </a:r>
          </a:p>
          <a:p>
            <a:pPr lvl="1"/>
            <a:r>
              <a:rPr lang="en-US" dirty="0" smtClean="0"/>
              <a:t>Call for more openness, and greater attention to IPv6 Deployment</a:t>
            </a:r>
          </a:p>
          <a:p>
            <a:r>
              <a:rPr lang="en-US" dirty="0" smtClean="0"/>
              <a:t>IGF </a:t>
            </a:r>
            <a:r>
              <a:rPr lang="en-US" dirty="0"/>
              <a:t>Open Consultation February 2013.</a:t>
            </a:r>
          </a:p>
          <a:p>
            <a:pPr lvl="1"/>
            <a:r>
              <a:rPr lang="en-US" dirty="0"/>
              <a:t>NRO support to IGF and MS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ICANN’s regionalization and ICP-2 Process</a:t>
            </a:r>
          </a:p>
          <a:p>
            <a:pPr lvl="1"/>
            <a:r>
              <a:rPr lang="en-US" dirty="0" smtClean="0"/>
              <a:t>Establishment of new RIR must follow ICP-2</a:t>
            </a:r>
          </a:p>
          <a:p>
            <a:r>
              <a:rPr lang="en-US" dirty="0" smtClean="0"/>
              <a:t>Progress on RPKI </a:t>
            </a:r>
            <a:r>
              <a:rPr lang="en-US" dirty="0" err="1" smtClean="0"/>
              <a:t>testbed</a:t>
            </a:r>
            <a:r>
              <a:rPr lang="en-US" dirty="0" smtClean="0"/>
              <a:t> with IANA</a:t>
            </a: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://www.nro.net/documents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2594129"/>
      </p:ext>
    </p:extLst>
  </p:cSld>
  <p:clrMapOvr>
    <a:masterClrMapping/>
  </p:clrMapOvr>
</p:sld>
</file>

<file path=ppt/theme/theme1.xml><?xml version="1.0" encoding="utf-8"?>
<a:theme xmlns:a="http://schemas.openxmlformats.org/drawingml/2006/main" name="NRO-template">
  <a:themeElements>
    <a:clrScheme name="NRO 1">
      <a:dk1>
        <a:srgbClr val="000000"/>
      </a:dk1>
      <a:lt1>
        <a:srgbClr val="FFFFFF"/>
      </a:lt1>
      <a:dk2>
        <a:srgbClr val="D40000"/>
      </a:dk2>
      <a:lt2>
        <a:srgbClr val="808080"/>
      </a:lt2>
      <a:accent1>
        <a:srgbClr val="D4D4D4"/>
      </a:accent1>
      <a:accent2>
        <a:srgbClr val="0000D4"/>
      </a:accent2>
      <a:accent3>
        <a:srgbClr val="FFFFFF"/>
      </a:accent3>
      <a:accent4>
        <a:srgbClr val="000000"/>
      </a:accent4>
      <a:accent5>
        <a:srgbClr val="E6E6E6"/>
      </a:accent5>
      <a:accent6>
        <a:srgbClr val="0000C0"/>
      </a:accent6>
      <a:hlink>
        <a:srgbClr val="D40000"/>
      </a:hlink>
      <a:folHlink>
        <a:srgbClr val="00D400"/>
      </a:folHlink>
    </a:clrScheme>
    <a:fontScheme name="NR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miter lim="800000"/>
          <a:headEnd type="none" w="sm" len="sm"/>
          <a:tailEnd type="triangle" w="lg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000" b="0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Arial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accent1"/>
          </a:solidFill>
          <a:prstDash val="solid"/>
          <a:miter lim="800000"/>
          <a:headEnd type="none" w="sm" len="sm"/>
          <a:tailEnd type="triangle" w="lg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000" b="0" i="0" u="none" strike="noStrike" cap="none" normalizeH="0" baseline="0">
            <a:ln>
              <a:noFill/>
            </a:ln>
            <a:solidFill>
              <a:schemeClr val="tx2"/>
            </a:solidFill>
            <a:effectLst/>
            <a:latin typeface="Arial" pitchFamily="-107" charset="0"/>
          </a:defRPr>
        </a:defPPr>
      </a:lstStyle>
    </a:lnDef>
  </a:objectDefaults>
  <a:extraClrSchemeLst>
    <a:extraClrScheme>
      <a:clrScheme name="NRO 1">
        <a:dk1>
          <a:srgbClr val="000000"/>
        </a:dk1>
        <a:lt1>
          <a:srgbClr val="FFFFFF"/>
        </a:lt1>
        <a:dk2>
          <a:srgbClr val="D40000"/>
        </a:dk2>
        <a:lt2>
          <a:srgbClr val="808080"/>
        </a:lt2>
        <a:accent1>
          <a:srgbClr val="D4D4D4"/>
        </a:accent1>
        <a:accent2>
          <a:srgbClr val="0000D4"/>
        </a:accent2>
        <a:accent3>
          <a:srgbClr val="FFFFFF"/>
        </a:accent3>
        <a:accent4>
          <a:srgbClr val="000000"/>
        </a:accent4>
        <a:accent5>
          <a:srgbClr val="E6E6E6"/>
        </a:accent5>
        <a:accent6>
          <a:srgbClr val="0000C0"/>
        </a:accent6>
        <a:hlink>
          <a:srgbClr val="D40000"/>
        </a:hlink>
        <a:folHlink>
          <a:srgbClr val="00D4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NRO-template.potx</Template>
  <TotalTime>5822</TotalTime>
  <Words>558</Words>
  <Application>Microsoft Macintosh PowerPoint</Application>
  <PresentationFormat>On-screen Show (4:3)</PresentationFormat>
  <Paragraphs>111</Paragraphs>
  <Slides>13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NRO-template</vt:lpstr>
      <vt:lpstr>Microsoft Word Document</vt:lpstr>
      <vt:lpstr>NRO update</vt:lpstr>
      <vt:lpstr>What is the NRO?</vt:lpstr>
      <vt:lpstr>NRO in 2013</vt:lpstr>
      <vt:lpstr>ASO: What is it?</vt:lpstr>
      <vt:lpstr>ASO: AC in 2013</vt:lpstr>
      <vt:lpstr>NRO Finances</vt:lpstr>
      <vt:lpstr>ASO Review</vt:lpstr>
      <vt:lpstr>      Internet Governance Forum</vt:lpstr>
      <vt:lpstr>2013 Correspondence</vt:lpstr>
      <vt:lpstr>Other developments</vt:lpstr>
      <vt:lpstr>NRO Vision 2013</vt:lpstr>
      <vt:lpstr>NRO Mission 2013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Rebekah</dc:creator>
  <cp:lastModifiedBy>German Valdez</cp:lastModifiedBy>
  <cp:revision>110</cp:revision>
  <dcterms:created xsi:type="dcterms:W3CDTF">2011-12-06T02:23:30Z</dcterms:created>
  <dcterms:modified xsi:type="dcterms:W3CDTF">2013-10-15T01:05:22Z</dcterms:modified>
</cp:coreProperties>
</file>