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9" r:id="rId5"/>
    <p:sldId id="261" r:id="rId6"/>
    <p:sldId id="260" r:id="rId7"/>
    <p:sldId id="262" r:id="rId8"/>
    <p:sldId id="263" r:id="rId9"/>
    <p:sldId id="279" r:id="rId10"/>
    <p:sldId id="264" r:id="rId11"/>
    <p:sldId id="277" r:id="rId12"/>
    <p:sldId id="278" r:id="rId13"/>
    <p:sldId id="271" r:id="rId14"/>
    <p:sldId id="280" r:id="rId15"/>
    <p:sldId id="269" r:id="rId16"/>
    <p:sldId id="274" r:id="rId17"/>
    <p:sldId id="276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5264E9C-80CE-49B9-B597-3D3C3A8A9885}">
          <p14:sldIdLst>
            <p14:sldId id="256"/>
            <p14:sldId id="273"/>
            <p14:sldId id="257"/>
            <p14:sldId id="259"/>
            <p14:sldId id="261"/>
            <p14:sldId id="260"/>
            <p14:sldId id="262"/>
            <p14:sldId id="263"/>
            <p14:sldId id="279"/>
            <p14:sldId id="264"/>
            <p14:sldId id="277"/>
            <p14:sldId id="278"/>
            <p14:sldId id="271"/>
            <p14:sldId id="280"/>
            <p14:sldId id="269"/>
            <p14:sldId id="274"/>
            <p14:sldId id="276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76" autoAdjust="0"/>
  </p:normalViewPr>
  <p:slideViewPr>
    <p:cSldViewPr snapToGrid="0" snapToObjects="1" showGuides="1">
      <p:cViewPr>
        <p:scale>
          <a:sx n="100" d="100"/>
          <a:sy n="100" d="100"/>
        </p:scale>
        <p:origin x="-1688" y="-136"/>
      </p:cViewPr>
      <p:guideLst>
        <p:guide orient="horz" pos="4022"/>
        <p:guide pos="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AppData\Local\Temp\grafica_%20miembros_Septiembre201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Downloads\delegated-stats-20130919-18174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Downloads\delegated-stats-20130919-18174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Downloads\delegated-stats-20130927-19594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Desktop\Copia%20de%20rpki-evolution-report-201309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sa%20Peirano\Desktop\Copia%20de%20rpki-evolution-report-201309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2570399853864"/>
          <c:y val="0.045271629778672"/>
          <c:w val="0.74049181352331"/>
          <c:h val="0.903554793326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1- Small/Micro &lt;/20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5.0</c:v>
                </c:pt>
                <c:pt idx="1">
                  <c:v>6.0</c:v>
                </c:pt>
                <c:pt idx="2">
                  <c:v>6.0</c:v>
                </c:pt>
                <c:pt idx="3">
                  <c:v>21.0</c:v>
                </c:pt>
                <c:pt idx="4">
                  <c:v>63.0</c:v>
                </c:pt>
                <c:pt idx="5">
                  <c:v>86.0</c:v>
                </c:pt>
                <c:pt idx="6">
                  <c:v>108.0</c:v>
                </c:pt>
                <c:pt idx="7">
                  <c:v>123.0</c:v>
                </c:pt>
                <c:pt idx="8">
                  <c:v>249.0</c:v>
                </c:pt>
                <c:pt idx="9">
                  <c:v>652.0</c:v>
                </c:pt>
                <c:pt idx="10">
                  <c:v>950.0</c:v>
                </c:pt>
                <c:pt idx="11">
                  <c:v>1186.0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 Small /20 - /19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30.0</c:v>
                </c:pt>
                <c:pt idx="1">
                  <c:v>45.0</c:v>
                </c:pt>
                <c:pt idx="2">
                  <c:v>102.0</c:v>
                </c:pt>
                <c:pt idx="3">
                  <c:v>99.0</c:v>
                </c:pt>
                <c:pt idx="4">
                  <c:v>121.0</c:v>
                </c:pt>
                <c:pt idx="5">
                  <c:v>277.0</c:v>
                </c:pt>
                <c:pt idx="6">
                  <c:v>380.0</c:v>
                </c:pt>
                <c:pt idx="7">
                  <c:v>515.0</c:v>
                </c:pt>
                <c:pt idx="8">
                  <c:v>691.0</c:v>
                </c:pt>
                <c:pt idx="9">
                  <c:v>789.0</c:v>
                </c:pt>
                <c:pt idx="10">
                  <c:v>882.0</c:v>
                </c:pt>
                <c:pt idx="11">
                  <c:v>960.0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 Medium /19 - /16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  <c:pt idx="0">
                  <c:v>41.0</c:v>
                </c:pt>
                <c:pt idx="1">
                  <c:v>53.0</c:v>
                </c:pt>
                <c:pt idx="2">
                  <c:v>75.0</c:v>
                </c:pt>
                <c:pt idx="3">
                  <c:v>87.0</c:v>
                </c:pt>
                <c:pt idx="4">
                  <c:v>93.0</c:v>
                </c:pt>
                <c:pt idx="5">
                  <c:v>133.0</c:v>
                </c:pt>
                <c:pt idx="6">
                  <c:v>151.0</c:v>
                </c:pt>
                <c:pt idx="7">
                  <c:v>154.0</c:v>
                </c:pt>
                <c:pt idx="8">
                  <c:v>184.0</c:v>
                </c:pt>
                <c:pt idx="9">
                  <c:v>232.0</c:v>
                </c:pt>
                <c:pt idx="10">
                  <c:v>253.0</c:v>
                </c:pt>
                <c:pt idx="11">
                  <c:v>282.0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 Large /16 - /14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Sheet1!$B$5:$M$5</c:f>
              <c:numCache>
                <c:formatCode>General</c:formatCode>
                <c:ptCount val="12"/>
                <c:pt idx="0">
                  <c:v>22.0</c:v>
                </c:pt>
                <c:pt idx="1">
                  <c:v>23.0</c:v>
                </c:pt>
                <c:pt idx="2">
                  <c:v>25.0</c:v>
                </c:pt>
                <c:pt idx="3">
                  <c:v>26.0</c:v>
                </c:pt>
                <c:pt idx="4">
                  <c:v>30.0</c:v>
                </c:pt>
                <c:pt idx="5">
                  <c:v>41.0</c:v>
                </c:pt>
                <c:pt idx="6">
                  <c:v>46.0</c:v>
                </c:pt>
                <c:pt idx="7">
                  <c:v>53.0</c:v>
                </c:pt>
                <c:pt idx="8">
                  <c:v>59.0</c:v>
                </c:pt>
                <c:pt idx="9">
                  <c:v>69.0</c:v>
                </c:pt>
                <c:pt idx="10">
                  <c:v>74.0</c:v>
                </c:pt>
                <c:pt idx="11">
                  <c:v>81.0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5- Extra Large /14 - /11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Sheet1!$B$6:$M$6</c:f>
              <c:numCache>
                <c:formatCode>General</c:formatCode>
                <c:ptCount val="12"/>
                <c:pt idx="0">
                  <c:v>12.0</c:v>
                </c:pt>
                <c:pt idx="1">
                  <c:v>13.0</c:v>
                </c:pt>
                <c:pt idx="2">
                  <c:v>15.0</c:v>
                </c:pt>
                <c:pt idx="3">
                  <c:v>17.0</c:v>
                </c:pt>
                <c:pt idx="4">
                  <c:v>16.0</c:v>
                </c:pt>
                <c:pt idx="5">
                  <c:v>25.0</c:v>
                </c:pt>
                <c:pt idx="6">
                  <c:v>29.0</c:v>
                </c:pt>
                <c:pt idx="7">
                  <c:v>35.0</c:v>
                </c:pt>
                <c:pt idx="8">
                  <c:v>39.0</c:v>
                </c:pt>
                <c:pt idx="9">
                  <c:v>47.0</c:v>
                </c:pt>
                <c:pt idx="10">
                  <c:v>50.0</c:v>
                </c:pt>
                <c:pt idx="11">
                  <c:v>54.0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6- Mayor &gt; /11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Sheet1!$B$7:$M$7</c:f>
              <c:numCache>
                <c:formatCode>General</c:formatCode>
                <c:ptCount val="12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  <c:pt idx="5">
                  <c:v>6.0</c:v>
                </c:pt>
                <c:pt idx="6">
                  <c:v>5.0</c:v>
                </c:pt>
                <c:pt idx="7">
                  <c:v>7.0</c:v>
                </c:pt>
                <c:pt idx="8">
                  <c:v>9.0</c:v>
                </c:pt>
                <c:pt idx="9">
                  <c:v>13.0</c:v>
                </c:pt>
                <c:pt idx="10">
                  <c:v>14.0</c:v>
                </c:pt>
                <c:pt idx="11">
                  <c:v>16.0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End User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12.0</c:v>
                </c:pt>
                <c:pt idx="1">
                  <c:v>15.0</c:v>
                </c:pt>
                <c:pt idx="2">
                  <c:v>22.0</c:v>
                </c:pt>
                <c:pt idx="3">
                  <c:v>36.0</c:v>
                </c:pt>
                <c:pt idx="4">
                  <c:v>52.0</c:v>
                </c:pt>
                <c:pt idx="5">
                  <c:v>137.0</c:v>
                </c:pt>
                <c:pt idx="6">
                  <c:v>162.0</c:v>
                </c:pt>
                <c:pt idx="7">
                  <c:v>210.0</c:v>
                </c:pt>
                <c:pt idx="8">
                  <c:v>250.0</c:v>
                </c:pt>
                <c:pt idx="9">
                  <c:v>326.0</c:v>
                </c:pt>
                <c:pt idx="10">
                  <c:v>475.0</c:v>
                </c:pt>
                <c:pt idx="11">
                  <c:v>624.0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IPv6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Sheet1!$B$9:$M$9</c:f>
              <c:numCache>
                <c:formatCode>General</c:formatCode>
                <c:ptCount val="12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4.0</c:v>
                </c:pt>
                <c:pt idx="4">
                  <c:v>10.0</c:v>
                </c:pt>
                <c:pt idx="5">
                  <c:v>20.0</c:v>
                </c:pt>
                <c:pt idx="6">
                  <c:v>19.0</c:v>
                </c:pt>
                <c:pt idx="7">
                  <c:v>27.0</c:v>
                </c:pt>
                <c:pt idx="8">
                  <c:v>37.0</c:v>
                </c:pt>
                <c:pt idx="9">
                  <c:v>51.0</c:v>
                </c:pt>
                <c:pt idx="10">
                  <c:v>73.0</c:v>
                </c:pt>
                <c:pt idx="11">
                  <c:v>9.0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No Resource Member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Sheet1!$B$10:$M$10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2.0</c:v>
                </c:pt>
                <c:pt idx="7">
                  <c:v>4.0</c:v>
                </c:pt>
                <c:pt idx="8">
                  <c:v>6.0</c:v>
                </c:pt>
                <c:pt idx="9">
                  <c:v>6.0</c:v>
                </c:pt>
                <c:pt idx="10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7366152"/>
        <c:axId val="-2118023384"/>
      </c:barChart>
      <c:catAx>
        <c:axId val="-211736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8023384"/>
        <c:crosses val="autoZero"/>
        <c:auto val="1"/>
        <c:lblAlgn val="ctr"/>
        <c:lblOffset val="100"/>
        <c:noMultiLvlLbl val="0"/>
      </c:catAx>
      <c:valAx>
        <c:axId val="-2118023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7366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IPv4 /8 per Year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IPv4 Rate</c:v>
          </c:tx>
          <c:marker>
            <c:symbol val="none"/>
          </c:marker>
          <c:cat>
            <c:numRef>
              <c:f>IPv4 Rate (Data)!$A$1:$A$13</c:f>
              <c:numCache>
                <c:formatCode>General</c:formatCode>
                <c:ptCount val="13"/>
                <c:pt idx="0">
                  <c:v>201209.0</c:v>
                </c:pt>
                <c:pt idx="1">
                  <c:v>201210.0</c:v>
                </c:pt>
                <c:pt idx="2">
                  <c:v>201211.0</c:v>
                </c:pt>
                <c:pt idx="3">
                  <c:v>201212.0</c:v>
                </c:pt>
                <c:pt idx="4">
                  <c:v>201301.0</c:v>
                </c:pt>
                <c:pt idx="5">
                  <c:v>201302.0</c:v>
                </c:pt>
                <c:pt idx="6">
                  <c:v>201303.0</c:v>
                </c:pt>
                <c:pt idx="7">
                  <c:v>201304.0</c:v>
                </c:pt>
                <c:pt idx="8">
                  <c:v>201305.0</c:v>
                </c:pt>
                <c:pt idx="9">
                  <c:v>201306.0</c:v>
                </c:pt>
                <c:pt idx="10">
                  <c:v>201307.0</c:v>
                </c:pt>
                <c:pt idx="11">
                  <c:v>201308.0</c:v>
                </c:pt>
                <c:pt idx="12">
                  <c:v>201309.0</c:v>
                </c:pt>
              </c:numCache>
            </c:numRef>
          </c:cat>
          <c:val>
            <c:numRef>
              <c:f>IPv4 Rate (Data)!$C$1:$C$13</c:f>
              <c:numCache>
                <c:formatCode>General</c:formatCode>
                <c:ptCount val="13"/>
                <c:pt idx="0">
                  <c:v>0.08592224</c:v>
                </c:pt>
                <c:pt idx="1">
                  <c:v>0.08924866</c:v>
                </c:pt>
                <c:pt idx="2">
                  <c:v>0.09533691</c:v>
                </c:pt>
                <c:pt idx="3">
                  <c:v>0.14221191</c:v>
                </c:pt>
                <c:pt idx="4">
                  <c:v>0.14138794</c:v>
                </c:pt>
                <c:pt idx="5">
                  <c:v>0.15101624</c:v>
                </c:pt>
                <c:pt idx="6">
                  <c:v>0.1245575</c:v>
                </c:pt>
                <c:pt idx="7">
                  <c:v>0.05848694</c:v>
                </c:pt>
                <c:pt idx="8">
                  <c:v>0.10046387</c:v>
                </c:pt>
                <c:pt idx="9">
                  <c:v>0.13789368</c:v>
                </c:pt>
                <c:pt idx="10">
                  <c:v>0.08868408</c:v>
                </c:pt>
                <c:pt idx="11">
                  <c:v>0.11585999</c:v>
                </c:pt>
                <c:pt idx="12">
                  <c:v>0.20195007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695032"/>
        <c:axId val="2125673272"/>
      </c:lineChart>
      <c:catAx>
        <c:axId val="-2117695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673272"/>
        <c:crosses val="autoZero"/>
        <c:auto val="1"/>
        <c:lblAlgn val="ctr"/>
        <c:lblOffset val="100"/>
        <c:noMultiLvlLbl val="0"/>
      </c:catAx>
      <c:valAx>
        <c:axId val="2125673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IPv4 /8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7695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IPv4 /8 Accumulated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IPv4 Rate</c:v>
          </c:tx>
          <c:marker>
            <c:symbol val="none"/>
          </c:marker>
          <c:cat>
            <c:numRef>
              <c:f>IPv4 Rate (Data)!$A$1:$A$13</c:f>
              <c:numCache>
                <c:formatCode>General</c:formatCode>
                <c:ptCount val="13"/>
                <c:pt idx="0">
                  <c:v>201209.0</c:v>
                </c:pt>
                <c:pt idx="1">
                  <c:v>201210.0</c:v>
                </c:pt>
                <c:pt idx="2">
                  <c:v>201211.0</c:v>
                </c:pt>
                <c:pt idx="3">
                  <c:v>201212.0</c:v>
                </c:pt>
                <c:pt idx="4">
                  <c:v>201301.0</c:v>
                </c:pt>
                <c:pt idx="5">
                  <c:v>201302.0</c:v>
                </c:pt>
                <c:pt idx="6">
                  <c:v>201303.0</c:v>
                </c:pt>
                <c:pt idx="7">
                  <c:v>201304.0</c:v>
                </c:pt>
                <c:pt idx="8">
                  <c:v>201305.0</c:v>
                </c:pt>
                <c:pt idx="9">
                  <c:v>201306.0</c:v>
                </c:pt>
                <c:pt idx="10">
                  <c:v>201307.0</c:v>
                </c:pt>
                <c:pt idx="11">
                  <c:v>201308.0</c:v>
                </c:pt>
                <c:pt idx="12">
                  <c:v>201309.0</c:v>
                </c:pt>
              </c:numCache>
            </c:numRef>
          </c:cat>
          <c:val>
            <c:numRef>
              <c:f>IPv4 Rate (Data)!$D$1:$D$13</c:f>
              <c:numCache>
                <c:formatCode>General</c:formatCode>
                <c:ptCount val="13"/>
                <c:pt idx="0">
                  <c:v>0.08592224</c:v>
                </c:pt>
                <c:pt idx="1">
                  <c:v>0.1751709</c:v>
                </c:pt>
                <c:pt idx="2">
                  <c:v>0.27050781</c:v>
                </c:pt>
                <c:pt idx="3">
                  <c:v>0.41271973</c:v>
                </c:pt>
                <c:pt idx="4">
                  <c:v>0.55410767</c:v>
                </c:pt>
                <c:pt idx="5">
                  <c:v>0.7051239</c:v>
                </c:pt>
                <c:pt idx="6">
                  <c:v>0.8296814</c:v>
                </c:pt>
                <c:pt idx="7">
                  <c:v>0.88816833</c:v>
                </c:pt>
                <c:pt idx="8">
                  <c:v>0.9886322</c:v>
                </c:pt>
                <c:pt idx="9">
                  <c:v>1.12652588</c:v>
                </c:pt>
                <c:pt idx="10">
                  <c:v>1.21520996</c:v>
                </c:pt>
                <c:pt idx="11">
                  <c:v>1.33106995</c:v>
                </c:pt>
                <c:pt idx="12">
                  <c:v>1.53302002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941768"/>
        <c:axId val="2126445384"/>
      </c:lineChart>
      <c:catAx>
        <c:axId val="2125941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6445384"/>
        <c:crosses val="autoZero"/>
        <c:auto val="1"/>
        <c:lblAlgn val="ctr"/>
        <c:lblOffset val="100"/>
        <c:noMultiLvlLbl val="0"/>
      </c:catAx>
      <c:valAx>
        <c:axId val="2126445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IPv4 /8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5941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IPv4</c:v>
          </c:tx>
          <c:invertIfNegative val="0"/>
          <c:cat>
            <c:numRef>
              <c:f>IPv46 res. per Month (Data)!$A$1:$A$12</c:f>
              <c:numCache>
                <c:formatCode>General</c:formatCode>
                <c:ptCount val="12"/>
                <c:pt idx="0">
                  <c:v>201309.0</c:v>
                </c:pt>
                <c:pt idx="1">
                  <c:v>201308.0</c:v>
                </c:pt>
                <c:pt idx="2">
                  <c:v>201307.0</c:v>
                </c:pt>
                <c:pt idx="3">
                  <c:v>201306.0</c:v>
                </c:pt>
                <c:pt idx="4">
                  <c:v>201305.0</c:v>
                </c:pt>
                <c:pt idx="5">
                  <c:v>201304.0</c:v>
                </c:pt>
                <c:pt idx="6">
                  <c:v>201303.0</c:v>
                </c:pt>
                <c:pt idx="7">
                  <c:v>201302.0</c:v>
                </c:pt>
                <c:pt idx="8">
                  <c:v>201301.0</c:v>
                </c:pt>
                <c:pt idx="9">
                  <c:v>201212.0</c:v>
                </c:pt>
                <c:pt idx="10">
                  <c:v>201211.0</c:v>
                </c:pt>
                <c:pt idx="11">
                  <c:v>201210.0</c:v>
                </c:pt>
              </c:numCache>
            </c:numRef>
          </c:cat>
          <c:val>
            <c:numRef>
              <c:f>IPv46 res. per Month (Data)!$D$1:$D$12</c:f>
              <c:numCache>
                <c:formatCode>General</c:formatCode>
                <c:ptCount val="12"/>
                <c:pt idx="0">
                  <c:v>88.0</c:v>
                </c:pt>
                <c:pt idx="1">
                  <c:v>101.0</c:v>
                </c:pt>
                <c:pt idx="2">
                  <c:v>80.0</c:v>
                </c:pt>
                <c:pt idx="3">
                  <c:v>95.0</c:v>
                </c:pt>
                <c:pt idx="4">
                  <c:v>106.0</c:v>
                </c:pt>
                <c:pt idx="5">
                  <c:v>91.0</c:v>
                </c:pt>
                <c:pt idx="6">
                  <c:v>91.0</c:v>
                </c:pt>
                <c:pt idx="7">
                  <c:v>80.0</c:v>
                </c:pt>
                <c:pt idx="8">
                  <c:v>68.0</c:v>
                </c:pt>
                <c:pt idx="9">
                  <c:v>78.0</c:v>
                </c:pt>
                <c:pt idx="10">
                  <c:v>74.0</c:v>
                </c:pt>
                <c:pt idx="11">
                  <c:v>85.0</c:v>
                </c:pt>
              </c:numCache>
            </c:numRef>
          </c:val>
        </c:ser>
        <c:ser>
          <c:idx val="1"/>
          <c:order val="1"/>
          <c:tx>
            <c:v>IPv6</c:v>
          </c:tx>
          <c:invertIfNegative val="0"/>
          <c:cat>
            <c:numRef>
              <c:f>IPv46 res. per Month (Data)!$A$1:$A$12</c:f>
              <c:numCache>
                <c:formatCode>General</c:formatCode>
                <c:ptCount val="12"/>
                <c:pt idx="0">
                  <c:v>201309.0</c:v>
                </c:pt>
                <c:pt idx="1">
                  <c:v>201308.0</c:v>
                </c:pt>
                <c:pt idx="2">
                  <c:v>201307.0</c:v>
                </c:pt>
                <c:pt idx="3">
                  <c:v>201306.0</c:v>
                </c:pt>
                <c:pt idx="4">
                  <c:v>201305.0</c:v>
                </c:pt>
                <c:pt idx="5">
                  <c:v>201304.0</c:v>
                </c:pt>
                <c:pt idx="6">
                  <c:v>201303.0</c:v>
                </c:pt>
                <c:pt idx="7">
                  <c:v>201302.0</c:v>
                </c:pt>
                <c:pt idx="8">
                  <c:v>201301.0</c:v>
                </c:pt>
                <c:pt idx="9">
                  <c:v>201212.0</c:v>
                </c:pt>
                <c:pt idx="10">
                  <c:v>201211.0</c:v>
                </c:pt>
                <c:pt idx="11">
                  <c:v>201210.0</c:v>
                </c:pt>
              </c:numCache>
            </c:numRef>
          </c:cat>
          <c:val>
            <c:numRef>
              <c:f>IPv46 res. per Month (Data)!$G$1:$G$12</c:f>
              <c:numCache>
                <c:formatCode>General</c:formatCode>
                <c:ptCount val="12"/>
                <c:pt idx="0">
                  <c:v>52.0</c:v>
                </c:pt>
                <c:pt idx="1">
                  <c:v>79.0</c:v>
                </c:pt>
                <c:pt idx="2">
                  <c:v>54.0</c:v>
                </c:pt>
                <c:pt idx="3">
                  <c:v>60.0</c:v>
                </c:pt>
                <c:pt idx="4">
                  <c:v>53.0</c:v>
                </c:pt>
                <c:pt idx="5">
                  <c:v>53.0</c:v>
                </c:pt>
                <c:pt idx="6">
                  <c:v>43.0</c:v>
                </c:pt>
                <c:pt idx="7">
                  <c:v>35.0</c:v>
                </c:pt>
                <c:pt idx="8">
                  <c:v>29.0</c:v>
                </c:pt>
                <c:pt idx="9">
                  <c:v>37.0</c:v>
                </c:pt>
                <c:pt idx="10">
                  <c:v>37.0</c:v>
                </c:pt>
                <c:pt idx="11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7784152"/>
        <c:axId val="-2117518104"/>
      </c:barChart>
      <c:catAx>
        <c:axId val="-2117784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7518104"/>
        <c:crosses val="autoZero"/>
        <c:auto val="1"/>
        <c:lblAlgn val="ctr"/>
        <c:lblOffset val="100"/>
        <c:noMultiLvlLbl val="0"/>
      </c:catAx>
      <c:valAx>
        <c:axId val="-21175181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IPv46 Resources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7784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858675106737"/>
          <c:y val="0.453707860231112"/>
          <c:w val="0.0840402523185474"/>
          <c:h val="0.13098389606368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Sheet1!$A$4:$A$36</c:f>
              <c:numCache>
                <c:formatCode>m/d/yyyy</c:formatCode>
                <c:ptCount val="33"/>
                <c:pt idx="0">
                  <c:v>40560.0</c:v>
                </c:pt>
                <c:pt idx="1">
                  <c:v>40591.0</c:v>
                </c:pt>
                <c:pt idx="2">
                  <c:v>40619.0</c:v>
                </c:pt>
                <c:pt idx="3">
                  <c:v>40650.0</c:v>
                </c:pt>
                <c:pt idx="4">
                  <c:v>40680.0</c:v>
                </c:pt>
                <c:pt idx="5">
                  <c:v>40711.0</c:v>
                </c:pt>
                <c:pt idx="6">
                  <c:v>40741.0</c:v>
                </c:pt>
                <c:pt idx="7">
                  <c:v>40772.0</c:v>
                </c:pt>
                <c:pt idx="8">
                  <c:v>40803.0</c:v>
                </c:pt>
                <c:pt idx="9">
                  <c:v>40833.0</c:v>
                </c:pt>
                <c:pt idx="10">
                  <c:v>40864.0</c:v>
                </c:pt>
                <c:pt idx="11">
                  <c:v>40894.0</c:v>
                </c:pt>
                <c:pt idx="12">
                  <c:v>40925.0</c:v>
                </c:pt>
                <c:pt idx="13">
                  <c:v>40956.0</c:v>
                </c:pt>
                <c:pt idx="14">
                  <c:v>40985.0</c:v>
                </c:pt>
                <c:pt idx="15">
                  <c:v>41016.0</c:v>
                </c:pt>
                <c:pt idx="16">
                  <c:v>41046.0</c:v>
                </c:pt>
                <c:pt idx="17">
                  <c:v>41077.0</c:v>
                </c:pt>
                <c:pt idx="18">
                  <c:v>41107.0</c:v>
                </c:pt>
                <c:pt idx="19">
                  <c:v>41138.0</c:v>
                </c:pt>
                <c:pt idx="20">
                  <c:v>41169.0</c:v>
                </c:pt>
                <c:pt idx="21">
                  <c:v>41199.0</c:v>
                </c:pt>
                <c:pt idx="22">
                  <c:v>41230.0</c:v>
                </c:pt>
                <c:pt idx="23">
                  <c:v>41260.0</c:v>
                </c:pt>
                <c:pt idx="24">
                  <c:v>41291.0</c:v>
                </c:pt>
                <c:pt idx="25">
                  <c:v>41322.0</c:v>
                </c:pt>
                <c:pt idx="26">
                  <c:v>41350.0</c:v>
                </c:pt>
                <c:pt idx="27">
                  <c:v>41381.0</c:v>
                </c:pt>
                <c:pt idx="28">
                  <c:v>41411.0</c:v>
                </c:pt>
                <c:pt idx="29">
                  <c:v>41442.0</c:v>
                </c:pt>
                <c:pt idx="30">
                  <c:v>41472.0</c:v>
                </c:pt>
                <c:pt idx="31">
                  <c:v>41503.0</c:v>
                </c:pt>
                <c:pt idx="32">
                  <c:v>41534.0</c:v>
                </c:pt>
              </c:numCache>
            </c:numRef>
          </c:cat>
          <c:val>
            <c:numRef>
              <c:f>Sheet1!$B$4:$B$36</c:f>
              <c:numCache>
                <c:formatCode>General</c:formatCode>
                <c:ptCount val="33"/>
                <c:pt idx="0">
                  <c:v>8.0</c:v>
                </c:pt>
                <c:pt idx="1">
                  <c:v>8.0</c:v>
                </c:pt>
                <c:pt idx="2">
                  <c:v>8.0</c:v>
                </c:pt>
                <c:pt idx="3">
                  <c:v>12.0</c:v>
                </c:pt>
                <c:pt idx="4">
                  <c:v>29.0</c:v>
                </c:pt>
                <c:pt idx="5">
                  <c:v>95.0</c:v>
                </c:pt>
                <c:pt idx="6">
                  <c:v>95.0</c:v>
                </c:pt>
                <c:pt idx="7">
                  <c:v>111.0</c:v>
                </c:pt>
                <c:pt idx="8">
                  <c:v>116.0</c:v>
                </c:pt>
                <c:pt idx="9">
                  <c:v>128.0</c:v>
                </c:pt>
                <c:pt idx="10">
                  <c:v>153.0</c:v>
                </c:pt>
                <c:pt idx="11">
                  <c:v>153.0</c:v>
                </c:pt>
                <c:pt idx="12">
                  <c:v>179.0</c:v>
                </c:pt>
                <c:pt idx="13">
                  <c:v>179.0</c:v>
                </c:pt>
                <c:pt idx="14">
                  <c:v>193.0</c:v>
                </c:pt>
                <c:pt idx="15">
                  <c:v>183.0</c:v>
                </c:pt>
                <c:pt idx="16">
                  <c:v>200.0</c:v>
                </c:pt>
                <c:pt idx="17">
                  <c:v>194.0</c:v>
                </c:pt>
                <c:pt idx="18">
                  <c:v>195.0</c:v>
                </c:pt>
                <c:pt idx="19">
                  <c:v>196.0</c:v>
                </c:pt>
                <c:pt idx="20">
                  <c:v>203.0</c:v>
                </c:pt>
                <c:pt idx="21">
                  <c:v>200.0</c:v>
                </c:pt>
                <c:pt idx="22">
                  <c:v>232.0</c:v>
                </c:pt>
                <c:pt idx="23">
                  <c:v>276.0</c:v>
                </c:pt>
                <c:pt idx="24">
                  <c:v>247.0</c:v>
                </c:pt>
                <c:pt idx="25">
                  <c:v>269.0</c:v>
                </c:pt>
                <c:pt idx="26">
                  <c:v>274.0</c:v>
                </c:pt>
                <c:pt idx="27">
                  <c:v>282.0</c:v>
                </c:pt>
                <c:pt idx="28">
                  <c:v>322.0</c:v>
                </c:pt>
                <c:pt idx="29">
                  <c:v>337.0</c:v>
                </c:pt>
                <c:pt idx="30">
                  <c:v>346.0</c:v>
                </c:pt>
                <c:pt idx="31">
                  <c:v>355.0</c:v>
                </c:pt>
                <c:pt idx="32">
                  <c:v>934.0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482760"/>
        <c:axId val="2115755208"/>
      </c:lineChart>
      <c:dateAx>
        <c:axId val="21454827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2115755208"/>
        <c:crosses val="autoZero"/>
        <c:auto val="1"/>
        <c:lblOffset val="100"/>
        <c:baseTimeUnit val="months"/>
      </c:dateAx>
      <c:valAx>
        <c:axId val="2115755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45482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Sheet1!$A$40:$A$72</c:f>
              <c:numCache>
                <c:formatCode>m/d/yyyy</c:formatCode>
                <c:ptCount val="33"/>
                <c:pt idx="0">
                  <c:v>40560.0</c:v>
                </c:pt>
                <c:pt idx="1">
                  <c:v>40591.0</c:v>
                </c:pt>
                <c:pt idx="2">
                  <c:v>40619.0</c:v>
                </c:pt>
                <c:pt idx="3">
                  <c:v>40650.0</c:v>
                </c:pt>
                <c:pt idx="4">
                  <c:v>40680.0</c:v>
                </c:pt>
                <c:pt idx="5">
                  <c:v>40711.0</c:v>
                </c:pt>
                <c:pt idx="6">
                  <c:v>40741.0</c:v>
                </c:pt>
                <c:pt idx="7">
                  <c:v>40772.0</c:v>
                </c:pt>
                <c:pt idx="8">
                  <c:v>40803.0</c:v>
                </c:pt>
                <c:pt idx="9">
                  <c:v>40833.0</c:v>
                </c:pt>
                <c:pt idx="10">
                  <c:v>40864.0</c:v>
                </c:pt>
                <c:pt idx="11">
                  <c:v>40894.0</c:v>
                </c:pt>
                <c:pt idx="12">
                  <c:v>40925.0</c:v>
                </c:pt>
                <c:pt idx="13">
                  <c:v>40956.0</c:v>
                </c:pt>
                <c:pt idx="14">
                  <c:v>40985.0</c:v>
                </c:pt>
                <c:pt idx="15">
                  <c:v>41016.0</c:v>
                </c:pt>
                <c:pt idx="16">
                  <c:v>41046.0</c:v>
                </c:pt>
                <c:pt idx="17">
                  <c:v>41077.0</c:v>
                </c:pt>
                <c:pt idx="18">
                  <c:v>41107.0</c:v>
                </c:pt>
                <c:pt idx="19">
                  <c:v>41138.0</c:v>
                </c:pt>
                <c:pt idx="20">
                  <c:v>41164.0</c:v>
                </c:pt>
                <c:pt idx="21">
                  <c:v>41199.0</c:v>
                </c:pt>
                <c:pt idx="22">
                  <c:v>41230.0</c:v>
                </c:pt>
                <c:pt idx="23">
                  <c:v>41260.0</c:v>
                </c:pt>
                <c:pt idx="24">
                  <c:v>41291.0</c:v>
                </c:pt>
                <c:pt idx="25">
                  <c:v>41322.0</c:v>
                </c:pt>
                <c:pt idx="26">
                  <c:v>41350.0</c:v>
                </c:pt>
                <c:pt idx="27">
                  <c:v>41381.0</c:v>
                </c:pt>
                <c:pt idx="28">
                  <c:v>41411.0</c:v>
                </c:pt>
                <c:pt idx="29">
                  <c:v>41442.0</c:v>
                </c:pt>
                <c:pt idx="30">
                  <c:v>41472.0</c:v>
                </c:pt>
                <c:pt idx="31">
                  <c:v>41503.0</c:v>
                </c:pt>
                <c:pt idx="32">
                  <c:v>41534.0</c:v>
                </c:pt>
              </c:numCache>
            </c:numRef>
          </c:cat>
          <c:val>
            <c:numRef>
              <c:f>Sheet1!$B$40:$B$72</c:f>
              <c:numCache>
                <c:formatCode>General</c:formatCode>
                <c:ptCount val="33"/>
                <c:pt idx="0">
                  <c:v>17.0</c:v>
                </c:pt>
                <c:pt idx="1">
                  <c:v>17.0</c:v>
                </c:pt>
                <c:pt idx="2">
                  <c:v>17.0</c:v>
                </c:pt>
                <c:pt idx="3">
                  <c:v>304.0</c:v>
                </c:pt>
                <c:pt idx="4">
                  <c:v>1540.0</c:v>
                </c:pt>
                <c:pt idx="5">
                  <c:v>13408.0</c:v>
                </c:pt>
                <c:pt idx="6">
                  <c:v>13408.0</c:v>
                </c:pt>
                <c:pt idx="7">
                  <c:v>13569.0</c:v>
                </c:pt>
                <c:pt idx="8">
                  <c:v>13745.0</c:v>
                </c:pt>
                <c:pt idx="9">
                  <c:v>14322.0</c:v>
                </c:pt>
                <c:pt idx="10">
                  <c:v>16142.0</c:v>
                </c:pt>
                <c:pt idx="11">
                  <c:v>16142.0</c:v>
                </c:pt>
                <c:pt idx="12">
                  <c:v>31982.0</c:v>
                </c:pt>
                <c:pt idx="13">
                  <c:v>31982.0</c:v>
                </c:pt>
                <c:pt idx="14">
                  <c:v>31984.0</c:v>
                </c:pt>
                <c:pt idx="15">
                  <c:v>31049.0</c:v>
                </c:pt>
                <c:pt idx="16">
                  <c:v>33723.0</c:v>
                </c:pt>
                <c:pt idx="17">
                  <c:v>33611.0</c:v>
                </c:pt>
                <c:pt idx="18">
                  <c:v>33555.0</c:v>
                </c:pt>
                <c:pt idx="19">
                  <c:v>33563.0</c:v>
                </c:pt>
                <c:pt idx="20">
                  <c:v>37191.0</c:v>
                </c:pt>
                <c:pt idx="21">
                  <c:v>36245.0</c:v>
                </c:pt>
                <c:pt idx="22">
                  <c:v>39378.0</c:v>
                </c:pt>
                <c:pt idx="23">
                  <c:v>49503.0</c:v>
                </c:pt>
                <c:pt idx="24">
                  <c:v>39557.0</c:v>
                </c:pt>
                <c:pt idx="25">
                  <c:v>40285.0</c:v>
                </c:pt>
                <c:pt idx="26">
                  <c:v>40349.0</c:v>
                </c:pt>
                <c:pt idx="27">
                  <c:v>40130.0</c:v>
                </c:pt>
                <c:pt idx="28">
                  <c:v>45490.0</c:v>
                </c:pt>
                <c:pt idx="29">
                  <c:v>46902.0</c:v>
                </c:pt>
                <c:pt idx="30">
                  <c:v>46882.0</c:v>
                </c:pt>
                <c:pt idx="31">
                  <c:v>46939.0</c:v>
                </c:pt>
                <c:pt idx="32">
                  <c:v>75722.0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21656"/>
        <c:axId val="-2119933400"/>
      </c:lineChart>
      <c:dateAx>
        <c:axId val="211562165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-2119933400"/>
        <c:crosses val="autoZero"/>
        <c:auto val="1"/>
        <c:lblOffset val="100"/>
        <c:baseTimeUnit val="months"/>
      </c:dateAx>
      <c:valAx>
        <c:axId val="-2119933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5621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0.00592</cdr:x>
      <cdr:y>0.01071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0800" cy="508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0.06746</cdr:x>
      <cdr:y>0.75589</cdr:y>
    </cdr:from>
    <cdr:to>
      <cdr:x>0.12781</cdr:x>
      <cdr:y>0.83512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79120" y="3586480"/>
          <a:ext cx="518160" cy="37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ES_tradnl" sz="1100"/>
        </a:p>
      </cdr:txBody>
    </cdr:sp>
  </cdr:relSizeAnchor>
  <cdr:relSizeAnchor xmlns:cdr="http://schemas.openxmlformats.org/drawingml/2006/chartDrawing">
    <cdr:from>
      <cdr:x>0.0637</cdr:x>
      <cdr:y>0.86914</cdr:y>
    </cdr:from>
    <cdr:to>
      <cdr:x>0.12405</cdr:x>
      <cdr:y>0.93124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544570" y="4315904"/>
          <a:ext cx="515971" cy="308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124</a:t>
          </a:r>
        </a:p>
      </cdr:txBody>
    </cdr:sp>
  </cdr:relSizeAnchor>
  <cdr:relSizeAnchor xmlns:cdr="http://schemas.openxmlformats.org/drawingml/2006/chartDrawing">
    <cdr:from>
      <cdr:x>0.12435</cdr:x>
      <cdr:y>0.8594</cdr:y>
    </cdr:from>
    <cdr:to>
      <cdr:x>0.18353</cdr:x>
      <cdr:y>0.91293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1063127" y="4267511"/>
          <a:ext cx="505968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158</a:t>
          </a:r>
        </a:p>
      </cdr:txBody>
    </cdr:sp>
  </cdr:relSizeAnchor>
  <cdr:relSizeAnchor xmlns:cdr="http://schemas.openxmlformats.org/drawingml/2006/chartDrawing">
    <cdr:from>
      <cdr:x>0.18686</cdr:x>
      <cdr:y>0.83775</cdr:y>
    </cdr:from>
    <cdr:to>
      <cdr:x>0.23538</cdr:x>
      <cdr:y>0.887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1597607" y="4159999"/>
          <a:ext cx="414829" cy="24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249</a:t>
          </a:r>
        </a:p>
      </cdr:txBody>
    </cdr:sp>
  </cdr:relSizeAnchor>
  <cdr:relSizeAnchor xmlns:cdr="http://schemas.openxmlformats.org/drawingml/2006/chartDrawing">
    <cdr:from>
      <cdr:x>0.24867</cdr:x>
      <cdr:y>0.82406</cdr:y>
    </cdr:from>
    <cdr:to>
      <cdr:x>0.31731</cdr:x>
      <cdr:y>0.87331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2126061" y="4092036"/>
          <a:ext cx="586847" cy="24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294</a:t>
          </a:r>
        </a:p>
      </cdr:txBody>
    </cdr:sp>
  </cdr:relSizeAnchor>
  <cdr:relSizeAnchor xmlns:cdr="http://schemas.openxmlformats.org/drawingml/2006/chartDrawing">
    <cdr:from>
      <cdr:x>0.31045</cdr:x>
      <cdr:y>0.7757</cdr:y>
    </cdr:from>
    <cdr:to>
      <cdr:x>0.37909</cdr:x>
      <cdr:y>0.8378</cdr:y>
    </cdr:to>
    <cdr:sp macro="" textlink="">
      <cdr:nvSpPr>
        <cdr:cNvPr id="9" name="CuadroTexto 8"/>
        <cdr:cNvSpPr txBox="1"/>
      </cdr:nvSpPr>
      <cdr:spPr>
        <a:xfrm xmlns:a="http://schemas.openxmlformats.org/drawingml/2006/main">
          <a:off x="2654204" y="3851901"/>
          <a:ext cx="586848" cy="308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390</a:t>
          </a:r>
        </a:p>
      </cdr:txBody>
    </cdr:sp>
  </cdr:relSizeAnchor>
  <cdr:relSizeAnchor xmlns:cdr="http://schemas.openxmlformats.org/drawingml/2006/chartDrawing">
    <cdr:from>
      <cdr:x>0.36922</cdr:x>
      <cdr:y>0.71088</cdr:y>
    </cdr:from>
    <cdr:to>
      <cdr:x>0.43786</cdr:x>
      <cdr:y>0.76869</cdr:y>
    </cdr:to>
    <cdr:sp macro="" textlink="">
      <cdr:nvSpPr>
        <cdr:cNvPr id="10" name="CuadroTexto 9"/>
        <cdr:cNvSpPr txBox="1"/>
      </cdr:nvSpPr>
      <cdr:spPr>
        <a:xfrm xmlns:a="http://schemas.openxmlformats.org/drawingml/2006/main">
          <a:off x="3156687" y="3530027"/>
          <a:ext cx="586848" cy="28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728</a:t>
          </a:r>
        </a:p>
      </cdr:txBody>
    </cdr:sp>
  </cdr:relSizeAnchor>
  <cdr:relSizeAnchor xmlns:cdr="http://schemas.openxmlformats.org/drawingml/2006/chartDrawing">
    <cdr:from>
      <cdr:x>0.43131</cdr:x>
      <cdr:y>0.65239</cdr:y>
    </cdr:from>
    <cdr:to>
      <cdr:x>0.50705</cdr:x>
      <cdr:y>0.71235</cdr:y>
    </cdr:to>
    <cdr:sp macro="" textlink="">
      <cdr:nvSpPr>
        <cdr:cNvPr id="11" name="CuadroTexto 10"/>
        <cdr:cNvSpPr txBox="1"/>
      </cdr:nvSpPr>
      <cdr:spPr>
        <a:xfrm xmlns:a="http://schemas.openxmlformats.org/drawingml/2006/main">
          <a:off x="3687545" y="3239574"/>
          <a:ext cx="647550" cy="297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902</a:t>
          </a:r>
        </a:p>
      </cdr:txBody>
    </cdr:sp>
  </cdr:relSizeAnchor>
  <cdr:relSizeAnchor xmlns:cdr="http://schemas.openxmlformats.org/drawingml/2006/chartDrawing">
    <cdr:from>
      <cdr:x>0.49036</cdr:x>
      <cdr:y>0.60042</cdr:y>
    </cdr:from>
    <cdr:to>
      <cdr:x>0.55545</cdr:x>
      <cdr:y>0.6561</cdr:y>
    </cdr:to>
    <cdr:sp macro="" textlink="">
      <cdr:nvSpPr>
        <cdr:cNvPr id="12" name="CuadroTexto 11"/>
        <cdr:cNvSpPr txBox="1"/>
      </cdr:nvSpPr>
      <cdr:spPr>
        <a:xfrm xmlns:a="http://schemas.openxmlformats.org/drawingml/2006/main">
          <a:off x="4192392" y="2981506"/>
          <a:ext cx="556496" cy="276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1128</a:t>
          </a:r>
        </a:p>
      </cdr:txBody>
    </cdr:sp>
  </cdr:relSizeAnchor>
  <cdr:relSizeAnchor xmlns:cdr="http://schemas.openxmlformats.org/drawingml/2006/chartDrawing">
    <cdr:from>
      <cdr:x>0.54987</cdr:x>
      <cdr:y>0.49998</cdr:y>
    </cdr:from>
    <cdr:to>
      <cdr:x>0.61022</cdr:x>
      <cdr:y>0.55351</cdr:y>
    </cdr:to>
    <cdr:sp macro="" textlink="">
      <cdr:nvSpPr>
        <cdr:cNvPr id="13" name="CuadroTexto 12"/>
        <cdr:cNvSpPr txBox="1"/>
      </cdr:nvSpPr>
      <cdr:spPr>
        <a:xfrm xmlns:a="http://schemas.openxmlformats.org/drawingml/2006/main">
          <a:off x="4701223" y="2482750"/>
          <a:ext cx="515971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1524</a:t>
          </a:r>
        </a:p>
      </cdr:txBody>
    </cdr:sp>
  </cdr:relSizeAnchor>
  <cdr:relSizeAnchor xmlns:cdr="http://schemas.openxmlformats.org/drawingml/2006/chartDrawing">
    <cdr:from>
      <cdr:x>0.61289</cdr:x>
      <cdr:y>0.32526</cdr:y>
    </cdr:from>
    <cdr:to>
      <cdr:x>0.67562</cdr:x>
      <cdr:y>0.37666</cdr:y>
    </cdr:to>
    <cdr:sp macro="" textlink="">
      <cdr:nvSpPr>
        <cdr:cNvPr id="14" name="CuadroTexto 13"/>
        <cdr:cNvSpPr txBox="1"/>
      </cdr:nvSpPr>
      <cdr:spPr>
        <a:xfrm xmlns:a="http://schemas.openxmlformats.org/drawingml/2006/main">
          <a:off x="5239957" y="1615120"/>
          <a:ext cx="536319" cy="255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_tradnl" sz="1100"/>
            <a:t>2185</a:t>
          </a:r>
        </a:p>
      </cdr:txBody>
    </cdr:sp>
  </cdr:relSizeAnchor>
  <cdr:relSizeAnchor xmlns:cdr="http://schemas.openxmlformats.org/drawingml/2006/chartDrawing">
    <cdr:from>
      <cdr:x>0.67502</cdr:x>
      <cdr:y>0.17153</cdr:y>
    </cdr:from>
    <cdr:to>
      <cdr:x>0.73775</cdr:x>
      <cdr:y>0.22293</cdr:y>
    </cdr:to>
    <cdr:sp macro="" textlink="">
      <cdr:nvSpPr>
        <cdr:cNvPr id="15" name="CuadroTexto 13"/>
        <cdr:cNvSpPr txBox="1"/>
      </cdr:nvSpPr>
      <cdr:spPr>
        <a:xfrm xmlns:a="http://schemas.openxmlformats.org/drawingml/2006/main">
          <a:off x="5771179" y="851755"/>
          <a:ext cx="536319" cy="255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100"/>
            <a:t>2779</a:t>
          </a:r>
        </a:p>
      </cdr:txBody>
    </cdr:sp>
  </cdr:relSizeAnchor>
  <cdr:relSizeAnchor xmlns:cdr="http://schemas.openxmlformats.org/drawingml/2006/chartDrawing">
    <cdr:from>
      <cdr:x>0.7318</cdr:x>
      <cdr:y>0.05217</cdr:y>
    </cdr:from>
    <cdr:to>
      <cdr:x>0.81239</cdr:x>
      <cdr:y>0.11454</cdr:y>
    </cdr:to>
    <cdr:sp macro="" textlink="">
      <cdr:nvSpPr>
        <cdr:cNvPr id="16" name="CuadroTexto 13"/>
        <cdr:cNvSpPr txBox="1"/>
      </cdr:nvSpPr>
      <cdr:spPr>
        <a:xfrm xmlns:a="http://schemas.openxmlformats.org/drawingml/2006/main">
          <a:off x="6256658" y="259080"/>
          <a:ext cx="689015" cy="309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400" b="1"/>
            <a:t>3212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1B6-147F-4750-9C99-C95CFE37DBC7}" type="datetimeFigureOut">
              <a:rPr lang="es-UY" smtClean="0"/>
              <a:t>10/17/13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FD3C-1BFE-45B6-A9A7-C1C8F9BBF511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336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Actualizada al 1/10/2013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2404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err="1" smtClean="0"/>
              <a:t>Alloc</a:t>
            </a:r>
            <a:r>
              <a:rPr lang="es-UY" dirty="0" smtClean="0"/>
              <a:t> y </a:t>
            </a:r>
            <a:r>
              <a:rPr lang="es-UY" dirty="0" err="1" smtClean="0"/>
              <a:t>assign</a:t>
            </a:r>
            <a:r>
              <a:rPr lang="es-UY" dirty="0" smtClean="0"/>
              <a:t> ipv4+ipv6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204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mtClean="0"/>
              <a:t>actualizado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7744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Actualizada al </a:t>
            </a:r>
            <a:r>
              <a:rPr lang="es-UY" dirty="0" err="1" smtClean="0"/>
              <a:t>dia</a:t>
            </a:r>
            <a:r>
              <a:rPr lang="es-UY" dirty="0" smtClean="0"/>
              <a:t> 17/09/2013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6335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No hay resultados medidos </a:t>
            </a:r>
            <a:r>
              <a:rPr lang="es-UY" dirty="0" err="1" smtClean="0"/>
              <a:t>todavia</a:t>
            </a:r>
            <a:r>
              <a:rPr lang="es-UY" baseline="0" dirty="0" smtClean="0"/>
              <a:t> </a:t>
            </a:r>
            <a:r>
              <a:rPr lang="es-UY" baseline="0" dirty="0" err="1" smtClean="0"/>
              <a:t>quizas</a:t>
            </a:r>
            <a:r>
              <a:rPr lang="es-UY" baseline="0" dirty="0" smtClean="0"/>
              <a:t> el lunes</a:t>
            </a:r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1096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FD3C-1BFE-45B6-A9A7-C1C8F9BBF511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516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68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7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1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7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0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4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7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5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29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18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742B-605D-3C4B-83C9-7943CE85AED0}" type="datetimeFigureOut">
              <a:rPr lang="es-ES" smtClean="0"/>
              <a:t>10/17/13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F30B-59D2-F94F-BB02-E4FF9A1ACF5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9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5028" y="635026"/>
            <a:ext cx="6768972" cy="138384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LACNIC UPDATE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91633" y="249348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400" dirty="0" smtClean="0"/>
              <a:t>RIPE 67</a:t>
            </a:r>
          </a:p>
          <a:p>
            <a:r>
              <a:rPr lang="es-ES" sz="5400" dirty="0" smtClean="0"/>
              <a:t>OCTOBER 2013</a:t>
            </a:r>
          </a:p>
          <a:p>
            <a:endParaRPr lang="es-ES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174342" y="5160631"/>
            <a:ext cx="3684559" cy="1127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dirty="0" smtClean="0"/>
          </a:p>
          <a:p>
            <a:pPr algn="l"/>
            <a:r>
              <a:rPr lang="es-ES" sz="3800" dirty="0" err="1" smtClean="0">
                <a:solidFill>
                  <a:srgbClr val="000000"/>
                </a:solidFill>
              </a:rPr>
              <a:t>Prepared</a:t>
            </a:r>
            <a:r>
              <a:rPr lang="es-ES" sz="3800" dirty="0" smtClean="0">
                <a:solidFill>
                  <a:srgbClr val="000000"/>
                </a:solidFill>
              </a:rPr>
              <a:t> </a:t>
            </a:r>
            <a:r>
              <a:rPr lang="es-ES" sz="3800" dirty="0" err="1" smtClean="0">
                <a:solidFill>
                  <a:srgbClr val="000000"/>
                </a:solidFill>
              </a:rPr>
              <a:t>by</a:t>
            </a:r>
            <a:r>
              <a:rPr lang="es-ES" sz="3800" dirty="0" smtClean="0">
                <a:solidFill>
                  <a:srgbClr val="000000"/>
                </a:solidFill>
              </a:rPr>
              <a:t>: Elisa </a:t>
            </a:r>
            <a:r>
              <a:rPr lang="es-ES" sz="3800" dirty="0" err="1" smtClean="0">
                <a:solidFill>
                  <a:srgbClr val="000000"/>
                </a:solidFill>
              </a:rPr>
              <a:t>Peirano</a:t>
            </a:r>
            <a:endParaRPr lang="es-ES" sz="3800" dirty="0" smtClean="0">
              <a:solidFill>
                <a:srgbClr val="000000"/>
              </a:solidFill>
            </a:endParaRPr>
          </a:p>
          <a:p>
            <a:pPr algn="l"/>
            <a:r>
              <a:rPr lang="es-ES" sz="3800" dirty="0" smtClean="0">
                <a:solidFill>
                  <a:srgbClr val="000000"/>
                </a:solidFill>
              </a:rPr>
              <a:t>elisa@lacnic.net</a:t>
            </a:r>
          </a:p>
          <a:p>
            <a:pPr algn="l"/>
            <a:r>
              <a:rPr lang="es-ES" sz="3800" dirty="0" err="1" smtClean="0">
                <a:solidFill>
                  <a:srgbClr val="000000"/>
                </a:solidFill>
              </a:rPr>
              <a:t>Hostmaster</a:t>
            </a:r>
            <a:endParaRPr lang="es-ES" sz="3800" dirty="0" smtClean="0">
              <a:solidFill>
                <a:srgbClr val="000000"/>
              </a:solidFill>
            </a:endParaRPr>
          </a:p>
          <a:p>
            <a:endParaRPr lang="es-E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9429" y="5352780"/>
            <a:ext cx="259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 Luisa Villa</a:t>
            </a:r>
          </a:p>
          <a:p>
            <a:r>
              <a:rPr lang="en-US" dirty="0" smtClean="0"/>
              <a:t>luisa@lacnic.net</a:t>
            </a:r>
          </a:p>
          <a:p>
            <a:r>
              <a:rPr lang="en-US" dirty="0" smtClean="0"/>
              <a:t>Customer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 descr="fri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46" y="1789453"/>
            <a:ext cx="165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8202" y="225569"/>
            <a:ext cx="6858000" cy="1143000"/>
          </a:xfrm>
        </p:spPr>
        <p:txBody>
          <a:bodyPr/>
          <a:lstStyle/>
          <a:p>
            <a:pPr eaLnBrk="1" hangingPunct="1"/>
            <a:r>
              <a:rPr lang="es-ES_tradnl" b="1" dirty="0" smtClean="0">
                <a:solidFill>
                  <a:srgbClr val="FFC000"/>
                </a:solidFill>
              </a:rPr>
              <a:t>Frida </a:t>
            </a:r>
            <a:r>
              <a:rPr lang="es-ES_tradnl" b="1" dirty="0" err="1" smtClean="0">
                <a:solidFill>
                  <a:srgbClr val="FFC000"/>
                </a:solidFill>
              </a:rPr>
              <a:t>Program</a:t>
            </a:r>
            <a:endParaRPr lang="es-ES_tradnl" b="1" dirty="0" smtClean="0">
              <a:solidFill>
                <a:srgbClr val="FFC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04838" y="1319645"/>
            <a:ext cx="8081962" cy="4229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600" dirty="0" err="1" smtClean="0"/>
              <a:t>An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initiative</a:t>
            </a:r>
            <a:r>
              <a:rPr lang="es-ES_tradnl" sz="2600" dirty="0" smtClean="0"/>
              <a:t> of LACNIC.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600" dirty="0" err="1" smtClean="0"/>
              <a:t>Three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sides</a:t>
            </a:r>
            <a:r>
              <a:rPr lang="es-ES_tradnl" sz="26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ES_tradnl" sz="2200" b="1" dirty="0" smtClean="0"/>
              <a:t>- Frida </a:t>
            </a:r>
            <a:r>
              <a:rPr lang="es-ES_tradnl" sz="2200" b="1" dirty="0" err="1" smtClean="0"/>
              <a:t>Awards</a:t>
            </a:r>
            <a:r>
              <a:rPr lang="es-ES_tradnl" sz="2200" b="1" dirty="0"/>
              <a:t>+</a:t>
            </a:r>
            <a:r>
              <a:rPr lang="es-ES_tradnl" sz="2200" b="1" dirty="0" smtClean="0"/>
              <a:t> </a:t>
            </a:r>
            <a:r>
              <a:rPr lang="es-ES_tradnl" sz="2200" dirty="0" smtClean="0"/>
              <a:t>(</a:t>
            </a:r>
            <a:r>
              <a:rPr lang="es-ES_tradnl" sz="2200" dirty="0" err="1" smtClean="0"/>
              <a:t>For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Existing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Projects</a:t>
            </a:r>
            <a:r>
              <a:rPr lang="es-ES_tradnl" sz="2200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UY" sz="2000" dirty="0"/>
              <a:t>http://programafrida.net/awards</a:t>
            </a:r>
            <a:endParaRPr lang="es-ES_tradnl" sz="19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ES_tradnl" sz="2200" b="1" dirty="0" smtClean="0"/>
              <a:t>- Frida </a:t>
            </a:r>
            <a:r>
              <a:rPr lang="es-ES_tradnl" sz="2200" b="1" dirty="0" err="1" smtClean="0"/>
              <a:t>Grants</a:t>
            </a:r>
            <a:r>
              <a:rPr lang="es-ES_tradnl" sz="2200" dirty="0" smtClean="0"/>
              <a:t> (</a:t>
            </a:r>
            <a:r>
              <a:rPr lang="es-ES_tradnl" sz="2200" dirty="0" err="1" smtClean="0"/>
              <a:t>For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Further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Research</a:t>
            </a:r>
            <a:r>
              <a:rPr lang="es-ES_tradnl" sz="2200" dirty="0" smtClean="0"/>
              <a:t>).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UY" sz="2000" dirty="0" smtClean="0"/>
              <a:t>http</a:t>
            </a:r>
            <a:r>
              <a:rPr lang="es-UY" sz="2000" dirty="0"/>
              <a:t>://</a:t>
            </a:r>
            <a:r>
              <a:rPr lang="es-UY" sz="2000" dirty="0" smtClean="0"/>
              <a:t>programafrida.net/grants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UY" sz="2200" b="1" dirty="0" smtClean="0"/>
              <a:t>- Frida </a:t>
            </a:r>
            <a:r>
              <a:rPr lang="es-UY" sz="2200" b="1" dirty="0" err="1" smtClean="0"/>
              <a:t>Escalating</a:t>
            </a:r>
            <a:r>
              <a:rPr lang="es-UY" sz="2200" b="1" dirty="0" smtClean="0"/>
              <a:t> </a:t>
            </a:r>
            <a:r>
              <a:rPr lang="es-UY" sz="2200" b="1" dirty="0" err="1" smtClean="0"/>
              <a:t>Projects</a:t>
            </a:r>
            <a:r>
              <a:rPr lang="es-UY" sz="2200" b="1" dirty="0" smtClean="0"/>
              <a:t> </a:t>
            </a:r>
            <a:r>
              <a:rPr lang="es-UY" sz="2200" dirty="0" smtClean="0"/>
              <a:t>(</a:t>
            </a:r>
            <a:r>
              <a:rPr lang="es-UY" sz="2200" dirty="0" err="1" smtClean="0"/>
              <a:t>Contribute</a:t>
            </a:r>
            <a:r>
              <a:rPr lang="es-UY" sz="2200" dirty="0" smtClean="0"/>
              <a:t> </a:t>
            </a:r>
            <a:r>
              <a:rPr lang="es-UY" sz="2200" dirty="0" err="1" smtClean="0"/>
              <a:t>to</a:t>
            </a:r>
            <a:r>
              <a:rPr lang="es-UY" sz="2200" dirty="0" smtClean="0"/>
              <a:t> </a:t>
            </a:r>
            <a:r>
              <a:rPr lang="es-UY" sz="2200" dirty="0" err="1" smtClean="0"/>
              <a:t>the</a:t>
            </a:r>
            <a:r>
              <a:rPr lang="es-UY" sz="2200" dirty="0" smtClean="0"/>
              <a:t> </a:t>
            </a:r>
            <a:r>
              <a:rPr lang="es-UY" sz="2200" dirty="0" err="1" smtClean="0"/>
              <a:t>growth</a:t>
            </a:r>
            <a:r>
              <a:rPr lang="es-UY" sz="2200" dirty="0" smtClean="0"/>
              <a:t> and </a:t>
            </a:r>
            <a:r>
              <a:rPr lang="es-UY" sz="2200" dirty="0" err="1" smtClean="0"/>
              <a:t>replication</a:t>
            </a:r>
            <a:r>
              <a:rPr lang="es-UY" sz="2200" dirty="0" smtClean="0"/>
              <a:t> of </a:t>
            </a:r>
            <a:r>
              <a:rPr lang="es-UY" sz="2200" dirty="0" err="1" smtClean="0"/>
              <a:t>projects</a:t>
            </a:r>
            <a:r>
              <a:rPr lang="es-UY" sz="2200" dirty="0" smtClean="0"/>
              <a:t> in </a:t>
            </a:r>
            <a:r>
              <a:rPr lang="es-UY" sz="2200" dirty="0" err="1" smtClean="0"/>
              <a:t>the</a:t>
            </a:r>
            <a:r>
              <a:rPr lang="es-UY" sz="2200" dirty="0" smtClean="0"/>
              <a:t> </a:t>
            </a:r>
            <a:r>
              <a:rPr lang="es-UY" sz="2200" dirty="0" err="1" smtClean="0"/>
              <a:t>region</a:t>
            </a:r>
            <a:r>
              <a:rPr lang="es-UY" sz="2200" dirty="0" smtClean="0"/>
              <a:t>)</a:t>
            </a:r>
            <a:endParaRPr lang="es-ES_tradnl" sz="22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ES_tradnl" sz="2200" dirty="0" smtClean="0"/>
              <a:t> </a:t>
            </a:r>
            <a:endParaRPr lang="es-ES_tradnl" sz="1900" b="1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600" dirty="0" err="1" smtClean="0"/>
              <a:t>Since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February</a:t>
            </a:r>
            <a:r>
              <a:rPr lang="es-ES_tradnl" sz="2600" dirty="0" smtClean="0"/>
              <a:t> 2012 </a:t>
            </a:r>
            <a:r>
              <a:rPr lang="es-ES_tradnl" sz="2600" dirty="0" smtClean="0"/>
              <a:t>Frida </a:t>
            </a:r>
            <a:r>
              <a:rPr lang="es-ES_tradnl" sz="2600" dirty="0" err="1" smtClean="0"/>
              <a:t>is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part</a:t>
            </a:r>
            <a:r>
              <a:rPr lang="es-ES_tradnl" sz="2600" dirty="0" smtClean="0"/>
              <a:t> of </a:t>
            </a:r>
            <a:r>
              <a:rPr lang="es-ES_tradnl" sz="2600" dirty="0" err="1" smtClean="0"/>
              <a:t>the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Seed</a:t>
            </a:r>
            <a:r>
              <a:rPr lang="es-ES_tradnl" sz="2600" dirty="0" smtClean="0"/>
              <a:t> Alliance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200" dirty="0" err="1" smtClean="0"/>
              <a:t>Joint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initiative</a:t>
            </a:r>
            <a:r>
              <a:rPr lang="es-ES_tradnl" sz="2200" dirty="0" smtClean="0"/>
              <a:t> of ISIF.asia (APNIC </a:t>
            </a:r>
            <a:r>
              <a:rPr lang="es-ES_tradnl" sz="2200" dirty="0" err="1" smtClean="0"/>
              <a:t>Program</a:t>
            </a:r>
            <a:r>
              <a:rPr lang="es-ES_tradnl" sz="2200" dirty="0" smtClean="0"/>
              <a:t>), </a:t>
            </a:r>
            <a:r>
              <a:rPr lang="es-ES_tradnl" sz="2200" dirty="0" smtClean="0"/>
              <a:t>Frida </a:t>
            </a:r>
            <a:r>
              <a:rPr lang="es-ES_tradnl" sz="2200" dirty="0" smtClean="0"/>
              <a:t>(LACNIC </a:t>
            </a:r>
            <a:r>
              <a:rPr lang="es-ES_tradnl" sz="2200" dirty="0" err="1" smtClean="0"/>
              <a:t>Program</a:t>
            </a:r>
            <a:r>
              <a:rPr lang="es-ES_tradnl" sz="2200" dirty="0" smtClean="0"/>
              <a:t>) and FIRE (</a:t>
            </a:r>
            <a:r>
              <a:rPr lang="es-ES_tradnl" sz="2200" dirty="0" err="1" smtClean="0"/>
              <a:t>AfriNIC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Program</a:t>
            </a:r>
            <a:r>
              <a:rPr lang="es-ES_tradnl" sz="2200" dirty="0" smtClean="0"/>
              <a:t>) </a:t>
            </a:r>
            <a:r>
              <a:rPr lang="es-ES_tradnl" sz="2200" dirty="0" err="1" smtClean="0"/>
              <a:t>for</a:t>
            </a:r>
            <a:r>
              <a:rPr lang="es-ES_tradnl" sz="2200" dirty="0" smtClean="0"/>
              <a:t> extended </a:t>
            </a:r>
            <a:r>
              <a:rPr lang="es-ES_tradnl" sz="2200" dirty="0" err="1" smtClean="0"/>
              <a:t>efforts</a:t>
            </a:r>
            <a:r>
              <a:rPr lang="es-ES_tradnl" sz="2200" dirty="0" smtClean="0"/>
              <a:t>. 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sz="2200" dirty="0" smtClean="0"/>
              <a:t>http://programafrida.net/seed_alliance</a:t>
            </a:r>
          </a:p>
        </p:txBody>
      </p:sp>
      <p:pic>
        <p:nvPicPr>
          <p:cNvPr id="7" name="Imagen 5" descr="seed-alli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5407601"/>
            <a:ext cx="1689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033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35419"/>
            <a:ext cx="8229600" cy="4390744"/>
          </a:xfrm>
        </p:spPr>
        <p:txBody>
          <a:bodyPr>
            <a:normAutofit fontScale="92500" lnSpcReduction="20000"/>
          </a:bodyPr>
          <a:lstStyle/>
          <a:p>
            <a:r>
              <a:rPr lang="es-UY" dirty="0" smtClean="0"/>
              <a:t>Ayitic Program </a:t>
            </a:r>
          </a:p>
          <a:p>
            <a:pPr marL="0" indent="0">
              <a:buNone/>
            </a:pPr>
            <a:r>
              <a:rPr lang="es-UY" dirty="0" smtClean="0"/>
              <a:t>http</a:t>
            </a:r>
            <a:r>
              <a:rPr lang="es-UY" dirty="0"/>
              <a:t>://www.ayitic.net/en/index.html</a:t>
            </a:r>
            <a:endParaRPr lang="es-UY" dirty="0" smtClean="0"/>
          </a:p>
          <a:p>
            <a:pPr lvl="1"/>
            <a:r>
              <a:rPr lang="es-UY" dirty="0" smtClean="0"/>
              <a:t>Designed specifically </a:t>
            </a:r>
            <a:r>
              <a:rPr lang="es-UY" dirty="0" smtClean="0"/>
              <a:t>for </a:t>
            </a:r>
            <a:r>
              <a:rPr lang="es-UY" dirty="0" smtClean="0"/>
              <a:t>Haiti</a:t>
            </a:r>
            <a:r>
              <a:rPr lang="es-UY" dirty="0" smtClean="0"/>
              <a:t>’</a:t>
            </a:r>
            <a:r>
              <a:rPr lang="es-UY" dirty="0" smtClean="0"/>
              <a:t>s needs.</a:t>
            </a:r>
            <a:endParaRPr lang="es-UY" dirty="0" smtClean="0"/>
          </a:p>
          <a:p>
            <a:pPr lvl="1"/>
            <a:r>
              <a:rPr lang="es-UY" dirty="0" err="1" smtClean="0"/>
              <a:t>Created</a:t>
            </a:r>
            <a:r>
              <a:rPr lang="es-UY" dirty="0" smtClean="0"/>
              <a:t> </a:t>
            </a:r>
            <a:r>
              <a:rPr lang="es-UY" dirty="0" err="1" smtClean="0"/>
              <a:t>by</a:t>
            </a:r>
            <a:r>
              <a:rPr lang="es-UY" dirty="0" smtClean="0"/>
              <a:t> LACNIC </a:t>
            </a:r>
            <a:r>
              <a:rPr lang="en-US" dirty="0"/>
              <a:t>to directly contribute to building capacity for Haitian technicians and professionals in the field of </a:t>
            </a:r>
            <a:r>
              <a:rPr lang="en-US" dirty="0" smtClean="0"/>
              <a:t>ICTs.</a:t>
            </a:r>
          </a:p>
          <a:p>
            <a:pPr lvl="1"/>
            <a:r>
              <a:rPr lang="es-UY" dirty="0"/>
              <a:t>T</a:t>
            </a:r>
            <a:r>
              <a:rPr lang="es-UY" dirty="0" smtClean="0"/>
              <a:t>o </a:t>
            </a:r>
            <a:r>
              <a:rPr lang="es-UY" dirty="0" smtClean="0"/>
              <a:t>build capacity and expand knowledge </a:t>
            </a:r>
            <a:r>
              <a:rPr lang="es-UY" dirty="0" smtClean="0"/>
              <a:t>networks.</a:t>
            </a:r>
            <a:endParaRPr lang="es-UY" dirty="0" smtClean="0"/>
          </a:p>
          <a:p>
            <a:r>
              <a:rPr lang="es-UY" dirty="0" smtClean="0"/>
              <a:t>2013 Workshop edition: </a:t>
            </a:r>
          </a:p>
          <a:p>
            <a:pPr marL="0" indent="0">
              <a:buNone/>
            </a:pPr>
            <a:r>
              <a:rPr lang="es-UY" dirty="0" smtClean="0"/>
              <a:t>Port-au-Prince, August 12th -16th</a:t>
            </a:r>
          </a:p>
          <a:p>
            <a:pPr lvl="1"/>
            <a:r>
              <a:rPr lang="es-UY" dirty="0" smtClean="0"/>
              <a:t>100 </a:t>
            </a:r>
            <a:r>
              <a:rPr lang="es-UY" dirty="0" smtClean="0"/>
              <a:t>attendees.</a:t>
            </a:r>
            <a:endParaRPr lang="es-UY" dirty="0" smtClean="0"/>
          </a:p>
          <a:p>
            <a:pPr lvl="1"/>
            <a:endParaRPr lang="es-U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8" y="0"/>
            <a:ext cx="8707582" cy="15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511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8" y="0"/>
            <a:ext cx="8707582" cy="15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://www.ayitic.net/img/foto_grupo_ayit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5" y="1588844"/>
            <a:ext cx="7223990" cy="408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87338" y="5974771"/>
            <a:ext cx="390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solidFill>
                  <a:prstClr val="black"/>
                </a:solidFill>
              </a:rPr>
              <a:t>http://www.ayitic.net</a:t>
            </a:r>
          </a:p>
        </p:txBody>
      </p:sp>
    </p:spTree>
    <p:extLst>
      <p:ext uri="{BB962C8B-B14F-4D97-AF65-F5344CB8AC3E}">
        <p14:creationId xmlns:p14="http://schemas.microsoft.com/office/powerpoint/2010/main" val="332164992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05123" y="2096729"/>
            <a:ext cx="728402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LACNIC developed Certiv6 to promote the adoption and awareness of IPv6 to a new public.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a methodology to be used by software testing and Internet technology experts to certify that </a:t>
            </a:r>
            <a:r>
              <a:rPr lang="en-US" sz="2400" dirty="0"/>
              <a:t>a software application runs properly over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IPv6 </a:t>
            </a:r>
            <a:r>
              <a:rPr lang="en-US" sz="2400" dirty="0"/>
              <a:t>protocol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Launchings: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Uruguay – April 16th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Colombia – May 10th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Argentina – September 4th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more information visit: www.certiv6.com or contact: info@certiv6.com</a:t>
            </a:r>
            <a:endParaRPr lang="es-UY" sz="2400" dirty="0"/>
          </a:p>
        </p:txBody>
      </p:sp>
      <p:pic>
        <p:nvPicPr>
          <p:cNvPr id="3074" name="Picture 2" descr="C:\Users\Negro\Documents\LACNIC\certi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36" y="198625"/>
            <a:ext cx="4762318" cy="19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90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RIPE Atlas Ambassador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 Venezuela</a:t>
            </a:r>
          </a:p>
          <a:p>
            <a:r>
              <a:rPr lang="en-US" dirty="0" smtClean="0"/>
              <a:t>1 Trinidad</a:t>
            </a:r>
          </a:p>
          <a:p>
            <a:r>
              <a:rPr lang="en-US" dirty="0"/>
              <a:t>1</a:t>
            </a:r>
            <a:r>
              <a:rPr lang="en-US" dirty="0" smtClean="0"/>
              <a:t> Aruba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More</a:t>
            </a:r>
            <a:r>
              <a:rPr lang="en-US" dirty="0" smtClean="0"/>
              <a:t> </a:t>
            </a:r>
            <a:r>
              <a:rPr lang="en-US" dirty="0" smtClean="0"/>
              <a:t>to be distributed in our next meeting in </a:t>
            </a:r>
            <a:r>
              <a:rPr lang="en-US" dirty="0" err="1" smtClean="0"/>
              <a:t>Curaçao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7224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906174" y="268721"/>
            <a:ext cx="6858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Previous Meetings</a:t>
            </a:r>
          </a:p>
        </p:txBody>
      </p:sp>
      <p:pic>
        <p:nvPicPr>
          <p:cNvPr id="7" name="Picture 2" descr="C:\Users\Negro\AppData\Local\Temp\lacnic19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15" y="2578874"/>
            <a:ext cx="3647209" cy="12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Grp="1" noChangeArrowheads="1"/>
          </p:cNvSpPr>
          <p:nvPr/>
        </p:nvSpPr>
        <p:spPr>
          <a:xfrm>
            <a:off x="531019" y="1437880"/>
            <a:ext cx="8081962" cy="4759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3050" eaLnBrk="1" hangingPunct="1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LACNIC 19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May, 2013</a:t>
            </a:r>
            <a:r>
              <a:rPr lang="en-US" sz="2400" dirty="0" smtClean="0"/>
              <a:t>)</a:t>
            </a:r>
          </a:p>
          <a:p>
            <a:pPr marL="762000" lvl="1" indent="-273050" eaLnBrk="1" hangingPunct="1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Medellin, Colombia.</a:t>
            </a:r>
          </a:p>
          <a:p>
            <a:pPr marL="762000" lvl="1" indent="-273050" eaLnBrk="1" hangingPunct="1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LACTLD</a:t>
            </a:r>
            <a:endParaRPr lang="en-US" sz="2400" dirty="0"/>
          </a:p>
          <a:p>
            <a:pPr marL="88900" indent="0">
              <a:lnSpc>
                <a:spcPct val="89000"/>
              </a:lnSpc>
              <a:buClr>
                <a:srgbClr val="000000"/>
              </a:buClr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361950" indent="-273050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Public Policy Forum </a:t>
            </a:r>
          </a:p>
          <a:p>
            <a:pPr marL="762000" lvl="1" indent="-273050" eaLnBrk="1" hangingPunct="1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/>
              <a:t>3</a:t>
            </a:r>
            <a:r>
              <a:rPr lang="en-US" sz="2400" dirty="0" smtClean="0"/>
              <a:t> proposals </a:t>
            </a:r>
            <a:endParaRPr lang="en-US" sz="2400" dirty="0"/>
          </a:p>
          <a:p>
            <a:pPr marL="762000" lvl="1" indent="-273050" eaLnBrk="1" hangingPunct="1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/>
              <a:t>1</a:t>
            </a:r>
            <a:r>
              <a:rPr lang="en-US" sz="2400" dirty="0" smtClean="0"/>
              <a:t> reached consensus</a:t>
            </a:r>
          </a:p>
          <a:p>
            <a:pPr marL="1162050" lvl="2" indent="-273050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dirty="0"/>
              <a:t>LAC-2012-13v2 Modifying requirements for ASO AC </a:t>
            </a:r>
            <a:r>
              <a:rPr lang="en-US" dirty="0" smtClean="0"/>
              <a:t>nominees – Already in LACNIC´s Policy </a:t>
            </a:r>
            <a:r>
              <a:rPr lang="en-US" dirty="0" smtClean="0"/>
              <a:t>Manual</a:t>
            </a:r>
          </a:p>
          <a:p>
            <a:pPr marL="1162050" lvl="2" indent="-273050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361950" indent="-273050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ASO/AC Member Election</a:t>
            </a:r>
          </a:p>
          <a:p>
            <a:pPr marL="762000" lvl="1" indent="-273050">
              <a:lnSpc>
                <a:spcPct val="89000"/>
              </a:lnSpc>
              <a:buClr>
                <a:srgbClr val="000000"/>
              </a:buClr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Jorge Villa, from Cuba </a:t>
            </a:r>
            <a:r>
              <a:rPr lang="en-US" sz="2400" dirty="0" smtClean="0"/>
              <a:t>was elected</a:t>
            </a:r>
          </a:p>
          <a:p>
            <a:pPr marL="488950" lvl="1" indent="0">
              <a:lnSpc>
                <a:spcPct val="89000"/>
              </a:lnSpc>
              <a:buClr>
                <a:srgbClr val="000000"/>
              </a:buClr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361950" indent="-273050" eaLnBrk="1" hangingPunct="1">
              <a:lnSpc>
                <a:spcPct val="89000"/>
              </a:lnSpc>
              <a:buClr>
                <a:srgbClr val="000000"/>
              </a:buClr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762000" lvl="1" indent="-273050" eaLnBrk="1" hangingPunct="1">
              <a:lnSpc>
                <a:spcPct val="89000"/>
              </a:lnSpc>
              <a:spcBef>
                <a:spcPts val="363"/>
              </a:spcBef>
              <a:buClr>
                <a:srgbClr val="000000"/>
              </a:buClr>
              <a:buSzPct val="43000"/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	</a:t>
            </a:r>
          </a:p>
          <a:p>
            <a:pPr marL="762000" lvl="1" indent="-273050" eaLnBrk="1" hangingPunct="1">
              <a:lnSpc>
                <a:spcPct val="89000"/>
              </a:lnSpc>
              <a:spcBef>
                <a:spcPts val="363"/>
              </a:spcBef>
              <a:buClr>
                <a:srgbClr val="000000"/>
              </a:buClr>
              <a:buSzPct val="43000"/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r>
              <a:rPr lang="en-US" sz="2400" dirty="0" smtClean="0"/>
              <a:t>		</a:t>
            </a:r>
          </a:p>
          <a:p>
            <a:pPr marL="762000" lvl="1" indent="-273050" eaLnBrk="1" hangingPunct="1">
              <a:lnSpc>
                <a:spcPct val="89000"/>
              </a:lnSpc>
              <a:spcBef>
                <a:spcPts val="363"/>
              </a:spcBef>
              <a:buClr>
                <a:srgbClr val="000000"/>
              </a:buClr>
              <a:buSzPct val="43000"/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762000" lvl="1" indent="-273050" eaLnBrk="1" hangingPunct="1">
              <a:lnSpc>
                <a:spcPct val="89000"/>
              </a:lnSpc>
              <a:spcBef>
                <a:spcPts val="363"/>
              </a:spcBef>
              <a:buClr>
                <a:srgbClr val="000000"/>
              </a:buClr>
              <a:buSzPct val="43000"/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n-US" sz="2400" dirty="0" smtClean="0"/>
          </a:p>
          <a:p>
            <a:pPr marL="762000" lvl="1" indent="-273050" eaLnBrk="1" hangingPunct="1">
              <a:lnSpc>
                <a:spcPct val="89000"/>
              </a:lnSpc>
              <a:spcBef>
                <a:spcPts val="363"/>
              </a:spcBef>
              <a:buClr>
                <a:srgbClr val="000000"/>
              </a:buClr>
              <a:buSzPct val="43000"/>
              <a:buFont typeface="Arial" charset="0"/>
              <a:buNone/>
              <a:tabLst>
                <a:tab pos="368300" algn="l"/>
                <a:tab pos="460375" algn="l"/>
                <a:tab pos="863600" algn="l"/>
                <a:tab pos="1277938" algn="l"/>
                <a:tab pos="1682750" algn="l"/>
                <a:tab pos="2085975" algn="l"/>
                <a:tab pos="2500313" algn="l"/>
                <a:tab pos="2903538" algn="l"/>
                <a:tab pos="3306763" algn="l"/>
                <a:tab pos="3722688" algn="l"/>
                <a:tab pos="4125913" algn="l"/>
                <a:tab pos="4540250" algn="l"/>
                <a:tab pos="4943475" algn="l"/>
                <a:tab pos="5348288" algn="l"/>
                <a:tab pos="5762625" algn="l"/>
                <a:tab pos="6165850" algn="l"/>
                <a:tab pos="6569075" algn="l"/>
                <a:tab pos="6985000" algn="l"/>
                <a:tab pos="7388225" algn="l"/>
                <a:tab pos="7802563" algn="l"/>
                <a:tab pos="8205788" algn="l"/>
                <a:tab pos="8562975" algn="l"/>
              </a:tabLst>
            </a:pP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9847363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escargar gratis curacao,  satinado,  bandera,  bandera Fondos de escritorio en la resolucin 1920x1080 — imagen №488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87" y="3750648"/>
            <a:ext cx="3203613" cy="18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Upcoming Meetings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963881" y="1542733"/>
            <a:ext cx="5216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sz="3200" dirty="0" smtClean="0">
                <a:solidFill>
                  <a:schemeClr val="tx2"/>
                </a:solidFill>
              </a:rPr>
              <a:t>LACNIC 20</a:t>
            </a:r>
          </a:p>
          <a:p>
            <a:pPr algn="ctr"/>
            <a:r>
              <a:rPr lang="en-US" sz="2400" i="1" dirty="0">
                <a:solidFill>
                  <a:schemeClr val="tx2"/>
                </a:solidFill>
              </a:rPr>
              <a:t>Committed to the future of the Internet</a:t>
            </a:r>
            <a:endParaRPr lang="es-UY" sz="2400" i="1" dirty="0" smtClean="0">
              <a:solidFill>
                <a:schemeClr val="tx2"/>
              </a:solidFill>
            </a:endParaRPr>
          </a:p>
          <a:p>
            <a:pPr algn="ctr"/>
            <a:r>
              <a:rPr lang="es-UY" sz="3200" dirty="0" err="1" smtClean="0">
                <a:solidFill>
                  <a:schemeClr val="tx2"/>
                </a:solidFill>
              </a:rPr>
              <a:t>Curaçao</a:t>
            </a:r>
            <a:endParaRPr lang="es-UY" sz="3200" dirty="0" smtClean="0">
              <a:solidFill>
                <a:schemeClr val="tx2"/>
              </a:solidFill>
            </a:endParaRPr>
          </a:p>
          <a:p>
            <a:pPr algn="ctr"/>
            <a:r>
              <a:rPr lang="es-UY" sz="3200" dirty="0" smtClean="0">
                <a:solidFill>
                  <a:srgbClr val="FFC000"/>
                </a:solidFill>
              </a:rPr>
              <a:t>28/10 – 01/11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4" y="4472854"/>
            <a:ext cx="5762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23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Upcoming Meetings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/>
        </p:nvSpPr>
        <p:spPr>
          <a:xfrm>
            <a:off x="363681" y="1233715"/>
            <a:ext cx="8229600" cy="480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LACNOG 2013</a:t>
            </a:r>
          </a:p>
          <a:p>
            <a:r>
              <a:rPr lang="en-US" dirty="0" smtClean="0"/>
              <a:t>Great Speakers and Tutorials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IPv6, DNSSEC, RPKI, Internet Governance and more…	</a:t>
            </a:r>
          </a:p>
          <a:p>
            <a:r>
              <a:rPr lang="en-US" dirty="0" smtClean="0"/>
              <a:t>Policy Forum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proposals to be discussed </a:t>
            </a:r>
          </a:p>
          <a:p>
            <a:pPr lvl="2"/>
            <a:r>
              <a:rPr lang="en-US" dirty="0"/>
              <a:t>LAC-2012-01v3 Eliminate the use of the term "</a:t>
            </a:r>
            <a:r>
              <a:rPr lang="en-US" dirty="0" smtClean="0"/>
              <a:t>dial-up“</a:t>
            </a:r>
          </a:p>
          <a:p>
            <a:pPr marL="914400" lvl="2" indent="0">
              <a:buNone/>
            </a:pPr>
            <a:r>
              <a:rPr lang="en-US" dirty="0" smtClean="0"/>
              <a:t>(A workgroup has been implemented to review this proposal)</a:t>
            </a:r>
            <a:endParaRPr lang="en-US" dirty="0"/>
          </a:p>
          <a:p>
            <a:pPr lvl="2"/>
            <a:r>
              <a:rPr lang="en-US" dirty="0"/>
              <a:t>LAC-2012-08v3 Inter-RIR IPv4 Address </a:t>
            </a:r>
            <a:r>
              <a:rPr lang="en-US" dirty="0" smtClean="0"/>
              <a:t>Transfers</a:t>
            </a:r>
          </a:p>
          <a:p>
            <a:pPr lvl="2"/>
            <a:r>
              <a:rPr lang="en-US" dirty="0"/>
              <a:t>LAC-2013-01 Publishing information on reassigned IP address blocks via </a:t>
            </a:r>
            <a:r>
              <a:rPr lang="en-US" dirty="0" smtClean="0"/>
              <a:t>FTP</a:t>
            </a:r>
          </a:p>
          <a:p>
            <a:pPr lvl="2"/>
            <a:r>
              <a:rPr lang="en-US" dirty="0" smtClean="0"/>
              <a:t>LAC-2013-02 Principles Governing the distribution of Number Resources</a:t>
            </a:r>
          </a:p>
          <a:p>
            <a:pPr lvl="2"/>
            <a:r>
              <a:rPr lang="en-US" dirty="0" smtClean="0"/>
              <a:t>LAC-2013-03 Adapting the allocation / assignment policy for IPv4 exhaustion</a:t>
            </a:r>
          </a:p>
        </p:txBody>
      </p:sp>
    </p:spTree>
    <p:extLst>
      <p:ext uri="{BB962C8B-B14F-4D97-AF65-F5344CB8AC3E}">
        <p14:creationId xmlns:p14="http://schemas.microsoft.com/office/powerpoint/2010/main" val="41310394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2312"/>
          <a:stretch>
            <a:fillRect/>
          </a:stretch>
        </p:blipFill>
        <p:spPr bwMode="auto">
          <a:xfrm>
            <a:off x="722888" y="1467860"/>
            <a:ext cx="7904873" cy="37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317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Topics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Membership Update</a:t>
            </a:r>
          </a:p>
          <a:p>
            <a:r>
              <a:rPr lang="en-US" dirty="0" smtClean="0"/>
              <a:t>Resources Update</a:t>
            </a:r>
          </a:p>
          <a:p>
            <a:r>
              <a:rPr lang="en-US" dirty="0"/>
              <a:t>IPv4 &amp; IPv6 </a:t>
            </a:r>
            <a:r>
              <a:rPr lang="en-US" dirty="0" smtClean="0"/>
              <a:t>Allocations/Assignments</a:t>
            </a:r>
          </a:p>
          <a:p>
            <a:r>
              <a:rPr lang="en-US" dirty="0"/>
              <a:t>Resource </a:t>
            </a:r>
            <a:r>
              <a:rPr lang="en-US" dirty="0" smtClean="0"/>
              <a:t>Certification (RPKI)</a:t>
            </a:r>
          </a:p>
          <a:p>
            <a:r>
              <a:rPr lang="en-US" dirty="0" err="1" smtClean="0"/>
              <a:t>Frida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</a:p>
          <a:p>
            <a:r>
              <a:rPr lang="en-US" dirty="0" err="1" smtClean="0"/>
              <a:t>Ayitic</a:t>
            </a:r>
            <a:endParaRPr lang="en-US" dirty="0" smtClean="0"/>
          </a:p>
          <a:p>
            <a:r>
              <a:rPr lang="en-US" dirty="0" smtClean="0"/>
              <a:t>Certiv6</a:t>
            </a:r>
          </a:p>
          <a:p>
            <a:r>
              <a:rPr lang="en-US" dirty="0" smtClean="0"/>
              <a:t>RIPE </a:t>
            </a:r>
            <a:r>
              <a:rPr lang="en-US" dirty="0" smtClean="0"/>
              <a:t>Atlas Ambassador</a:t>
            </a:r>
          </a:p>
          <a:p>
            <a:r>
              <a:rPr lang="en-US" dirty="0" smtClean="0"/>
              <a:t>Previous &amp; Upcoming Meetings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238449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</a:rPr>
              <a:t>Membership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Update</a:t>
            </a:r>
            <a:endParaRPr lang="es-E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36925"/>
              </p:ext>
            </p:extLst>
          </p:nvPr>
        </p:nvGraphicFramePr>
        <p:xfrm>
          <a:off x="137160" y="1422092"/>
          <a:ext cx="854964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0082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3114674"/>
            <a:ext cx="59340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Resources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Update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567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IPv4 Pool Status (Oct 16th, 2013)</a:t>
            </a:r>
          </a:p>
          <a:p>
            <a:r>
              <a:rPr lang="es-UY" b="1" dirty="0" smtClean="0"/>
              <a:t>31,609,600</a:t>
            </a:r>
            <a:r>
              <a:rPr lang="es-ES_tradnl" b="1" dirty="0" smtClean="0"/>
              <a:t> Free IPv4 </a:t>
            </a:r>
            <a:r>
              <a:rPr lang="es-ES_tradnl" b="1" dirty="0" err="1" smtClean="0"/>
              <a:t>addresses</a:t>
            </a:r>
            <a:r>
              <a:rPr lang="es-ES_tradnl" b="1" dirty="0" smtClean="0"/>
              <a:t> (1,88/8s)</a:t>
            </a:r>
          </a:p>
          <a:p>
            <a:pPr lvl="2"/>
            <a:r>
              <a:rPr lang="es-UY" sz="2000" dirty="0"/>
              <a:t>http://www.lacnic.net/en/web/lacnic/reporte-direcciones-ipv4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233385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IPv4 Allocated &amp; Assigned in /8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18509" y="1232972"/>
            <a:ext cx="35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September 2012 – September 2013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115000"/>
              </p:ext>
            </p:extLst>
          </p:nvPr>
        </p:nvGraphicFramePr>
        <p:xfrm>
          <a:off x="374073" y="1633476"/>
          <a:ext cx="8229600" cy="249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28310"/>
              </p:ext>
            </p:extLst>
          </p:nvPr>
        </p:nvGraphicFramePr>
        <p:xfrm>
          <a:off x="374073" y="4002603"/>
          <a:ext cx="8229600" cy="257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51882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IPv4 &amp; IPv6 Allocated/Assigned</a:t>
            </a:r>
            <a:endParaRPr lang="es-UY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860392"/>
              </p:ext>
            </p:extLst>
          </p:nvPr>
        </p:nvGraphicFramePr>
        <p:xfrm>
          <a:off x="764275" y="1371599"/>
          <a:ext cx="7922525" cy="496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090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IPv6 Allocated &amp; Assigned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 bwMode="auto">
          <a:xfrm>
            <a:off x="457200" y="161059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99" tIns="51199" rIns="102399" bIns="51199"/>
          <a:lstStyle>
            <a:lvl1pPr marL="382588" indent="-382588" defTabSz="1022350"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1pPr>
            <a:lvl2pPr marL="37931725" indent="-37474525" defTabSz="1022350"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LACNIC Members				-</a:t>
            </a:r>
            <a:r>
              <a:rPr lang="en-US" sz="2800" dirty="0" smtClean="0"/>
              <a:t> 3212 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LACNIC Members with IPv6 </a:t>
            </a:r>
            <a:r>
              <a:rPr lang="en-US" sz="2800" dirty="0" err="1" smtClean="0"/>
              <a:t>alloc&amp;assig</a:t>
            </a:r>
            <a:r>
              <a:rPr lang="en-US" sz="2800" dirty="0"/>
              <a:t>	</a:t>
            </a:r>
            <a:r>
              <a:rPr lang="en-US" sz="2800" dirty="0" smtClean="0"/>
              <a:t>- 1847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Percentage 				</a:t>
            </a:r>
            <a:r>
              <a:rPr lang="en-US" sz="2800" dirty="0" smtClean="0"/>
              <a:t>- 57,50 %</a:t>
            </a: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dirty="0" err="1" smtClean="0"/>
              <a:t>Alloc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Assig</a:t>
            </a:r>
            <a:r>
              <a:rPr lang="en-US" sz="2800" dirty="0" smtClean="0"/>
              <a:t> </a:t>
            </a:r>
            <a:r>
              <a:rPr lang="en-US" sz="2800" dirty="0"/>
              <a:t>IPv6 </a:t>
            </a:r>
            <a:r>
              <a:rPr lang="en-US" sz="2800" dirty="0" smtClean="0"/>
              <a:t>in 2012	</a:t>
            </a:r>
            <a:r>
              <a:rPr lang="en-US" sz="2800" dirty="0"/>
              <a:t>		</a:t>
            </a:r>
            <a:r>
              <a:rPr lang="en-US" sz="2800" dirty="0" smtClean="0"/>
              <a:t>-  578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Alloc</a:t>
            </a:r>
            <a:r>
              <a:rPr lang="en-US" sz="2800" dirty="0"/>
              <a:t> &amp; </a:t>
            </a:r>
            <a:r>
              <a:rPr lang="en-US" sz="2800" dirty="0" err="1"/>
              <a:t>Assig</a:t>
            </a:r>
            <a:r>
              <a:rPr lang="en-US" sz="2800" dirty="0"/>
              <a:t> IPv6 </a:t>
            </a:r>
            <a:r>
              <a:rPr lang="en-US" sz="2800" dirty="0" smtClean="0"/>
              <a:t>in 2013 (so far)</a:t>
            </a:r>
            <a:r>
              <a:rPr lang="en-US" sz="2800" dirty="0"/>
              <a:t>	</a:t>
            </a:r>
            <a:r>
              <a:rPr lang="en-US" sz="2800" dirty="0" smtClean="0"/>
              <a:t>-  483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None/>
            </a:pP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5427663"/>
            <a:ext cx="381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0730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Resource Certification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6" name="Marcador de texto 7"/>
          <p:cNvSpPr txBox="1">
            <a:spLocks/>
          </p:cNvSpPr>
          <p:nvPr/>
        </p:nvSpPr>
        <p:spPr>
          <a:xfrm>
            <a:off x="384463" y="5982567"/>
            <a:ext cx="5985163" cy="453303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300" b="1" dirty="0"/>
              <a:t>Source: http://www.labs.lacnic.net/~rpki/rpki-evolution-report_EN.txt  </a:t>
            </a:r>
          </a:p>
        </p:txBody>
      </p:sp>
      <p:sp>
        <p:nvSpPr>
          <p:cNvPr id="11" name="Marcador de texto 7"/>
          <p:cNvSpPr txBox="1">
            <a:spLocks/>
          </p:cNvSpPr>
          <p:nvPr/>
        </p:nvSpPr>
        <p:spPr>
          <a:xfrm>
            <a:off x="496818" y="119325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Signed Prefix Count</a:t>
            </a:r>
          </a:p>
        </p:txBody>
      </p:sp>
      <p:sp>
        <p:nvSpPr>
          <p:cNvPr id="12" name="Marcador de texto 9"/>
          <p:cNvSpPr txBox="1">
            <a:spLocks/>
          </p:cNvSpPr>
          <p:nvPr/>
        </p:nvSpPr>
        <p:spPr>
          <a:xfrm>
            <a:off x="4684643" y="1263103"/>
            <a:ext cx="4041775" cy="844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000" dirty="0" smtClean="0"/>
              <a:t> IPv4 Space Covered by ROAs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smtClean="0"/>
              <a:t>       (/24 Blocks)</a:t>
            </a:r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307341"/>
              </p:ext>
            </p:extLst>
          </p:nvPr>
        </p:nvGraphicFramePr>
        <p:xfrm>
          <a:off x="62488" y="2107653"/>
          <a:ext cx="4474518" cy="33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768413"/>
              </p:ext>
            </p:extLst>
          </p:nvPr>
        </p:nvGraphicFramePr>
        <p:xfrm>
          <a:off x="4684643" y="2107653"/>
          <a:ext cx="4254641" cy="324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4343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42878"/>
            <a:ext cx="8229600" cy="9127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RPKI deployment in NAP.ec</a:t>
            </a:r>
            <a:endParaRPr lang="es-UY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27" y="2081924"/>
            <a:ext cx="5882611" cy="309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7"/>
          <p:cNvSpPr txBox="1">
            <a:spLocks/>
          </p:cNvSpPr>
          <p:nvPr/>
        </p:nvSpPr>
        <p:spPr>
          <a:xfrm>
            <a:off x="1060235" y="1415785"/>
            <a:ext cx="6763791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Number of prefixes signed: 277 after the event in NAP.ec </a:t>
            </a:r>
          </a:p>
        </p:txBody>
      </p:sp>
    </p:spTree>
    <p:extLst>
      <p:ext uri="{BB962C8B-B14F-4D97-AF65-F5344CB8AC3E}">
        <p14:creationId xmlns:p14="http://schemas.microsoft.com/office/powerpoint/2010/main" val="27569624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c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lacnic.thmx</Template>
  <TotalTime>9059</TotalTime>
  <Words>580</Words>
  <Application>Microsoft Macintosh PowerPoint</Application>
  <PresentationFormat>On-screen Show (4:3)</PresentationFormat>
  <Paragraphs>143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lacnic</vt:lpstr>
      <vt:lpstr>LACNIC UPDATE</vt:lpstr>
      <vt:lpstr>Topics</vt:lpstr>
      <vt:lpstr>Membership Update</vt:lpstr>
      <vt:lpstr>Resources Update</vt:lpstr>
      <vt:lpstr>IPv4 Allocated &amp; Assigned in /8</vt:lpstr>
      <vt:lpstr>IPv4 &amp; IPv6 Allocated/Assigned</vt:lpstr>
      <vt:lpstr>IPv6 Allocated &amp; Assigned</vt:lpstr>
      <vt:lpstr>Resource Certification</vt:lpstr>
      <vt:lpstr>PowerPoint Presentation</vt:lpstr>
      <vt:lpstr>Frida Program</vt:lpstr>
      <vt:lpstr>PowerPoint Presentation</vt:lpstr>
      <vt:lpstr>PowerPoint Presentation</vt:lpstr>
      <vt:lpstr>PowerPoint Presentation</vt:lpstr>
      <vt:lpstr>RIPE Atlas Ambassador</vt:lpstr>
      <vt:lpstr>Previous Meetings</vt:lpstr>
      <vt:lpstr>Upcoming Meetings</vt:lpstr>
      <vt:lpstr>Upcoming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Dario Pedretti</dc:creator>
  <cp:lastModifiedBy>Luisa Villa</cp:lastModifiedBy>
  <cp:revision>142</cp:revision>
  <dcterms:created xsi:type="dcterms:W3CDTF">2012-10-02T20:15:20Z</dcterms:created>
  <dcterms:modified xsi:type="dcterms:W3CDTF">2013-10-17T15:35:16Z</dcterms:modified>
</cp:coreProperties>
</file>