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12"/>
  </p:notesMasterIdLst>
  <p:handoutMasterIdLst>
    <p:handoutMasterId r:id="rId13"/>
  </p:handoutMasterIdLst>
  <p:sldIdLst>
    <p:sldId id="278" r:id="rId2"/>
    <p:sldId id="300" r:id="rId3"/>
    <p:sldId id="303" r:id="rId4"/>
    <p:sldId id="302" r:id="rId5"/>
    <p:sldId id="304" r:id="rId6"/>
    <p:sldId id="306" r:id="rId7"/>
    <p:sldId id="305" r:id="rId8"/>
    <p:sldId id="307" r:id="rId9"/>
    <p:sldId id="308" r:id="rId10"/>
    <p:sldId id="309"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n Lipinski"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46" autoAdjust="0"/>
    <p:restoredTop sz="86429" autoAdjust="0"/>
  </p:normalViewPr>
  <p:slideViewPr>
    <p:cSldViewPr snapToObjects="1" showGuides="1">
      <p:cViewPr>
        <p:scale>
          <a:sx n="75" d="100"/>
          <a:sy n="75" d="100"/>
        </p:scale>
        <p:origin x="-1928" y="-144"/>
      </p:cViewPr>
      <p:guideLst>
        <p:guide orient="horz" pos="237"/>
        <p:guide orient="horz" pos="4319"/>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commentAuthors" Target="commentAuthor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A0D38C-903D-D84E-A776-43A8034AD382}" type="datetime1">
              <a:rPr lang="en-US" smtClean="0"/>
              <a:pPr/>
              <a:t>10/17/13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F885A87-EA0E-2947-93B9-3269BCCDEFB9}" type="slidenum">
              <a:rPr lang="en-US" smtClean="0"/>
              <a:pPr/>
              <a:t>‹#›</a:t>
            </a:fld>
            <a:endParaRPr lang="en-US"/>
          </a:p>
        </p:txBody>
      </p:sp>
    </p:spTree>
    <p:extLst>
      <p:ext uri="{BB962C8B-B14F-4D97-AF65-F5344CB8AC3E}">
        <p14:creationId xmlns:p14="http://schemas.microsoft.com/office/powerpoint/2010/main" val="1167548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EB819-9955-384D-8D4D-6D7C38F1F2BB}" type="datetime1">
              <a:rPr lang="en-US" smtClean="0"/>
              <a:pPr/>
              <a:t>10/17/13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FCD7E7-0C57-B74C-B378-86AF402DC636}" type="slidenum">
              <a:rPr lang="en-US" smtClean="0"/>
              <a:pPr/>
              <a:t>‹#›</a:t>
            </a:fld>
            <a:endParaRPr lang="en-US"/>
          </a:p>
        </p:txBody>
      </p:sp>
    </p:spTree>
    <p:extLst>
      <p:ext uri="{BB962C8B-B14F-4D97-AF65-F5344CB8AC3E}">
        <p14:creationId xmlns:p14="http://schemas.microsoft.com/office/powerpoint/2010/main" val="22389602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2</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3</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4</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5</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6</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7</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8</a:t>
            </a:fld>
            <a:endParaRPr lang="en-US"/>
          </a:p>
        </p:txBody>
      </p:sp>
    </p:spTree>
    <p:extLst>
      <p:ext uri="{BB962C8B-B14F-4D97-AF65-F5344CB8AC3E}">
        <p14:creationId xmlns:p14="http://schemas.microsoft.com/office/powerpoint/2010/main" val="2180829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latin typeface="+mn-lt"/>
                <a:ea typeface="+mn-ea"/>
                <a:cs typeface="+mn-cs"/>
              </a:rPr>
              <a:t>The coordination and management of IP addresses and domain names are carried out by a global technical community that operates under principles of inclusion, consensus, </a:t>
            </a:r>
            <a:r>
              <a:rPr lang="en-US" sz="1200" kern="1200" baseline="0" dirty="0" err="1" smtClean="0">
                <a:solidFill>
                  <a:schemeClr val="tx1"/>
                </a:solidFill>
                <a:latin typeface="+mn-lt"/>
                <a:ea typeface="+mn-ea"/>
                <a:cs typeface="+mn-cs"/>
              </a:rPr>
              <a:t>multistakeholder</a:t>
            </a:r>
            <a:r>
              <a:rPr lang="en-US" sz="1200" kern="1200" baseline="0" dirty="0" smtClean="0">
                <a:solidFill>
                  <a:schemeClr val="tx1"/>
                </a:solidFill>
                <a:latin typeface="+mn-lt"/>
                <a:ea typeface="+mn-ea"/>
                <a:cs typeface="+mn-cs"/>
              </a:rPr>
              <a:t> participation, bottom-up decision making processes, transparency and accountability. This has worked so well that these important features are for the most part invisible to the average user. In recent months, ICANN has emerged from relative obscurity to a spotlight on the world stage. This is due in large part to its new generic top-level domain program, through which it is “opening up the right side of the dot” to anyone interested in running a part of the Internet’s infrastructure.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Domain Name System was covered in the previous slide.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Internet Protocol (IP) address allocation: </a:t>
            </a:r>
            <a:r>
              <a:rPr lang="en-US" sz="1200" b="0" i="0" u="none" strike="noStrike" kern="1200" baseline="0" dirty="0" smtClean="0">
                <a:solidFill>
                  <a:schemeClr val="tx1"/>
                </a:solidFill>
                <a:latin typeface="+mn-lt"/>
                <a:ea typeface="+mn-ea"/>
                <a:cs typeface="+mn-cs"/>
              </a:rPr>
              <a:t>The allocation of Internet numbers such as IPv4, IPv6 and Autonomous System numbers are governed by the Global Policies that are defined and adopted by all five Regional Internet Registries and ICANN. These unique identifiers are fundamental components of a smoothly working Internet.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Protocol-Parameter Registry: The technical protocol parameters provide the technical standards and protocol registries which form the basis for creating products, applications and the core</a:t>
            </a:r>
          </a:p>
          <a:p>
            <a:r>
              <a:rPr lang="en-US" sz="1200" b="0" i="0" u="none" strike="noStrike" kern="1200" baseline="0" dirty="0" smtClean="0">
                <a:solidFill>
                  <a:schemeClr val="tx1"/>
                </a:solidFill>
                <a:latin typeface="+mn-lt"/>
                <a:ea typeface="+mn-ea"/>
                <a:cs typeface="+mn-cs"/>
              </a:rPr>
              <a:t>infrastructure of the Internet. ICANN works closely with the IETF to administer and maintain these important registries.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Root Server Systems: The root zone is at the apex of the Domain Name System (DNS), and the information stored in the root zone file is used by almost all Internet applications. As the IANA Functions</a:t>
            </a:r>
          </a:p>
          <a:p>
            <a:r>
              <a:rPr lang="en-US" sz="1200" b="0" i="0" u="none" strike="noStrike" kern="1200" baseline="0" dirty="0" smtClean="0">
                <a:solidFill>
                  <a:schemeClr val="tx1"/>
                </a:solidFill>
                <a:latin typeface="+mn-lt"/>
                <a:ea typeface="+mn-ea"/>
                <a:cs typeface="+mn-cs"/>
              </a:rPr>
              <a:t>Operator, ICANN maintains and validates the information that is accepted into the root zone is in keeping with the established policies and technical criteria. ICANN evaluates potential change requests and ensures the integrity of the information that is approved for the root zone.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Time Zone Database Management: In October</a:t>
            </a:r>
            <a:r>
              <a:rPr lang="en-US" baseline="0" dirty="0" smtClean="0"/>
              <a:t> 2011, ICANN took over management of the time zone database that is used by a large number of commercial operating systems and software applications. It had been managed by a group of dedicated volunteers for nearly 30 years until the IETF requested that ICANN take it over.</a:t>
            </a:r>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87FCD7E7-0C57-B74C-B378-86AF402DC636}" type="slidenum">
              <a:rPr lang="en-US" smtClean="0"/>
              <a:pPr/>
              <a:t>9</a:t>
            </a:fld>
            <a:endParaRPr lang="en-US"/>
          </a:p>
        </p:txBody>
      </p:sp>
    </p:spTree>
    <p:extLst>
      <p:ext uri="{BB962C8B-B14F-4D97-AF65-F5344CB8AC3E}">
        <p14:creationId xmlns:p14="http://schemas.microsoft.com/office/powerpoint/2010/main" val="2180829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CA" dirty="0" smtClean="0"/>
              <a:t>Click to edit Master title style</a:t>
            </a:r>
            <a:endParaRPr lang="en-US" dirty="0"/>
          </a:p>
        </p:txBody>
      </p:sp>
      <p:pic>
        <p:nvPicPr>
          <p:cNvPr id="4" name="Picture 3" descr="map.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628" y="1821786"/>
            <a:ext cx="7714745" cy="3767454"/>
          </a:xfrm>
          <a:prstGeom prst="rect">
            <a:avLst/>
          </a:prstGeom>
        </p:spPr>
      </p:pic>
    </p:spTree>
    <p:extLst>
      <p:ext uri="{BB962C8B-B14F-4D97-AF65-F5344CB8AC3E}">
        <p14:creationId xmlns:p14="http://schemas.microsoft.com/office/powerpoint/2010/main" val="777632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sp>
        <p:nvSpPr>
          <p:cNvPr id="11" name="Content Placeholder 20"/>
          <p:cNvSpPr>
            <a:spLocks noGrp="1"/>
          </p:cNvSpPr>
          <p:nvPr>
            <p:ph sz="quarter" idx="11" hasCustomPrompt="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CA" dirty="0" smtClean="0"/>
              <a:t>Subtitle</a:t>
            </a:r>
            <a:endParaRPr lang="en-US" dirty="0"/>
          </a:p>
        </p:txBody>
      </p:sp>
      <p:sp>
        <p:nvSpPr>
          <p:cNvPr id="12" name="Content Placeholder 20"/>
          <p:cNvSpPr>
            <a:spLocks noGrp="1"/>
          </p:cNvSpPr>
          <p:nvPr>
            <p:ph sz="quarter" idx="12" hasCustomPrompt="1"/>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cxnSp>
        <p:nvCxnSpPr>
          <p:cNvPr id="23" name="Straight Connector 22"/>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4" name="TextBox 23"/>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9"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8" name="Picture 7"/>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555426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endParaRPr lang="en-US" dirty="0"/>
          </a:p>
        </p:txBody>
      </p:sp>
      <p:cxnSp>
        <p:nvCxnSpPr>
          <p:cNvPr id="22" name="Straight Connector 21"/>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3" name="TextBox 22"/>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sp>
        <p:nvSpPr>
          <p:cNvPr id="7" name="Title 4"/>
          <p:cNvSpPr>
            <a:spLocks noGrp="1"/>
          </p:cNvSpPr>
          <p:nvPr>
            <p:ph type="title" hasCustomPrompt="1"/>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pic>
        <p:nvPicPr>
          <p:cNvPr id="9" name="Picture 8"/>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14299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fographic_2">
    <p:spTree>
      <p:nvGrpSpPr>
        <p:cNvPr id="1" name=""/>
        <p:cNvGrpSpPr/>
        <p:nvPr/>
      </p:nvGrpSpPr>
      <p:grpSpPr>
        <a:xfrm>
          <a:off x="0" y="0"/>
          <a:ext cx="0" cy="0"/>
          <a:chOff x="0" y="0"/>
          <a:chExt cx="0" cy="0"/>
        </a:xfrm>
      </p:grpSpPr>
      <p:sp>
        <p:nvSpPr>
          <p:cNvPr id="11"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20" name="Straight Connector 19"/>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21" name="TextBox 20"/>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330727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4"/>
          <p:cNvSpPr>
            <a:spLocks noGrp="1"/>
          </p:cNvSpPr>
          <p:nvPr>
            <p:ph type="title" hasCustomPrompt="1"/>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dirty="0" smtClean="0"/>
              <a:t>Click to edit </a:t>
            </a:r>
            <a:br>
              <a:rPr lang="en-US" dirty="0" smtClean="0"/>
            </a:br>
            <a:r>
              <a:rPr lang="en-US" dirty="0" smtClean="0"/>
              <a:t>Master title style</a:t>
            </a:r>
            <a:endParaRPr lang="en-US" dirty="0"/>
          </a:p>
        </p:txBody>
      </p:sp>
      <p:cxnSp>
        <p:nvCxnSpPr>
          <p:cNvPr id="14" name="Straight Connector 13"/>
          <p:cNvCxnSpPr/>
          <p:nvPr userDrawn="1"/>
        </p:nvCxnSpPr>
        <p:spPr>
          <a:xfrm>
            <a:off x="143508" y="6559829"/>
            <a:ext cx="216024"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15" name="TextBox 14"/>
          <p:cNvSpPr txBox="1"/>
          <p:nvPr userDrawn="1"/>
        </p:nvSpPr>
        <p:spPr>
          <a:xfrm>
            <a:off x="35496" y="6551766"/>
            <a:ext cx="432048" cy="261610"/>
          </a:xfrm>
          <a:prstGeom prst="rect">
            <a:avLst/>
          </a:prstGeom>
          <a:noFill/>
        </p:spPr>
        <p:txBody>
          <a:bodyPr wrap="square" rtlCol="0">
            <a:spAutoFit/>
          </a:bodyPr>
          <a:lstStyle/>
          <a:p>
            <a:pPr algn="ctr"/>
            <a:fld id="{CC6B85AC-A1C6-794F-BA72-953AEEF581DD}" type="slidenum">
              <a:rPr lang="en-US" sz="1100" b="0" i="0" smtClean="0">
                <a:solidFill>
                  <a:schemeClr val="bg1">
                    <a:lumMod val="65000"/>
                  </a:schemeClr>
                </a:solidFill>
                <a:latin typeface="Helvetica Neue Light"/>
                <a:cs typeface="Helvetica Neue Light"/>
              </a:rPr>
              <a:pPr algn="ctr"/>
              <a:t>‹#›</a:t>
            </a:fld>
            <a:endParaRPr lang="en-US" sz="1100" b="0" i="0" dirty="0">
              <a:solidFill>
                <a:schemeClr val="bg1">
                  <a:lumMod val="65000"/>
                </a:schemeClr>
              </a:solidFill>
              <a:latin typeface="Helvetica Neue Light"/>
              <a:cs typeface="Helvetica Neue Light"/>
            </a:endParaRPr>
          </a:p>
        </p:txBody>
      </p:sp>
      <p:pic>
        <p:nvPicPr>
          <p:cNvPr id="6" name="Picture 5"/>
          <p:cNvPicPr>
            <a:picLocks noChangeAspect="1"/>
          </p:cNvPicPr>
          <p:nvPr userDrawn="1"/>
        </p:nvPicPr>
        <p:blipFill>
          <a:blip r:embed="rId2"/>
          <a:stretch>
            <a:fillRect/>
          </a:stretch>
        </p:blipFill>
        <p:spPr>
          <a:xfrm>
            <a:off x="8398621" y="6263796"/>
            <a:ext cx="557784" cy="441960"/>
          </a:xfrm>
          <a:prstGeom prst="rect">
            <a:avLst/>
          </a:prstGeom>
        </p:spPr>
      </p:pic>
    </p:spTree>
    <p:extLst>
      <p:ext uri="{BB962C8B-B14F-4D97-AF65-F5344CB8AC3E}">
        <p14:creationId xmlns:p14="http://schemas.microsoft.com/office/powerpoint/2010/main" val="401787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396647"/>
      </p:ext>
    </p:extLst>
  </p:cSld>
  <p:clrMap bg1="lt1" tx1="dk1" bg2="lt2" tx2="dk2" accent1="accent1" accent2="accent2" accent3="accent3" accent4="accent4" accent5="accent5" accent6="accent6" hlink="hlink" folHlink="folHlink"/>
  <p:sldLayoutIdLst>
    <p:sldLayoutId id="2147483779" r:id="rId1"/>
    <p:sldLayoutId id="2147483782" r:id="rId2"/>
    <p:sldLayoutId id="2147483780" r:id="rId3"/>
    <p:sldLayoutId id="2147483781" r:id="rId4"/>
    <p:sldLayoutId id="2147483783" r:id="rId5"/>
  </p:sldLayoutIdLst>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nigel.hickson@icann.org" TargetMode="Externa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425828" y="476250"/>
            <a:ext cx="3536572" cy="1872630"/>
          </a:xfrm>
        </p:spPr>
        <p:txBody>
          <a:bodyPr/>
          <a:lstStyle/>
          <a:p>
            <a:r>
              <a:rPr lang="en-US" sz="3200" dirty="0" smtClean="0"/>
              <a:t>A European Regional </a:t>
            </a:r>
            <a:r>
              <a:rPr lang="en-US" sz="3200" dirty="0" smtClean="0"/>
              <a:t>“Engagement” Strategy </a:t>
            </a:r>
            <a:r>
              <a:rPr lang="en-US" sz="3200" dirty="0" smtClean="0"/>
              <a:t/>
            </a:r>
            <a:br>
              <a:rPr lang="en-US" sz="3200"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RIPE 67 </a:t>
            </a:r>
            <a:br>
              <a:rPr lang="en-US" dirty="0" smtClean="0"/>
            </a:br>
            <a:r>
              <a:rPr lang="en-US" dirty="0" smtClean="0"/>
              <a:t>Athens</a:t>
            </a:r>
            <a:br>
              <a:rPr lang="en-US" dirty="0" smtClean="0"/>
            </a:br>
            <a:r>
              <a:rPr lang="en-US" dirty="0" smtClean="0"/>
              <a:t>17</a:t>
            </a:r>
            <a:r>
              <a:rPr lang="en-US" baseline="30000" dirty="0" smtClean="0"/>
              <a:t>th</a:t>
            </a:r>
            <a:r>
              <a:rPr lang="en-US" dirty="0" smtClean="0"/>
              <a:t> October 13 </a:t>
            </a:r>
            <a:br>
              <a:rPr lang="en-US" dirty="0" smtClean="0"/>
            </a:br>
            <a:r>
              <a:rPr lang="en-US" dirty="0"/>
              <a:t/>
            </a:r>
            <a:br>
              <a:rPr lang="en-US" dirty="0"/>
            </a:br>
            <a:r>
              <a:rPr lang="en-US" sz="2800" dirty="0" smtClean="0"/>
              <a:t>Nigel </a:t>
            </a:r>
            <a:r>
              <a:rPr lang="en-US" sz="2800" dirty="0" smtClean="0"/>
              <a:t>Hickson, VP; Europe </a:t>
            </a:r>
            <a:br>
              <a:rPr lang="en-US" sz="2800" dirty="0" smtClean="0"/>
            </a:br>
            <a:r>
              <a:rPr lang="en-US" sz="3200" dirty="0" smtClean="0"/>
              <a:t> </a:t>
            </a:r>
            <a:r>
              <a:rPr lang="en-US" dirty="0" smtClean="0"/>
              <a:t/>
            </a:r>
            <a:br>
              <a:rPr lang="en-US" dirty="0" smtClean="0"/>
            </a:br>
            <a:endParaRPr lang="en-US" sz="3200" dirty="0"/>
          </a:p>
        </p:txBody>
      </p:sp>
      <p:pic>
        <p:nvPicPr>
          <p:cNvPr id="5" name="Picture 4" descr="Untitled-2.png"/>
          <p:cNvPicPr>
            <a:picLocks noChangeAspect="1"/>
          </p:cNvPicPr>
          <p:nvPr/>
        </p:nvPicPr>
        <p:blipFill>
          <a:blip r:embed="rId2"/>
          <a:stretch>
            <a:fillRect/>
          </a:stretch>
        </p:blipFill>
        <p:spPr>
          <a:xfrm>
            <a:off x="134091" y="6172200"/>
            <a:ext cx="627909" cy="469408"/>
          </a:xfrm>
          <a:prstGeom prst="rect">
            <a:avLst/>
          </a:prstGeom>
        </p:spPr>
      </p:pic>
    </p:spTree>
    <p:extLst>
      <p:ext uri="{BB962C8B-B14F-4D97-AF65-F5344CB8AC3E}">
        <p14:creationId xmlns:p14="http://schemas.microsoft.com/office/powerpoint/2010/main" val="2031594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mp:transition xmlns:mp="http://schemas.microsoft.com/office/mac/powerpoint/2008/main" spd="med"/>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5"/>
          <p:cNvSpPr>
            <a:spLocks noGrp="1"/>
          </p:cNvSpPr>
          <p:nvPr>
            <p:ph type="title"/>
          </p:nvPr>
        </p:nvSpPr>
        <p:spPr>
          <a:xfrm>
            <a:off x="425828" y="476250"/>
            <a:ext cx="3536572" cy="2088654"/>
          </a:xfrm>
        </p:spPr>
        <p:txBody>
          <a:bodyPr/>
          <a:lstStyle/>
          <a:p>
            <a:r>
              <a:rPr lang="en-US" sz="3200" dirty="0" smtClean="0"/>
              <a:t/>
            </a:r>
            <a:br>
              <a:rPr lang="en-US" sz="3200" dirty="0" smtClean="0"/>
            </a:br>
            <a:r>
              <a:rPr lang="en-US" dirty="0" smtClean="0"/>
              <a:t>Questions and Discussions </a:t>
            </a:r>
            <a:br>
              <a:rPr lang="en-US" dirty="0" smtClean="0"/>
            </a:br>
            <a:r>
              <a:rPr lang="en-US" dirty="0" smtClean="0"/>
              <a:t/>
            </a:r>
            <a:br>
              <a:rPr lang="en-US" dirty="0" smtClean="0"/>
            </a:br>
            <a:r>
              <a:rPr lang="en-US" dirty="0"/>
              <a:t/>
            </a:r>
            <a:br>
              <a:rPr lang="en-US" dirty="0"/>
            </a:br>
            <a:r>
              <a:rPr lang="en-US" dirty="0"/>
              <a:t/>
            </a:r>
            <a:br>
              <a:rPr lang="en-US" dirty="0"/>
            </a:br>
            <a:r>
              <a:rPr lang="en-US" sz="2800" dirty="0" smtClean="0">
                <a:hlinkClick r:id="rId2"/>
              </a:rPr>
              <a:t>nigel.hickson@icann.org</a:t>
            </a:r>
            <a:r>
              <a:rPr lang="en-US" sz="2800" dirty="0" smtClean="0"/>
              <a:t> </a:t>
            </a:r>
            <a:r>
              <a:rPr lang="en-US" dirty="0" smtClean="0"/>
              <a:t/>
            </a:r>
            <a:br>
              <a:rPr lang="en-US" dirty="0" smtClean="0"/>
            </a:br>
            <a:endParaRPr lang="en-US" sz="3200" dirty="0"/>
          </a:p>
        </p:txBody>
      </p:sp>
      <p:pic>
        <p:nvPicPr>
          <p:cNvPr id="5" name="Picture 4" descr="Untitled-2.png"/>
          <p:cNvPicPr>
            <a:picLocks noChangeAspect="1"/>
          </p:cNvPicPr>
          <p:nvPr/>
        </p:nvPicPr>
        <p:blipFill>
          <a:blip r:embed="rId3"/>
          <a:stretch>
            <a:fillRect/>
          </a:stretch>
        </p:blipFill>
        <p:spPr>
          <a:xfrm>
            <a:off x="134091" y="6172200"/>
            <a:ext cx="627909" cy="469408"/>
          </a:xfrm>
          <a:prstGeom prst="rect">
            <a:avLst/>
          </a:prstGeom>
        </p:spPr>
      </p:pic>
    </p:spTree>
    <p:extLst>
      <p:ext uri="{BB962C8B-B14F-4D97-AF65-F5344CB8AC3E}">
        <p14:creationId xmlns:p14="http://schemas.microsoft.com/office/powerpoint/2010/main" val="2764785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mp:transition xmlns:mp="http://schemas.microsoft.com/office/mac/powerpoint/2008/main" spd="med"/>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800" fill="hold"/>
                                        <p:tgtEl>
                                          <p:spTgt spid="3"/>
                                        </p:tgtEl>
                                        <p:attrNameLst>
                                          <p:attrName>ppt_w</p:attrName>
                                        </p:attrNameLst>
                                      </p:cBhvr>
                                      <p:tavLst>
                                        <p:tav tm="0">
                                          <p:val>
                                            <p:fltVal val="0"/>
                                          </p:val>
                                        </p:tav>
                                        <p:tav tm="100000">
                                          <p:val>
                                            <p:strVal val="#ppt_w"/>
                                          </p:val>
                                        </p:tav>
                                      </p:tavLst>
                                    </p:anim>
                                    <p:anim calcmode="lin" valueType="num">
                                      <p:cBhvr>
                                        <p:cTn id="8" dur="800" fill="hold"/>
                                        <p:tgtEl>
                                          <p:spTgt spid="3"/>
                                        </p:tgtEl>
                                        <p:attrNameLst>
                                          <p:attrName>ppt_h</p:attrName>
                                        </p:attrNameLst>
                                      </p:cBhvr>
                                      <p:tavLst>
                                        <p:tav tm="0">
                                          <p:val>
                                            <p:fltVal val="0"/>
                                          </p:val>
                                        </p:tav>
                                        <p:tav tm="100000">
                                          <p:val>
                                            <p:strVal val="#ppt_h"/>
                                          </p:val>
                                        </p:tav>
                                      </p:tavLst>
                                    </p:anim>
                                    <p:animEffect transition="in" filter="fade">
                                      <p:cBhvr>
                                        <p:cTn id="9" dur="8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44" y="1844824"/>
            <a:ext cx="7381056" cy="3562978"/>
          </a:xfrm>
        </p:spPr>
        <p:txBody>
          <a:bodyPr/>
          <a:lstStyle/>
          <a:p>
            <a:pPr marL="285750" indent="-285750">
              <a:spcAft>
                <a:spcPts val="1200"/>
              </a:spcAft>
              <a:buClr>
                <a:srgbClr val="43ACDA"/>
              </a:buClr>
              <a:buFont typeface="Lucida Grande"/>
              <a:buChar char="+"/>
            </a:pPr>
            <a:r>
              <a:rPr lang="en-US" sz="2400" dirty="0" smtClean="0">
                <a:solidFill>
                  <a:srgbClr val="4C4D50"/>
                </a:solidFill>
              </a:rPr>
              <a:t>It all started in Prague (June 2012) -  Africa reflected a particular set of issues; </a:t>
            </a:r>
          </a:p>
          <a:p>
            <a:pPr marL="285750" indent="-285750">
              <a:spcAft>
                <a:spcPts val="1200"/>
              </a:spcAft>
              <a:buClr>
                <a:srgbClr val="43ACDA"/>
              </a:buClr>
              <a:buFont typeface="Lucida Grande"/>
              <a:buChar char="+"/>
            </a:pPr>
            <a:r>
              <a:rPr lang="en-US" sz="2400" dirty="0" smtClean="0">
                <a:solidFill>
                  <a:srgbClr val="4C4D50"/>
                </a:solidFill>
              </a:rPr>
              <a:t>Strategies for Latin America and Middle East initiated in Toronto (October 2012); </a:t>
            </a:r>
          </a:p>
          <a:p>
            <a:pPr marL="285750" indent="-285750">
              <a:spcAft>
                <a:spcPts val="1200"/>
              </a:spcAft>
              <a:buClr>
                <a:srgbClr val="43ACDA"/>
              </a:buClr>
              <a:buFont typeface="Lucida Grande"/>
              <a:buChar char="+"/>
            </a:pPr>
            <a:r>
              <a:rPr lang="en-US" sz="2400" dirty="0" smtClean="0">
                <a:solidFill>
                  <a:srgbClr val="4C4D50"/>
                </a:solidFill>
              </a:rPr>
              <a:t>All three strategies now launched and underway </a:t>
            </a:r>
          </a:p>
          <a:p>
            <a:pPr marL="285750" indent="-285750">
              <a:spcAft>
                <a:spcPts val="1200"/>
              </a:spcAft>
              <a:buClr>
                <a:srgbClr val="43ACDA"/>
              </a:buClr>
              <a:buFont typeface="Lucida Grande"/>
              <a:buChar char="+"/>
            </a:pPr>
            <a:r>
              <a:rPr lang="en-US" sz="2400" dirty="0" smtClean="0">
                <a:solidFill>
                  <a:srgbClr val="4C4D50"/>
                </a:solidFill>
              </a:rPr>
              <a:t>Discussions taking place on Strategies for Asia and Pacific</a:t>
            </a:r>
          </a:p>
          <a:p>
            <a:pPr marL="285750" indent="-285750">
              <a:spcAft>
                <a:spcPts val="1200"/>
              </a:spcAft>
              <a:buClr>
                <a:srgbClr val="43ACDA"/>
              </a:buClr>
              <a:buFont typeface="Lucida Grande"/>
              <a:buChar char="+"/>
            </a:pPr>
            <a:r>
              <a:rPr lang="en-US" sz="2400" dirty="0" smtClean="0">
                <a:solidFill>
                  <a:srgbClr val="4C4D50"/>
                </a:solidFill>
              </a:rPr>
              <a:t>All Regions quite different </a:t>
            </a:r>
            <a:endParaRPr lang="en-US" sz="2400" dirty="0"/>
          </a:p>
        </p:txBody>
      </p:sp>
      <p:sp>
        <p:nvSpPr>
          <p:cNvPr id="4" name="Title 3"/>
          <p:cNvSpPr>
            <a:spLocks noGrp="1"/>
          </p:cNvSpPr>
          <p:nvPr>
            <p:ph type="title"/>
          </p:nvPr>
        </p:nvSpPr>
        <p:spPr>
          <a:xfrm>
            <a:off x="1259632" y="339156"/>
            <a:ext cx="5976664" cy="929604"/>
          </a:xfrm>
        </p:spPr>
        <p:txBody>
          <a:bodyPr/>
          <a:lstStyle/>
          <a:p>
            <a:r>
              <a:rPr lang="en-US" dirty="0" smtClean="0"/>
              <a:t>Background on Regional Strategies   </a:t>
            </a:r>
            <a:endParaRPr lang="en-US" dirty="0"/>
          </a:p>
        </p:txBody>
      </p:sp>
    </p:spTree>
    <p:extLst>
      <p:ext uri="{BB962C8B-B14F-4D97-AF65-F5344CB8AC3E}">
        <p14:creationId xmlns:p14="http://schemas.microsoft.com/office/powerpoint/2010/main" val="477153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44" y="1556792"/>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 </a:t>
            </a:r>
            <a:r>
              <a:rPr lang="en-US" sz="2400" dirty="0" smtClean="0">
                <a:solidFill>
                  <a:srgbClr val="4C4D50"/>
                </a:solidFill>
              </a:rPr>
              <a:t>EuroDIG; Lisbon; </a:t>
            </a:r>
          </a:p>
          <a:p>
            <a:pPr marL="285750" indent="-285750">
              <a:spcAft>
                <a:spcPts val="1200"/>
              </a:spcAft>
              <a:buClr>
                <a:srgbClr val="43ACDA"/>
              </a:buClr>
              <a:buFont typeface="Lucida Grande"/>
              <a:buChar char="+"/>
            </a:pPr>
            <a:r>
              <a:rPr lang="en-US" sz="2400" dirty="0" smtClean="0">
                <a:solidFill>
                  <a:srgbClr val="4C4D50"/>
                </a:solidFill>
              </a:rPr>
              <a:t>25</a:t>
            </a:r>
            <a:r>
              <a:rPr lang="en-US" sz="2400" baseline="30000" dirty="0" smtClean="0">
                <a:solidFill>
                  <a:srgbClr val="4C4D50"/>
                </a:solidFill>
              </a:rPr>
              <a:t>th</a:t>
            </a:r>
            <a:r>
              <a:rPr lang="en-US" sz="2400" dirty="0" smtClean="0">
                <a:solidFill>
                  <a:srgbClr val="4C4D50"/>
                </a:solidFill>
              </a:rPr>
              <a:t> June; Brussels Briefing; </a:t>
            </a:r>
          </a:p>
          <a:p>
            <a:pPr marL="285750" indent="-285750">
              <a:spcAft>
                <a:spcPts val="1200"/>
              </a:spcAft>
              <a:buClr>
                <a:srgbClr val="43ACDA"/>
              </a:buClr>
              <a:buFont typeface="Lucida Grande"/>
              <a:buChar char="+"/>
            </a:pPr>
            <a:r>
              <a:rPr lang="en-US" sz="2400" dirty="0" smtClean="0">
                <a:solidFill>
                  <a:srgbClr val="4C4D50"/>
                </a:solidFill>
              </a:rPr>
              <a:t>ICANN 47; July Durban; meetings with GAC and stakeholders; </a:t>
            </a:r>
          </a:p>
          <a:p>
            <a:pPr marL="285750" indent="-285750">
              <a:spcAft>
                <a:spcPts val="1200"/>
              </a:spcAft>
              <a:buClr>
                <a:srgbClr val="43ACDA"/>
              </a:buClr>
              <a:buFont typeface="Lucida Grande"/>
              <a:buChar char="+"/>
            </a:pPr>
            <a:r>
              <a:rPr lang="en-US" sz="2400" dirty="0" smtClean="0">
                <a:solidFill>
                  <a:srgbClr val="4C4D50"/>
                </a:solidFill>
              </a:rPr>
              <a:t>1 </a:t>
            </a:r>
            <a:r>
              <a:rPr lang="en-US" sz="2400" dirty="0" smtClean="0">
                <a:solidFill>
                  <a:srgbClr val="4C4D50"/>
                </a:solidFill>
              </a:rPr>
              <a:t>October; CENTR GA </a:t>
            </a:r>
          </a:p>
          <a:p>
            <a:pPr marL="285750" indent="-285750">
              <a:spcAft>
                <a:spcPts val="1200"/>
              </a:spcAft>
              <a:buClr>
                <a:srgbClr val="43ACDA"/>
              </a:buClr>
              <a:buFont typeface="Lucida Grande"/>
              <a:buChar char="+"/>
            </a:pPr>
            <a:r>
              <a:rPr lang="en-US" sz="2400" dirty="0" smtClean="0">
                <a:solidFill>
                  <a:srgbClr val="4C4D50"/>
                </a:solidFill>
              </a:rPr>
              <a:t>17</a:t>
            </a:r>
            <a:r>
              <a:rPr lang="en-US" sz="2400" baseline="30000" dirty="0" smtClean="0">
                <a:solidFill>
                  <a:srgbClr val="4C4D50"/>
                </a:solidFill>
              </a:rPr>
              <a:t>th</a:t>
            </a:r>
            <a:r>
              <a:rPr lang="en-US" sz="2400" dirty="0" smtClean="0">
                <a:solidFill>
                  <a:srgbClr val="4C4D50"/>
                </a:solidFill>
              </a:rPr>
              <a:t> October:  RIPE 67 </a:t>
            </a:r>
          </a:p>
          <a:p>
            <a:pPr marL="285750" indent="-285750">
              <a:spcAft>
                <a:spcPts val="1200"/>
              </a:spcAft>
              <a:buClr>
                <a:srgbClr val="43ACDA"/>
              </a:buClr>
              <a:buFont typeface="Lucida Grande"/>
              <a:buChar char="+"/>
            </a:pPr>
            <a:r>
              <a:rPr lang="en-US" sz="2400" dirty="0" smtClean="0">
                <a:solidFill>
                  <a:srgbClr val="4C4D50"/>
                </a:solidFill>
              </a:rPr>
              <a:t>5</a:t>
            </a:r>
            <a:r>
              <a:rPr lang="en-US" sz="2400" baseline="30000" dirty="0" smtClean="0">
                <a:solidFill>
                  <a:srgbClr val="4C4D50"/>
                </a:solidFill>
              </a:rPr>
              <a:t>th</a:t>
            </a:r>
            <a:r>
              <a:rPr lang="en-US" sz="2400" dirty="0" smtClean="0">
                <a:solidFill>
                  <a:srgbClr val="4C4D50"/>
                </a:solidFill>
              </a:rPr>
              <a:t>/6</a:t>
            </a:r>
            <a:r>
              <a:rPr lang="en-US" sz="2400" baseline="30000" dirty="0" smtClean="0">
                <a:solidFill>
                  <a:srgbClr val="4C4D50"/>
                </a:solidFill>
              </a:rPr>
              <a:t>th</a:t>
            </a:r>
            <a:r>
              <a:rPr lang="en-US" sz="2400" dirty="0" smtClean="0">
                <a:solidFill>
                  <a:srgbClr val="4C4D50"/>
                </a:solidFill>
              </a:rPr>
              <a:t> </a:t>
            </a:r>
            <a:r>
              <a:rPr lang="en-US" sz="2400" dirty="0" smtClean="0">
                <a:solidFill>
                  <a:srgbClr val="4C4D50"/>
                </a:solidFill>
              </a:rPr>
              <a:t>November</a:t>
            </a:r>
            <a:r>
              <a:rPr lang="en-US" sz="2400" dirty="0" smtClean="0">
                <a:solidFill>
                  <a:srgbClr val="4C4D50"/>
                </a:solidFill>
              </a:rPr>
              <a:t>:  Brussels Briefing </a:t>
            </a:r>
          </a:p>
          <a:p>
            <a:pPr marL="285750" indent="-285750">
              <a:spcAft>
                <a:spcPts val="1200"/>
              </a:spcAft>
              <a:buClr>
                <a:srgbClr val="43ACDA"/>
              </a:buClr>
              <a:buFont typeface="Lucida Grande"/>
              <a:buChar char="+"/>
            </a:pPr>
            <a:r>
              <a:rPr lang="en-US" sz="2400" dirty="0" smtClean="0">
                <a:solidFill>
                  <a:srgbClr val="4C4D50"/>
                </a:solidFill>
              </a:rPr>
              <a:t>ICANN 48; BA; November; public meeting; advanced strawman.  </a:t>
            </a:r>
            <a:endParaRPr lang="en-US" sz="2000" dirty="0"/>
          </a:p>
        </p:txBody>
      </p:sp>
      <p:sp>
        <p:nvSpPr>
          <p:cNvPr id="4" name="Title 3"/>
          <p:cNvSpPr>
            <a:spLocks noGrp="1"/>
          </p:cNvSpPr>
          <p:nvPr>
            <p:ph type="title"/>
          </p:nvPr>
        </p:nvSpPr>
        <p:spPr>
          <a:xfrm>
            <a:off x="1259632" y="339156"/>
            <a:ext cx="5976664" cy="929604"/>
          </a:xfrm>
        </p:spPr>
        <p:txBody>
          <a:bodyPr/>
          <a:lstStyle/>
          <a:p>
            <a:r>
              <a:rPr lang="en-US" dirty="0" smtClean="0"/>
              <a:t>Progress so far  </a:t>
            </a:r>
            <a:endParaRPr lang="en-US" dirty="0"/>
          </a:p>
        </p:txBody>
      </p:sp>
    </p:spTree>
    <p:extLst>
      <p:ext uri="{BB962C8B-B14F-4D97-AF65-F5344CB8AC3E}">
        <p14:creationId xmlns:p14="http://schemas.microsoft.com/office/powerpoint/2010/main" val="886267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647527"/>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Overall Focus </a:t>
            </a:r>
          </a:p>
          <a:p>
            <a:pPr marL="285750" indent="-285750">
              <a:spcAft>
                <a:spcPts val="1200"/>
              </a:spcAft>
              <a:buClr>
                <a:srgbClr val="43ACDA"/>
              </a:buClr>
              <a:buFont typeface="Lucida Grande"/>
              <a:buChar char="+"/>
            </a:pPr>
            <a:r>
              <a:rPr lang="en-US" sz="2400" dirty="0" smtClean="0">
                <a:solidFill>
                  <a:srgbClr val="4C4D50"/>
                </a:solidFill>
              </a:rPr>
              <a:t>Geographical Scope </a:t>
            </a:r>
          </a:p>
          <a:p>
            <a:pPr marL="285750" indent="-285750">
              <a:spcAft>
                <a:spcPts val="1200"/>
              </a:spcAft>
              <a:buClr>
                <a:srgbClr val="43ACDA"/>
              </a:buClr>
              <a:buFont typeface="Lucida Grande"/>
              <a:buChar char="+"/>
            </a:pPr>
            <a:r>
              <a:rPr lang="en-US" sz="2400" dirty="0" smtClean="0">
                <a:solidFill>
                  <a:srgbClr val="4C4D50"/>
                </a:solidFill>
              </a:rPr>
              <a:t>Potential Issues </a:t>
            </a:r>
          </a:p>
          <a:p>
            <a:pPr marL="285750" indent="-285750">
              <a:spcAft>
                <a:spcPts val="1200"/>
              </a:spcAft>
              <a:buClr>
                <a:srgbClr val="43ACDA"/>
              </a:buClr>
              <a:buFont typeface="Lucida Grande"/>
              <a:buChar char="+"/>
            </a:pPr>
            <a:r>
              <a:rPr lang="en-US" sz="2400" dirty="0" smtClean="0">
                <a:solidFill>
                  <a:srgbClr val="4C4D50"/>
                </a:solidFill>
              </a:rPr>
              <a:t>Working Methodology</a:t>
            </a:r>
          </a:p>
          <a:p>
            <a:pPr marL="285750" indent="-285750">
              <a:spcAft>
                <a:spcPts val="1200"/>
              </a:spcAft>
              <a:buClr>
                <a:srgbClr val="43ACDA"/>
              </a:buClr>
              <a:buFont typeface="Lucida Grande"/>
              <a:buChar char="+"/>
            </a:pPr>
            <a:r>
              <a:rPr lang="en-US" sz="2400" dirty="0" smtClean="0">
                <a:solidFill>
                  <a:srgbClr val="4C4D50"/>
                </a:solidFill>
              </a:rPr>
              <a:t>Challenges</a:t>
            </a:r>
          </a:p>
        </p:txBody>
      </p:sp>
      <p:sp>
        <p:nvSpPr>
          <p:cNvPr id="4" name="Title 3"/>
          <p:cNvSpPr>
            <a:spLocks noGrp="1"/>
          </p:cNvSpPr>
          <p:nvPr>
            <p:ph type="title"/>
          </p:nvPr>
        </p:nvSpPr>
        <p:spPr>
          <a:xfrm>
            <a:off x="1259632" y="339156"/>
            <a:ext cx="5976664" cy="929604"/>
          </a:xfrm>
        </p:spPr>
        <p:txBody>
          <a:bodyPr/>
          <a:lstStyle/>
          <a:p>
            <a:r>
              <a:rPr lang="en-US" dirty="0" smtClean="0"/>
              <a:t>Issues and Elements for discussion  </a:t>
            </a:r>
            <a:endParaRPr lang="en-US" dirty="0"/>
          </a:p>
        </p:txBody>
      </p:sp>
    </p:spTree>
    <p:extLst>
      <p:ext uri="{BB962C8B-B14F-4D97-AF65-F5344CB8AC3E}">
        <p14:creationId xmlns:p14="http://schemas.microsoft.com/office/powerpoint/2010/main" val="229800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647527"/>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Information exchange </a:t>
            </a:r>
          </a:p>
          <a:p>
            <a:pPr marL="285750" indent="-285750">
              <a:spcAft>
                <a:spcPts val="1200"/>
              </a:spcAft>
              <a:buClr>
                <a:srgbClr val="43ACDA"/>
              </a:buClr>
              <a:buFont typeface="Lucida Grande"/>
              <a:buChar char="+"/>
            </a:pPr>
            <a:r>
              <a:rPr lang="en-US" sz="2400" dirty="0" smtClean="0">
                <a:solidFill>
                  <a:srgbClr val="4C4D50"/>
                </a:solidFill>
              </a:rPr>
              <a:t>Policy Coordination and Engagement </a:t>
            </a:r>
          </a:p>
          <a:p>
            <a:pPr marL="285750" indent="-285750">
              <a:spcAft>
                <a:spcPts val="1200"/>
              </a:spcAft>
              <a:buClr>
                <a:srgbClr val="43ACDA"/>
              </a:buClr>
              <a:buFont typeface="Lucida Grande"/>
              <a:buChar char="+"/>
            </a:pPr>
            <a:r>
              <a:rPr lang="en-US" sz="2400" dirty="0" smtClean="0">
                <a:solidFill>
                  <a:srgbClr val="4C4D50"/>
                </a:solidFill>
              </a:rPr>
              <a:t>Capacity Building  </a:t>
            </a:r>
          </a:p>
          <a:p>
            <a:pPr>
              <a:spcAft>
                <a:spcPts val="1200"/>
              </a:spcAft>
              <a:buClr>
                <a:srgbClr val="43ACDA"/>
              </a:buClr>
            </a:pPr>
            <a:r>
              <a:rPr lang="en-US" sz="2400" dirty="0" smtClean="0">
                <a:solidFill>
                  <a:srgbClr val="4C4D50"/>
                </a:solidFill>
              </a:rPr>
              <a:t> </a:t>
            </a:r>
          </a:p>
        </p:txBody>
      </p:sp>
      <p:sp>
        <p:nvSpPr>
          <p:cNvPr id="4" name="Title 3"/>
          <p:cNvSpPr>
            <a:spLocks noGrp="1"/>
          </p:cNvSpPr>
          <p:nvPr>
            <p:ph type="title"/>
          </p:nvPr>
        </p:nvSpPr>
        <p:spPr>
          <a:xfrm>
            <a:off x="1259632" y="339156"/>
            <a:ext cx="5976664" cy="929604"/>
          </a:xfrm>
        </p:spPr>
        <p:txBody>
          <a:bodyPr/>
          <a:lstStyle/>
          <a:p>
            <a:r>
              <a:rPr lang="en-US" dirty="0" smtClean="0"/>
              <a:t>Overall Focus</a:t>
            </a:r>
            <a:endParaRPr lang="en-US" dirty="0"/>
          </a:p>
        </p:txBody>
      </p:sp>
    </p:spTree>
    <p:extLst>
      <p:ext uri="{BB962C8B-B14F-4D97-AF65-F5344CB8AC3E}">
        <p14:creationId xmlns:p14="http://schemas.microsoft.com/office/powerpoint/2010/main" val="218528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647527"/>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Not simple </a:t>
            </a:r>
          </a:p>
          <a:p>
            <a:pPr marL="285750" indent="-285750">
              <a:spcAft>
                <a:spcPts val="1200"/>
              </a:spcAft>
              <a:buClr>
                <a:srgbClr val="43ACDA"/>
              </a:buClr>
              <a:buFont typeface="Lucida Grande"/>
              <a:buChar char="+"/>
            </a:pPr>
            <a:r>
              <a:rPr lang="en-US" sz="2400" dirty="0" smtClean="0">
                <a:solidFill>
                  <a:srgbClr val="4C4D50"/>
                </a:solidFill>
              </a:rPr>
              <a:t>Clearly more than EU; but…</a:t>
            </a:r>
          </a:p>
          <a:p>
            <a:pPr marL="285750" indent="-285750">
              <a:spcAft>
                <a:spcPts val="1200"/>
              </a:spcAft>
              <a:buClr>
                <a:srgbClr val="43ACDA"/>
              </a:buClr>
              <a:buFont typeface="Lucida Grande"/>
              <a:buChar char="+"/>
            </a:pPr>
            <a:r>
              <a:rPr lang="en-US" sz="2400" dirty="0" smtClean="0">
                <a:solidFill>
                  <a:srgbClr val="4C4D50"/>
                </a:solidFill>
              </a:rPr>
              <a:t>Use of Council of Europe Definition </a:t>
            </a:r>
          </a:p>
          <a:p>
            <a:pPr marL="285750" indent="-285750">
              <a:spcAft>
                <a:spcPts val="1200"/>
              </a:spcAft>
              <a:buClr>
                <a:srgbClr val="43ACDA"/>
              </a:buClr>
              <a:buFont typeface="Lucida Grande"/>
              <a:buChar char="+"/>
            </a:pPr>
            <a:r>
              <a:rPr lang="en-US" sz="2400" dirty="0" smtClean="0">
                <a:solidFill>
                  <a:srgbClr val="4C4D50"/>
                </a:solidFill>
              </a:rPr>
              <a:t>Those who are interested</a:t>
            </a:r>
          </a:p>
          <a:p>
            <a:pPr>
              <a:spcAft>
                <a:spcPts val="1200"/>
              </a:spcAft>
              <a:buClr>
                <a:srgbClr val="43ACDA"/>
              </a:buClr>
            </a:pPr>
            <a:r>
              <a:rPr lang="en-US" sz="2400" dirty="0" smtClean="0">
                <a:solidFill>
                  <a:srgbClr val="4C4D50"/>
                </a:solidFill>
              </a:rPr>
              <a:t> </a:t>
            </a:r>
          </a:p>
        </p:txBody>
      </p:sp>
      <p:sp>
        <p:nvSpPr>
          <p:cNvPr id="4" name="Title 3"/>
          <p:cNvSpPr>
            <a:spLocks noGrp="1"/>
          </p:cNvSpPr>
          <p:nvPr>
            <p:ph type="title"/>
          </p:nvPr>
        </p:nvSpPr>
        <p:spPr>
          <a:xfrm>
            <a:off x="1259632" y="339156"/>
            <a:ext cx="5976664" cy="929604"/>
          </a:xfrm>
        </p:spPr>
        <p:txBody>
          <a:bodyPr/>
          <a:lstStyle/>
          <a:p>
            <a:r>
              <a:rPr lang="en-US" dirty="0" smtClean="0"/>
              <a:t>Geographical Scope</a:t>
            </a:r>
            <a:endParaRPr lang="en-US" dirty="0"/>
          </a:p>
        </p:txBody>
      </p:sp>
    </p:spTree>
    <p:extLst>
      <p:ext uri="{BB962C8B-B14F-4D97-AF65-F5344CB8AC3E}">
        <p14:creationId xmlns:p14="http://schemas.microsoft.com/office/powerpoint/2010/main" val="1123172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124744"/>
            <a:ext cx="7381056" cy="4373793"/>
          </a:xfrm>
        </p:spPr>
        <p:txBody>
          <a:bodyPr/>
          <a:lstStyle/>
          <a:p>
            <a:pPr marL="285750" indent="-285750">
              <a:spcAft>
                <a:spcPts val="1200"/>
              </a:spcAft>
              <a:buClr>
                <a:srgbClr val="43ACDA"/>
              </a:buClr>
              <a:buFont typeface="Lucida Grande"/>
              <a:buChar char="+"/>
            </a:pPr>
            <a:r>
              <a:rPr lang="en-US" sz="2400" dirty="0" smtClean="0">
                <a:solidFill>
                  <a:srgbClr val="4C4D50"/>
                </a:solidFill>
              </a:rPr>
              <a:t>EU Policy issues affecting IG</a:t>
            </a:r>
          </a:p>
          <a:p>
            <a:pPr marL="285750" indent="-285750">
              <a:spcAft>
                <a:spcPts val="1200"/>
              </a:spcAft>
              <a:buClr>
                <a:srgbClr val="43ACDA"/>
              </a:buClr>
              <a:buFont typeface="Lucida Grande"/>
              <a:buChar char="+"/>
            </a:pPr>
            <a:r>
              <a:rPr lang="en-US" sz="2400" dirty="0" smtClean="0">
                <a:solidFill>
                  <a:srgbClr val="4C4D50"/>
                </a:solidFill>
              </a:rPr>
              <a:t>Wider policy issues re IG; (ITU)</a:t>
            </a:r>
          </a:p>
          <a:p>
            <a:pPr marL="285750" indent="-285750">
              <a:spcAft>
                <a:spcPts val="1200"/>
              </a:spcAft>
              <a:buClr>
                <a:srgbClr val="43ACDA"/>
              </a:buClr>
              <a:buFont typeface="Lucida Grande"/>
              <a:buChar char="+"/>
            </a:pPr>
            <a:r>
              <a:rPr lang="en-US" sz="2400" dirty="0" smtClean="0">
                <a:solidFill>
                  <a:srgbClr val="4C4D50"/>
                </a:solidFill>
              </a:rPr>
              <a:t>Engagement across ICANN; specific issues (ATRT2, Expert Group); Strategy Panels; Strategic Plan; ICANN Labs</a:t>
            </a:r>
          </a:p>
          <a:p>
            <a:pPr marL="285750" indent="-285750">
              <a:spcAft>
                <a:spcPts val="1200"/>
              </a:spcAft>
              <a:buClr>
                <a:srgbClr val="43ACDA"/>
              </a:buClr>
              <a:buFont typeface="Lucida Grande"/>
              <a:buChar char="+"/>
            </a:pPr>
            <a:r>
              <a:rPr lang="en-US" sz="2400" dirty="0" smtClean="0">
                <a:solidFill>
                  <a:srgbClr val="4C4D50"/>
                </a:solidFill>
              </a:rPr>
              <a:t>Coordination ahead of IG fora (CEPT; ITU,WSIS,CSTD;EITF)</a:t>
            </a:r>
          </a:p>
          <a:p>
            <a:pPr marL="285750" indent="-285750">
              <a:spcAft>
                <a:spcPts val="1200"/>
              </a:spcAft>
              <a:buClr>
                <a:srgbClr val="43ACDA"/>
              </a:buClr>
              <a:buFont typeface="Lucida Grande"/>
              <a:buChar char="+"/>
            </a:pPr>
            <a:r>
              <a:rPr lang="en-US" sz="2400" dirty="0" smtClean="0">
                <a:solidFill>
                  <a:srgbClr val="4C4D50"/>
                </a:solidFill>
              </a:rPr>
              <a:t>Information Exchange on Events; Opportunities</a:t>
            </a:r>
          </a:p>
          <a:p>
            <a:pPr marL="285750" indent="-285750">
              <a:spcAft>
                <a:spcPts val="1200"/>
              </a:spcAft>
              <a:buClr>
                <a:srgbClr val="43ACDA"/>
              </a:buClr>
              <a:buFont typeface="Lucida Grande"/>
              <a:buChar char="+"/>
            </a:pPr>
            <a:endParaRPr lang="en-US" sz="2400" dirty="0" smtClean="0">
              <a:solidFill>
                <a:srgbClr val="4C4D50"/>
              </a:solidFill>
            </a:endParaRPr>
          </a:p>
        </p:txBody>
      </p:sp>
      <p:sp>
        <p:nvSpPr>
          <p:cNvPr id="4" name="Title 3"/>
          <p:cNvSpPr>
            <a:spLocks noGrp="1"/>
          </p:cNvSpPr>
          <p:nvPr>
            <p:ph type="title"/>
          </p:nvPr>
        </p:nvSpPr>
        <p:spPr>
          <a:xfrm>
            <a:off x="1259632" y="339156"/>
            <a:ext cx="5976664" cy="929604"/>
          </a:xfrm>
        </p:spPr>
        <p:txBody>
          <a:bodyPr/>
          <a:lstStyle/>
          <a:p>
            <a:r>
              <a:rPr lang="en-US" dirty="0" smtClean="0"/>
              <a:t>Potential Issues</a:t>
            </a:r>
            <a:endParaRPr lang="en-US" dirty="0"/>
          </a:p>
        </p:txBody>
      </p:sp>
    </p:spTree>
    <p:extLst>
      <p:ext uri="{BB962C8B-B14F-4D97-AF65-F5344CB8AC3E}">
        <p14:creationId xmlns:p14="http://schemas.microsoft.com/office/powerpoint/2010/main" val="2127173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647527"/>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Open Minded </a:t>
            </a:r>
          </a:p>
          <a:p>
            <a:pPr marL="285750" indent="-285750">
              <a:spcAft>
                <a:spcPts val="1200"/>
              </a:spcAft>
              <a:buClr>
                <a:srgbClr val="43ACDA"/>
              </a:buClr>
              <a:buFont typeface="Lucida Grande"/>
              <a:buChar char="+"/>
            </a:pPr>
            <a:r>
              <a:rPr lang="en-US" sz="2400" dirty="0" smtClean="0">
                <a:solidFill>
                  <a:srgbClr val="4C4D50"/>
                </a:solidFill>
              </a:rPr>
              <a:t>Consultative Group / Steering Group </a:t>
            </a:r>
          </a:p>
          <a:p>
            <a:pPr marL="285750" indent="-285750">
              <a:spcAft>
                <a:spcPts val="1200"/>
              </a:spcAft>
              <a:buClr>
                <a:srgbClr val="43ACDA"/>
              </a:buClr>
              <a:buFont typeface="Lucida Grande"/>
              <a:buChar char="+"/>
            </a:pPr>
            <a:r>
              <a:rPr lang="en-US" sz="2400" dirty="0" smtClean="0">
                <a:solidFill>
                  <a:srgbClr val="4C4D50"/>
                </a:solidFill>
              </a:rPr>
              <a:t>Social Media </a:t>
            </a:r>
          </a:p>
          <a:p>
            <a:pPr marL="285750" indent="-285750">
              <a:spcAft>
                <a:spcPts val="1200"/>
              </a:spcAft>
              <a:buClr>
                <a:srgbClr val="43ACDA"/>
              </a:buClr>
              <a:buFont typeface="Lucida Grande"/>
              <a:buChar char="+"/>
            </a:pPr>
            <a:r>
              <a:rPr lang="en-US" sz="2400" dirty="0" smtClean="0">
                <a:solidFill>
                  <a:srgbClr val="4C4D50"/>
                </a:solidFill>
              </a:rPr>
              <a:t>Webinars / Pre-ICANN sessions </a:t>
            </a:r>
          </a:p>
          <a:p>
            <a:pPr marL="285750" indent="-285750">
              <a:spcAft>
                <a:spcPts val="1200"/>
              </a:spcAft>
              <a:buClr>
                <a:srgbClr val="43ACDA"/>
              </a:buClr>
              <a:buFont typeface="Lucida Grande"/>
              <a:buChar char="+"/>
            </a:pPr>
            <a:endParaRPr lang="en-US" sz="2400" dirty="0">
              <a:solidFill>
                <a:srgbClr val="4C4D50"/>
              </a:solidFill>
            </a:endParaRPr>
          </a:p>
          <a:p>
            <a:pPr>
              <a:spcAft>
                <a:spcPts val="1200"/>
              </a:spcAft>
              <a:buClr>
                <a:srgbClr val="43ACDA"/>
              </a:buClr>
            </a:pPr>
            <a:r>
              <a:rPr lang="en-US" sz="2400" dirty="0" smtClean="0">
                <a:solidFill>
                  <a:srgbClr val="4C4D50"/>
                </a:solidFill>
              </a:rPr>
              <a:t> </a:t>
            </a:r>
          </a:p>
        </p:txBody>
      </p:sp>
      <p:sp>
        <p:nvSpPr>
          <p:cNvPr id="4" name="Title 3"/>
          <p:cNvSpPr>
            <a:spLocks noGrp="1"/>
          </p:cNvSpPr>
          <p:nvPr>
            <p:ph type="title"/>
          </p:nvPr>
        </p:nvSpPr>
        <p:spPr>
          <a:xfrm>
            <a:off x="1259632" y="339156"/>
            <a:ext cx="5976664" cy="929604"/>
          </a:xfrm>
        </p:spPr>
        <p:txBody>
          <a:bodyPr/>
          <a:lstStyle/>
          <a:p>
            <a:r>
              <a:rPr lang="en-US" dirty="0" smtClean="0"/>
              <a:t>Working Methodologies </a:t>
            </a:r>
            <a:endParaRPr lang="en-US" dirty="0"/>
          </a:p>
        </p:txBody>
      </p:sp>
    </p:spTree>
    <p:extLst>
      <p:ext uri="{BB962C8B-B14F-4D97-AF65-F5344CB8AC3E}">
        <p14:creationId xmlns:p14="http://schemas.microsoft.com/office/powerpoint/2010/main" val="3689820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2"/>
          </p:nvPr>
        </p:nvSpPr>
        <p:spPr>
          <a:xfrm>
            <a:off x="467520" y="1647527"/>
            <a:ext cx="7381056" cy="3851010"/>
          </a:xfrm>
        </p:spPr>
        <p:txBody>
          <a:bodyPr/>
          <a:lstStyle/>
          <a:p>
            <a:pPr marL="285750" indent="-285750">
              <a:spcAft>
                <a:spcPts val="1200"/>
              </a:spcAft>
              <a:buClr>
                <a:srgbClr val="43ACDA"/>
              </a:buClr>
              <a:buFont typeface="Lucida Grande"/>
              <a:buChar char="+"/>
            </a:pPr>
            <a:r>
              <a:rPr lang="en-US" sz="2400" dirty="0" smtClean="0">
                <a:solidFill>
                  <a:srgbClr val="4C4D50"/>
                </a:solidFill>
              </a:rPr>
              <a:t>European Commission role </a:t>
            </a:r>
          </a:p>
          <a:p>
            <a:pPr marL="285750" indent="-285750">
              <a:spcAft>
                <a:spcPts val="1200"/>
              </a:spcAft>
              <a:buClr>
                <a:srgbClr val="43ACDA"/>
              </a:buClr>
              <a:buFont typeface="Lucida Grande"/>
              <a:buChar char="+"/>
            </a:pPr>
            <a:r>
              <a:rPr lang="en-US" sz="2400" dirty="0" smtClean="0">
                <a:solidFill>
                  <a:srgbClr val="4C4D50"/>
                </a:solidFill>
              </a:rPr>
              <a:t>IG issues beyond scope of ICANN </a:t>
            </a:r>
          </a:p>
          <a:p>
            <a:pPr marL="285750" indent="-285750">
              <a:spcAft>
                <a:spcPts val="1200"/>
              </a:spcAft>
              <a:buClr>
                <a:srgbClr val="43ACDA"/>
              </a:buClr>
              <a:buFont typeface="Lucida Grande"/>
              <a:buChar char="+"/>
            </a:pPr>
            <a:r>
              <a:rPr lang="en-US" sz="2400" dirty="0" smtClean="0">
                <a:solidFill>
                  <a:srgbClr val="4C4D50"/>
                </a:solidFill>
              </a:rPr>
              <a:t>Geographical Definition </a:t>
            </a:r>
          </a:p>
          <a:p>
            <a:pPr marL="285750" indent="-285750">
              <a:spcAft>
                <a:spcPts val="1200"/>
              </a:spcAft>
              <a:buClr>
                <a:srgbClr val="43ACDA"/>
              </a:buClr>
              <a:buFont typeface="Lucida Grande"/>
              <a:buChar char="+"/>
            </a:pPr>
            <a:r>
              <a:rPr lang="en-US" sz="2400" dirty="0" smtClean="0">
                <a:solidFill>
                  <a:srgbClr val="4C4D50"/>
                </a:solidFill>
              </a:rPr>
              <a:t>NSA /Snowden influence </a:t>
            </a:r>
          </a:p>
          <a:p>
            <a:pPr marL="285750" indent="-285750">
              <a:spcAft>
                <a:spcPts val="1200"/>
              </a:spcAft>
              <a:buClr>
                <a:srgbClr val="43ACDA"/>
              </a:buClr>
              <a:buFont typeface="Lucida Grande"/>
              <a:buChar char="+"/>
            </a:pPr>
            <a:r>
              <a:rPr lang="en-US" sz="2400" dirty="0" smtClean="0">
                <a:solidFill>
                  <a:srgbClr val="4C4D50"/>
                </a:solidFill>
              </a:rPr>
              <a:t>Resources</a:t>
            </a:r>
          </a:p>
        </p:txBody>
      </p:sp>
      <p:sp>
        <p:nvSpPr>
          <p:cNvPr id="4" name="Title 3"/>
          <p:cNvSpPr>
            <a:spLocks noGrp="1"/>
          </p:cNvSpPr>
          <p:nvPr>
            <p:ph type="title"/>
          </p:nvPr>
        </p:nvSpPr>
        <p:spPr>
          <a:xfrm>
            <a:off x="1259632" y="339156"/>
            <a:ext cx="5976664" cy="929604"/>
          </a:xfrm>
        </p:spPr>
        <p:txBody>
          <a:bodyPr/>
          <a:lstStyle/>
          <a:p>
            <a:r>
              <a:rPr lang="en-US" dirty="0" smtClean="0"/>
              <a:t>Challenges</a:t>
            </a:r>
            <a:endParaRPr lang="en-US" dirty="0"/>
          </a:p>
        </p:txBody>
      </p:sp>
    </p:spTree>
    <p:extLst>
      <p:ext uri="{BB962C8B-B14F-4D97-AF65-F5344CB8AC3E}">
        <p14:creationId xmlns:p14="http://schemas.microsoft.com/office/powerpoint/2010/main" val="2449900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10112</TotalTime>
  <Words>3277</Words>
  <Application>Microsoft Macintosh PowerPoint</Application>
  <PresentationFormat>On-screen Show (4:3)</PresentationFormat>
  <Paragraphs>164</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 European Regional “Engagement” Strategy     RIPE 67  Athens 17th October 13   Nigel Hickson, VP; Europe    </vt:lpstr>
      <vt:lpstr>Background on Regional Strategies   </vt:lpstr>
      <vt:lpstr>Progress so far  </vt:lpstr>
      <vt:lpstr>Issues and Elements for discussion  </vt:lpstr>
      <vt:lpstr>Overall Focus</vt:lpstr>
      <vt:lpstr>Geographical Scope</vt:lpstr>
      <vt:lpstr>Potential Issues</vt:lpstr>
      <vt:lpstr>Working Methodologies </vt:lpstr>
      <vt:lpstr>Challenges</vt:lpstr>
      <vt:lpstr> Questions and Discussions     nigel.hickson@icann.org  </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 </cp:keywords>
  <dc:description/>
  <cp:lastModifiedBy>Nigel Hickson</cp:lastModifiedBy>
  <cp:revision>111</cp:revision>
  <cp:lastPrinted>2013-06-12T11:00:19Z</cp:lastPrinted>
  <dcterms:created xsi:type="dcterms:W3CDTF">2013-02-01T20:13:10Z</dcterms:created>
  <dcterms:modified xsi:type="dcterms:W3CDTF">2013-10-17T09:05:36Z</dcterms:modified>
  <cp:category/>
</cp:coreProperties>
</file>