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92" r:id="rId3"/>
    <p:sldId id="402" r:id="rId4"/>
    <p:sldId id="403" r:id="rId5"/>
    <p:sldId id="404" r:id="rId6"/>
    <p:sldId id="405" r:id="rId7"/>
    <p:sldId id="407" r:id="rId8"/>
    <p:sldId id="408" r:id="rId9"/>
    <p:sldId id="395" r:id="rId10"/>
    <p:sldId id="396" r:id="rId11"/>
    <p:sldId id="398" r:id="rId12"/>
    <p:sldId id="399" r:id="rId13"/>
    <p:sldId id="400" r:id="rId14"/>
    <p:sldId id="268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45" userDrawn="1">
          <p15:clr>
            <a:srgbClr val="A4A3A4"/>
          </p15:clr>
        </p15:guide>
        <p15:guide id="2" pos="295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bias Knecht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4F4F"/>
    <a:srgbClr val="FFA22D"/>
    <a:srgbClr val="2253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12" autoAdjust="0"/>
    <p:restoredTop sz="92699" autoAdjust="0"/>
  </p:normalViewPr>
  <p:slideViewPr>
    <p:cSldViewPr snapToObjects="1">
      <p:cViewPr>
        <p:scale>
          <a:sx n="75" d="100"/>
          <a:sy n="75" d="100"/>
        </p:scale>
        <p:origin x="-2112" y="-288"/>
      </p:cViewPr>
      <p:guideLst>
        <p:guide orient="horz" pos="845"/>
        <p:guide pos="295"/>
      </p:guideLst>
    </p:cSldViewPr>
  </p:slideViewPr>
  <p:outlineViewPr>
    <p:cViewPr>
      <p:scale>
        <a:sx n="33" d="100"/>
        <a:sy n="33" d="100"/>
      </p:scale>
      <p:origin x="0" y="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196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jjj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Grum</c:v>
                </c:pt>
                <c:pt idx="1">
                  <c:v>Black Energy</c:v>
                </c:pt>
                <c:pt idx="2">
                  <c:v>Alina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52.0</c:v>
                </c:pt>
                <c:pt idx="1">
                  <c:v>46.0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3000" b="1" i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C0366-BFED-9843-A0CF-49488F67C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20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8F028D-24F7-D34E-888F-F740156CC782}" type="datetime1">
              <a:rPr lang="de-DE" smtClean="0"/>
              <a:t>10/17/13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CAAAC2-9ED3-0F49-B246-169BE6112D7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5519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AAAC2-9ED3-0F49-B246-169BE6112D7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7956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AAAC2-9ED3-0F49-B246-169BE6112D7C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768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abusix.com/" TargetMode="External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6"/>
          <p:cNvSpPr/>
          <p:nvPr/>
        </p:nvSpPr>
        <p:spPr>
          <a:xfrm>
            <a:off x="0" y="2879725"/>
            <a:ext cx="9144000" cy="431800"/>
          </a:xfrm>
          <a:prstGeom prst="rect">
            <a:avLst/>
          </a:prstGeom>
          <a:solidFill>
            <a:srgbClr val="225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9" name="TextBox 8"/>
          <p:cNvSpPr txBox="1"/>
          <p:nvPr userDrawn="1"/>
        </p:nvSpPr>
        <p:spPr>
          <a:xfrm>
            <a:off x="598861" y="2882933"/>
            <a:ext cx="8280920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2000" b="0" spc="300" dirty="0" smtClean="0">
                <a:solidFill>
                  <a:schemeClr val="bg1"/>
                </a:solidFill>
                <a:latin typeface="Museo Sans 700"/>
                <a:cs typeface="Museo Sans 700"/>
              </a:rPr>
              <a:t>tackling network abuse at its roots</a:t>
            </a:r>
            <a:endParaRPr lang="en-US" sz="2000" b="0" spc="300" dirty="0">
              <a:solidFill>
                <a:schemeClr val="bg1"/>
              </a:solidFill>
              <a:latin typeface="Museo Sans 700"/>
              <a:cs typeface="Museo Sans 700"/>
            </a:endParaRPr>
          </a:p>
        </p:txBody>
      </p:sp>
      <p:pic>
        <p:nvPicPr>
          <p:cNvPr id="4" name="Bild 3" descr="abusix-transparen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900" y="1131112"/>
            <a:ext cx="6048672" cy="195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60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14422"/>
            <a:ext cx="8229600" cy="4911741"/>
          </a:xfrm>
        </p:spPr>
        <p:txBody>
          <a:bodyPr/>
          <a:lstStyle>
            <a:lvl1pPr marL="342900" indent="-342900">
              <a:spcBef>
                <a:spcPts val="1200"/>
              </a:spcBef>
              <a:buClr>
                <a:srgbClr val="22537A"/>
              </a:buClr>
              <a:buFont typeface="Wingdings" charset="2"/>
              <a:buChar char="§"/>
              <a:defRPr sz="2200"/>
            </a:lvl1pPr>
            <a:lvl2pPr marL="720000" indent="-360000">
              <a:spcBef>
                <a:spcPts val="1200"/>
              </a:spcBef>
              <a:buClr>
                <a:srgbClr val="22537A"/>
              </a:buClr>
              <a:buFont typeface="Wingdings" charset="2"/>
              <a:buChar char="§"/>
              <a:defRPr sz="2000"/>
            </a:lvl2pPr>
            <a:lvl3pPr marL="1080000" indent="-360000">
              <a:spcBef>
                <a:spcPts val="1200"/>
              </a:spcBef>
              <a:buClr>
                <a:srgbClr val="22537A"/>
              </a:buClr>
              <a:buFont typeface="Wingdings" pitchFamily="2" charset="2"/>
              <a:buChar char="§"/>
              <a:defRPr sz="1800"/>
            </a:lvl3pPr>
            <a:lvl4pPr marL="1440000" indent="-360000">
              <a:spcBef>
                <a:spcPts val="1200"/>
              </a:spcBef>
              <a:buClr>
                <a:srgbClr val="22537A"/>
              </a:buClr>
              <a:buFont typeface="Wingdings" pitchFamily="2" charset="2"/>
              <a:buChar char="§"/>
              <a:defRPr sz="1600"/>
            </a:lvl4pPr>
            <a:lvl5pPr marL="1800000" indent="-360000">
              <a:spcBef>
                <a:spcPts val="1200"/>
              </a:spcBef>
              <a:buClr>
                <a:srgbClr val="22537A"/>
              </a:buClr>
              <a:buFont typeface="Wingdings" pitchFamily="2" charset="2"/>
              <a:buChar char="§"/>
              <a:defRPr sz="1400"/>
            </a:lvl5pPr>
          </a:lstStyle>
          <a:p>
            <a:pPr lvl="0"/>
            <a:r>
              <a:rPr lang="de-DE" dirty="0" smtClean="0"/>
              <a:t>Bullet</a:t>
            </a:r>
          </a:p>
          <a:p>
            <a:pPr lvl="1"/>
            <a:r>
              <a:rPr lang="de-DE" dirty="0" smtClean="0"/>
              <a:t>Bullet</a:t>
            </a:r>
          </a:p>
          <a:p>
            <a:pPr lvl="2"/>
            <a:r>
              <a:rPr lang="de-DE" dirty="0" smtClean="0"/>
              <a:t>Bullet</a:t>
            </a:r>
          </a:p>
          <a:p>
            <a:pPr lvl="3"/>
            <a:r>
              <a:rPr lang="de-DE" dirty="0" smtClean="0"/>
              <a:t>Bullet</a:t>
            </a:r>
          </a:p>
          <a:p>
            <a:pPr lvl="4"/>
            <a:r>
              <a:rPr lang="de-DE" dirty="0" smtClean="0"/>
              <a:t>Bullet</a:t>
            </a:r>
          </a:p>
          <a:p>
            <a:pPr lvl="2"/>
            <a:endParaRPr lang="de-DE" dirty="0" smtClean="0"/>
          </a:p>
          <a:p>
            <a:pPr lvl="2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953111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6"/>
          <p:cNvSpPr/>
          <p:nvPr/>
        </p:nvSpPr>
        <p:spPr>
          <a:xfrm>
            <a:off x="0" y="2879725"/>
            <a:ext cx="9144000" cy="431800"/>
          </a:xfrm>
          <a:prstGeom prst="rect">
            <a:avLst/>
          </a:prstGeom>
          <a:solidFill>
            <a:srgbClr val="225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8" name="Textfeld 12"/>
          <p:cNvSpPr txBox="1"/>
          <p:nvPr userDrawn="1"/>
        </p:nvSpPr>
        <p:spPr>
          <a:xfrm>
            <a:off x="3286125" y="3882220"/>
            <a:ext cx="5500688" cy="20313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de-DE" b="1" dirty="0" smtClean="0"/>
              <a:t>Tobias</a:t>
            </a:r>
            <a:r>
              <a:rPr lang="de-DE" b="1" baseline="0" dirty="0" smtClean="0"/>
              <a:t> Knecht</a:t>
            </a:r>
          </a:p>
          <a:p>
            <a:pPr algn="r" eaLnBrk="1" hangingPunct="1"/>
            <a:r>
              <a:rPr lang="de-DE" baseline="0" dirty="0" smtClean="0"/>
              <a:t>CEO</a:t>
            </a:r>
          </a:p>
          <a:p>
            <a:pPr algn="r" eaLnBrk="1" hangingPunct="1"/>
            <a:r>
              <a:rPr lang="de-DE" dirty="0" smtClean="0"/>
              <a:t>+49 </a:t>
            </a:r>
            <a:r>
              <a:rPr lang="de-DE" dirty="0"/>
              <a:t>(0)721 / </a:t>
            </a:r>
            <a:r>
              <a:rPr lang="de-DE" dirty="0" smtClean="0"/>
              <a:t>75 40 65 - 90</a:t>
            </a:r>
            <a:endParaRPr lang="de-DE" dirty="0"/>
          </a:p>
          <a:p>
            <a:pPr algn="r" eaLnBrk="1" hangingPunct="1"/>
            <a:r>
              <a:rPr lang="de-DE" dirty="0" smtClean="0"/>
              <a:t>tk@abusix.com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>
                <a:hlinkClick r:id="rId2"/>
              </a:rPr>
              <a:t>http</a:t>
            </a:r>
            <a:r>
              <a:rPr lang="de-DE" dirty="0">
                <a:hlinkClick r:id="rId2"/>
              </a:rPr>
              <a:t>://</a:t>
            </a:r>
            <a:r>
              <a:rPr lang="de-DE" dirty="0" smtClean="0">
                <a:hlinkClick r:id="rId2"/>
              </a:rPr>
              <a:t>www.abusix.com</a:t>
            </a:r>
            <a:endParaRPr lang="de-DE" dirty="0" smtClean="0"/>
          </a:p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twitter:</a:t>
            </a:r>
            <a:r>
              <a:rPr lang="de-DE" baseline="0" dirty="0" smtClean="0"/>
              <a:t> @abusix</a:t>
            </a:r>
            <a:endParaRPr lang="de-DE" dirty="0"/>
          </a:p>
          <a:p>
            <a:pPr algn="r" eaLnBrk="1" hangingPunct="1"/>
            <a:endParaRPr lang="de-DE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238297" y="2882933"/>
            <a:ext cx="7654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</a:rPr>
              <a:t>Thank You for Your Attention!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9" name="Bild 8" descr="abusix-transparen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020306"/>
            <a:ext cx="6120680" cy="197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26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587E56F-1254-B24C-87B4-361A38B632FB}" type="datetime3">
              <a:rPr lang="de-DE" smtClean="0"/>
              <a:t>17 October 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pl-PL" smtClean="0"/>
              <a:t>www.abusix.com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2BB77B4-F305-7442-942C-A46CFCF9D0D0}" type="slidenum">
              <a:rPr lang="de-DE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4" r:id="rId2"/>
    <p:sldLayoutId id="2147483685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x-arf.or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3501008"/>
            <a:ext cx="9144000" cy="163121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endParaRPr lang="en-US" sz="2800" b="1" dirty="0">
              <a:latin typeface="Museo"/>
              <a:cs typeface="Museo"/>
            </a:endParaRPr>
          </a:p>
          <a:p>
            <a:pPr algn="ctr"/>
            <a:endParaRPr lang="en-US" sz="3600" b="1" dirty="0" smtClean="0">
              <a:latin typeface="Museo Sans 700"/>
              <a:cs typeface="Museo Sans 700"/>
            </a:endParaRPr>
          </a:p>
          <a:p>
            <a:pPr algn="ctr"/>
            <a:r>
              <a:rPr lang="en-US" sz="3600" b="1" dirty="0" smtClean="0">
                <a:latin typeface="Museo Sans 700"/>
                <a:cs typeface="Museo Sans 700"/>
              </a:rPr>
              <a:t>Tobias Knecht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oila_Capture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3139"/>
            <a:ext cx="9144000" cy="513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46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0" y="188640"/>
            <a:ext cx="9144000" cy="5715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3600" b="1" dirty="0" smtClean="0">
                <a:latin typeface="Museo Sans 700"/>
                <a:cs typeface="Museo Sans 700"/>
              </a:rPr>
              <a:t>How do we report?</a:t>
            </a:r>
          </a:p>
        </p:txBody>
      </p:sp>
      <p:sp>
        <p:nvSpPr>
          <p:cNvPr id="5" name="Textfeld 5"/>
          <p:cNvSpPr txBox="1"/>
          <p:nvPr/>
        </p:nvSpPr>
        <p:spPr>
          <a:xfrm>
            <a:off x="792088" y="980728"/>
            <a:ext cx="7740352" cy="57554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endParaRPr lang="de-DE" sz="3200" b="1" dirty="0" smtClean="0"/>
          </a:p>
          <a:p>
            <a:pPr marL="342900" indent="-342900">
              <a:buFont typeface="Arial"/>
              <a:buChar char="•"/>
            </a:pPr>
            <a:r>
              <a:rPr lang="de-DE" sz="3200" b="1" dirty="0" err="1" smtClean="0"/>
              <a:t>Fetching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logfiles</a:t>
            </a:r>
            <a:r>
              <a:rPr lang="de-DE" sz="3200" b="1" dirty="0" smtClean="0"/>
              <a:t> on an </a:t>
            </a:r>
            <a:r>
              <a:rPr lang="de-DE" sz="3200" b="1" dirty="0" err="1" smtClean="0"/>
              <a:t>hourly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base</a:t>
            </a:r>
            <a:endParaRPr lang="de-DE" sz="3200" b="1" dirty="0" smtClean="0"/>
          </a:p>
          <a:p>
            <a:pPr marL="342900" indent="-342900">
              <a:buFont typeface="Arial"/>
              <a:buChar char="•"/>
            </a:pPr>
            <a:endParaRPr lang="de-DE" sz="3200" b="1" dirty="0"/>
          </a:p>
          <a:p>
            <a:pPr marL="342900" indent="-342900">
              <a:buFont typeface="Arial"/>
              <a:buChar char="•"/>
            </a:pPr>
            <a:r>
              <a:rPr lang="de-DE" sz="3200" b="1" dirty="0" err="1" smtClean="0"/>
              <a:t>Uniq</a:t>
            </a:r>
            <a:r>
              <a:rPr lang="de-DE" sz="3200" b="1" dirty="0" smtClean="0"/>
              <a:t> IP </a:t>
            </a:r>
            <a:r>
              <a:rPr lang="de-DE" sz="3200" b="1" dirty="0" err="1" smtClean="0"/>
              <a:t>addresses</a:t>
            </a:r>
            <a:endParaRPr lang="de-DE" sz="3200" b="1" dirty="0" smtClean="0"/>
          </a:p>
          <a:p>
            <a:pPr marL="342900" indent="-342900">
              <a:buFont typeface="Arial"/>
              <a:buChar char="•"/>
            </a:pPr>
            <a:endParaRPr lang="de-DE" sz="3200" b="1" dirty="0" smtClean="0"/>
          </a:p>
          <a:p>
            <a:pPr marL="342900" indent="-342900">
              <a:buFont typeface="Arial"/>
              <a:buChar char="•"/>
            </a:pPr>
            <a:r>
              <a:rPr lang="de-DE" sz="3200" b="1" dirty="0" smtClean="0"/>
              <a:t>Package all </a:t>
            </a:r>
            <a:r>
              <a:rPr lang="de-DE" sz="3200" b="1" dirty="0" err="1" smtClean="0"/>
              <a:t>information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into</a:t>
            </a:r>
            <a:r>
              <a:rPr lang="de-DE" sz="3200" b="1" dirty="0" smtClean="0"/>
              <a:t> X-ARF</a:t>
            </a:r>
          </a:p>
          <a:p>
            <a:pPr marL="342900" indent="-342900">
              <a:buFont typeface="Arial"/>
              <a:buChar char="•"/>
            </a:pPr>
            <a:endParaRPr lang="de-DE" sz="3200" b="1" dirty="0"/>
          </a:p>
          <a:p>
            <a:pPr marL="342900" indent="-342900">
              <a:buFont typeface="Arial"/>
              <a:buChar char="•"/>
            </a:pPr>
            <a:r>
              <a:rPr lang="de-DE" sz="3200" b="1" dirty="0" smtClean="0"/>
              <a:t>Lookup </a:t>
            </a:r>
            <a:r>
              <a:rPr lang="de-DE" sz="3200" b="1" dirty="0" err="1" smtClean="0"/>
              <a:t>correct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abuse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contact</a:t>
            </a:r>
            <a:endParaRPr lang="de-DE" sz="3200" b="1" dirty="0" smtClean="0"/>
          </a:p>
          <a:p>
            <a:endParaRPr lang="de-DE" sz="3200" b="1" dirty="0"/>
          </a:p>
          <a:p>
            <a:pPr marL="342900" indent="-342900">
              <a:buFont typeface="Arial"/>
              <a:buChar char="•"/>
            </a:pPr>
            <a:r>
              <a:rPr lang="de-DE" sz="3200" b="1" dirty="0" smtClean="0"/>
              <a:t>Send </a:t>
            </a:r>
            <a:r>
              <a:rPr lang="de-DE" sz="3200" b="1" dirty="0" err="1" smtClean="0"/>
              <a:t>report</a:t>
            </a:r>
            <a:endParaRPr lang="de-DE" sz="3200" b="1" dirty="0" smtClean="0"/>
          </a:p>
          <a:p>
            <a:pPr marL="342900" indent="-342900">
              <a:buFont typeface="Arial"/>
              <a:buChar char="•"/>
            </a:pPr>
            <a:endParaRPr lang="de-DE" sz="2400" dirty="0"/>
          </a:p>
          <a:p>
            <a:pPr marL="342900" indent="-342900">
              <a:buFont typeface="Arial"/>
              <a:buChar char="•"/>
            </a:pP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4000374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oila_Capture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364515" y="3789040"/>
            <a:ext cx="6048672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4400" b="1" dirty="0" err="1" smtClean="0">
                <a:solidFill>
                  <a:schemeClr val="bg1"/>
                </a:solidFill>
              </a:rPr>
              <a:t>Decrease</a:t>
            </a:r>
            <a:r>
              <a:rPr lang="de-DE" sz="4400" b="1" dirty="0" smtClean="0">
                <a:solidFill>
                  <a:schemeClr val="bg1"/>
                </a:solidFill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</a:rPr>
              <a:t>of</a:t>
            </a:r>
            <a:r>
              <a:rPr lang="de-DE" sz="4400" b="1" dirty="0" smtClean="0">
                <a:solidFill>
                  <a:schemeClr val="bg1"/>
                </a:solidFill>
              </a:rPr>
              <a:t> </a:t>
            </a:r>
            <a:r>
              <a:rPr lang="de-DE" sz="4400" b="1" dirty="0">
                <a:solidFill>
                  <a:schemeClr val="bg1"/>
                </a:solidFill>
              </a:rPr>
              <a:t>&gt;</a:t>
            </a:r>
            <a:r>
              <a:rPr lang="de-DE" sz="4400" b="1" dirty="0" smtClean="0">
                <a:solidFill>
                  <a:schemeClr val="bg1"/>
                </a:solidFill>
              </a:rPr>
              <a:t>25%</a:t>
            </a:r>
          </a:p>
          <a:p>
            <a:pPr algn="ctr"/>
            <a:r>
              <a:rPr lang="de-DE" sz="4400" b="1" dirty="0" smtClean="0">
                <a:solidFill>
                  <a:schemeClr val="bg1"/>
                </a:solidFill>
              </a:rPr>
              <a:t>in </a:t>
            </a:r>
            <a:r>
              <a:rPr lang="de-DE" sz="4400" b="1" dirty="0" err="1" smtClean="0">
                <a:solidFill>
                  <a:schemeClr val="bg1"/>
                </a:solidFill>
              </a:rPr>
              <a:t>less</a:t>
            </a:r>
            <a:r>
              <a:rPr lang="de-DE" sz="4400" b="1" dirty="0" smtClean="0">
                <a:solidFill>
                  <a:schemeClr val="bg1"/>
                </a:solidFill>
              </a:rPr>
              <a:t> </a:t>
            </a:r>
            <a:r>
              <a:rPr lang="de-DE" sz="4400" b="1" dirty="0" err="1" smtClean="0">
                <a:solidFill>
                  <a:schemeClr val="bg1"/>
                </a:solidFill>
              </a:rPr>
              <a:t>than</a:t>
            </a:r>
            <a:r>
              <a:rPr lang="de-DE" sz="4400" b="1" dirty="0" smtClean="0">
                <a:solidFill>
                  <a:schemeClr val="bg1"/>
                </a:solidFill>
              </a:rPr>
              <a:t> 8 </a:t>
            </a:r>
            <a:r>
              <a:rPr lang="de-DE" sz="4400" b="1" dirty="0" err="1" smtClean="0">
                <a:solidFill>
                  <a:schemeClr val="bg1"/>
                </a:solidFill>
              </a:rPr>
              <a:t>weeks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908138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0" y="188640"/>
            <a:ext cx="9144000" cy="5715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3600" b="1" dirty="0" smtClean="0">
                <a:latin typeface="Museo Sans 700"/>
                <a:cs typeface="Museo Sans 700"/>
              </a:rPr>
              <a:t>Call for Action</a:t>
            </a:r>
          </a:p>
        </p:txBody>
      </p:sp>
      <p:sp>
        <p:nvSpPr>
          <p:cNvPr id="5" name="Textfeld 5"/>
          <p:cNvSpPr txBox="1"/>
          <p:nvPr/>
        </p:nvSpPr>
        <p:spPr>
          <a:xfrm>
            <a:off x="179512" y="980728"/>
            <a:ext cx="8856984" cy="526297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endParaRPr lang="de-DE" sz="3200" b="1" dirty="0" smtClean="0"/>
          </a:p>
          <a:p>
            <a:pPr algn="ctr"/>
            <a:r>
              <a:rPr lang="de-DE" sz="3200" b="1" dirty="0" smtClean="0"/>
              <a:t>Check out </a:t>
            </a:r>
            <a:r>
              <a:rPr lang="de-DE" sz="3200" b="1" dirty="0" smtClean="0">
                <a:hlinkClick r:id="rId2"/>
              </a:rPr>
              <a:t>http://x-arf.org</a:t>
            </a:r>
            <a:endParaRPr lang="de-DE" sz="3200" b="1" dirty="0" smtClean="0"/>
          </a:p>
          <a:p>
            <a:pPr marL="342900" indent="-342900" algn="ctr">
              <a:buFont typeface="Arial"/>
              <a:buChar char="•"/>
            </a:pPr>
            <a:endParaRPr lang="de-DE" sz="3200" b="1" dirty="0"/>
          </a:p>
          <a:p>
            <a:pPr algn="ctr"/>
            <a:r>
              <a:rPr lang="de-DE" sz="3200" b="1" dirty="0" err="1" smtClean="0"/>
              <a:t>Contribute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ideas</a:t>
            </a:r>
            <a:r>
              <a:rPr lang="de-DE" sz="3200" b="1" dirty="0" smtClean="0"/>
              <a:t>, </a:t>
            </a:r>
            <a:r>
              <a:rPr lang="de-DE" sz="3200" b="1" dirty="0" err="1" smtClean="0"/>
              <a:t>help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shaping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it!</a:t>
            </a:r>
            <a:endParaRPr lang="de-DE" sz="3200" b="1" dirty="0" smtClean="0"/>
          </a:p>
          <a:p>
            <a:pPr marL="342900" indent="-342900" algn="ctr">
              <a:buFont typeface="Arial"/>
              <a:buChar char="•"/>
            </a:pPr>
            <a:endParaRPr lang="de-DE" sz="3200" b="1" dirty="0"/>
          </a:p>
          <a:p>
            <a:pPr marL="342900" indent="-342900" algn="ctr">
              <a:buFont typeface="Arial"/>
              <a:buChar char="•"/>
            </a:pPr>
            <a:endParaRPr lang="de-DE" sz="3200" b="1" dirty="0" smtClean="0"/>
          </a:p>
          <a:p>
            <a:pPr algn="ctr"/>
            <a:r>
              <a:rPr lang="de-DE" sz="3200" b="1" dirty="0" smtClean="0"/>
              <a:t>„</a:t>
            </a:r>
            <a:r>
              <a:rPr lang="de-DE" sz="3200" b="1" dirty="0" err="1" smtClean="0"/>
              <a:t>Dirty</a:t>
            </a:r>
            <a:r>
              <a:rPr lang="de-DE" sz="3200" b="1" dirty="0" smtClean="0"/>
              <a:t>“ </a:t>
            </a:r>
            <a:r>
              <a:rPr lang="de-DE" sz="3200" b="1" dirty="0"/>
              <a:t>S</a:t>
            </a:r>
            <a:r>
              <a:rPr lang="de-DE" sz="3200" b="1" dirty="0" smtClean="0"/>
              <a:t>pace? Sinkholes? </a:t>
            </a:r>
            <a:r>
              <a:rPr lang="de-DE" sz="3200" b="1" dirty="0" err="1" smtClean="0"/>
              <a:t>Attack</a:t>
            </a:r>
            <a:r>
              <a:rPr lang="de-DE" sz="3200" b="1" dirty="0" smtClean="0"/>
              <a:t>-Data?</a:t>
            </a:r>
          </a:p>
          <a:p>
            <a:pPr algn="ctr"/>
            <a:endParaRPr lang="de-DE" sz="3200" b="1" dirty="0" smtClean="0"/>
          </a:p>
          <a:p>
            <a:pPr algn="ctr"/>
            <a:r>
              <a:rPr lang="de-DE" sz="3200" b="1" dirty="0" smtClean="0"/>
              <a:t>Talk </a:t>
            </a:r>
            <a:r>
              <a:rPr lang="de-DE" sz="3200" b="1" dirty="0" err="1" smtClean="0"/>
              <a:t>to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us</a:t>
            </a:r>
            <a:r>
              <a:rPr lang="de-DE" sz="3200" b="1" dirty="0" smtClean="0"/>
              <a:t>, </a:t>
            </a:r>
            <a:r>
              <a:rPr lang="de-DE" sz="3200" b="1" dirty="0" err="1" smtClean="0"/>
              <a:t>we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are</a:t>
            </a:r>
            <a:r>
              <a:rPr lang="de-DE" sz="3200" b="1" dirty="0" smtClean="0"/>
              <a:t> happy </a:t>
            </a:r>
            <a:r>
              <a:rPr lang="de-DE" sz="3200" b="1" dirty="0" err="1" smtClean="0"/>
              <a:t>to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report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it!</a:t>
            </a:r>
            <a:r>
              <a:rPr lang="de-DE" sz="3200" b="1" dirty="0" smtClean="0"/>
              <a:t> </a:t>
            </a:r>
          </a:p>
          <a:p>
            <a:pPr marL="342900" indent="-342900" algn="ctr">
              <a:buFont typeface="Arial"/>
              <a:buChar char="•"/>
            </a:pPr>
            <a:endParaRPr lang="de-DE" sz="2400" dirty="0"/>
          </a:p>
          <a:p>
            <a:pPr marL="342900" indent="-342900" algn="ctr">
              <a:buFont typeface="Arial"/>
              <a:buChar char="•"/>
            </a:pP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986431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0" y="2132856"/>
            <a:ext cx="9144000" cy="15121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4800" b="1" dirty="0" smtClean="0">
                <a:latin typeface="Museo Sans 700"/>
                <a:cs typeface="Museo Sans 700"/>
              </a:rPr>
              <a:t>X-ARF</a:t>
            </a:r>
          </a:p>
          <a:p>
            <a:r>
              <a:rPr lang="en-US" sz="4000" b="1" dirty="0" smtClean="0">
                <a:latin typeface="Museo Sans 700"/>
                <a:cs typeface="Museo Sans 700"/>
              </a:rPr>
              <a:t>Extended Abuse Reporting Format</a:t>
            </a:r>
            <a:endParaRPr lang="en-US" sz="4000" b="1" dirty="0">
              <a:latin typeface="Museo Sans 700"/>
              <a:cs typeface="Museo Sans 700"/>
            </a:endParaRPr>
          </a:p>
        </p:txBody>
      </p:sp>
    </p:spTree>
    <p:extLst>
      <p:ext uri="{BB962C8B-B14F-4D97-AF65-F5344CB8AC3E}">
        <p14:creationId xmlns:p14="http://schemas.microsoft.com/office/powerpoint/2010/main" val="375787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0" y="2132856"/>
            <a:ext cx="9144000" cy="15121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4800" b="1" dirty="0" smtClean="0">
                <a:latin typeface="Museo Sans 700"/>
                <a:cs typeface="Museo Sans 700"/>
              </a:rPr>
              <a:t>What it is?</a:t>
            </a:r>
            <a:endParaRPr lang="en-US" sz="4000" b="1" dirty="0">
              <a:latin typeface="Museo Sans 700"/>
              <a:cs typeface="Museo Sans 700"/>
            </a:endParaRPr>
          </a:p>
        </p:txBody>
      </p:sp>
    </p:spTree>
    <p:extLst>
      <p:ext uri="{BB962C8B-B14F-4D97-AF65-F5344CB8AC3E}">
        <p14:creationId xmlns:p14="http://schemas.microsoft.com/office/powerpoint/2010/main" val="4121842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0" y="2132856"/>
            <a:ext cx="9144000" cy="15121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4800" b="1" dirty="0" smtClean="0">
                <a:latin typeface="Museo Sans 700"/>
                <a:cs typeface="Museo Sans 700"/>
              </a:rPr>
              <a:t>Why do we need it?</a:t>
            </a:r>
            <a:endParaRPr lang="en-US" sz="4000" b="1" dirty="0">
              <a:latin typeface="Museo Sans 700"/>
              <a:cs typeface="Museo Sans 700"/>
            </a:endParaRPr>
          </a:p>
        </p:txBody>
      </p:sp>
    </p:spTree>
    <p:extLst>
      <p:ext uri="{BB962C8B-B14F-4D97-AF65-F5344CB8AC3E}">
        <p14:creationId xmlns:p14="http://schemas.microsoft.com/office/powerpoint/2010/main" val="45870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0" y="2132856"/>
            <a:ext cx="9144000" cy="15121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4800" b="1" dirty="0" smtClean="0">
                <a:latin typeface="Museo Sans 700"/>
                <a:cs typeface="Museo Sans 700"/>
              </a:rPr>
              <a:t>How does it look like?</a:t>
            </a:r>
            <a:endParaRPr lang="en-US" sz="4000" b="1" dirty="0">
              <a:latin typeface="Museo Sans 700"/>
              <a:cs typeface="Museo Sans 700"/>
            </a:endParaRPr>
          </a:p>
        </p:txBody>
      </p:sp>
    </p:spTree>
    <p:extLst>
      <p:ext uri="{BB962C8B-B14F-4D97-AF65-F5344CB8AC3E}">
        <p14:creationId xmlns:p14="http://schemas.microsoft.com/office/powerpoint/2010/main" val="45870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0" y="2132856"/>
            <a:ext cx="9144000" cy="15121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4800" b="1" dirty="0" smtClean="0">
                <a:latin typeface="Museo Sans 700"/>
                <a:cs typeface="Museo Sans 700"/>
              </a:rPr>
              <a:t>Where do we want to go?</a:t>
            </a:r>
            <a:endParaRPr lang="en-US" sz="4000" b="1" dirty="0">
              <a:latin typeface="Museo Sans 700"/>
              <a:cs typeface="Museo Sans 700"/>
            </a:endParaRPr>
          </a:p>
        </p:txBody>
      </p:sp>
    </p:spTree>
    <p:extLst>
      <p:ext uri="{BB962C8B-B14F-4D97-AF65-F5344CB8AC3E}">
        <p14:creationId xmlns:p14="http://schemas.microsoft.com/office/powerpoint/2010/main" val="45870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24491" y="2132856"/>
            <a:ext cx="9144000" cy="15121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4800" b="1" dirty="0" smtClean="0">
                <a:latin typeface="Museo Sans 700"/>
                <a:cs typeface="Museo Sans 700"/>
              </a:rPr>
              <a:t>Use Cases</a:t>
            </a:r>
            <a:endParaRPr lang="en-US" sz="4000" b="1" dirty="0">
              <a:latin typeface="Museo Sans 700"/>
              <a:cs typeface="Museo Sans 700"/>
            </a:endParaRPr>
          </a:p>
        </p:txBody>
      </p:sp>
    </p:spTree>
    <p:extLst>
      <p:ext uri="{BB962C8B-B14F-4D97-AF65-F5344CB8AC3E}">
        <p14:creationId xmlns:p14="http://schemas.microsoft.com/office/powerpoint/2010/main" val="3344750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0" y="2132856"/>
            <a:ext cx="9144000" cy="151216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4800" b="1" dirty="0" smtClean="0">
                <a:latin typeface="Museo Sans 700"/>
                <a:cs typeface="Museo Sans 700"/>
              </a:rPr>
              <a:t>Use Cases</a:t>
            </a:r>
            <a:endParaRPr lang="en-US" sz="4000" b="1" dirty="0">
              <a:latin typeface="Museo Sans 700"/>
              <a:cs typeface="Museo Sans 70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27584" y="4443209"/>
            <a:ext cx="43171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 err="1"/>
              <a:t>Attack</a:t>
            </a:r>
            <a:r>
              <a:rPr lang="de-DE" sz="4000" b="1" dirty="0"/>
              <a:t> Reporting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620688"/>
            <a:ext cx="6824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/>
              <a:t>Abusive Content Reporting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4067944" y="3645024"/>
            <a:ext cx="44601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/>
              <a:t>Law </a:t>
            </a:r>
            <a:r>
              <a:rPr lang="de-DE" sz="4000" b="1" dirty="0" err="1"/>
              <a:t>Enforcement</a:t>
            </a:r>
            <a:endParaRPr lang="de-DE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4067944" y="1424970"/>
            <a:ext cx="47737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 err="1"/>
              <a:t>Sinkhole</a:t>
            </a:r>
            <a:r>
              <a:rPr lang="de-DE" sz="4000" b="1" dirty="0"/>
              <a:t> </a:t>
            </a:r>
            <a:r>
              <a:rPr lang="de-DE" sz="4000" b="1" dirty="0" err="1"/>
              <a:t>Cleanups</a:t>
            </a:r>
            <a:endParaRPr lang="de-DE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4295621" y="5445224"/>
            <a:ext cx="45460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000" b="1" dirty="0"/>
              <a:t>... </a:t>
            </a:r>
            <a:r>
              <a:rPr lang="de-DE" sz="4000" b="1" dirty="0" err="1"/>
              <a:t>and</a:t>
            </a:r>
            <a:r>
              <a:rPr lang="de-DE" sz="4000" b="1" dirty="0"/>
              <a:t> </a:t>
            </a:r>
            <a:r>
              <a:rPr lang="de-DE" sz="4000" b="1" dirty="0" err="1"/>
              <a:t>many</a:t>
            </a:r>
            <a:r>
              <a:rPr lang="de-DE" sz="4000" b="1" dirty="0"/>
              <a:t> </a:t>
            </a:r>
            <a:r>
              <a:rPr lang="de-DE" sz="4000" b="1" dirty="0" err="1"/>
              <a:t>more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515541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 bwMode="auto">
          <a:xfrm>
            <a:off x="0" y="188640"/>
            <a:ext cx="9144000" cy="57150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3600" b="1" dirty="0" smtClean="0">
                <a:latin typeface="Museo Sans 700"/>
                <a:cs typeface="Museo Sans 700"/>
              </a:rPr>
              <a:t>Sinkholes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897946049"/>
              </p:ext>
            </p:extLst>
          </p:nvPr>
        </p:nvGraphicFramePr>
        <p:xfrm>
          <a:off x="323528" y="908720"/>
          <a:ext cx="8712968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3594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st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test</Template>
  <TotalTime>181</TotalTime>
  <Words>132</Words>
  <Application>Microsoft Macintosh PowerPoint</Application>
  <PresentationFormat>On-screen Show (4:3)</PresentationFormat>
  <Paragraphs>42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sandra</dc:creator>
  <cp:lastModifiedBy>Tobias Knecht</cp:lastModifiedBy>
  <cp:revision>457</cp:revision>
  <cp:lastPrinted>2013-03-12T13:04:40Z</cp:lastPrinted>
  <dcterms:created xsi:type="dcterms:W3CDTF">2010-01-22T16:30:34Z</dcterms:created>
  <dcterms:modified xsi:type="dcterms:W3CDTF">2013-10-17T11:10:47Z</dcterms:modified>
</cp:coreProperties>
</file>