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18"/>
  </p:notesMasterIdLst>
  <p:sldIdLst>
    <p:sldId id="304" r:id="rId3"/>
    <p:sldId id="275" r:id="rId4"/>
    <p:sldId id="302" r:id="rId5"/>
    <p:sldId id="285" r:id="rId6"/>
    <p:sldId id="286" r:id="rId7"/>
    <p:sldId id="287" r:id="rId8"/>
    <p:sldId id="288" r:id="rId9"/>
    <p:sldId id="289" r:id="rId10"/>
    <p:sldId id="290" r:id="rId11"/>
    <p:sldId id="307" r:id="rId12"/>
    <p:sldId id="291" r:id="rId13"/>
    <p:sldId id="300" r:id="rId14"/>
    <p:sldId id="298" r:id="rId15"/>
    <p:sldId id="306" r:id="rId16"/>
    <p:sldId id="305" r:id="rId17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4D55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4D55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4D55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4D55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4D55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5pPr>
    <a:lvl6pPr marL="2286000" algn="l" defTabSz="914400" rtl="0" eaLnBrk="1" latinLnBrk="0" hangingPunct="1">
      <a:defRPr sz="4200" kern="1200">
        <a:solidFill>
          <a:srgbClr val="004D55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6pPr>
    <a:lvl7pPr marL="2743200" algn="l" defTabSz="914400" rtl="0" eaLnBrk="1" latinLnBrk="0" hangingPunct="1">
      <a:defRPr sz="4200" kern="1200">
        <a:solidFill>
          <a:srgbClr val="004D55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7pPr>
    <a:lvl8pPr marL="3200400" algn="l" defTabSz="914400" rtl="0" eaLnBrk="1" latinLnBrk="0" hangingPunct="1">
      <a:defRPr sz="4200" kern="1200">
        <a:solidFill>
          <a:srgbClr val="004D55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8pPr>
    <a:lvl9pPr marL="3657600" algn="l" defTabSz="914400" rtl="0" eaLnBrk="1" latinLnBrk="0" hangingPunct="1">
      <a:defRPr sz="4200" kern="1200">
        <a:solidFill>
          <a:srgbClr val="004D55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625" autoAdjust="0"/>
  </p:normalViewPr>
  <p:slideViewPr>
    <p:cSldViewPr>
      <p:cViewPr varScale="1">
        <p:scale>
          <a:sx n="76" d="100"/>
          <a:sy n="76" d="100"/>
        </p:scale>
        <p:origin x="-1520" y="-11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D54737-663B-0546-9750-9EF4DFE05E75}" type="datetimeFigureOut">
              <a:rPr lang="fr-FR" smtClean="0"/>
              <a:t>10/16/13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F396DE-461D-D049-B9C9-C1DC05B76AE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779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738102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7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3A073D-03E1-48EE-960E-826CF3B3C2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9606153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94458" y="9122278"/>
            <a:ext cx="4389120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r>
              <a:rPr lang="en-US" smtClean="0"/>
              <a:t>2013 ©</a:t>
            </a:r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877CD-BBE7-45F4-86C7-CA3AE0377ED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36729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1734019"/>
            <a:ext cx="5527040" cy="618857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680" y="1734019"/>
            <a:ext cx="5527040" cy="618857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4080" y="9040144"/>
            <a:ext cx="2926080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94458" y="9122278"/>
            <a:ext cx="4389120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r>
              <a:rPr lang="en-US" smtClean="0"/>
              <a:t>2013 ©</a:t>
            </a:r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877CD-BBE7-45F4-86C7-CA3AE0377ED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89364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theme" Target="../theme/theme2.xml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04800" cy="975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Line 2"/>
          <p:cNvSpPr>
            <a:spLocks noChangeShapeType="1"/>
          </p:cNvSpPr>
          <p:nvPr/>
        </p:nvSpPr>
        <p:spPr bwMode="auto">
          <a:xfrm>
            <a:off x="6019800" y="5461000"/>
            <a:ext cx="7010400" cy="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94400" y="5613400"/>
            <a:ext cx="6680200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alt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alt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alt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altLang="en-US" smtClean="0">
                <a:sym typeface="Helvetica Neue" charset="0"/>
              </a:rPr>
              <a:t>Fifth level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994400" y="2552700"/>
            <a:ext cx="6680200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Helvetica Neue Light" charset="0"/>
              </a:rPr>
              <a:t>Click to edit Master title style</a:t>
            </a:r>
          </a:p>
        </p:txBody>
      </p:sp>
      <p:sp>
        <p:nvSpPr>
          <p:cNvPr id="3" name="Rectangle 5"/>
          <p:cNvSpPr>
            <a:spLocks/>
          </p:cNvSpPr>
          <p:nvPr/>
        </p:nvSpPr>
        <p:spPr bwMode="auto">
          <a:xfrm>
            <a:off x="139700" y="9398000"/>
            <a:ext cx="9144000" cy="228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71076" bIns="0"/>
          <a:lstStyle>
            <a:lvl1pPr marL="69850" eaLnBrk="0" hangingPunct="0"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1pPr>
            <a:lvl2pPr marL="37931725" indent="-37474525" eaLnBrk="0" hangingPunct="0"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2pPr>
            <a:lvl3pPr eaLnBrk="0" hangingPunct="0"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3pPr>
            <a:lvl4pPr eaLnBrk="0" hangingPunct="0"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4pPr>
            <a:lvl5pPr eaLnBrk="0" hangingPunct="0"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9pPr>
          </a:lstStyle>
          <a:p>
            <a:pPr algn="l" eaLnBrk="1" hangingPunct="1">
              <a:spcBef>
                <a:spcPts val="388"/>
              </a:spcBef>
            </a:pPr>
            <a:r>
              <a:rPr lang="en-US" altLang="en-US" sz="1600" dirty="0" smtClean="0">
                <a:solidFill>
                  <a:srgbClr val="006068"/>
                </a:solidFill>
                <a:latin typeface="Helvetica Neue" charset="0"/>
                <a:sym typeface="Helvetica Neue" charset="0"/>
              </a:rPr>
              <a:t>Asaf SOMEKH, Oct 15</a:t>
            </a:r>
            <a:r>
              <a:rPr lang="en-US" altLang="en-US" sz="1600" baseline="30000" dirty="0" smtClean="0">
                <a:solidFill>
                  <a:srgbClr val="006068"/>
                </a:solidFill>
                <a:latin typeface="Helvetica Neue" charset="0"/>
                <a:sym typeface="Helvetica Neue" charset="0"/>
              </a:rPr>
              <a:t>th</a:t>
            </a:r>
            <a:r>
              <a:rPr lang="en-US" altLang="en-US" sz="1600" dirty="0" smtClean="0">
                <a:solidFill>
                  <a:srgbClr val="006068"/>
                </a:solidFill>
                <a:latin typeface="Helvetica Neue" charset="0"/>
                <a:sym typeface="Helvetica Neue" charset="0"/>
              </a:rPr>
              <a:t>, 2013</a:t>
            </a:r>
            <a:endParaRPr lang="en-US" altLang="en-US" sz="1600" dirty="0">
              <a:solidFill>
                <a:srgbClr val="006068"/>
              </a:solidFill>
              <a:latin typeface="Helvetica Neue" charset="0"/>
              <a:sym typeface="Helvetica Neue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ransition xmlns:p14="http://schemas.microsoft.com/office/powerpoint/2010/main"/>
  <p:txStyles>
    <p:titleStyle>
      <a:lvl1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000000"/>
          </a:solidFill>
          <a:latin typeface="+mj-lt"/>
          <a:ea typeface="+mj-ea"/>
          <a:cs typeface="+mj-cs"/>
          <a:sym typeface="Helvetica Neue Light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000000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000000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000000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000000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" charset="0"/>
        </a:defRPr>
      </a:lvl1pPr>
      <a:lvl2pPr marL="254000" indent="-2540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" charset="0"/>
        </a:defRPr>
      </a:lvl2pPr>
      <a:lvl3pPr marL="508000" indent="-5080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" charset="0"/>
        </a:defRPr>
      </a:lvl3pPr>
      <a:lvl4pPr marL="762000" indent="-7620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" charset="0"/>
        </a:defRPr>
      </a:lvl4pPr>
      <a:lvl5pPr marL="1016000" indent="-10160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" charset="0"/>
        </a:defRPr>
      </a:lvl5pPr>
      <a:lvl6pPr marL="1473200" indent="-10160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" charset="0"/>
        </a:defRPr>
      </a:lvl6pPr>
      <a:lvl7pPr marL="1930400" indent="-10160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" charset="0"/>
        </a:defRPr>
      </a:lvl7pPr>
      <a:lvl8pPr marL="2387600" indent="-10160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" charset="0"/>
        </a:defRPr>
      </a:lvl8pPr>
      <a:lvl9pPr marL="2844800" indent="-10160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05800"/>
            <a:ext cx="13004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1200" y="254000"/>
            <a:ext cx="117602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Helvetica Neue Light" charset="0"/>
              </a:rPr>
              <a:t>Click to edit Master title style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612900"/>
            <a:ext cx="11760200" cy="716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>
                <a:sym typeface="Helvetica Neue Light" charset="0"/>
              </a:rPr>
              <a:t>Click to edit Master text styles</a:t>
            </a:r>
          </a:p>
          <a:p>
            <a:pPr lvl="1"/>
            <a:r>
              <a:rPr lang="en-US" altLang="en-US" smtClean="0">
                <a:sym typeface="Helvetica Neue Light" charset="0"/>
              </a:rPr>
              <a:t>Second level</a:t>
            </a:r>
          </a:p>
          <a:p>
            <a:pPr lvl="2"/>
            <a:r>
              <a:rPr lang="en-US" altLang="en-US" smtClean="0">
                <a:sym typeface="Helvetica Neue Light" charset="0"/>
              </a:rPr>
              <a:t>Third level</a:t>
            </a:r>
          </a:p>
          <a:p>
            <a:pPr lvl="3"/>
            <a:r>
              <a:rPr lang="en-US" altLang="en-US" smtClean="0">
                <a:sym typeface="Helvetica Neue Light" charset="0"/>
              </a:rPr>
              <a:t>Fourth level</a:t>
            </a:r>
          </a:p>
          <a:p>
            <a:pPr lvl="4"/>
            <a:r>
              <a:rPr lang="en-US" altLang="en-US" smtClean="0">
                <a:sym typeface="Helvetica Neue Light" charset="0"/>
              </a:rPr>
              <a:t>Fifth level</a:t>
            </a:r>
          </a:p>
        </p:txBody>
      </p:sp>
      <p:sp>
        <p:nvSpPr>
          <p:cNvPr id="2052" name="Rectangle 4"/>
          <p:cNvSpPr>
            <a:spLocks/>
          </p:cNvSpPr>
          <p:nvPr/>
        </p:nvSpPr>
        <p:spPr bwMode="auto">
          <a:xfrm>
            <a:off x="139700" y="9398000"/>
            <a:ext cx="9144000" cy="2286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71076" bIns="0"/>
          <a:lstStyle>
            <a:lvl1pPr marL="69850" eaLnBrk="0" hangingPunct="0"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1pPr>
            <a:lvl2pPr marL="37931725" indent="-37474525" eaLnBrk="0" hangingPunct="0"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2pPr>
            <a:lvl3pPr eaLnBrk="0" hangingPunct="0"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3pPr>
            <a:lvl4pPr eaLnBrk="0" hangingPunct="0"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4pPr>
            <a:lvl5pPr eaLnBrk="0" hangingPunct="0"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4D55"/>
                </a:solidFill>
                <a:latin typeface="Helvetica Neue Light" charset="0"/>
                <a:ea typeface="ヒラギノ角ゴ ProN W3" charset="-128"/>
                <a:sym typeface="Helvetica Neue Light" charset="0"/>
              </a:defRPr>
            </a:lvl9pPr>
          </a:lstStyle>
          <a:p>
            <a:pPr algn="l" eaLnBrk="1" hangingPunct="1">
              <a:spcBef>
                <a:spcPts val="388"/>
              </a:spcBef>
            </a:pPr>
            <a:r>
              <a:rPr lang="en-US" altLang="en-US" sz="1600" dirty="0" smtClean="0">
                <a:solidFill>
                  <a:srgbClr val="FFFFFF"/>
                </a:solidFill>
                <a:latin typeface="Helvetica Neue" charset="0"/>
                <a:sym typeface="Helvetica Neue" charset="0"/>
              </a:rPr>
              <a:t>Asaf SOMEKH, Oct 15</a:t>
            </a:r>
            <a:r>
              <a:rPr lang="en-US" altLang="en-US" sz="1600" baseline="30000" dirty="0" smtClean="0">
                <a:solidFill>
                  <a:srgbClr val="FFFFFF"/>
                </a:solidFill>
                <a:latin typeface="Helvetica Neue" charset="0"/>
                <a:sym typeface="Helvetica Neue" charset="0"/>
              </a:rPr>
              <a:t>th</a:t>
            </a:r>
            <a:r>
              <a:rPr lang="en-US" altLang="en-US" sz="1600" dirty="0" smtClean="0">
                <a:solidFill>
                  <a:srgbClr val="FFFFFF"/>
                </a:solidFill>
                <a:latin typeface="Helvetica Neue" charset="0"/>
                <a:sym typeface="Helvetica Neue" charset="0"/>
              </a:rPr>
              <a:t>, 2013</a:t>
            </a:r>
            <a:endParaRPr lang="en-US" altLang="en-US" sz="1600" dirty="0">
              <a:solidFill>
                <a:srgbClr val="FFFFFF"/>
              </a:solidFill>
              <a:latin typeface="Helvetica Neue" charset="0"/>
              <a:sym typeface="Helvetica Neue" charset="0"/>
            </a:endParaRP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12420600" y="8699500"/>
            <a:ext cx="0" cy="838200"/>
          </a:xfrm>
          <a:prstGeom prst="line">
            <a:avLst/>
          </a:prstGeom>
          <a:noFill/>
          <a:ln w="12700" cap="flat">
            <a:solidFill>
              <a:srgbClr val="005895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736600" y="1244600"/>
            <a:ext cx="12268200" cy="0"/>
          </a:xfrm>
          <a:prstGeom prst="line">
            <a:avLst/>
          </a:prstGeom>
          <a:noFill/>
          <a:ln w="25400" cap="flat">
            <a:solidFill>
              <a:srgbClr val="00606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sp>
        <p:nvSpPr>
          <p:cNvPr id="2055" name="Text Box 7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12484100" y="9296400"/>
            <a:ext cx="341313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Helvetica Neue" charset="0"/>
                <a:sym typeface="Helvetica Neue" charset="0"/>
              </a:defRPr>
            </a:lvl1pPr>
          </a:lstStyle>
          <a:p>
            <a:fld id="{B029A3AA-B0A5-454C-8F42-CF5D54195D1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9" r:id="rId3"/>
  </p:sldLayoutIdLst>
  <p:transition xmlns:p14="http://schemas.microsoft.com/office/powerpoint/2010/main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+mj-lt"/>
          <a:ea typeface="+mj-ea"/>
          <a:cs typeface="+mj-cs"/>
          <a:sym typeface="Helvetica Neue Light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rgbClr val="000000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Helvetica Neue Light" charset="0"/>
          <a:ea typeface="ヒラギノ角ゴ ProN W3" charset="-128"/>
          <a:cs typeface="ヒラギノ角ゴ ProN W3" charset="-128"/>
          <a:sym typeface="Helvetica Neue Light" charset="0"/>
        </a:defRPr>
      </a:lvl9pPr>
    </p:titleStyle>
    <p:bodyStyle>
      <a:lvl1pPr marL="381000" indent="-381000" algn="l" rtl="0" eaLnBrk="0" fontAlgn="base" hangingPunct="0">
        <a:lnSpc>
          <a:spcPct val="120000"/>
        </a:lnSpc>
        <a:spcBef>
          <a:spcPts val="700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1pPr>
      <a:lvl2pPr marL="774700" indent="-254000" algn="l" rtl="0" eaLnBrk="0" fontAlgn="base" hangingPunct="0">
        <a:lnSpc>
          <a:spcPct val="120000"/>
        </a:lnSpc>
        <a:spcBef>
          <a:spcPts val="700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2pPr>
      <a:lvl3pPr marL="1346200" indent="-254000" algn="l" rtl="0" eaLnBrk="0" fontAlgn="base" hangingPunct="0">
        <a:lnSpc>
          <a:spcPct val="120000"/>
        </a:lnSpc>
        <a:spcBef>
          <a:spcPts val="700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3pPr>
      <a:lvl4pPr marL="1917700" indent="-254000" algn="l" rtl="0" eaLnBrk="0" fontAlgn="base" hangingPunct="0">
        <a:lnSpc>
          <a:spcPct val="120000"/>
        </a:lnSpc>
        <a:spcBef>
          <a:spcPts val="700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4pPr>
      <a:lvl5pPr marL="2489200" indent="-254000" algn="l" rtl="0" eaLnBrk="0" fontAlgn="base" hangingPunct="0">
        <a:lnSpc>
          <a:spcPct val="120000"/>
        </a:lnSpc>
        <a:spcBef>
          <a:spcPts val="700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5pPr>
      <a:lvl6pPr marL="2946400" indent="-254000" algn="l" rtl="0" fontAlgn="base">
        <a:lnSpc>
          <a:spcPct val="120000"/>
        </a:lnSpc>
        <a:spcBef>
          <a:spcPts val="700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6pPr>
      <a:lvl7pPr marL="3403600" indent="-254000" algn="l" rtl="0" fontAlgn="base">
        <a:lnSpc>
          <a:spcPct val="120000"/>
        </a:lnSpc>
        <a:spcBef>
          <a:spcPts val="700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7pPr>
      <a:lvl8pPr marL="3860800" indent="-254000" algn="l" rtl="0" fontAlgn="base">
        <a:lnSpc>
          <a:spcPct val="120000"/>
        </a:lnSpc>
        <a:spcBef>
          <a:spcPts val="700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8pPr>
      <a:lvl9pPr marL="4318000" indent="-254000" algn="l" rtl="0" fontAlgn="base">
        <a:lnSpc>
          <a:spcPct val="120000"/>
        </a:lnSpc>
        <a:spcBef>
          <a:spcPts val="700"/>
        </a:spcBef>
        <a:spcAft>
          <a:spcPct val="0"/>
        </a:spcAft>
        <a:buClr>
          <a:srgbClr val="004D55"/>
        </a:buClr>
        <a:buSzPct val="69000"/>
        <a:buFont typeface="Helvetica Neue Light" charset="0"/>
        <a:buChar char="–"/>
        <a:defRPr sz="3600">
          <a:solidFill>
            <a:schemeClr val="tx1"/>
          </a:solidFill>
          <a:latin typeface="+mn-lt"/>
          <a:ea typeface="+mn-ea"/>
          <a:cs typeface="+mn-cs"/>
          <a:sym typeface="Helvetica Neue 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Asaf.Somekh@Compass-EOS.com" TargetMode="Externa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Asaf.Somekh@Compass-EOS.com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 dirty="0" smtClean="0"/>
              <a:t>Evolving Peering with a New Router Architecture</a:t>
            </a:r>
            <a:endParaRPr lang="en-US" altLang="en-US" sz="4400" dirty="0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endParaRPr lang="en-US" altLang="en-US" dirty="0" smtClean="0"/>
          </a:p>
          <a:p>
            <a:pPr marL="0" indent="0" eaLnBrk="1" hangingPunct="1"/>
            <a:r>
              <a:rPr lang="en-US" dirty="0"/>
              <a:t>Jean-David LEHMANN-CHARLEY</a:t>
            </a:r>
          </a:p>
          <a:p>
            <a:pPr marL="0" indent="0" eaLnBrk="1" hangingPunct="1"/>
            <a:r>
              <a:rPr lang="en-US" altLang="en-US" dirty="0" smtClean="0"/>
              <a:t>Compass-EOS</a:t>
            </a:r>
          </a:p>
          <a:p>
            <a:pPr marL="0" indent="0" eaLnBrk="1" hangingPunct="1"/>
            <a:r>
              <a:rPr lang="en-US" altLang="en-US" dirty="0" smtClean="0"/>
              <a:t>RIPE 67, Athens</a:t>
            </a:r>
          </a:p>
          <a:p>
            <a:pPr marL="0" indent="0" eaLnBrk="1" hangingPunct="1"/>
            <a:endParaRPr lang="en-US" altLang="en-US" dirty="0"/>
          </a:p>
          <a:p>
            <a:pPr marL="0" indent="0" eaLnBrk="1" hangingPunct="1"/>
            <a:r>
              <a:rPr lang="en-US" altLang="en-US" dirty="0">
                <a:hlinkClick r:id="rId2"/>
              </a:rPr>
              <a:t>j</a:t>
            </a:r>
            <a:r>
              <a:rPr lang="en-US" altLang="en-US" dirty="0" smtClean="0">
                <a:hlinkClick r:id="rId2"/>
              </a:rPr>
              <a:t>d.lehmann@Compass-EOS.com</a:t>
            </a:r>
            <a:endParaRPr lang="en-US" altLang="en-US" dirty="0" smtClean="0"/>
          </a:p>
          <a:p>
            <a:pPr marL="0" indent="0" eaLnBrk="1" hangingPunct="1"/>
            <a:endParaRPr lang="en-US" altLang="en-US" dirty="0" smtClean="0"/>
          </a:p>
          <a:p>
            <a:pPr marL="0" indent="0" eaLnBrk="1" hangingPunct="1"/>
            <a:endParaRPr lang="en-US" altLang="en-US" dirty="0" smtClean="0"/>
          </a:p>
        </p:txBody>
      </p:sp>
      <p:pic>
        <p:nvPicPr>
          <p:cNvPr id="4" name="Picture 53" descr="compass 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312" y="1593816"/>
            <a:ext cx="6546204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10213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3734152" y="6648650"/>
            <a:ext cx="8360536" cy="2308940"/>
            <a:chOff x="2625576" y="4674833"/>
            <a:chExt cx="5878502" cy="1623474"/>
          </a:xfrm>
        </p:grpSpPr>
        <p:sp>
          <p:nvSpPr>
            <p:cNvPr id="6" name="Right Arrow 5"/>
            <p:cNvSpPr/>
            <p:nvPr/>
          </p:nvSpPr>
          <p:spPr>
            <a:xfrm>
              <a:off x="2997886" y="4674833"/>
              <a:ext cx="4700789" cy="1081826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b="1" i="1" dirty="0">
                  <a:latin typeface="Arial Black" pitchFamily="34" charset="0"/>
                </a:rPr>
                <a:t>Scale-Out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996063" y="5622037"/>
              <a:ext cx="2212738" cy="281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2000" b="1" i="1" dirty="0"/>
                <a:t>Enlarge VCSEL  Matrix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625576" y="5854676"/>
              <a:ext cx="1043193" cy="367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2800" b="1" dirty="0" smtClean="0"/>
                <a:t>12 x 14</a:t>
              </a:r>
              <a:endParaRPr lang="en-US" sz="28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692906" y="5778934"/>
              <a:ext cx="1043193" cy="519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endParaRPr lang="en-US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598070" y="4997309"/>
              <a:ext cx="906008" cy="432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endParaRPr lang="en-US" sz="3400" i="1" dirty="0">
                <a:latin typeface="Arial Black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254000"/>
            <a:ext cx="11983888" cy="1003300"/>
          </a:xfrm>
        </p:spPr>
        <p:txBody>
          <a:bodyPr/>
          <a:lstStyle/>
          <a:p>
            <a:r>
              <a:rPr lang="en-US" sz="4000" dirty="0" smtClean="0"/>
              <a:t>Scaling icPhotonics™ to Even Higher Capacities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2484100" y="9296400"/>
            <a:ext cx="341313" cy="330200"/>
          </a:xfrm>
        </p:spPr>
        <p:txBody>
          <a:bodyPr/>
          <a:lstStyle/>
          <a:p>
            <a:fld id="{0E6877CD-BBE7-45F4-86C7-CA3AE0377ED4}" type="slidenum">
              <a:rPr lang="he-IL" smtClean="0"/>
              <a:pPr/>
              <a:t>10</a:t>
            </a:fld>
            <a:endParaRPr lang="he-IL"/>
          </a:p>
        </p:txBody>
      </p:sp>
      <p:grpSp>
        <p:nvGrpSpPr>
          <p:cNvPr id="22" name="Group 21"/>
          <p:cNvGrpSpPr/>
          <p:nvPr/>
        </p:nvGrpSpPr>
        <p:grpSpPr>
          <a:xfrm>
            <a:off x="375669" y="1465050"/>
            <a:ext cx="4624105" cy="6191017"/>
            <a:chOff x="264142" y="1030113"/>
            <a:chExt cx="3251324" cy="4353059"/>
          </a:xfrm>
        </p:grpSpPr>
        <p:sp>
          <p:nvSpPr>
            <p:cNvPr id="7" name="Right Arrow 6"/>
            <p:cNvSpPr/>
            <p:nvPr/>
          </p:nvSpPr>
          <p:spPr>
            <a:xfrm rot="16200000">
              <a:off x="-144559" y="2665730"/>
              <a:ext cx="4353059" cy="1081826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b="1" i="1" dirty="0">
                  <a:latin typeface="Arial Black" pitchFamily="34" charset="0"/>
                </a:rPr>
                <a:t>     Scale-Up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64142" y="3111714"/>
              <a:ext cx="1571222" cy="497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2000" b="1" i="1" dirty="0"/>
                <a:t>Increase VCSEL Speed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6499" y="4292416"/>
              <a:ext cx="1385975" cy="58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2400" b="1" dirty="0" smtClean="0"/>
                <a:t>8 Gb/s</a:t>
              </a:r>
            </a:p>
            <a:p>
              <a:pPr algn="ctr" rtl="0"/>
              <a:r>
                <a:rPr lang="en-US" sz="2400" b="1" dirty="0" smtClean="0"/>
                <a:t>Per Channel</a:t>
              </a:r>
              <a:endParaRPr lang="en-US" sz="24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6499" y="1798720"/>
              <a:ext cx="1385975" cy="519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endParaRPr lang="en-US" b="1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344045" y="1056707"/>
              <a:ext cx="1171421" cy="432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endParaRPr lang="en-US" sz="3400" i="1" dirty="0">
                <a:latin typeface="Arial Black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718233" y="1920162"/>
            <a:ext cx="8198885" cy="4025882"/>
            <a:chOff x="1644270" y="971504"/>
            <a:chExt cx="6637428" cy="3085708"/>
          </a:xfrm>
          <a:solidFill>
            <a:schemeClr val="accent6">
              <a:lumMod val="75000"/>
            </a:schemeClr>
          </a:solidFill>
        </p:grpSpPr>
        <p:sp>
          <p:nvSpPr>
            <p:cNvPr id="20" name="Right Arrow 19"/>
            <p:cNvSpPr/>
            <p:nvPr/>
          </p:nvSpPr>
          <p:spPr>
            <a:xfrm rot="19453543">
              <a:off x="1644270" y="2333664"/>
              <a:ext cx="5986164" cy="1723548"/>
            </a:xfrm>
            <a:prstGeom prst="rightArrow">
              <a:avLst/>
            </a:prstGeom>
            <a:grpFill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300" b="1" i="1" dirty="0">
                <a:latin typeface="Arial Black" pitchFamily="34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5699314" y="971504"/>
              <a:ext cx="2582384" cy="1599188"/>
              <a:chOff x="456063" y="4546242"/>
              <a:chExt cx="2312895" cy="1403797"/>
            </a:xfrm>
            <a:grpFill/>
          </p:grpSpPr>
          <p:sp>
            <p:nvSpPr>
              <p:cNvPr id="16" name="Freeform 15"/>
              <p:cNvSpPr/>
              <p:nvPr/>
            </p:nvSpPr>
            <p:spPr>
              <a:xfrm>
                <a:off x="579549" y="4546242"/>
                <a:ext cx="2189409" cy="1403797"/>
              </a:xfrm>
              <a:custGeom>
                <a:avLst/>
                <a:gdLst>
                  <a:gd name="connsiteX0" fmla="*/ 618186 w 2189409"/>
                  <a:gd name="connsiteY0" fmla="*/ 0 h 1403797"/>
                  <a:gd name="connsiteX1" fmla="*/ 2189409 w 2189409"/>
                  <a:gd name="connsiteY1" fmla="*/ 283335 h 1403797"/>
                  <a:gd name="connsiteX2" fmla="*/ 1828800 w 2189409"/>
                  <a:gd name="connsiteY2" fmla="*/ 1403797 h 1403797"/>
                  <a:gd name="connsiteX3" fmla="*/ 0 w 2189409"/>
                  <a:gd name="connsiteY3" fmla="*/ 1030310 h 1403797"/>
                  <a:gd name="connsiteX4" fmla="*/ 618186 w 2189409"/>
                  <a:gd name="connsiteY4" fmla="*/ 0 h 140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9409" h="1403797">
                    <a:moveTo>
                      <a:pt x="618186" y="0"/>
                    </a:moveTo>
                    <a:lnTo>
                      <a:pt x="2189409" y="283335"/>
                    </a:lnTo>
                    <a:lnTo>
                      <a:pt x="1828800" y="1403797"/>
                    </a:lnTo>
                    <a:lnTo>
                      <a:pt x="0" y="1030310"/>
                    </a:lnTo>
                    <a:lnTo>
                      <a:pt x="61818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810" t="14878" r="30141" b="12024"/>
              <a:stretch/>
            </p:blipFill>
            <p:spPr>
              <a:xfrm rot="5400000">
                <a:off x="802584" y="4259416"/>
                <a:ext cx="1339095" cy="2032137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10" t="14878" r="30141" b="12024"/>
          <a:stretch/>
        </p:blipFill>
        <p:spPr>
          <a:xfrm rot="5400000">
            <a:off x="2408893" y="5721616"/>
            <a:ext cx="1990275" cy="280267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395680" y="7565330"/>
            <a:ext cx="1681347" cy="62191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>
            <a:defPPr>
              <a:defRPr lang="he-IL"/>
            </a:defPPr>
            <a:lvl1pPr algn="ctr">
              <a:defRPr sz="1600" b="1"/>
            </a:lvl1pPr>
          </a:lstStyle>
          <a:p>
            <a:r>
              <a:rPr lang="en-US" sz="2000" dirty="0"/>
              <a:t> Today: 1.34b/s</a:t>
            </a:r>
          </a:p>
        </p:txBody>
      </p:sp>
      <p:sp>
        <p:nvSpPr>
          <p:cNvPr id="28" name="TextBox 27"/>
          <p:cNvSpPr txBox="1"/>
          <p:nvPr/>
        </p:nvSpPr>
        <p:spPr>
          <a:xfrm rot="20779623">
            <a:off x="2401616" y="8133750"/>
            <a:ext cx="2056947" cy="393954"/>
          </a:xfrm>
          <a:prstGeom prst="rect">
            <a:avLst/>
          </a:prstGeom>
          <a:noFill/>
          <a:ln w="28575">
            <a:solidFill>
              <a:srgbClr val="14AA3C"/>
            </a:solidFill>
          </a:ln>
        </p:spPr>
        <p:txBody>
          <a:bodyPr wrap="square" lIns="130046" tIns="65023" rIns="130046" bIns="65023" rtlCol="0">
            <a:spAutoFit/>
          </a:bodyPr>
          <a:lstStyle/>
          <a:p>
            <a:pPr algn="ctr"/>
            <a:r>
              <a:rPr lang="en-US" sz="1700" b="1" dirty="0">
                <a:solidFill>
                  <a:srgbClr val="00B050"/>
                </a:solidFill>
                <a:latin typeface="Engravers MT" pitchFamily="18" charset="0"/>
              </a:rPr>
              <a:t>SHIPPING</a:t>
            </a:r>
          </a:p>
        </p:txBody>
      </p:sp>
      <p:sp>
        <p:nvSpPr>
          <p:cNvPr id="8" name="Explosion 1 7"/>
          <p:cNvSpPr/>
          <p:nvPr/>
        </p:nvSpPr>
        <p:spPr>
          <a:xfrm>
            <a:off x="7606443" y="1331002"/>
            <a:ext cx="2923460" cy="1596510"/>
          </a:xfrm>
          <a:prstGeom prst="irregularSeal1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 rtl="0"/>
            <a:r>
              <a:rPr lang="en-US" sz="2000" b="1" dirty="0"/>
              <a:t>Over 10Tb/s !</a:t>
            </a:r>
          </a:p>
        </p:txBody>
      </p:sp>
    </p:spTree>
    <p:extLst>
      <p:ext uri="{BB962C8B-B14F-4D97-AF65-F5344CB8AC3E}">
        <p14:creationId xmlns:p14="http://schemas.microsoft.com/office/powerpoint/2010/main" val="2218799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be 3"/>
          <p:cNvSpPr/>
          <p:nvPr/>
        </p:nvSpPr>
        <p:spPr>
          <a:xfrm>
            <a:off x="1820051" y="6301119"/>
            <a:ext cx="4902300" cy="1625600"/>
          </a:xfrm>
          <a:prstGeom prst="cube">
            <a:avLst>
              <a:gd name="adj" fmla="val 71154"/>
            </a:avLst>
          </a:prstGeom>
          <a:solidFill>
            <a:schemeClr val="tx1">
              <a:lumMod val="90000"/>
              <a:lumOff val="1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1820051" y="5791130"/>
            <a:ext cx="4902300" cy="1625600"/>
          </a:xfrm>
          <a:prstGeom prst="cube">
            <a:avLst>
              <a:gd name="adj" fmla="val 71154"/>
            </a:avLst>
          </a:prstGeom>
          <a:solidFill>
            <a:schemeClr val="tx1">
              <a:lumMod val="90000"/>
              <a:lumOff val="1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6" name="Cube 5"/>
          <p:cNvSpPr/>
          <p:nvPr/>
        </p:nvSpPr>
        <p:spPr>
          <a:xfrm>
            <a:off x="1820051" y="5271575"/>
            <a:ext cx="4902300" cy="1625600"/>
          </a:xfrm>
          <a:prstGeom prst="cube">
            <a:avLst>
              <a:gd name="adj" fmla="val 71154"/>
            </a:avLst>
          </a:prstGeom>
          <a:solidFill>
            <a:schemeClr val="tx1">
              <a:lumMod val="90000"/>
              <a:lumOff val="1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7" name="Cube 6"/>
          <p:cNvSpPr/>
          <p:nvPr/>
        </p:nvSpPr>
        <p:spPr>
          <a:xfrm>
            <a:off x="1820051" y="4742461"/>
            <a:ext cx="4902300" cy="1625600"/>
          </a:xfrm>
          <a:prstGeom prst="cube">
            <a:avLst>
              <a:gd name="adj" fmla="val 71154"/>
            </a:avLst>
          </a:prstGeom>
          <a:solidFill>
            <a:schemeClr val="tx1">
              <a:lumMod val="90000"/>
              <a:lumOff val="1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8" name="Cube 7"/>
          <p:cNvSpPr/>
          <p:nvPr/>
        </p:nvSpPr>
        <p:spPr>
          <a:xfrm>
            <a:off x="1820051" y="4226092"/>
            <a:ext cx="4902300" cy="1625600"/>
          </a:xfrm>
          <a:prstGeom prst="cube">
            <a:avLst>
              <a:gd name="adj" fmla="val 71154"/>
            </a:avLst>
          </a:prstGeom>
          <a:solidFill>
            <a:schemeClr val="tx1">
              <a:lumMod val="90000"/>
              <a:lumOff val="1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9" name="Cube 8"/>
          <p:cNvSpPr/>
          <p:nvPr/>
        </p:nvSpPr>
        <p:spPr>
          <a:xfrm>
            <a:off x="1820051" y="3716103"/>
            <a:ext cx="4902300" cy="1625600"/>
          </a:xfrm>
          <a:prstGeom prst="cube">
            <a:avLst>
              <a:gd name="adj" fmla="val 71154"/>
            </a:avLst>
          </a:prstGeom>
          <a:solidFill>
            <a:schemeClr val="tx1">
              <a:lumMod val="90000"/>
              <a:lumOff val="1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10" name="Cube 9"/>
          <p:cNvSpPr/>
          <p:nvPr/>
        </p:nvSpPr>
        <p:spPr>
          <a:xfrm>
            <a:off x="1820051" y="3196548"/>
            <a:ext cx="4902300" cy="1625600"/>
          </a:xfrm>
          <a:prstGeom prst="cube">
            <a:avLst>
              <a:gd name="adj" fmla="val 71154"/>
            </a:avLst>
          </a:prstGeom>
          <a:solidFill>
            <a:schemeClr val="tx1">
              <a:lumMod val="90000"/>
              <a:lumOff val="1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>
            <a:off x="1820051" y="2686559"/>
            <a:ext cx="4902300" cy="1625600"/>
          </a:xfrm>
          <a:prstGeom prst="cube">
            <a:avLst>
              <a:gd name="adj" fmla="val 71154"/>
            </a:avLst>
          </a:prstGeom>
          <a:solidFill>
            <a:schemeClr val="tx1">
              <a:lumMod val="90000"/>
              <a:lumOff val="1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185838"/>
            <a:ext cx="11216640" cy="1108568"/>
          </a:xfrm>
        </p:spPr>
        <p:txBody>
          <a:bodyPr/>
          <a:lstStyle/>
          <a:p>
            <a:r>
              <a:rPr lang="en-US" sz="2600" i="1" dirty="0"/>
              <a:t>icPhotonics™ </a:t>
            </a:r>
            <a:r>
              <a:rPr lang="en-US" sz="2600" i="1" dirty="0" smtClean="0"/>
              <a:t>– </a:t>
            </a:r>
            <a:r>
              <a:rPr lang="en-US" sz="2600" i="1" dirty="0"/>
              <a:t>Inter-Chip Photonics</a:t>
            </a:r>
            <a:r>
              <a:rPr lang="en-US" sz="2300" i="1" dirty="0"/>
              <a:t/>
            </a:r>
            <a:br>
              <a:rPr lang="en-US" sz="2300" i="1" dirty="0"/>
            </a:br>
            <a:r>
              <a:rPr lang="en-US" dirty="0" smtClean="0"/>
              <a:t>Revolutionizing Backplane Connectivity</a:t>
            </a:r>
            <a:endParaRPr lang="en-US" dirty="0"/>
          </a:p>
        </p:txBody>
      </p:sp>
      <p:sp>
        <p:nvSpPr>
          <p:cNvPr id="12" name="Cube 11"/>
          <p:cNvSpPr/>
          <p:nvPr/>
        </p:nvSpPr>
        <p:spPr>
          <a:xfrm>
            <a:off x="1399317" y="3867503"/>
            <a:ext cx="4105439" cy="4471993"/>
          </a:xfrm>
          <a:prstGeom prst="cube">
            <a:avLst>
              <a:gd name="adj" fmla="val 9882"/>
            </a:avLst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19" name="Cube 18"/>
          <p:cNvSpPr/>
          <p:nvPr/>
        </p:nvSpPr>
        <p:spPr>
          <a:xfrm>
            <a:off x="773784" y="4211747"/>
            <a:ext cx="1453484" cy="4746118"/>
          </a:xfrm>
          <a:prstGeom prst="cube">
            <a:avLst>
              <a:gd name="adj" fmla="val 42659"/>
            </a:avLst>
          </a:prstGeom>
          <a:solidFill>
            <a:srgbClr val="FFC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18" name="Cube 17"/>
          <p:cNvSpPr/>
          <p:nvPr/>
        </p:nvSpPr>
        <p:spPr>
          <a:xfrm>
            <a:off x="1739598" y="4213343"/>
            <a:ext cx="1453484" cy="4746118"/>
          </a:xfrm>
          <a:prstGeom prst="cube">
            <a:avLst>
              <a:gd name="adj" fmla="val 42659"/>
            </a:avLst>
          </a:prstGeom>
          <a:solidFill>
            <a:srgbClr val="FFC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20" name="Cube 19"/>
          <p:cNvSpPr/>
          <p:nvPr/>
        </p:nvSpPr>
        <p:spPr>
          <a:xfrm>
            <a:off x="2695832" y="4213343"/>
            <a:ext cx="1453484" cy="4746118"/>
          </a:xfrm>
          <a:prstGeom prst="cube">
            <a:avLst>
              <a:gd name="adj" fmla="val 42659"/>
            </a:avLst>
          </a:prstGeom>
          <a:solidFill>
            <a:srgbClr val="FFC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13" name="Cube 12"/>
          <p:cNvSpPr/>
          <p:nvPr/>
        </p:nvSpPr>
        <p:spPr>
          <a:xfrm>
            <a:off x="3655256" y="4205366"/>
            <a:ext cx="1453484" cy="4746118"/>
          </a:xfrm>
          <a:prstGeom prst="cube">
            <a:avLst>
              <a:gd name="adj" fmla="val 42659"/>
            </a:avLst>
          </a:prstGeom>
          <a:solidFill>
            <a:srgbClr val="FFC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21" name="Cube 20"/>
          <p:cNvSpPr/>
          <p:nvPr/>
        </p:nvSpPr>
        <p:spPr>
          <a:xfrm>
            <a:off x="780923" y="2680184"/>
            <a:ext cx="5941429" cy="6264924"/>
          </a:xfrm>
          <a:prstGeom prst="cube">
            <a:avLst>
              <a:gd name="adj" fmla="val 3636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23" name="Cube 22"/>
          <p:cNvSpPr/>
          <p:nvPr/>
        </p:nvSpPr>
        <p:spPr>
          <a:xfrm>
            <a:off x="7525564" y="6254349"/>
            <a:ext cx="4902300" cy="1625600"/>
          </a:xfrm>
          <a:prstGeom prst="cube">
            <a:avLst>
              <a:gd name="adj" fmla="val 71154"/>
            </a:avLst>
          </a:prstGeom>
          <a:solidFill>
            <a:schemeClr val="tx1">
              <a:lumMod val="90000"/>
              <a:lumOff val="1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24" name="Cube 23"/>
          <p:cNvSpPr/>
          <p:nvPr/>
        </p:nvSpPr>
        <p:spPr>
          <a:xfrm>
            <a:off x="7525564" y="5744360"/>
            <a:ext cx="4902300" cy="1625600"/>
          </a:xfrm>
          <a:prstGeom prst="cube">
            <a:avLst>
              <a:gd name="adj" fmla="val 71154"/>
            </a:avLst>
          </a:prstGeom>
          <a:solidFill>
            <a:schemeClr val="tx1">
              <a:lumMod val="90000"/>
              <a:lumOff val="1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25" name="Cube 24"/>
          <p:cNvSpPr/>
          <p:nvPr/>
        </p:nvSpPr>
        <p:spPr>
          <a:xfrm>
            <a:off x="7525564" y="5224805"/>
            <a:ext cx="4902300" cy="1625600"/>
          </a:xfrm>
          <a:prstGeom prst="cube">
            <a:avLst>
              <a:gd name="adj" fmla="val 71154"/>
            </a:avLst>
          </a:prstGeom>
          <a:solidFill>
            <a:schemeClr val="tx1">
              <a:lumMod val="90000"/>
              <a:lumOff val="1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26" name="Cube 25"/>
          <p:cNvSpPr/>
          <p:nvPr/>
        </p:nvSpPr>
        <p:spPr>
          <a:xfrm>
            <a:off x="7525564" y="4695691"/>
            <a:ext cx="4902300" cy="1625600"/>
          </a:xfrm>
          <a:prstGeom prst="cube">
            <a:avLst>
              <a:gd name="adj" fmla="val 71154"/>
            </a:avLst>
          </a:prstGeom>
          <a:solidFill>
            <a:schemeClr val="tx1">
              <a:lumMod val="90000"/>
              <a:lumOff val="1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27" name="Cube 26"/>
          <p:cNvSpPr/>
          <p:nvPr/>
        </p:nvSpPr>
        <p:spPr>
          <a:xfrm>
            <a:off x="7525564" y="4179322"/>
            <a:ext cx="4902300" cy="1625600"/>
          </a:xfrm>
          <a:prstGeom prst="cube">
            <a:avLst>
              <a:gd name="adj" fmla="val 71154"/>
            </a:avLst>
          </a:prstGeom>
          <a:solidFill>
            <a:schemeClr val="tx1">
              <a:lumMod val="90000"/>
              <a:lumOff val="1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28" name="Cube 27"/>
          <p:cNvSpPr/>
          <p:nvPr/>
        </p:nvSpPr>
        <p:spPr>
          <a:xfrm>
            <a:off x="7525564" y="3669333"/>
            <a:ext cx="4902300" cy="1625600"/>
          </a:xfrm>
          <a:prstGeom prst="cube">
            <a:avLst>
              <a:gd name="adj" fmla="val 71154"/>
            </a:avLst>
          </a:prstGeom>
          <a:solidFill>
            <a:schemeClr val="tx1">
              <a:lumMod val="90000"/>
              <a:lumOff val="1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29" name="Cube 28"/>
          <p:cNvSpPr/>
          <p:nvPr/>
        </p:nvSpPr>
        <p:spPr>
          <a:xfrm>
            <a:off x="7525564" y="3149778"/>
            <a:ext cx="4902300" cy="1625600"/>
          </a:xfrm>
          <a:prstGeom prst="cube">
            <a:avLst>
              <a:gd name="adj" fmla="val 71154"/>
            </a:avLst>
          </a:prstGeom>
          <a:solidFill>
            <a:schemeClr val="tx1">
              <a:lumMod val="90000"/>
              <a:lumOff val="1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30" name="Cube 29"/>
          <p:cNvSpPr/>
          <p:nvPr/>
        </p:nvSpPr>
        <p:spPr>
          <a:xfrm>
            <a:off x="7525564" y="2639790"/>
            <a:ext cx="4902300" cy="1625600"/>
          </a:xfrm>
          <a:prstGeom prst="cube">
            <a:avLst>
              <a:gd name="adj" fmla="val 71154"/>
            </a:avLst>
          </a:prstGeom>
          <a:solidFill>
            <a:schemeClr val="tx1">
              <a:lumMod val="90000"/>
              <a:lumOff val="1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31" name="Rounded Rectangle 30"/>
          <p:cNvSpPr/>
          <p:nvPr/>
        </p:nvSpPr>
        <p:spPr>
          <a:xfrm>
            <a:off x="1287732" y="1359337"/>
            <a:ext cx="4286090" cy="1111004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130046" tIns="65023" rIns="130046" bIns="65023"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The Traditional Way: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Multi-Layer </a:t>
            </a:r>
            <a:r>
              <a:rPr lang="en-US" sz="2800" dirty="0" err="1">
                <a:solidFill>
                  <a:schemeClr val="tx1"/>
                </a:solidFill>
              </a:rPr>
              <a:t>Midplane</a:t>
            </a:r>
            <a:r>
              <a:rPr lang="en-US" sz="2800" dirty="0">
                <a:solidFill>
                  <a:schemeClr val="tx1"/>
                </a:solidFill>
              </a:rPr>
              <a:t/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and Switching Fabric</a:t>
            </a:r>
            <a:endParaRPr lang="en-US" sz="2300" dirty="0">
              <a:solidFill>
                <a:schemeClr val="tx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6855388" y="1356676"/>
            <a:ext cx="5127606" cy="1111004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130046" tIns="65023" rIns="130046" bIns="65023"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The Compass-EOS Way: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 err="1">
                <a:solidFill>
                  <a:schemeClr val="tx1"/>
                </a:solidFill>
              </a:rPr>
              <a:t>icPhotonics</a:t>
            </a:r>
            <a:r>
              <a:rPr lang="en-US" sz="2800" dirty="0">
                <a:solidFill>
                  <a:schemeClr val="tx1"/>
                </a:solidFill>
              </a:rPr>
              <a:t>™</a:t>
            </a:r>
            <a:br>
              <a:rPr lang="en-US" sz="2800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Passive Optical Mesh</a:t>
            </a:r>
          </a:p>
        </p:txBody>
      </p:sp>
      <p:sp>
        <p:nvSpPr>
          <p:cNvPr id="3" name="Rounded Rectangle 2"/>
          <p:cNvSpPr/>
          <p:nvPr/>
        </p:nvSpPr>
        <p:spPr>
          <a:xfrm rot="16200000">
            <a:off x="9292003" y="2759771"/>
            <a:ext cx="246612" cy="2578941"/>
          </a:xfrm>
          <a:prstGeom prst="roundRec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  <a:ln>
            <a:solidFill>
              <a:schemeClr val="bg2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 rot="16200000">
            <a:off x="9291980" y="3261028"/>
            <a:ext cx="246612" cy="2578941"/>
          </a:xfrm>
          <a:prstGeom prst="roundRec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  <a:ln>
            <a:solidFill>
              <a:schemeClr val="bg2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 rot="16200000">
            <a:off x="9292027" y="3809485"/>
            <a:ext cx="246612" cy="2578941"/>
          </a:xfrm>
          <a:prstGeom prst="roundRec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  <a:ln>
            <a:solidFill>
              <a:schemeClr val="bg2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 rot="16200000">
            <a:off x="9292004" y="4310741"/>
            <a:ext cx="246612" cy="2578941"/>
          </a:xfrm>
          <a:prstGeom prst="roundRec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  <a:ln>
            <a:solidFill>
              <a:schemeClr val="bg2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 rot="16200000">
            <a:off x="9292050" y="4814027"/>
            <a:ext cx="246612" cy="2578941"/>
          </a:xfrm>
          <a:prstGeom prst="roundRec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  <a:ln>
            <a:solidFill>
              <a:schemeClr val="bg2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 rot="16200000">
            <a:off x="9292027" y="5315284"/>
            <a:ext cx="246612" cy="2578941"/>
          </a:xfrm>
          <a:prstGeom prst="roundRec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  <a:ln>
            <a:solidFill>
              <a:schemeClr val="bg2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38" name="Rounded Rectangle 37"/>
          <p:cNvSpPr/>
          <p:nvPr/>
        </p:nvSpPr>
        <p:spPr>
          <a:xfrm rot="16200000">
            <a:off x="9292074" y="5863741"/>
            <a:ext cx="246612" cy="2578941"/>
          </a:xfrm>
          <a:prstGeom prst="roundRec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  <a:ln>
            <a:solidFill>
              <a:schemeClr val="bg2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39" name="Rounded Rectangle 38"/>
          <p:cNvSpPr/>
          <p:nvPr/>
        </p:nvSpPr>
        <p:spPr>
          <a:xfrm rot="16200000">
            <a:off x="9292051" y="6364998"/>
            <a:ext cx="246612" cy="2578941"/>
          </a:xfrm>
          <a:prstGeom prst="roundRec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  <a:ln>
            <a:solidFill>
              <a:schemeClr val="bg2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8324430" y="3995550"/>
            <a:ext cx="511973" cy="3658917"/>
            <a:chOff x="6081713" y="2717153"/>
            <a:chExt cx="359981" cy="2572676"/>
          </a:xfrm>
          <a:solidFill>
            <a:srgbClr val="FF6600"/>
          </a:solidFill>
        </p:grpSpPr>
        <p:sp>
          <p:nvSpPr>
            <p:cNvPr id="15" name="Rectangle 14"/>
            <p:cNvSpPr/>
            <p:nvPr/>
          </p:nvSpPr>
          <p:spPr>
            <a:xfrm>
              <a:off x="6081713" y="2726326"/>
              <a:ext cx="45719" cy="2563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134090" y="2731073"/>
              <a:ext cx="45719" cy="22063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186467" y="2726295"/>
              <a:ext cx="45719" cy="18254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238844" y="2731042"/>
              <a:ext cx="45719" cy="146826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291221" y="2745315"/>
              <a:ext cx="45719" cy="110487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343598" y="2750062"/>
              <a:ext cx="45719" cy="7429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395975" y="2745284"/>
              <a:ext cx="45719" cy="3762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088371" y="2717153"/>
              <a:ext cx="353323" cy="2226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 flipH="1" flipV="1">
            <a:off x="10052021" y="4040175"/>
            <a:ext cx="511973" cy="3658917"/>
            <a:chOff x="6081713" y="2717153"/>
            <a:chExt cx="359981" cy="2572676"/>
          </a:xfrm>
          <a:solidFill>
            <a:srgbClr val="FF6600"/>
          </a:solidFill>
        </p:grpSpPr>
        <p:sp>
          <p:nvSpPr>
            <p:cNvPr id="48" name="Rectangle 47"/>
            <p:cNvSpPr/>
            <p:nvPr/>
          </p:nvSpPr>
          <p:spPr>
            <a:xfrm>
              <a:off x="6081713" y="2726326"/>
              <a:ext cx="45719" cy="2563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134090" y="2731073"/>
              <a:ext cx="45719" cy="220631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186467" y="2726295"/>
              <a:ext cx="45719" cy="18254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238844" y="2731042"/>
              <a:ext cx="45719" cy="146826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6291221" y="2745315"/>
              <a:ext cx="45719" cy="110487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343598" y="2750062"/>
              <a:ext cx="45719" cy="74292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6395975" y="2745284"/>
              <a:ext cx="45719" cy="3762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088371" y="2717153"/>
              <a:ext cx="353323" cy="2226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9211647" y="3988162"/>
            <a:ext cx="502504" cy="3659797"/>
            <a:chOff x="6372153" y="2711958"/>
            <a:chExt cx="353323" cy="2573295"/>
          </a:xfrm>
          <a:solidFill>
            <a:srgbClr val="FF6600"/>
          </a:solidFill>
        </p:grpSpPr>
        <p:grpSp>
          <p:nvGrpSpPr>
            <p:cNvPr id="56" name="Group 55"/>
            <p:cNvGrpSpPr/>
            <p:nvPr/>
          </p:nvGrpSpPr>
          <p:grpSpPr>
            <a:xfrm>
              <a:off x="6372153" y="3793575"/>
              <a:ext cx="353323" cy="1491678"/>
              <a:chOff x="6088371" y="2707627"/>
              <a:chExt cx="353323" cy="1491678"/>
            </a:xfrm>
            <a:grpFill/>
          </p:grpSpPr>
          <p:sp>
            <p:nvSpPr>
              <p:cNvPr id="60" name="Rectangle 59"/>
              <p:cNvSpPr/>
              <p:nvPr/>
            </p:nvSpPr>
            <p:spPr>
              <a:xfrm>
                <a:off x="6238844" y="2731042"/>
                <a:ext cx="45719" cy="146826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6291221" y="2745315"/>
                <a:ext cx="45719" cy="110487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6343598" y="2750062"/>
                <a:ext cx="45719" cy="74292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6395975" y="2745284"/>
                <a:ext cx="45719" cy="37624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6088371" y="2707627"/>
                <a:ext cx="353323" cy="2226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5" name="Rectangle 64"/>
            <p:cNvSpPr/>
            <p:nvPr/>
          </p:nvSpPr>
          <p:spPr>
            <a:xfrm>
              <a:off x="6470217" y="2711958"/>
              <a:ext cx="45719" cy="1192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6422571" y="3088220"/>
              <a:ext cx="45719" cy="8166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374925" y="3464481"/>
              <a:ext cx="45719" cy="4083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Cube 21"/>
          <p:cNvSpPr/>
          <p:nvPr/>
        </p:nvSpPr>
        <p:spPr>
          <a:xfrm>
            <a:off x="6486436" y="2686560"/>
            <a:ext cx="5941429" cy="6264924"/>
          </a:xfrm>
          <a:prstGeom prst="cube">
            <a:avLst>
              <a:gd name="adj" fmla="val 3636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294967295"/>
          </p:nvPr>
        </p:nvSpPr>
        <p:spPr>
          <a:xfrm>
            <a:off x="100104" y="9163346"/>
            <a:ext cx="109086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fld id="{0E6877CD-BBE7-45F4-86C7-CA3AE0377ED4}" type="slidenum">
              <a:rPr lang="he-IL" smtClean="0"/>
              <a:t>11</a:t>
            </a:fld>
            <a:endParaRPr lang="he-IL"/>
          </a:p>
        </p:txBody>
      </p:sp>
      <p:sp>
        <p:nvSpPr>
          <p:cNvPr id="70" name="Rounded Rectangle 69"/>
          <p:cNvSpPr/>
          <p:nvPr/>
        </p:nvSpPr>
        <p:spPr>
          <a:xfrm>
            <a:off x="939546" y="5446649"/>
            <a:ext cx="4565210" cy="2706903"/>
          </a:xfrm>
          <a:prstGeom prst="roundRect">
            <a:avLst/>
          </a:prstGeom>
          <a:solidFill>
            <a:srgbClr val="FF00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r>
              <a:rPr lang="en-US" sz="3100" b="1" dirty="0">
                <a:solidFill>
                  <a:srgbClr val="FFFF00"/>
                </a:solidFill>
              </a:rPr>
              <a:t>Complex</a:t>
            </a:r>
            <a:br>
              <a:rPr lang="en-US" sz="3100" b="1" dirty="0">
                <a:solidFill>
                  <a:srgbClr val="FFFF00"/>
                </a:solidFill>
              </a:rPr>
            </a:br>
            <a:r>
              <a:rPr lang="en-US" sz="3100" b="1" dirty="0">
                <a:solidFill>
                  <a:srgbClr val="FFFF00"/>
                </a:solidFill>
              </a:rPr>
              <a:t>High Costs</a:t>
            </a:r>
            <a:br>
              <a:rPr lang="en-US" sz="3100" b="1" dirty="0">
                <a:solidFill>
                  <a:srgbClr val="FFFF00"/>
                </a:solidFill>
              </a:rPr>
            </a:br>
            <a:r>
              <a:rPr lang="en-US" sz="3100" b="1" dirty="0">
                <a:solidFill>
                  <a:srgbClr val="FFFF00"/>
                </a:solidFill>
              </a:rPr>
              <a:t>High Power</a:t>
            </a:r>
            <a:br>
              <a:rPr lang="en-US" sz="3100" b="1" dirty="0">
                <a:solidFill>
                  <a:srgbClr val="FFFF00"/>
                </a:solidFill>
              </a:rPr>
            </a:br>
            <a:r>
              <a:rPr lang="en-US" sz="3100" b="1" dirty="0">
                <a:solidFill>
                  <a:srgbClr val="FFFF00"/>
                </a:solidFill>
              </a:rPr>
              <a:t>Larger Systems</a:t>
            </a:r>
          </a:p>
          <a:p>
            <a:pPr algn="ctr"/>
            <a:r>
              <a:rPr lang="en-US" sz="3100" b="1" dirty="0">
                <a:solidFill>
                  <a:srgbClr val="FFFF00"/>
                </a:solidFill>
              </a:rPr>
              <a:t>Limited BW/Slot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7088525" y="5482943"/>
            <a:ext cx="4612614" cy="2552937"/>
          </a:xfrm>
          <a:prstGeom prst="roundRect">
            <a:avLst/>
          </a:prstGeom>
          <a:solidFill>
            <a:srgbClr val="00B050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r>
              <a:rPr lang="en-US" sz="3100" b="1" dirty="0">
                <a:solidFill>
                  <a:schemeClr val="bg1"/>
                </a:solidFill>
              </a:rPr>
              <a:t>Simple</a:t>
            </a:r>
            <a:br>
              <a:rPr lang="en-US" sz="3100" b="1" dirty="0">
                <a:solidFill>
                  <a:schemeClr val="bg1"/>
                </a:solidFill>
              </a:rPr>
            </a:br>
            <a:r>
              <a:rPr lang="en-US" sz="3100" b="1" dirty="0">
                <a:solidFill>
                  <a:schemeClr val="bg1"/>
                </a:solidFill>
              </a:rPr>
              <a:t>Lower Costs</a:t>
            </a:r>
            <a:br>
              <a:rPr lang="en-US" sz="3100" b="1" dirty="0">
                <a:solidFill>
                  <a:schemeClr val="bg1"/>
                </a:solidFill>
              </a:rPr>
            </a:br>
            <a:r>
              <a:rPr lang="en-US" sz="3100" b="1" dirty="0">
                <a:solidFill>
                  <a:schemeClr val="bg1"/>
                </a:solidFill>
              </a:rPr>
              <a:t>Lower Power</a:t>
            </a:r>
            <a:br>
              <a:rPr lang="en-US" sz="3100" b="1" dirty="0">
                <a:solidFill>
                  <a:schemeClr val="bg1"/>
                </a:solidFill>
              </a:rPr>
            </a:br>
            <a:r>
              <a:rPr lang="en-US" sz="3100" b="1" dirty="0">
                <a:solidFill>
                  <a:schemeClr val="bg1"/>
                </a:solidFill>
              </a:rPr>
              <a:t>  Smaller Footprint</a:t>
            </a:r>
          </a:p>
          <a:p>
            <a:pPr algn="ctr"/>
            <a:r>
              <a:rPr lang="en-US" sz="3100" b="1" dirty="0">
                <a:solidFill>
                  <a:schemeClr val="bg1"/>
                </a:solidFill>
              </a:rPr>
              <a:t>Unlimited BW/Slot</a:t>
            </a:r>
          </a:p>
        </p:txBody>
      </p:sp>
    </p:spTree>
    <p:extLst>
      <p:ext uri="{BB962C8B-B14F-4D97-AF65-F5344CB8AC3E}">
        <p14:creationId xmlns:p14="http://schemas.microsoft.com/office/powerpoint/2010/main" val="312391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9" grpId="0" animBg="1"/>
      <p:bldP spid="18" grpId="0" animBg="1"/>
      <p:bldP spid="20" grpId="0" animBg="1"/>
      <p:bldP spid="13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/>
      <p:bldP spid="3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22" grpId="0" animBg="1"/>
      <p:bldP spid="70" grpId="0" animBg="1"/>
      <p:bldP spid="7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Enabling a simplified routing building-block</a:t>
            </a:r>
            <a:endParaRPr lang="en-US" sz="4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877CD-BBE7-45F4-86C7-CA3AE0377ED4}" type="slidenum">
              <a:rPr lang="he-IL" smtClean="0"/>
              <a:t>12</a:t>
            </a:fld>
            <a:endParaRPr lang="he-IL"/>
          </a:p>
        </p:txBody>
      </p:sp>
      <p:pic>
        <p:nvPicPr>
          <p:cNvPr id="24578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87"/>
          <a:stretch/>
        </p:blipFill>
        <p:spPr bwMode="auto">
          <a:xfrm>
            <a:off x="2902000" y="2572544"/>
            <a:ext cx="7090426" cy="345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25400">
                <a:solidFill>
                  <a:srgbClr val="00626B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9774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8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548" y="-375437"/>
            <a:ext cx="9161392" cy="8544649"/>
          </a:xfrm>
          <a:prstGeom prst="rect">
            <a:avLst/>
          </a:prstGeom>
          <a:noFill/>
          <a:ln>
            <a:noFill/>
          </a:ln>
          <a:scene3d>
            <a:camera prst="perspectiveRelaxed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Flowchart: Direct Access Storage 19"/>
          <p:cNvSpPr/>
          <p:nvPr/>
        </p:nvSpPr>
        <p:spPr>
          <a:xfrm rot="21002394">
            <a:off x="6154297" y="2479305"/>
            <a:ext cx="2821700" cy="65023"/>
          </a:xfrm>
          <a:prstGeom prst="flowChartMagneticDrum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71" name="Flowchart: Direct Access Storage 70"/>
          <p:cNvSpPr/>
          <p:nvPr/>
        </p:nvSpPr>
        <p:spPr>
          <a:xfrm rot="2443149">
            <a:off x="6075923" y="3682007"/>
            <a:ext cx="2821700" cy="65023"/>
          </a:xfrm>
          <a:prstGeom prst="flowChartMagneticDrum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72" name="Flowchart: Direct Access Storage 71"/>
          <p:cNvSpPr/>
          <p:nvPr/>
        </p:nvSpPr>
        <p:spPr>
          <a:xfrm rot="18848141">
            <a:off x="5789218" y="3750649"/>
            <a:ext cx="2821700" cy="65023"/>
          </a:xfrm>
          <a:prstGeom prst="flowChartMagneticDrum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73" name="Flowchart: Direct Access Storage 72"/>
          <p:cNvSpPr/>
          <p:nvPr/>
        </p:nvSpPr>
        <p:spPr>
          <a:xfrm rot="21069862">
            <a:off x="6086474" y="4720490"/>
            <a:ext cx="2821700" cy="65023"/>
          </a:xfrm>
          <a:prstGeom prst="flowChartMagneticDrum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74" name="Flowchart: Direct Access Storage 73"/>
          <p:cNvSpPr/>
          <p:nvPr/>
        </p:nvSpPr>
        <p:spPr>
          <a:xfrm rot="15887390">
            <a:off x="5012661" y="3877536"/>
            <a:ext cx="2821700" cy="65023"/>
          </a:xfrm>
          <a:prstGeom prst="flowChartMagneticDrum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75" name="Flowchart: Direct Access Storage 74"/>
          <p:cNvSpPr/>
          <p:nvPr/>
        </p:nvSpPr>
        <p:spPr>
          <a:xfrm rot="15887390">
            <a:off x="6944256" y="3543122"/>
            <a:ext cx="2821700" cy="65023"/>
          </a:xfrm>
          <a:prstGeom prst="flowChartMagneticDrum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Enabling the Vision of Network Virtualization</a:t>
            </a:r>
            <a:endParaRPr lang="en-US" sz="4400" dirty="0"/>
          </a:p>
        </p:txBody>
      </p:sp>
      <p:sp>
        <p:nvSpPr>
          <p:cNvPr id="37" name="AutoShape 2" descr="data:image/jpeg;base64,/9j/4AAQSkZJRgABAQAAAQABAAD/2wCEAAkGBhASEBIQEhQPEBQQEBAQEA8WEA8PDw8PFBAVFBQQFRQXHCYeFxkjGRQUIC8gJScqLCwsFR4xNTAqNSYrLCkBCQoKDgwOGg8PGiwkHyQ0KSkuKiksLC0sLCksKSwsLCwsLiksLCwsLywsLCkpLCwpLCksKSkpKSwpKSwsKSwsKf/AABEIAMwAzAMBIgACEQEDEQH/xAAcAAACAgMBAQAAAAAAAAAAAAAABQQGAgMHAQj/xABGEAABAwICBwQFCQUGBwAAAAABAAIDBBEFIQYSMUFRYXEHEyKBMkJSkaEUI2JygqKxwdEIFUNj8CRTg5Ky4RYXJTNzk8L/xAAaAQACAwEBAAAAAAAAAAAAAAAAAwIEBQEG/8QALREAAwACAQMCBAUFAQAAAAAAAAECAxEhBBIxE0EiUXGRBTJhgbEjQmKh0RT/2gAMAwEAAhEDEQA/AO4oQhAAhCEACEIQAISrSLSiloYu+qZGxtzDRtfI4eqxozcVwzTLturKomOk1qOHMawINTIOJeMmdG58ypzDrwRdJHadJNO8PoMqmZjX2uIW3kmI+o3MdTYLmWOftDON20dMBwlndcn/AAmHL/N5LnWj+h9VWyXF7ON3yuuSSTmSTmSusaPdllJCQXjvXDe7Zfondkz5F97fgpP/ABlpJXH5t87QcrQxNhbb6wF/itzOzjHKixmmmP8A5aqWQjyLiu4UNE1gAaAANgAACZMCj6uvCO9jflnBW9hNWc3TRX6PKwf2M4hHnHM242ar5GFfQOqFg+EI9eg9NHzzLSaRUebZ60gC2Uz522+q8kfBSMP7bsVp3atQ2KoAsCHxmGSw+kzK/UFdyqKUHcqvj2idNOD3kbHc7AO96ksk1+ZEXNLwyFo/26YdPZs4ko3n2/nIb8pG/mAuhU1SyRgkjcyRjhdr2uD2OHEOGRXzvpN2YmO74DcbdQ7fIqtYNpJX4dIe4kkhz8cR8UTz9KM5Hrt5rrwp8ycWX5n1khc20J7aqWq1YaoNpJzYAk/2eV30XH0Dyd7yukqvUueGPTT8AhCFE6CEIQAIQhAAhCEACEIQAKk9ofabBhrO7bqzVT23jgv4WA7JJSNjeW08to87Te0RuGw93HqvqpmnumHMRt2d88cL7BvI4Ar50nkfLI6aZzpHyOLnvcbue47SSn4sXdyxV32m3GMXqq6Yz1D3Svdlc+ixu5jG7Gt5BWDRnRBriJJtm0M49VDwOguQ4jIbBx5q8YflZW9a4RVdFw0Zp2ggNAaANgCeQPzSbRd9324j8kwjls49VXtcklXCY8hepLXpVDOpbJkhoszSZND14ZLKN3qO+XNEtkgkOy2FK6+Mt2rOWeyyhrWvHdv37DvCklrkXVJ8FZxAAql4/ozHUAkixAuHhdKrtHXG9jcKrY44Rjuxt9Y8SrWJp+CpSc+Th2KYW6F5a4dDuIV77Oe16ajLaarLpqbJrX5umphu1faZ9HaN3A6sbomyNIPkeCotXSFjiDuTbhUuTsZNH19RVsc0bJYnNkZI0OY9pu1zTvBW9fNfZl2kSYdKIpS59JI7xszJgcf4rB+I39V9IU9QyRjZGOa9r2h7Hggtc0i4cDvBCoXDhl2aVI2IQhLJghCEACEIQAJNpbpPFQUslTJnqjVjjvYyyn0Yx1O/cASnK+ce1/TI1laYWG8FIXRsF/C+a9pJOeY1RyB4lMxx3MhddqKli+Ly1M8lTM7XkldrOO5vBrRuaBYAcljRU+s7PYFFjYm9IywHPNaSWkZ9VyO6GwsntHIq7TPTilkUkhVUXPRur1ZWnmE6rjqyuHO46KmUFTZwPAq24nJrMjlG9tj1H9BIufiOep8OiXDUqUypSCKpUhlUluCU5h38pWLqpKvlS3QRvebNBKh2aGeq3wiVPPcXXlBC4u1zk0bScgtjGRRDxkOd7IOV+ZSusxCWY6jRYbABkEJb8BVKea+xbo8Qjd4Q4cFR9JtHZjI5wFwdimUfd07g6V93eyDe3VWQ4pHJG7UI1tU2G+9kJPG9om8s5Z5emciqcAl9YavXL8VV8cwHK923HMJ3pBiEhleCXbTkq7Uyk7ytFa1yijLr5lampSF1PsT0+MUgwyd3gkJ+SvJ/7cpzMP1XbRwNxvy5rVMzUTWLSHAkFpBDgbEEG4IO43SMsKlou4raPsdCqnZrpd+8KFkriO+i+ZqB/MaB47cHCzvM8Fa1mNaemaCe+QQhC4dBCEIAq3aXpMaHDppWm0kg7iDiJZARrD6o1nfZXy+1q6l2+47r1cFGD4aePvXj+bLsv0Y0f5yubQxX6q/08fCUs98hCzNMGOzWiOmcNy2sYb7Crfayi7WxlTvTSnkSinidwKb0eHyu2NKmpYm8iXljOnmV40ciM8Loj1aeaqVHgEnrFrOpAXQtFGwxttrhx5JObieBeLJF2p2KarBZI+JWNLh8rt1hxOQVzxSsYyMuyPNc9rscke45m18gkY3VodnU460nsetbBFm92ueA2e9aKrSFxGqwBg4BJqCB8rgBcq6YdoswAF/uRfbH5juL1MnEFeooHvOu42aMy47FjiuONjBZDlfa/ef0TvSLD26oAe2No3XVYqKOm1ReUe4lTjVclfLTxtyxBVVhJuSSVqpcckjeHBxyKZzUlJ/e/dKWVOFxH0ZW+dwranYn15fD39jZphTtka2rj2P9MDc/iqTM9dX0U0WfLE+N5Do3DiDY8QqtptoG+kGu3NvFLq5VdvuWsEZOzbXHsyhVAuoUjFOeFHkaotFiKLd2N6SmlxFsTjaKsAgeL5CW94n9bkt+2V9Hr45Dy1wc0lrmkOa4bWuBuCOYK+s9GcZFXR09SLfPRMe4DYH2s9vk4OHkqGedPZp4a2tDNCEKsPBCForakRxSSHZGx7z0a0u/JAHy1pxiPyjE6yXaDUSMbnfwRnu228m/FLIloa4k3OZOZPEnMlSowtWFpGXkeyXBUuCkMxFwO73BQ4wtpbmrM1SXko1Mt8oawY08bLDyCmMxqU+sfekkbVLiTe6n5YiscL2GzK552uKZYfi0kZuCUlgBOQViw/CWtb3kp1W7hvd0C40VsmSYXJedF3Pqo3CT0VrxrR2CAd44m3Dik2GaaiE6rG2YPeeZU+txsVzdQeFwzHPkqTi1k37Fr1cP/n+JfEZ4Ji41rsY1jG5lxzNuqZVemseYBVPxaqETe4Z9s8TwSMyprwTT2ythz5FLSekx5jmPulO3JJzJdh6qO569jd4XdE5QkuDjohzPUOWQqRKVDlU9DpZ0Ts/0ziiZ3UhtzUrtF0pifA0NAe1xIJ4FcndcJ5hp76mlhOZaNdvUbUmenl33+4/N1dxiU+3v9BJLRNeNaM3+jvSueIjIqSHlpyyspTntlFjk7jxU2lfjhhLqPPKK/K1d87CMS7zDXRHbT1D2DP1HgSD4ud7lwqpiIJC6n+z3V2krYfaZBIPsuka7/W33LO6ifhNbp65O1IQhUC+CU6XOth9YeFHVH3QPTZK9KItahq2+1S1DffC8Lq8nH4Pk6IKZGFGjapcQWtJkZGbYwpBatbApOrknyipTCNqmU8JJsFqhjurNQUzYGd6+xcfQb+ZTkinny9i/UzpaRlO0PkzeRdrPzKh1Ve+R13HoNwC1Tzue4ucb3Q1ikVZjT7q5Z61WLDnfJ4jKfSdkwfiUrwuiMkgHPNScaqdZ+q30WDVHkotb4F5H3UoX7k2XVqm6wsJQMx7f+6QysLTY5ELZTyuYQRlZOXMZUt3Nk47A/wD3RrRzbxP/AB/grpKyh2Hot1TRuYSHAiyxgZkei6PdbXAvkao72Kc9i0PagbLF8jFO0dqNSdvA+E9Dko8jVqgdZ4PMLiemNue+HJhjlJ3c728HG3Q7EuJsrLpfF84yT+8jafOyrjwlZFqmN6a+/FLZrqna7b7xt5q99gZ/6hUDjRuPuni/Vc+e6y6L2Cx/2+oduFLb3zRn/wCSqfUPctmn0y1SR3VCELMNUFjJGHAtOYcCCOIIsQskIA+RTTmOV8Ttsb3xu+sxxafiFL7gjPcd6b9pWF9xi1U21hI8Tt4WlGsfvFyX4dUD0XZg/DmtnE1S5MPqE5baMGtUuBt8lulwxwsR4gdhCb4ZoxM6x1TZWFLXkoZM0Jb2YYHQgkyP9FmZ58llW1ZkeTu2AbgEyxunMLGxAWv4ndeCURMTPoU4fe/Uf7GxjVuaxexxqZTwXIC6FUMcPj7qB0m93hb57UpLLm6e4sLNZGPVbc9SloiXJ+ZWxvzXzIfdLJlwbhS+6XhiUhvcS4q1krdSUcg/eP1WmpwdzAXN8TTsIUcxKbSVzo28QdxzBUWteBLlz+X7FfkYo8jVapIaeb+W77p/RK67ApGZgaw4jMI2PjMvD4ZX5WqK4ZphNCQbEFTMM0dfMRYKDei7LNekLdamp38AWqrPC6xiuhrzSNZbNpuubYphroiQQl5KVco70qcz2v5sSTLrn7P1F4a2Yja6CJp5tD3uH32LkkwX0F2N4X3OFRuIsah8k542J1W/daFQ6h6k2+mW6LwhCFQNEEIQgDkXbzgN209a0ejenlP0SS+M+/XH2guUQFfUOkuBsrKSamdYd6whrvYeM2P8nAFfMM1K+KR8Ug1Xxvcx7eDmmxCvdPe1ozuqjT2XTQh+vII3Zt4Fdiw7CWgAi1uC4RoviHdTNduvmu6YJijTFrXB2Kz1DpwtGFix4l1X9Vca3+6K5pjhLXNL7ZhUFsWa6npFVRyM1WkBx3cVzyroHMdmCE7BT7eSrbmclTL2jTExNsHpryBQYmJ7gkdtZ3Bp/BPp8CbfBErzrSOPNahEpBZcnqsxGuoh4IvdLwxKZ3a8MaNhsguiXk0dmgKZ3Wa11Lc0bO7FT22RHicjNhK3ysUGZqGMSVcMlfveN5AkjaeYFj8Fe9FYYS0FoAXK5TYp5gGlBiIBVfNLqdIt4InHSpHYZ4m6liuQdoUMLSSBmrZjWmrY4Gne8ZLkmkWNmZxKq4cdY97NLJlnO04FNJRPqKiOnjHimkbG3kXG1zyAz8l9T0NGyGKOFgs2JjI2Dg1jQ0fALjfYjox3k8le8eGAGKG++Zw8Th9Vpt1fyXa1V6i91o1emjtnYIQhVi0CEIQALj3bPofqvGIxDwv1WVIA9F+xkvQ5NPMN4ldhWispGSxvikaHskaWPYdjmkWIU4vsexeSFc6PlykkV4oMbkZTixO38kj0y0Rkw+pLDd0T7ugl9pnsk+0Nh8jvWVJNeG3NbGKlSPNdZi5Sa9xo7E5Hm5JTygxXWbqSAOHPaOhVYp0zpk0zskTosDMJY8/Nn7J2qxYZg2pG649VVahlIII3K9YRigdGdbOwVfPVJcE+kiKvtt/MrFbQauYUYMVhr3wvyB1T7wl5wx26zuiZGTjkRePT0ufoQNReFilupnDaCtZYmdwojtj2lRJmpjMLCyhShdTO7F8rVAnCZTBL6ld2NhiqpUWniLpGgbyFMkjLjYb1dtG+z82Ez8jtAS7yTH5jRxY7uX2Lko+mlT42Rj+GwDzVdw7DJameOniGs+Vwa3gOLjyAuTyCd6YYe9lS/WOZdlx5BdP7L9BvkkfymZtqiZos07YIjnqcnHInoBxVfPlSXd9i70XTtJQ/byWzR7A46Omipo/RiaAXWsXv2ueeZNymS8XqyW9m8lrgEIQg6CELwoA8JWLnL1xWiRyAF2kWCw1kDoJhdrs2uHpxvGx7TuI+OxcRxTA5qGYwS5tdcxSj0JG8RwPEbl3WaVJcaooqiMxStD2nyLTuc07in4czxv8AQq9R06zT+pyalem9M5RMV0fkpXE3MkV/DLbNg4SDd12LKkmWxFK1uTzPUYaxvVIe05TzDH7RxBVepZU3oZbEFRpGa3pmyxupEcrhsKymYCeq9jgJXNrRDb3wbm1zt+fXNZiqZtc0fgtJpyNq1SFR7U/BL1anyZySQnaCPNRpGQfS+C1yKFUSWU1JDv7jdM2n363wS+onpR6rj5hRamVKqiRNUD4x93uMxjMLXDUjbt33JVqqu0qGKENt49X0RuXNGyuc8MiaZHnYAL/11V10T0OZE4VFRaWba1u2OI8R7Tue7dxVPqXj18Xk3fw/Dkl/B499k/RTRR0s/wC8axvjJ1qeA/w+Erx7XAbtpz2dBa9K4ZlNjesuqdPbN+IULSJYK9C1tKzCiTMkIQgAXhXq8KANblHlKkuCjyNQAvnKV1Lk3njS2ohQAjq3Ks1mHtBLmeHi31fIblbqmnSerpCpxkqHuWLyYoyrttbE1PNY238E2pqhJa2hKWmuqIvRdccHDWH6rRjrk+LX2MLqPwdvnE/2f/ToUNRcdE0oqloGa5fFpw9npxX5sfbLo4fmpsPaJTesJ2dWB3+klN9TDf8AcZT6DqsNbUb+nP8AB0arqGkZJZLIql/zEovbk/8ATL+i1SdoNJudKf8ACePxCnLxT/cvuIydJ1OStvHX2ZY6ioSuqqEgn05Y70I5XfWLWD4XUN2Lzy7AGDlmfeV19Vgj339C3h/CuorzOvqNKusA2noNpPQKNFQyTHM923htkP5BFFQm9zck7TvKsFFRFUsvXVXELRu9P+GRj5t7f+iVg9DHE2zGht9p2ud1O9WGlcl9LSptTQKg23yzUSSWkT6cpjCVCgjU+Ji4dJEa3BamBbQgDJCEIAF4vUIAxIWpzVusvCEAQ5IlElp00LFrdEgBFNRqBPh6s74FofSIApdVhXJJqzBeS6JJQqHNhYO5AHLKvAeSVT4AeC6zNgo4KDLgI4IA5UcAPBZx4AeC6WdHxwWbNHxwQBQabAeSdUeB8lbocDHBMIMIA3IArlJg/JN6fDbJ1Fhw4KXHRoAVw0KnQ0qmsplubCgDRHCpLGLNsazDUAeNCzCAF6gAQhCABCEIAEIQgDyy8sskIAwLFiY1tXiANJiWDqdSV5ZAEJ1IFqdRBMrLzVQAs+QBeihCY6qNVAEJtGFtbTBSbL2yANIhWQjW2yEAYBiy1VkhAHlkWXqEACEIQAIQhAH/2Q=="/>
          <p:cNvSpPr>
            <a:spLocks noChangeAspect="1" noChangeArrowheads="1"/>
          </p:cNvSpPr>
          <p:nvPr/>
        </p:nvSpPr>
        <p:spPr bwMode="auto">
          <a:xfrm>
            <a:off x="221262" y="-205458"/>
            <a:ext cx="433493" cy="43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30046" tIns="65023" rIns="130046" bIns="6502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AutoShape 4" descr="data:image/jpeg;base64,/9j/4AAQSkZJRgABAQAAAQABAAD/2wCEAAkGBhASEBIQEhQPEBQQEBAQEA8WEA8PDw8PFBAVFBQQFRQXHCYeFxkjGRQUIC8gJScqLCwsFR4xNTAqNSYrLCkBCQoKDgwOGg8PGiwkHyQ0KSkuKiksLC0sLCksKSwsLCwsLiksLCwsLywsLCkpLCwpLCksKSkpKSwpKSwsKSwsKf/AABEIAMwAzAMBIgACEQEDEQH/xAAcAAACAgMBAQAAAAAAAAAAAAAABQQGAgMHAQj/xABGEAABAwICBwQFCQUGBwAAAAABAAIDBBEFIQYSMUFRYXEHEyKBMkJSkaEUI2JygqKxwdEIFUNj8CRTg5Ky4RYXJTNzk8L/xAAaAQACAwEBAAAAAAAAAAAAAAAAAwIEBQEG/8QALREAAwACAQMCBAUFAQAAAAAAAAECAxEhBBIxE0EiUXGRBTJhgbEjQmKh0RT/2gAMAwEAAhEDEQA/AO4oQhAAhCEACEIQAISrSLSiloYu+qZGxtzDRtfI4eqxozcVwzTLturKomOk1qOHMawINTIOJeMmdG58ypzDrwRdJHadJNO8PoMqmZjX2uIW3kmI+o3MdTYLmWOftDON20dMBwlndcn/AAmHL/N5LnWj+h9VWyXF7ON3yuuSSTmSTmSusaPdllJCQXjvXDe7Zfondkz5F97fgpP/ABlpJXH5t87QcrQxNhbb6wF/itzOzjHKixmmmP8A5aqWQjyLiu4UNE1gAaAANgAACZMCj6uvCO9jflnBW9hNWc3TRX6PKwf2M4hHnHM242ar5GFfQOqFg+EI9eg9NHzzLSaRUebZ60gC2Uz522+q8kfBSMP7bsVp3atQ2KoAsCHxmGSw+kzK/UFdyqKUHcqvj2idNOD3kbHc7AO96ksk1+ZEXNLwyFo/26YdPZs4ko3n2/nIb8pG/mAuhU1SyRgkjcyRjhdr2uD2OHEOGRXzvpN2YmO74DcbdQ7fIqtYNpJX4dIe4kkhz8cR8UTz9KM5Hrt5rrwp8ycWX5n1khc20J7aqWq1YaoNpJzYAk/2eV30XH0Dyd7yukqvUueGPTT8AhCFE6CEIQAIQhAAhCEACEIQAKk9ofabBhrO7bqzVT23jgv4WA7JJSNjeW08to87Te0RuGw93HqvqpmnumHMRt2d88cL7BvI4Ar50nkfLI6aZzpHyOLnvcbue47SSn4sXdyxV32m3GMXqq6Yz1D3Svdlc+ixu5jG7Gt5BWDRnRBriJJtm0M49VDwOguQ4jIbBx5q8YflZW9a4RVdFw0Zp2ggNAaANgCeQPzSbRd9324j8kwjls49VXtcklXCY8hepLXpVDOpbJkhoszSZND14ZLKN3qO+XNEtkgkOy2FK6+Mt2rOWeyyhrWvHdv37DvCklrkXVJ8FZxAAql4/ozHUAkixAuHhdKrtHXG9jcKrY44Rjuxt9Y8SrWJp+CpSc+Th2KYW6F5a4dDuIV77Oe16ajLaarLpqbJrX5umphu1faZ9HaN3A6sbomyNIPkeCotXSFjiDuTbhUuTsZNH19RVsc0bJYnNkZI0OY9pu1zTvBW9fNfZl2kSYdKIpS59JI7xszJgcf4rB+I39V9IU9QyRjZGOa9r2h7Hggtc0i4cDvBCoXDhl2aVI2IQhLJghCEACEIQAJNpbpPFQUslTJnqjVjjvYyyn0Yx1O/cASnK+ce1/TI1laYWG8FIXRsF/C+a9pJOeY1RyB4lMxx3MhddqKli+Ly1M8lTM7XkldrOO5vBrRuaBYAcljRU+s7PYFFjYm9IywHPNaSWkZ9VyO6GwsntHIq7TPTilkUkhVUXPRur1ZWnmE6rjqyuHO46KmUFTZwPAq24nJrMjlG9tj1H9BIufiOep8OiXDUqUypSCKpUhlUluCU5h38pWLqpKvlS3QRvebNBKh2aGeq3wiVPPcXXlBC4u1zk0bScgtjGRRDxkOd7IOV+ZSusxCWY6jRYbABkEJb8BVKea+xbo8Qjd4Q4cFR9JtHZjI5wFwdimUfd07g6V93eyDe3VWQ4pHJG7UI1tU2G+9kJPG9om8s5Z5emciqcAl9YavXL8VV8cwHK923HMJ3pBiEhleCXbTkq7Uyk7ytFa1yijLr5lampSF1PsT0+MUgwyd3gkJ+SvJ/7cpzMP1XbRwNxvy5rVMzUTWLSHAkFpBDgbEEG4IO43SMsKlou4raPsdCqnZrpd+8KFkriO+i+ZqB/MaB47cHCzvM8Fa1mNaemaCe+QQhC4dBCEIAq3aXpMaHDppWm0kg7iDiJZARrD6o1nfZXy+1q6l2+47r1cFGD4aePvXj+bLsv0Y0f5yubQxX6q/08fCUs98hCzNMGOzWiOmcNy2sYb7Crfayi7WxlTvTSnkSinidwKb0eHyu2NKmpYm8iXljOnmV40ciM8Loj1aeaqVHgEnrFrOpAXQtFGwxttrhx5JObieBeLJF2p2KarBZI+JWNLh8rt1hxOQVzxSsYyMuyPNc9rscke45m18gkY3VodnU460nsetbBFm92ueA2e9aKrSFxGqwBg4BJqCB8rgBcq6YdoswAF/uRfbH5juL1MnEFeooHvOu42aMy47FjiuONjBZDlfa/ef0TvSLD26oAe2No3XVYqKOm1ReUe4lTjVclfLTxtyxBVVhJuSSVqpcckjeHBxyKZzUlJ/e/dKWVOFxH0ZW+dwranYn15fD39jZphTtka2rj2P9MDc/iqTM9dX0U0WfLE+N5Do3DiDY8QqtptoG+kGu3NvFLq5VdvuWsEZOzbXHsyhVAuoUjFOeFHkaotFiKLd2N6SmlxFsTjaKsAgeL5CW94n9bkt+2V9Hr45Dy1wc0lrmkOa4bWuBuCOYK+s9GcZFXR09SLfPRMe4DYH2s9vk4OHkqGedPZp4a2tDNCEKsPBCForakRxSSHZGx7z0a0u/JAHy1pxiPyjE6yXaDUSMbnfwRnu228m/FLIloa4k3OZOZPEnMlSowtWFpGXkeyXBUuCkMxFwO73BQ4wtpbmrM1SXko1Mt8oawY08bLDyCmMxqU+sfekkbVLiTe6n5YiscL2GzK552uKZYfi0kZuCUlgBOQViw/CWtb3kp1W7hvd0C40VsmSYXJedF3Pqo3CT0VrxrR2CAd44m3Dik2GaaiE6rG2YPeeZU+txsVzdQeFwzHPkqTi1k37Fr1cP/n+JfEZ4Ji41rsY1jG5lxzNuqZVemseYBVPxaqETe4Z9s8TwSMyprwTT2ythz5FLSekx5jmPulO3JJzJdh6qO569jd4XdE5QkuDjohzPUOWQqRKVDlU9DpZ0Ts/0ziiZ3UhtzUrtF0pifA0NAe1xIJ4FcndcJ5hp76mlhOZaNdvUbUmenl33+4/N1dxiU+3v9BJLRNeNaM3+jvSueIjIqSHlpyyspTntlFjk7jxU2lfjhhLqPPKK/K1d87CMS7zDXRHbT1D2DP1HgSD4ud7lwqpiIJC6n+z3V2krYfaZBIPsuka7/W33LO6ifhNbp65O1IQhUC+CU6XOth9YeFHVH3QPTZK9KItahq2+1S1DffC8Lq8nH4Pk6IKZGFGjapcQWtJkZGbYwpBatbApOrknyipTCNqmU8JJsFqhjurNQUzYGd6+xcfQb+ZTkinny9i/UzpaRlO0PkzeRdrPzKh1Ve+R13HoNwC1Tzue4ucb3Q1ikVZjT7q5Z61WLDnfJ4jKfSdkwfiUrwuiMkgHPNScaqdZ+q30WDVHkotb4F5H3UoX7k2XVqm6wsJQMx7f+6QysLTY5ELZTyuYQRlZOXMZUt3Nk47A/wD3RrRzbxP/AB/grpKyh2Hot1TRuYSHAiyxgZkei6PdbXAvkao72Kc9i0PagbLF8jFO0dqNSdvA+E9Dko8jVqgdZ4PMLiemNue+HJhjlJ3c728HG3Q7EuJsrLpfF84yT+8jafOyrjwlZFqmN6a+/FLZrqna7b7xt5q99gZ/6hUDjRuPuni/Vc+e6y6L2Cx/2+oduFLb3zRn/wCSqfUPctmn0y1SR3VCELMNUFjJGHAtOYcCCOIIsQskIA+RTTmOV8Ttsb3xu+sxxafiFL7gjPcd6b9pWF9xi1U21hI8Tt4WlGsfvFyX4dUD0XZg/DmtnE1S5MPqE5baMGtUuBt8lulwxwsR4gdhCb4ZoxM6x1TZWFLXkoZM0Jb2YYHQgkyP9FmZ58llW1ZkeTu2AbgEyxunMLGxAWv4ndeCURMTPoU4fe/Uf7GxjVuaxexxqZTwXIC6FUMcPj7qB0m93hb57UpLLm6e4sLNZGPVbc9SloiXJ+ZWxvzXzIfdLJlwbhS+6XhiUhvcS4q1krdSUcg/eP1WmpwdzAXN8TTsIUcxKbSVzo28QdxzBUWteBLlz+X7FfkYo8jVapIaeb+W77p/RK67ApGZgaw4jMI2PjMvD4ZX5WqK4ZphNCQbEFTMM0dfMRYKDei7LNekLdamp38AWqrPC6xiuhrzSNZbNpuubYphroiQQl5KVco70qcz2v5sSTLrn7P1F4a2Yja6CJp5tD3uH32LkkwX0F2N4X3OFRuIsah8k542J1W/daFQ6h6k2+mW6LwhCFQNEEIQgDkXbzgN209a0ejenlP0SS+M+/XH2guUQFfUOkuBsrKSamdYd6whrvYeM2P8nAFfMM1K+KR8Ug1Xxvcx7eDmmxCvdPe1ozuqjT2XTQh+vII3Zt4Fdiw7CWgAi1uC4RoviHdTNduvmu6YJijTFrXB2Kz1DpwtGFix4l1X9Vca3+6K5pjhLXNL7ZhUFsWa6npFVRyM1WkBx3cVzyroHMdmCE7BT7eSrbmclTL2jTExNsHpryBQYmJ7gkdtZ3Bp/BPp8CbfBErzrSOPNahEpBZcnqsxGuoh4IvdLwxKZ3a8MaNhsguiXk0dmgKZ3Wa11Lc0bO7FT22RHicjNhK3ysUGZqGMSVcMlfveN5AkjaeYFj8Fe9FYYS0FoAXK5TYp5gGlBiIBVfNLqdIt4InHSpHYZ4m6liuQdoUMLSSBmrZjWmrY4Gne8ZLkmkWNmZxKq4cdY97NLJlnO04FNJRPqKiOnjHimkbG3kXG1zyAz8l9T0NGyGKOFgs2JjI2Dg1jQ0fALjfYjox3k8le8eGAGKG++Zw8Th9Vpt1fyXa1V6i91o1emjtnYIQhVi0CEIQALj3bPofqvGIxDwv1WVIA9F+xkvQ5NPMN4ldhWispGSxvikaHskaWPYdjmkWIU4vsexeSFc6PlykkV4oMbkZTixO38kj0y0Rkw+pLDd0T7ugl9pnsk+0Nh8jvWVJNeG3NbGKlSPNdZi5Sa9xo7E5Hm5JTygxXWbqSAOHPaOhVYp0zpk0zskTosDMJY8/Nn7J2qxYZg2pG649VVahlIII3K9YRigdGdbOwVfPVJcE+kiKvtt/MrFbQauYUYMVhr3wvyB1T7wl5wx26zuiZGTjkRePT0ufoQNReFilupnDaCtZYmdwojtj2lRJmpjMLCyhShdTO7F8rVAnCZTBL6ld2NhiqpUWniLpGgbyFMkjLjYb1dtG+z82Ez8jtAS7yTH5jRxY7uX2Lko+mlT42Rj+GwDzVdw7DJameOniGs+Vwa3gOLjyAuTyCd6YYe9lS/WOZdlx5BdP7L9BvkkfymZtqiZos07YIjnqcnHInoBxVfPlSXd9i70XTtJQ/byWzR7A46Omipo/RiaAXWsXv2ueeZNymS8XqyW9m8lrgEIQg6CELwoA8JWLnL1xWiRyAF2kWCw1kDoJhdrs2uHpxvGx7TuI+OxcRxTA5qGYwS5tdcxSj0JG8RwPEbl3WaVJcaooqiMxStD2nyLTuc07in4czxv8AQq9R06zT+pyalem9M5RMV0fkpXE3MkV/DLbNg4SDd12LKkmWxFK1uTzPUYaxvVIe05TzDH7RxBVepZU3oZbEFRpGa3pmyxupEcrhsKymYCeq9jgJXNrRDb3wbm1zt+fXNZiqZtc0fgtJpyNq1SFR7U/BL1anyZySQnaCPNRpGQfS+C1yKFUSWU1JDv7jdM2n363wS+onpR6rj5hRamVKqiRNUD4x93uMxjMLXDUjbt33JVqqu0qGKENt49X0RuXNGyuc8MiaZHnYAL/11V10T0OZE4VFRaWba1u2OI8R7Tue7dxVPqXj18Xk3fw/Dkl/B499k/RTRR0s/wC8axvjJ1qeA/w+Erx7XAbtpz2dBa9K4ZlNjesuqdPbN+IULSJYK9C1tKzCiTMkIQgAXhXq8KANblHlKkuCjyNQAvnKV1Lk3njS2ohQAjq3Ks1mHtBLmeHi31fIblbqmnSerpCpxkqHuWLyYoyrttbE1PNY238E2pqhJa2hKWmuqIvRdccHDWH6rRjrk+LX2MLqPwdvnE/2f/ToUNRcdE0oqloGa5fFpw9npxX5sfbLo4fmpsPaJTesJ2dWB3+klN9TDf8AcZT6DqsNbUb+nP8AB0arqGkZJZLIql/zEovbk/8ATL+i1SdoNJudKf8ACePxCnLxT/cvuIydJ1OStvHX2ZY6ioSuqqEgn05Y70I5XfWLWD4XUN2Lzy7AGDlmfeV19Vgj339C3h/CuorzOvqNKusA2noNpPQKNFQyTHM923htkP5BFFQm9zck7TvKsFFRFUsvXVXELRu9P+GRj5t7f+iVg9DHE2zGht9p2ud1O9WGlcl9LSptTQKg23yzUSSWkT6cpjCVCgjU+Ji4dJEa3BamBbQgDJCEIAF4vUIAxIWpzVusvCEAQ5IlElp00LFrdEgBFNRqBPh6s74FofSIApdVhXJJqzBeS6JJQqHNhYO5AHLKvAeSVT4AeC6zNgo4KDLgI4IA5UcAPBZx4AeC6WdHxwWbNHxwQBQabAeSdUeB8lbocDHBMIMIA3IArlJg/JN6fDbJ1Fhw4KXHRoAVw0KnQ0qmsplubCgDRHCpLGLNsazDUAeNCzCAF6gAQhCABCEIAEIQgDyy8sskIAwLFiY1tXiANJiWDqdSV5ZAEJ1IFqdRBMrLzVQAs+QBeihCY6qNVAEJtGFtbTBSbL2yANIhWQjW2yEAYBiy1VkhAHlkWXqEACEIQAIQhAH/2Q=="/>
          <p:cNvSpPr>
            <a:spLocks noChangeAspect="1" noChangeArrowheads="1"/>
          </p:cNvSpPr>
          <p:nvPr/>
        </p:nvSpPr>
        <p:spPr bwMode="auto">
          <a:xfrm>
            <a:off x="438009" y="11289"/>
            <a:ext cx="433493" cy="43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30046" tIns="65023" rIns="130046" bIns="6502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114465" y="1189118"/>
            <a:ext cx="3988565" cy="2629244"/>
            <a:chOff x="783608" y="747086"/>
            <a:chExt cx="2804460" cy="1848687"/>
          </a:xfrm>
        </p:grpSpPr>
        <p:pic>
          <p:nvPicPr>
            <p:cNvPr id="4" name="Picture 88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608" y="747086"/>
              <a:ext cx="2804460" cy="1848687"/>
            </a:xfrm>
            <a:prstGeom prst="rect">
              <a:avLst/>
            </a:prstGeom>
            <a:noFill/>
            <a:ln>
              <a:noFill/>
            </a:ln>
            <a:scene3d>
              <a:camera prst="perspectiveRelaxed"/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Rectangle 57"/>
            <p:cNvSpPr/>
            <p:nvPr/>
          </p:nvSpPr>
          <p:spPr>
            <a:xfrm>
              <a:off x="1440522" y="1239541"/>
              <a:ext cx="1632283" cy="670856"/>
            </a:xfrm>
            <a:prstGeom prst="rect">
              <a:avLst/>
            </a:prstGeom>
            <a:scene3d>
              <a:camera prst="perspectiveRelaxedModerately"/>
              <a:lightRig rig="threePt" dir="t"/>
            </a:scene3d>
          </p:spPr>
          <p:txBody>
            <a:bodyPr wrap="none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</a:rPr>
                <a:t>SDN Service</a:t>
              </a:r>
              <a:br>
                <a:rPr lang="en-US" sz="2800" b="1" dirty="0">
                  <a:solidFill>
                    <a:schemeClr val="bg1"/>
                  </a:solidFill>
                </a:rPr>
              </a:br>
              <a:r>
                <a:rPr lang="en-US" sz="2800" b="1" dirty="0">
                  <a:solidFill>
                    <a:schemeClr val="bg1"/>
                  </a:solidFill>
                </a:rPr>
                <a:t>Data Center</a:t>
              </a:r>
            </a:p>
          </p:txBody>
        </p:sp>
      </p:grpSp>
      <p:sp>
        <p:nvSpPr>
          <p:cNvPr id="88" name="Rounded Rectangle 87"/>
          <p:cNvSpPr/>
          <p:nvPr/>
        </p:nvSpPr>
        <p:spPr>
          <a:xfrm>
            <a:off x="750982" y="7396404"/>
            <a:ext cx="11759269" cy="1410385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/>
              <a:t>Simplifying the Network </a:t>
            </a:r>
            <a:r>
              <a:rPr lang="en-US" sz="4000" b="1" dirty="0" smtClean="0"/>
              <a:t>with </a:t>
            </a:r>
            <a:br>
              <a:rPr lang="en-US" sz="4000" b="1" dirty="0" smtClean="0"/>
            </a:br>
            <a:r>
              <a:rPr lang="en-US" sz="4000" b="1" dirty="0" smtClean="0"/>
              <a:t>Routing Building Blocks </a:t>
            </a:r>
            <a:r>
              <a:rPr lang="en-US" sz="4000" b="1" dirty="0"/>
              <a:t>&amp; SDN</a:t>
            </a:r>
          </a:p>
        </p:txBody>
      </p:sp>
      <p:pic>
        <p:nvPicPr>
          <p:cNvPr id="51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10401234" y="5937173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10401234" y="5559408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8318707" y="6520280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8318707" y="6142515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8318707" y="5756459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8318707" y="5378694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0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10274281" y="3370287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1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10274281" y="2992522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5656670" y="6491538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3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4151656" y="5797338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4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1935728" y="4755069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5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1935728" y="4377304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6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5597022" y="2402106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7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5597022" y="2024341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8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5597022" y="1638285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9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5597022" y="1260520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0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7658667" y="2161434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1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7658667" y="1783669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7658667" y="1397612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7658667" y="1019847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5597022" y="4675075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5597022" y="4297310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5597022" y="3911253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5597022" y="3533488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8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7658667" y="4387868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9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7658667" y="4010103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0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7658667" y="3624047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1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0" r="6844" b="13128"/>
          <a:stretch/>
        </p:blipFill>
        <p:spPr bwMode="auto">
          <a:xfrm>
            <a:off x="7658667" y="3246282"/>
            <a:ext cx="1467193" cy="83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3641447" y="2888659"/>
            <a:ext cx="241518" cy="242729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/>
          <p:nvPr/>
        </p:nvSpPr>
        <p:spPr>
          <a:xfrm>
            <a:off x="3088717" y="5117387"/>
            <a:ext cx="241518" cy="242729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6714485" y="6858439"/>
            <a:ext cx="241518" cy="242729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/>
          <p:nvPr/>
        </p:nvSpPr>
        <p:spPr>
          <a:xfrm>
            <a:off x="9439301" y="6911974"/>
            <a:ext cx="241518" cy="242729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/>
          <p:nvPr/>
        </p:nvSpPr>
        <p:spPr>
          <a:xfrm>
            <a:off x="11498124" y="6313746"/>
            <a:ext cx="241518" cy="242729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/>
          <p:nvPr/>
        </p:nvSpPr>
        <p:spPr>
          <a:xfrm>
            <a:off x="3225940" y="2888659"/>
            <a:ext cx="241518" cy="242729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/>
          <p:nvPr/>
        </p:nvSpPr>
        <p:spPr>
          <a:xfrm>
            <a:off x="2801424" y="5154544"/>
            <a:ext cx="241518" cy="242729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118" name="Oval 117"/>
          <p:cNvSpPr/>
          <p:nvPr/>
        </p:nvSpPr>
        <p:spPr>
          <a:xfrm>
            <a:off x="5243232" y="6159159"/>
            <a:ext cx="241518" cy="242729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/>
          <p:nvPr/>
        </p:nvSpPr>
        <p:spPr>
          <a:xfrm>
            <a:off x="11384615" y="3714518"/>
            <a:ext cx="241518" cy="242729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/>
          <p:nvPr/>
        </p:nvSpPr>
        <p:spPr>
          <a:xfrm>
            <a:off x="2790092" y="2888659"/>
            <a:ext cx="241518" cy="242729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6678740" y="5052349"/>
            <a:ext cx="241518" cy="242729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8744197" y="4749515"/>
            <a:ext cx="241518" cy="242729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/>
          <p:nvPr/>
        </p:nvSpPr>
        <p:spPr>
          <a:xfrm>
            <a:off x="8719426" y="2513884"/>
            <a:ext cx="241518" cy="242729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/>
          <p:nvPr/>
        </p:nvSpPr>
        <p:spPr>
          <a:xfrm>
            <a:off x="6593727" y="2791564"/>
            <a:ext cx="241518" cy="242729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/>
          <p:nvPr/>
        </p:nvSpPr>
        <p:spPr>
          <a:xfrm>
            <a:off x="11063614" y="3771401"/>
            <a:ext cx="241518" cy="242729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100104" y="9163346"/>
            <a:ext cx="109086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fld id="{0E6877CD-BBE7-45F4-86C7-CA3AE0377ED4}" type="slidenum">
              <a:rPr lang="he-IL" smtClean="0"/>
              <a:t>13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3529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3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icPhotonics plays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877CD-BBE7-45F4-86C7-CA3AE0377ED4}" type="slidenum">
              <a:rPr lang="he-IL" smtClean="0"/>
              <a:t>14</a:t>
            </a:fld>
            <a:endParaRPr lang="he-IL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100298"/>
              </p:ext>
            </p:extLst>
          </p:nvPr>
        </p:nvGraphicFramePr>
        <p:xfrm>
          <a:off x="885776" y="1492424"/>
          <a:ext cx="11624474" cy="62646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5253"/>
                <a:gridCol w="6799221"/>
              </a:tblGrid>
              <a:tr h="1178982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Requirement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Solution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178982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Colocation Cost Efficiency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Optical backplane</a:t>
                      </a:r>
                      <a:r>
                        <a:rPr lang="en-US" sz="2800" baseline="0" dirty="0" smtClean="0"/>
                        <a:t> reduces the routers physical foot print and power </a:t>
                      </a:r>
                      <a:r>
                        <a:rPr lang="en-US" sz="2800" baseline="0" dirty="0" err="1" smtClean="0"/>
                        <a:t>consuptions</a:t>
                      </a:r>
                      <a:endParaRPr lang="en-US" sz="2800" dirty="0"/>
                    </a:p>
                  </a:txBody>
                  <a:tcPr anchor="ctr"/>
                </a:tc>
              </a:tr>
              <a:tr h="1178982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Efficient port density and scale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Congestion free optical mesh enables dense 100G  solutions</a:t>
                      </a:r>
                      <a:endParaRPr lang="en-US" sz="2800" dirty="0"/>
                    </a:p>
                  </a:txBody>
                  <a:tcPr anchor="ctr"/>
                </a:tc>
              </a:tr>
              <a:tr h="1548766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Availability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Higher MTBF with passive</a:t>
                      </a:r>
                      <a:r>
                        <a:rPr lang="en-US" sz="2800" baseline="0" dirty="0" smtClean="0"/>
                        <a:t> optical backplane replaces active electronics based fabric boards </a:t>
                      </a:r>
                      <a:endParaRPr lang="en-US" sz="2800" dirty="0"/>
                    </a:p>
                  </a:txBody>
                  <a:tcPr anchor="ctr"/>
                </a:tc>
              </a:tr>
              <a:tr h="1178982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Security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No “Security Vs. Capacity” Compromises – Full mesh based centralized policing</a:t>
                      </a:r>
                      <a:endParaRPr lang="en-US" sz="2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750981" y="7953032"/>
            <a:ext cx="11759269" cy="108012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/>
              <a:t>Enabled by Compass-EOS icPhotonics™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92481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808" y="1420415"/>
            <a:ext cx="9202079" cy="6613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626B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21880" y="5956920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hlinkClick r:id="rId3"/>
              </a:rPr>
              <a:t>Asaf.Somekh@Compass-EOS.com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pic>
        <p:nvPicPr>
          <p:cNvPr id="4" name="Picture 53" descr="compass 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072" y="268288"/>
            <a:ext cx="6546204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Asomekh\Documents\Compass-EOS\Product Pix\239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1920" y="1420415"/>
            <a:ext cx="4471967" cy="2988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9399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Peering Requirements / Challenges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11200" y="1492424"/>
            <a:ext cx="11760200" cy="7440364"/>
          </a:xfrm>
        </p:spPr>
        <p:txBody>
          <a:bodyPr/>
          <a:lstStyle/>
          <a:p>
            <a:r>
              <a:rPr lang="en-US" sz="3600" dirty="0" smtClean="0"/>
              <a:t>Availability</a:t>
            </a:r>
          </a:p>
          <a:p>
            <a:pPr lvl="1"/>
            <a:r>
              <a:rPr lang="en-US" sz="3000" dirty="0" smtClean="0"/>
              <a:t>Critical service on limited number of nodes</a:t>
            </a:r>
          </a:p>
          <a:p>
            <a:pPr lvl="1"/>
            <a:r>
              <a:rPr lang="en-US" sz="3000" dirty="0" smtClean="0"/>
              <a:t>HA hardware features</a:t>
            </a:r>
          </a:p>
          <a:p>
            <a:r>
              <a:rPr lang="en-US" sz="3600" dirty="0" smtClean="0"/>
              <a:t>Scalability</a:t>
            </a:r>
          </a:p>
          <a:p>
            <a:pPr lvl="1"/>
            <a:r>
              <a:rPr lang="en-US" sz="3000" dirty="0" smtClean="0"/>
              <a:t>Bandwidth (100G interconnects)</a:t>
            </a:r>
          </a:p>
          <a:p>
            <a:pPr lvl="1"/>
            <a:r>
              <a:rPr lang="en-US" sz="3000" dirty="0" smtClean="0"/>
              <a:t>Port density (Nx10G, 100G)</a:t>
            </a:r>
          </a:p>
          <a:p>
            <a:pPr lvl="1"/>
            <a:r>
              <a:rPr lang="en-US" sz="3000" dirty="0" smtClean="0"/>
              <a:t>BGP scaling</a:t>
            </a:r>
          </a:p>
          <a:p>
            <a:pPr lvl="1"/>
            <a:r>
              <a:rPr lang="en-US" sz="3000" dirty="0" smtClean="0"/>
              <a:t>FIB convergence</a:t>
            </a:r>
          </a:p>
          <a:p>
            <a:r>
              <a:rPr lang="en-US" sz="3600" dirty="0" smtClean="0"/>
              <a:t>Dual stack IPv4/IPv6</a:t>
            </a:r>
          </a:p>
          <a:p>
            <a:pPr lvl="1"/>
            <a:r>
              <a:rPr lang="en-US" sz="3000" dirty="0" smtClean="0"/>
              <a:t>MP-BGP to support both AFs</a:t>
            </a:r>
          </a:p>
          <a:p>
            <a:pPr lvl="1"/>
            <a:r>
              <a:rPr lang="en-US" sz="3000" dirty="0" smtClean="0"/>
              <a:t>RIB/FIB scaling</a:t>
            </a:r>
          </a:p>
        </p:txBody>
      </p:sp>
    </p:spTree>
    <p:extLst>
      <p:ext uri="{BB962C8B-B14F-4D97-AF65-F5344CB8AC3E}">
        <p14:creationId xmlns:p14="http://schemas.microsoft.com/office/powerpoint/2010/main" val="32060525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Peering Requirements / Challenges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Stable/evolved BGP implementation</a:t>
            </a:r>
          </a:p>
          <a:p>
            <a:pPr lvl="1"/>
            <a:r>
              <a:rPr lang="en-US" sz="3000" dirty="0" smtClean="0"/>
              <a:t>Flexible routing policy framework</a:t>
            </a:r>
          </a:p>
          <a:p>
            <a:pPr lvl="1"/>
            <a:r>
              <a:rPr lang="en-US" sz="3000" dirty="0" smtClean="0"/>
              <a:t>4-byte ASN support, capability negotiation route reflectors, confederations </a:t>
            </a:r>
          </a:p>
          <a:p>
            <a:r>
              <a:rPr lang="en-US" sz="3600" dirty="0" smtClean="0"/>
              <a:t>Security</a:t>
            </a:r>
          </a:p>
          <a:p>
            <a:pPr lvl="1"/>
            <a:r>
              <a:rPr lang="en-US" sz="3000" dirty="0" smtClean="0"/>
              <a:t>Infrastructure filtering</a:t>
            </a:r>
          </a:p>
          <a:p>
            <a:pPr lvl="1"/>
            <a:r>
              <a:rPr lang="en-US" sz="3000" dirty="0" smtClean="0"/>
              <a:t>Accounting (</a:t>
            </a:r>
            <a:r>
              <a:rPr lang="en-US" sz="3000" dirty="0" err="1" smtClean="0"/>
              <a:t>Netflow</a:t>
            </a:r>
            <a:r>
              <a:rPr lang="en-US" sz="3000" dirty="0" smtClean="0"/>
              <a:t> v9, IPFIX)</a:t>
            </a:r>
          </a:p>
          <a:p>
            <a:pPr lvl="1"/>
            <a:r>
              <a:rPr lang="en-US" sz="3000" dirty="0" smtClean="0"/>
              <a:t>Control plane protection</a:t>
            </a:r>
          </a:p>
          <a:p>
            <a:r>
              <a:rPr lang="en-US" sz="3600" dirty="0" smtClean="0"/>
              <a:t>Colocation Cost control</a:t>
            </a:r>
          </a:p>
          <a:p>
            <a:pPr lvl="1"/>
            <a:r>
              <a:rPr lang="en-US" sz="3000" dirty="0" smtClean="0"/>
              <a:t>Space</a:t>
            </a:r>
          </a:p>
          <a:p>
            <a:pPr lvl="1"/>
            <a:r>
              <a:rPr lang="en-US" sz="3000" dirty="0" smtClean="0"/>
              <a:t>Power Consumption</a:t>
            </a:r>
          </a:p>
          <a:p>
            <a:pPr lvl="1"/>
            <a:endParaRPr lang="en-US" dirty="0" smtClean="0"/>
          </a:p>
          <a:p>
            <a:pPr lvl="1"/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90098540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6719233" y="1560138"/>
            <a:ext cx="5365753" cy="5424239"/>
          </a:xfrm>
          <a:prstGeom prst="roundRect">
            <a:avLst>
              <a:gd name="adj" fmla="val 15687"/>
            </a:avLst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872116" y="1460207"/>
            <a:ext cx="5365753" cy="5424239"/>
          </a:xfrm>
          <a:prstGeom prst="roundRect">
            <a:avLst>
              <a:gd name="adj" fmla="val 15687"/>
            </a:avLst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from the Data Center Market</a:t>
            </a:r>
            <a:endParaRPr lang="he-IL" dirty="0"/>
          </a:p>
        </p:txBody>
      </p:sp>
      <p:pic>
        <p:nvPicPr>
          <p:cNvPr id="1026" name="Picture 2" descr="http://gigaom2.files.wordpress.com/2011/02/datacen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275" y="2332310"/>
            <a:ext cx="4607566" cy="4023400"/>
          </a:xfrm>
          <a:prstGeom prst="roundRect">
            <a:avLst>
              <a:gd name="adj" fmla="val 5842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7" name="Rounded Rectangle 16"/>
          <p:cNvSpPr/>
          <p:nvPr/>
        </p:nvSpPr>
        <p:spPr>
          <a:xfrm>
            <a:off x="7116642" y="1442574"/>
            <a:ext cx="4607566" cy="957631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001">
            <a:schemeClr val="lt2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Virtualized Data Center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775404" y="7148840"/>
            <a:ext cx="11730867" cy="1483647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4600" b="1" dirty="0"/>
              <a:t>Clustering &amp; Virtualization</a:t>
            </a:r>
            <a:br>
              <a:rPr lang="en-US" sz="4600" b="1" dirty="0"/>
            </a:br>
            <a:r>
              <a:rPr lang="en-US" sz="4600" b="1" dirty="0"/>
              <a:t>Brought Efficiency to the Data Center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055369" y="2330800"/>
            <a:ext cx="4931359" cy="3988275"/>
            <a:chOff x="545206" y="1517345"/>
            <a:chExt cx="4190904" cy="3389426"/>
          </a:xfrm>
        </p:grpSpPr>
        <p:pic>
          <p:nvPicPr>
            <p:cNvPr id="6146" name="Picture 2" descr="https://encrypted-tbn2.gstatic.com/images?q=tbn:ANd9GcSuJ3gbNfRs4AUKEFeUCfWKZEofRY3rwsFivLflIm6jb4fsuvRSrA"/>
            <p:cNvPicPr>
              <a:picLocks noChangeAspect="1" noChangeArrowheads="1"/>
            </p:cNvPicPr>
            <p:nvPr/>
          </p:nvPicPr>
          <p:blipFill rotWithShape="1"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-607"/>
            <a:stretch/>
          </p:blipFill>
          <p:spPr bwMode="auto">
            <a:xfrm>
              <a:off x="545206" y="1517345"/>
              <a:ext cx="2523462" cy="338942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  <p:pic>
          <p:nvPicPr>
            <p:cNvPr id="14" name="Picture 2" descr="https://encrypted-tbn2.gstatic.com/images?q=tbn:ANd9GcSuJ3gbNfRs4AUKEFeUCfWKZEofRY3rwsFivLflIm6jb4fsuvRSrA"/>
            <p:cNvPicPr>
              <a:picLocks noChangeAspect="1" noChangeArrowheads="1"/>
            </p:cNvPicPr>
            <p:nvPr/>
          </p:nvPicPr>
          <p:blipFill rotWithShape="1"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25" t="1" b="-607"/>
            <a:stretch/>
          </p:blipFill>
          <p:spPr bwMode="auto">
            <a:xfrm>
              <a:off x="2743201" y="1517345"/>
              <a:ext cx="1992909" cy="338942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/>
          </p:spPr>
        </p:pic>
      </p:grpSp>
      <p:sp>
        <p:nvSpPr>
          <p:cNvPr id="16" name="Rounded Rectangle 15"/>
          <p:cNvSpPr/>
          <p:nvPr/>
        </p:nvSpPr>
        <p:spPr>
          <a:xfrm>
            <a:off x="1055369" y="1460207"/>
            <a:ext cx="4931358" cy="1024474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001">
            <a:schemeClr val="lt2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Monolithic Mainframes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00104" y="9163346"/>
            <a:ext cx="109086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fld id="{0E6877CD-BBE7-45F4-86C7-CA3AE0377ED4}" type="slidenum">
              <a:rPr lang="he-IL" smtClean="0"/>
              <a:t>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19593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of Industries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877CD-BBE7-45F4-86C7-CA3AE0377ED4}" type="slidenum">
              <a:rPr lang="he-IL" smtClean="0"/>
              <a:t>5</a:t>
            </a:fld>
            <a:endParaRPr lang="he-IL"/>
          </a:p>
        </p:txBody>
      </p:sp>
      <p:grpSp>
        <p:nvGrpSpPr>
          <p:cNvPr id="2" name="Group 1"/>
          <p:cNvGrpSpPr/>
          <p:nvPr/>
        </p:nvGrpSpPr>
        <p:grpSpPr>
          <a:xfrm>
            <a:off x="510256" y="1754638"/>
            <a:ext cx="5639158" cy="5893507"/>
            <a:chOff x="620025" y="1233730"/>
            <a:chExt cx="3965033" cy="4143872"/>
          </a:xfrm>
        </p:grpSpPr>
        <p:pic>
          <p:nvPicPr>
            <p:cNvPr id="1026" name="Picture 2" descr="A silhouette of the evolution of man from the ape.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4673"/>
            <a:stretch/>
          </p:blipFill>
          <p:spPr bwMode="auto">
            <a:xfrm>
              <a:off x="620025" y="1429716"/>
              <a:ext cx="3965033" cy="3947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856339" y="1233730"/>
              <a:ext cx="3728719" cy="61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100" b="1" dirty="0"/>
                <a:t>Data Centers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991615" y="1749429"/>
            <a:ext cx="5348476" cy="5805616"/>
            <a:chOff x="4915979" y="1230067"/>
            <a:chExt cx="3760647" cy="4082074"/>
          </a:xfrm>
        </p:grpSpPr>
        <p:grpSp>
          <p:nvGrpSpPr>
            <p:cNvPr id="7" name="Group 6"/>
            <p:cNvGrpSpPr/>
            <p:nvPr/>
          </p:nvGrpSpPr>
          <p:grpSpPr>
            <a:xfrm>
              <a:off x="4915979" y="1495177"/>
              <a:ext cx="3558909" cy="3816964"/>
              <a:chOff x="4410891" y="1752551"/>
              <a:chExt cx="3558909" cy="4005753"/>
            </a:xfrm>
          </p:grpSpPr>
          <p:pic>
            <p:nvPicPr>
              <p:cNvPr id="8" name="Picture 2" descr="A silhouette of the evolution of man from the ape."/>
              <p:cNvPicPr>
                <a:picLocks noChangeAspect="1" noChangeArrowheads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r="68448"/>
              <a:stretch/>
            </p:blipFill>
            <p:spPr bwMode="auto">
              <a:xfrm>
                <a:off x="4410891" y="1752551"/>
                <a:ext cx="1685109" cy="40057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2" descr="A silhouette of the evolution of man from the ape."/>
              <p:cNvPicPr>
                <a:picLocks noChangeAspect="1" noChangeArrowheads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703" r="68448"/>
              <a:stretch/>
            </p:blipFill>
            <p:spPr bwMode="auto">
              <a:xfrm>
                <a:off x="6096000" y="1752551"/>
                <a:ext cx="632823" cy="40057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2" descr="A silhouette of the evolution of man from the ape."/>
              <p:cNvPicPr>
                <a:picLocks noChangeAspect="1" noChangeArrowheads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703" r="68448"/>
              <a:stretch/>
            </p:blipFill>
            <p:spPr bwMode="auto">
              <a:xfrm>
                <a:off x="6725922" y="1752551"/>
                <a:ext cx="632823" cy="40057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2" descr="A silhouette of the evolution of man from the ape."/>
              <p:cNvPicPr>
                <a:picLocks noChangeAspect="1" noChangeArrowheads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703" r="68448"/>
              <a:stretch/>
            </p:blipFill>
            <p:spPr bwMode="auto">
              <a:xfrm>
                <a:off x="7336977" y="1752551"/>
                <a:ext cx="632823" cy="40057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4947907" y="1230067"/>
              <a:ext cx="3728719" cy="61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100" b="1" dirty="0"/>
                <a:t>Networks</a:t>
              </a:r>
            </a:p>
          </p:txBody>
        </p:sp>
      </p:grpSp>
      <p:sp>
        <p:nvSpPr>
          <p:cNvPr id="15" name="Rounded Rectangle 14"/>
          <p:cNvSpPr/>
          <p:nvPr/>
        </p:nvSpPr>
        <p:spPr>
          <a:xfrm>
            <a:off x="879198" y="7442190"/>
            <a:ext cx="11319671" cy="86088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/>
              <a:t>Can Networks Follow The Data Center Evolution?</a:t>
            </a:r>
          </a:p>
        </p:txBody>
      </p:sp>
    </p:spTree>
    <p:extLst>
      <p:ext uri="{BB962C8B-B14F-4D97-AF65-F5344CB8AC3E}">
        <p14:creationId xmlns:p14="http://schemas.microsoft.com/office/powerpoint/2010/main" val="2325176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So why do we have “Mainframe-like” routers?</a:t>
            </a:r>
            <a:endParaRPr lang="en-US" sz="4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877CD-BBE7-45F4-86C7-CA3AE0377ED4}" type="slidenum">
              <a:rPr lang="he-IL" smtClean="0"/>
              <a:t>6</a:t>
            </a:fld>
            <a:endParaRPr lang="he-IL"/>
          </a:p>
        </p:txBody>
      </p:sp>
      <p:pic>
        <p:nvPicPr>
          <p:cNvPr id="4" name="Picture 2" descr="https://encrypted-tbn2.gstatic.com/images?q=tbn:ANd9GcSuJ3gbNfRs4AUKEFeUCfWKZEofRY3rwsFivLflIm6jb4fsuvRSrA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25" t="1" b="-607"/>
          <a:stretch/>
        </p:blipFill>
        <p:spPr bwMode="auto">
          <a:xfrm>
            <a:off x="5310820" y="1420416"/>
            <a:ext cx="3381988" cy="57518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Rounded Rectangle 4"/>
          <p:cNvSpPr/>
          <p:nvPr/>
        </p:nvSpPr>
        <p:spPr>
          <a:xfrm>
            <a:off x="879198" y="7442190"/>
            <a:ext cx="11319671" cy="86088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/>
              <a:t>It’s Electronics and Copper Limitations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645793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Zooming in on the challenge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11200" y="5514404"/>
            <a:ext cx="12055896" cy="3250828"/>
          </a:xfrm>
        </p:spPr>
        <p:txBody>
          <a:bodyPr/>
          <a:lstStyle/>
          <a:p>
            <a:r>
              <a:rPr lang="en-US" sz="3200" dirty="0" smtClean="0"/>
              <a:t>Chip I/O at speeds of 100G is limited to a few centimeters</a:t>
            </a:r>
          </a:p>
          <a:p>
            <a:pPr lvl="1"/>
            <a:r>
              <a:rPr lang="en-US" sz="2800" dirty="0" smtClean="0"/>
              <a:t>Requiring Amplification every 2/3 cm</a:t>
            </a:r>
          </a:p>
          <a:p>
            <a:pPr lvl="1"/>
            <a:r>
              <a:rPr lang="en-US" sz="2800" dirty="0" smtClean="0"/>
              <a:t>Requiring MORE electronics</a:t>
            </a:r>
          </a:p>
          <a:p>
            <a:pPr lvl="1"/>
            <a:r>
              <a:rPr lang="en-US" sz="2800" dirty="0" smtClean="0"/>
              <a:t>Requiring MORE cooling</a:t>
            </a:r>
          </a:p>
          <a:p>
            <a:pPr lvl="1"/>
            <a:r>
              <a:rPr lang="en-US" sz="2800" dirty="0" smtClean="0"/>
              <a:t>Requiring MORE space</a:t>
            </a:r>
          </a:p>
          <a:p>
            <a:pPr lvl="1"/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877CD-BBE7-45F4-86C7-CA3AE0377ED4}" type="slidenum">
              <a:rPr lang="he-IL" smtClean="0"/>
              <a:pPr/>
              <a:t>7</a:t>
            </a:fld>
            <a:endParaRPr lang="he-I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31"/>
          <a:stretch/>
        </p:blipFill>
        <p:spPr bwMode="auto">
          <a:xfrm>
            <a:off x="2613968" y="1564432"/>
            <a:ext cx="8640960" cy="38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14004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3004800" cy="9753600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283" y="2228913"/>
            <a:ext cx="7214242" cy="5463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1760" y="916360"/>
            <a:ext cx="11216640" cy="1108568"/>
          </a:xfrm>
        </p:spPr>
        <p:txBody>
          <a:bodyPr>
            <a:no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</a:rPr>
              <a:t>Compass-EOS   </a:t>
            </a:r>
            <a:r>
              <a:rPr lang="en-US" sz="6000" dirty="0" err="1">
                <a:solidFill>
                  <a:schemeClr val="bg1"/>
                </a:solidFill>
              </a:rPr>
              <a:t>icPhotonics</a:t>
            </a:r>
            <a:r>
              <a:rPr lang="en-US" sz="6000" dirty="0">
                <a:solidFill>
                  <a:schemeClr val="bg1"/>
                </a:solidFill>
              </a:rPr>
              <a:t>™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57915" y="8136211"/>
            <a:ext cx="12245446" cy="86088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/>
              <a:t>World First Chip-to-Chip Optical Interconnect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00104" y="9163346"/>
            <a:ext cx="109086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fld id="{0E6877CD-BBE7-45F4-86C7-CA3AE0377ED4}" type="slidenum">
              <a:rPr lang="he-IL" smtClean="0"/>
              <a:t>8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582753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80" y="271586"/>
            <a:ext cx="11648984" cy="1108568"/>
          </a:xfrm>
        </p:spPr>
        <p:txBody>
          <a:bodyPr>
            <a:noAutofit/>
          </a:bodyPr>
          <a:lstStyle/>
          <a:p>
            <a:r>
              <a:rPr lang="en-US" sz="4000" i="1" dirty="0"/>
              <a:t>i</a:t>
            </a:r>
            <a:r>
              <a:rPr lang="en-US" sz="4000" i="1" dirty="0" smtClean="0"/>
              <a:t>cPhotonics™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World’s First Chip-to-Chip Optical Interconnect</a:t>
            </a:r>
            <a:endParaRPr lang="en-US" sz="4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612" y="1692976"/>
            <a:ext cx="5207831" cy="3475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>
          <a:xfrm>
            <a:off x="1036612" y="5652669"/>
            <a:ext cx="5527040" cy="3301707"/>
          </a:xfrm>
        </p:spPr>
        <p:txBody>
          <a:bodyPr>
            <a:normAutofit/>
          </a:bodyPr>
          <a:lstStyle/>
          <a:p>
            <a:r>
              <a:rPr lang="en-US" sz="2600" dirty="0"/>
              <a:t>1.34Tb/s Full Duplex Bandwidth</a:t>
            </a:r>
          </a:p>
          <a:p>
            <a:r>
              <a:rPr lang="en-US" sz="2600" dirty="0"/>
              <a:t>Order of magnitude higher Chip I/O Density. 64Gb/a per mm2</a:t>
            </a:r>
          </a:p>
          <a:p>
            <a:r>
              <a:rPr lang="en-US" sz="2600" dirty="0"/>
              <a:t>Passive optical links that stretch to Hundreds of Meters vs. Centimeters with Electronics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877CD-BBE7-45F4-86C7-CA3AE0377ED4}" type="slidenum">
              <a:rPr lang="he-IL" smtClean="0"/>
              <a:t>9</a:t>
            </a:fld>
            <a:endParaRPr lang="he-IL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17"/>
          <a:stretch/>
        </p:blipFill>
        <p:spPr>
          <a:xfrm>
            <a:off x="7021102" y="1709288"/>
            <a:ext cx="5100682" cy="3429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Content Placeholder 14"/>
          <p:cNvSpPr txBox="1">
            <a:spLocks/>
          </p:cNvSpPr>
          <p:nvPr/>
        </p:nvSpPr>
        <p:spPr>
          <a:xfrm>
            <a:off x="6813781" y="5594002"/>
            <a:ext cx="5527040" cy="3147538"/>
          </a:xfrm>
          <a:prstGeom prst="rect">
            <a:avLst/>
          </a:prstGeom>
        </p:spPr>
        <p:txBody>
          <a:bodyPr vert="horz" lIns="130046" tIns="65023" rIns="130046" bIns="65023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Direct Coupling to CMOS Chip</a:t>
            </a:r>
          </a:p>
          <a:p>
            <a:r>
              <a:rPr lang="en-US" dirty="0"/>
              <a:t>Low energy consumption: 10pJ/bit </a:t>
            </a:r>
          </a:p>
          <a:p>
            <a:r>
              <a:rPr lang="en-US" dirty="0"/>
              <a:t>Dozens of Patents Covering Technology &amp; Processes </a:t>
            </a:r>
          </a:p>
          <a:p>
            <a:r>
              <a:rPr lang="en-US" dirty="0"/>
              <a:t>Flexible form factor</a:t>
            </a:r>
          </a:p>
          <a:p>
            <a:r>
              <a:rPr lang="en-US" dirty="0"/>
              <a:t>Deployed in Production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sz="3400" dirty="0"/>
          </a:p>
        </p:txBody>
      </p:sp>
      <p:sp>
        <p:nvSpPr>
          <p:cNvPr id="17" name="Rectangular Callout 16"/>
          <p:cNvSpPr/>
          <p:nvPr/>
        </p:nvSpPr>
        <p:spPr>
          <a:xfrm>
            <a:off x="2525570" y="1882103"/>
            <a:ext cx="1526650" cy="844951"/>
          </a:xfrm>
          <a:prstGeom prst="wedgeRectCallout">
            <a:avLst>
              <a:gd name="adj1" fmla="val 12500"/>
              <a:gd name="adj2" fmla="val 118465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r>
              <a:rPr lang="en-US" sz="2000" b="1" dirty="0"/>
              <a:t>Laser Matrix</a:t>
            </a:r>
          </a:p>
        </p:txBody>
      </p:sp>
      <p:sp>
        <p:nvSpPr>
          <p:cNvPr id="18" name="Rectangular Callout 17"/>
          <p:cNvSpPr/>
          <p:nvPr/>
        </p:nvSpPr>
        <p:spPr>
          <a:xfrm>
            <a:off x="4363203" y="2116870"/>
            <a:ext cx="1526650" cy="844951"/>
          </a:xfrm>
          <a:prstGeom prst="wedgeRectCallout">
            <a:avLst>
              <a:gd name="adj1" fmla="val -92438"/>
              <a:gd name="adj2" fmla="val 13407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r>
              <a:rPr lang="en-US" sz="2000" b="1" dirty="0"/>
              <a:t>Photo Detectors</a:t>
            </a:r>
          </a:p>
        </p:txBody>
      </p:sp>
      <p:sp>
        <p:nvSpPr>
          <p:cNvPr id="19" name="Rectangular Callout 18"/>
          <p:cNvSpPr/>
          <p:nvPr/>
        </p:nvSpPr>
        <p:spPr>
          <a:xfrm>
            <a:off x="1196813" y="2974855"/>
            <a:ext cx="1526650" cy="844951"/>
          </a:xfrm>
          <a:prstGeom prst="wedgeRectCallout">
            <a:avLst>
              <a:gd name="adj1" fmla="val 114969"/>
              <a:gd name="adj2" fmla="val 107312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r>
              <a:rPr lang="en-US" sz="2000" b="1" dirty="0"/>
              <a:t>Standard I/O</a:t>
            </a:r>
          </a:p>
        </p:txBody>
      </p:sp>
      <p:sp>
        <p:nvSpPr>
          <p:cNvPr id="20" name="Rectangular Callout 19"/>
          <p:cNvSpPr/>
          <p:nvPr/>
        </p:nvSpPr>
        <p:spPr>
          <a:xfrm>
            <a:off x="10122065" y="1709288"/>
            <a:ext cx="1999718" cy="1230114"/>
          </a:xfrm>
          <a:prstGeom prst="wedgeRectCallout">
            <a:avLst>
              <a:gd name="adj1" fmla="val -89969"/>
              <a:gd name="adj2" fmla="val 91843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r>
              <a:rPr lang="en-US" sz="2000" b="1" dirty="0"/>
              <a:t>Digital  CMOS chip </a:t>
            </a:r>
          </a:p>
        </p:txBody>
      </p:sp>
      <p:sp>
        <p:nvSpPr>
          <p:cNvPr id="12" name="Rectangular Callout 11"/>
          <p:cNvSpPr/>
          <p:nvPr/>
        </p:nvSpPr>
        <p:spPr>
          <a:xfrm>
            <a:off x="10543346" y="3916217"/>
            <a:ext cx="1999718" cy="1230114"/>
          </a:xfrm>
          <a:prstGeom prst="wedgeRectCallout">
            <a:avLst>
              <a:gd name="adj1" fmla="val -142973"/>
              <a:gd name="adj2" fmla="val -7059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130046" tIns="65023" rIns="130046" bIns="65023" rtlCol="0" anchor="ctr"/>
          <a:lstStyle/>
          <a:p>
            <a:pPr algn="ctr"/>
            <a:r>
              <a:rPr lang="en-US" sz="2000" b="1" dirty="0"/>
              <a:t>Direct optical interface </a:t>
            </a:r>
          </a:p>
        </p:txBody>
      </p:sp>
    </p:spTree>
    <p:extLst>
      <p:ext uri="{BB962C8B-B14F-4D97-AF65-F5344CB8AC3E}">
        <p14:creationId xmlns:p14="http://schemas.microsoft.com/office/powerpoint/2010/main" val="238064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itle &amp; Subtitle">
  <a:themeElements>
    <a:clrScheme name="">
      <a:dk1>
        <a:srgbClr val="004D55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4047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626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4D55"/>
            </a:solidFill>
            <a:effectLst/>
            <a:latin typeface="Helvetica Neue Light" charset="0"/>
            <a:ea typeface="ヒラギノ角ゴ ProN W3" charset="-128"/>
            <a:cs typeface="ヒラギノ角ゴ ProN W3" charset="-128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626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4D55"/>
            </a:solidFill>
            <a:effectLst/>
            <a:latin typeface="Helvetica Neue Light" charset="0"/>
            <a:ea typeface="ヒラギノ角ゴ ProN W3" charset="-128"/>
            <a:cs typeface="ヒラギノ角ゴ ProN W3" charset="-128"/>
            <a:sym typeface="Helvetica Neue Light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">
      <a:dk1>
        <a:srgbClr val="004D55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4047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 Neue Light"/>
        <a:ea typeface="ヒラギノ角ゴ ProN W3"/>
        <a:cs typeface="ヒラギノ角ゴ ProN W3"/>
      </a:majorFont>
      <a:minorFont>
        <a:latin typeface="Helvetica Neue 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626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4D55"/>
            </a:solidFill>
            <a:effectLst/>
            <a:latin typeface="Helvetica Neue Light" charset="0"/>
            <a:ea typeface="ヒラギノ角ゴ ProN W3" charset="-128"/>
            <a:cs typeface="ヒラギノ角ゴ ProN W3" charset="-128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626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4D55"/>
            </a:solidFill>
            <a:effectLst/>
            <a:latin typeface="Helvetica Neue Light" charset="0"/>
            <a:ea typeface="ヒラギノ角ゴ ProN W3" charset="-128"/>
            <a:cs typeface="ヒラギノ角ゴ ProN W3" charset="-128"/>
            <a:sym typeface="Helvetica Neue Light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6963</TotalTime>
  <Pages>0</Pages>
  <Words>449</Words>
  <Characters>0</Characters>
  <Application>Microsoft Macintosh PowerPoint</Application>
  <PresentationFormat>Personnalisé</PresentationFormat>
  <Lines>0</Lines>
  <Paragraphs>109</Paragraphs>
  <Slides>15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17" baseType="lpstr">
      <vt:lpstr>Title &amp; Subtitle</vt:lpstr>
      <vt:lpstr>Title &amp; Bullets</vt:lpstr>
      <vt:lpstr>Evolving Peering with a New Router Architecture</vt:lpstr>
      <vt:lpstr>Peering Requirements / Challenges</vt:lpstr>
      <vt:lpstr>Peering Requirements / Challenges</vt:lpstr>
      <vt:lpstr>Lessons from the Data Center Market</vt:lpstr>
      <vt:lpstr>Evolution of Industries</vt:lpstr>
      <vt:lpstr>So why do we have “Mainframe-like” routers?</vt:lpstr>
      <vt:lpstr>Zooming in on the challenge</vt:lpstr>
      <vt:lpstr>Compass-EOS   icPhotonics™</vt:lpstr>
      <vt:lpstr>icPhotonics™ World’s First Chip-to-Chip Optical Interconnect</vt:lpstr>
      <vt:lpstr>Scaling icPhotonics™ to Even Higher Capacities</vt:lpstr>
      <vt:lpstr>icPhotonics™ – Inter-Chip Photonics Revolutionizing Backplane Connectivity</vt:lpstr>
      <vt:lpstr>Enabling a simplified routing building-block</vt:lpstr>
      <vt:lpstr>Enabling the Vision of Network Virtualization</vt:lpstr>
      <vt:lpstr>How icPhotonics plays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RIPE Slide Master</dc:title>
  <dc:creator>Asaf Somekh</dc:creator>
  <cp:lastModifiedBy>Jean-David LEHMANN-CHARLEY</cp:lastModifiedBy>
  <cp:revision>28</cp:revision>
  <dcterms:modified xsi:type="dcterms:W3CDTF">2013-10-16T16:57:27Z</dcterms:modified>
</cp:coreProperties>
</file>