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14"/>
  </p:notesMasterIdLst>
  <p:sldIdLst>
    <p:sldId id="256" r:id="rId3"/>
    <p:sldId id="275" r:id="rId4"/>
    <p:sldId id="265" r:id="rId5"/>
    <p:sldId id="271" r:id="rId6"/>
    <p:sldId id="266" r:id="rId7"/>
    <p:sldId id="273" r:id="rId8"/>
    <p:sldId id="272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8" autoAdjust="0"/>
    <p:restoredTop sz="94660"/>
  </p:normalViewPr>
  <p:slideViewPr>
    <p:cSldViewPr>
      <p:cViewPr>
        <p:scale>
          <a:sx n="75" d="100"/>
          <a:sy n="75" d="100"/>
        </p:scale>
        <p:origin x="-138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47205-CD1F-48FE-B16E-5223B65D4F5F}" type="datetimeFigureOut">
              <a:rPr lang="de-DE" smtClean="0"/>
              <a:t>15.10.2013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667A-CB0F-4B09-B538-7B895F6C63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60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 New Roman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686857" indent="-264176" eaLnBrk="0" hangingPunct="0"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056704" indent="-211341" eaLnBrk="0" hangingPunct="0"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479385" indent="-211341" eaLnBrk="0" hangingPunct="0"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1902066" indent="-211341" eaLnBrk="0" hangingPunct="0"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324748" indent="-211341" defTabSz="41534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747429" indent="-211341" defTabSz="41534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170111" indent="-211341" defTabSz="41534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592792" indent="-211341" defTabSz="41534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3876" algn="l"/>
                <a:tab pos="829219" algn="l"/>
                <a:tab pos="1244562" algn="l"/>
                <a:tab pos="1659906" algn="l"/>
                <a:tab pos="2075248" algn="l"/>
                <a:tab pos="2490592" algn="l"/>
                <a:tab pos="2905935" algn="l"/>
                <a:tab pos="3321278" algn="l"/>
                <a:tab pos="3736621" algn="l"/>
                <a:tab pos="4151965" algn="l"/>
                <a:tab pos="4567307" algn="l"/>
                <a:tab pos="4982651" algn="l"/>
                <a:tab pos="5397994" algn="l"/>
                <a:tab pos="5813337" algn="l"/>
                <a:tab pos="6228680" algn="l"/>
                <a:tab pos="6644024" algn="l"/>
                <a:tab pos="7059366" algn="l"/>
                <a:tab pos="7474710" algn="l"/>
                <a:tab pos="7890053" algn="l"/>
                <a:tab pos="8305396" algn="l"/>
              </a:tabLst>
              <a:defRPr sz="2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D380387-F22F-4204-BDDB-FB501AE610C8}" type="slidenum">
              <a:rPr lang="en-GB" altLang="de-DE" sz="13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GB" altLang="de-DE" sz="13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6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843088"/>
            <a:ext cx="3581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859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"/>
          <a:stretch>
            <a:fillRect/>
          </a:stretch>
        </p:blipFill>
        <p:spPr bwMode="auto">
          <a:xfrm>
            <a:off x="611188" y="4941888"/>
            <a:ext cx="85328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36784"/>
            <a:ext cx="6768752" cy="1528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Frutiger LT Com 55 Roman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535907"/>
            <a:ext cx="8568952" cy="444821"/>
          </a:xfrm>
          <a:prstGeom prst="rect">
            <a:avLst/>
          </a:prstGeom>
        </p:spPr>
        <p:txBody>
          <a:bodyPr/>
          <a:lstStyle>
            <a:lvl1pPr>
              <a:defRPr sz="3600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303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3250" cy="3564434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6768752" cy="648072"/>
          </a:xfrm>
          <a:prstGeom prst="rect">
            <a:avLst/>
          </a:prstGeom>
        </p:spPr>
        <p:txBody>
          <a:bodyPr/>
          <a:lstStyle>
            <a:lvl1pPr>
              <a:defRPr sz="2200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6A9A-8689-4010-A54D-685E5285C497}" type="datetime4">
              <a:rPr lang="de-DE">
                <a:solidFill>
                  <a:srgbClr val="FFFFFF"/>
                </a:solidFill>
              </a:rPr>
              <a:pPr>
                <a:defRPr/>
              </a:pPr>
              <a:t>15. Oktober 2013</a:t>
            </a:fld>
            <a:r>
              <a:rPr lang="de-DE">
                <a:solidFill>
                  <a:srgbClr val="FFFFFF"/>
                </a:solidFill>
              </a:rPr>
              <a:t> – DE-CIX Management GmbH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#</a:t>
            </a:r>
            <a:fld id="{24F766BA-E7FA-4D73-AC44-457D370C11F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9889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33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575759"/>
              </a:buClr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 marL="984250" indent="-527050">
              <a:buClr>
                <a:srgbClr val="575759"/>
              </a:buClr>
              <a:buFont typeface="Arial" pitchFamily="34" charset="0"/>
              <a:buChar char="–"/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buClr>
                <a:srgbClr val="575759"/>
              </a:buCl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buClr>
                <a:srgbClr val="575759"/>
              </a:buCl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buClr>
                <a:srgbClr val="575759"/>
              </a:buCl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4823"/>
            <a:ext cx="4041775" cy="3300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cap="none" baseline="0">
                <a:solidFill>
                  <a:srgbClr val="575759"/>
                </a:solidFill>
                <a:latin typeface="Handel Gothic Com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575759"/>
              </a:buClr>
              <a:defRPr sz="2000" baseline="0">
                <a:solidFill>
                  <a:srgbClr val="575759"/>
                </a:solidFill>
                <a:latin typeface="Frutiger LT Com 55 Roman" pitchFamily="34" charset="0"/>
              </a:defRPr>
            </a:lvl1pPr>
            <a:lvl2pPr>
              <a:buClr>
                <a:srgbClr val="575759"/>
              </a:buClr>
              <a:defRPr sz="1800" baseline="0">
                <a:solidFill>
                  <a:srgbClr val="575759"/>
                </a:solidFill>
                <a:latin typeface="Frutiger LT Com 55 Roman" pitchFamily="34" charset="0"/>
              </a:defRPr>
            </a:lvl2pPr>
            <a:lvl3pPr>
              <a:buClr>
                <a:srgbClr val="575759"/>
              </a:buClr>
              <a:defRPr sz="1600" baseline="0">
                <a:solidFill>
                  <a:srgbClr val="575759"/>
                </a:solidFill>
                <a:latin typeface="Frutiger LT Com 55 Roman" pitchFamily="34" charset="0"/>
              </a:defRPr>
            </a:lvl3pPr>
            <a:lvl4pPr>
              <a:buClr>
                <a:srgbClr val="575759"/>
              </a:buClr>
              <a:defRPr sz="1400" baseline="0">
                <a:solidFill>
                  <a:srgbClr val="575759"/>
                </a:solidFill>
                <a:latin typeface="Frutiger LT Com 55 Roman" pitchFamily="34" charset="0"/>
              </a:defRPr>
            </a:lvl4pPr>
            <a:lvl5pPr>
              <a:buClr>
                <a:srgbClr val="575759"/>
              </a:buClr>
              <a:defRPr sz="1200" baseline="0">
                <a:solidFill>
                  <a:srgbClr val="575759"/>
                </a:solidFill>
                <a:latin typeface="Frutiger LT Com 55 Roman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54CF-6E81-4C96-9016-D249EAD09DD9}" type="datetime4">
              <a:rPr lang="de-DE">
                <a:solidFill>
                  <a:srgbClr val="FFFFFF"/>
                </a:solidFill>
              </a:rPr>
              <a:pPr>
                <a:defRPr/>
              </a:pPr>
              <a:t>15. Oktober 2013</a:t>
            </a:fld>
            <a:r>
              <a:rPr lang="de-DE">
                <a:solidFill>
                  <a:srgbClr val="FFFFFF"/>
                </a:solidFill>
              </a:rPr>
              <a:t> – DE-CIX Management GmbH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#</a:t>
            </a:r>
            <a:fld id="{0A9A03B2-6A8A-4F98-BAFA-5B0EB5D9AC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757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49896"/>
            <a:ext cx="8229600" cy="710952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rgbClr val="575759"/>
                </a:solidFill>
                <a:latin typeface="+mj-lt"/>
                <a:cs typeface="DaunPenh" panose="01010101010101010101" pitchFamily="2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60440"/>
          </a:xfrm>
        </p:spPr>
        <p:txBody>
          <a:bodyPr/>
          <a:lstStyle>
            <a:lvl1pPr>
              <a:defRPr sz="2000">
                <a:solidFill>
                  <a:srgbClr val="575759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rgbClr val="575759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600">
                <a:solidFill>
                  <a:srgbClr val="575759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rgbClr val="575759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400">
                <a:solidFill>
                  <a:srgbClr val="575759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3387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5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0533-DC8E-4C34-BEB5-25DFB4E2A93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D18F-F9F5-4CD0-82DE-179AA92DA02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idx="3"/>
          </p:nvPr>
        </p:nvSpPr>
        <p:spPr>
          <a:xfrm>
            <a:off x="468313" y="6607175"/>
            <a:ext cx="6335712" cy="19685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 sz="1000">
                <a:latin typeface="Frutiger LT Com 87 XBlack Cn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17E997C-E9E4-4361-BFDE-A20EC0FA65BA}" type="datetime4">
              <a:rPr lang="de-DE">
                <a:solidFill>
                  <a:srgbClr val="FFFFFF"/>
                </a:solidFill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15. Oktober 2013</a:t>
            </a:fld>
            <a:r>
              <a:rPr lang="de-DE">
                <a:solidFill>
                  <a:srgbClr val="FFFFFF"/>
                </a:solidFill>
                <a:cs typeface="Arial" charset="0"/>
              </a:rPr>
              <a:t> – DE-CIX Management GmbH</a:t>
            </a: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4"/>
          </p:nvPr>
        </p:nvSpPr>
        <p:spPr>
          <a:xfrm>
            <a:off x="6948488" y="6610350"/>
            <a:ext cx="2124075" cy="195263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  <a:defRPr sz="1000">
                <a:latin typeface="Frutiger LT Com 87 XBlack Cn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cs typeface="Arial" charset="0"/>
              </a:rPr>
              <a:t>#</a:t>
            </a:r>
            <a:fld id="{9EEDB9D1-0DC9-480D-9654-9DDCB41D62D2}" type="slidenum">
              <a:rPr lang="en-GB">
                <a:solidFill>
                  <a:srgbClr val="FFFFFF"/>
                </a:solidFill>
                <a:cs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800">
          <a:solidFill>
            <a:srgbClr val="000000"/>
          </a:solidFill>
          <a:latin typeface="Handel Gothic" pitchFamily="2" charset="0"/>
          <a:ea typeface="ＭＳ Ｐゴシック" charset="-128"/>
          <a:cs typeface="ＭＳ Ｐゴシック" charset="-128"/>
        </a:defRPr>
      </a:lvl5pPr>
      <a:lvl6pPr marL="15367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6pPr>
      <a:lvl7pPr marL="19939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7pPr>
      <a:lvl8pPr marL="24511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8pPr>
      <a:lvl9pPr marL="2908300" indent="-215900" algn="l" defTabSz="449263" rtl="0" eaLnBrk="1" fontAlgn="base" hangingPunct="1">
        <a:lnSpc>
          <a:spcPct val="6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>
          <a:solidFill>
            <a:srgbClr val="000000"/>
          </a:solidFill>
          <a:latin typeface="Arial" pitchFamily="34" charset="0"/>
        </a:defRPr>
      </a:lvl9pPr>
    </p:titleStyle>
    <p:bodyStyle>
      <a:lvl1pPr marL="603250" indent="-60325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984250" indent="-527050" algn="l" defTabSz="449263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371600" indent="-457200" algn="l" defTabSz="449263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746250" indent="-37465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203450" indent="-37465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6606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31178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5750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4032250" indent="-374650" algn="l" defTabSz="449263" rtl="0" eaLnBrk="1" fontAlgn="base" hangingPunct="1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25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Migrating </a:t>
            </a:r>
            <a:r>
              <a:rPr lang="de-DE" smtClean="0"/>
              <a:t>customers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/>
              <a:t>Pull out fibre on </a:t>
            </a:r>
            <a:r>
              <a:rPr lang="de-DE" smtClean="0"/>
              <a:t>the old </a:t>
            </a:r>
            <a:r>
              <a:rPr lang="de-DE"/>
              <a:t>platform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Plug fibre into new DE-CIX Apollon platform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Check light level – clean if necessary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Check ping / packet loss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Activate port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Notify customer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Takes about </a:t>
            </a:r>
            <a:r>
              <a:rPr lang="de-DE" smtClean="0"/>
              <a:t>3 </a:t>
            </a:r>
            <a:r>
              <a:rPr lang="de-DE"/>
              <a:t>minutes</a:t>
            </a:r>
          </a:p>
          <a:p>
            <a:pPr>
              <a:spcAft>
                <a:spcPts val="600"/>
              </a:spcAft>
              <a:defRPr/>
            </a:pPr>
            <a:r>
              <a:rPr lang="de-DE" smtClean="0"/>
              <a:t>EtherChannels</a:t>
            </a:r>
            <a:r>
              <a:rPr lang="de-DE"/>
              <a:t>: Move half of ports, then test and activate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9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200" smtClean="0"/>
              <a:t>Thank you!</a:t>
            </a:r>
            <a:endParaRPr lang="en-US" sz="2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rgbClr val="000000"/>
              </a:buClr>
              <a:buFont typeface="Arial" charset="0"/>
              <a:buNone/>
            </a:pPr>
            <a:endParaRPr lang="de-DE" smtClean="0">
              <a:latin typeface="Frutiger LT Com 55 Roman" charset="0"/>
            </a:endParaRP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r>
              <a:rPr lang="de-DE" smtClean="0">
                <a:latin typeface="Frutiger LT Com 55 Roman" charset="0"/>
              </a:rPr>
              <a:t>Join </a:t>
            </a:r>
            <a:r>
              <a:rPr lang="de-DE">
                <a:latin typeface="Frutiger LT Com 55 Roman" charset="0"/>
              </a:rPr>
              <a:t>DE-CIX now!</a:t>
            </a: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endParaRPr lang="de-DE">
              <a:latin typeface="Frutiger LT Com 55 Roman" charset="0"/>
            </a:endParaRP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r>
              <a:rPr lang="de-DE">
                <a:latin typeface="Frutiger LT Com 55 Roman" charset="0"/>
              </a:rPr>
              <a:t>DE-CIX Competence Center</a:t>
            </a: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r>
              <a:rPr lang="de-DE">
                <a:latin typeface="Frutiger LT Com 55 Roman" charset="0"/>
              </a:rPr>
              <a:t>Lindleystrasse 12</a:t>
            </a: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r>
              <a:rPr lang="de-DE">
                <a:latin typeface="Frutiger LT Com 55 Roman" charset="0"/>
              </a:rPr>
              <a:t>60314 Frankfurt/Germany</a:t>
            </a: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endParaRPr lang="de-DE">
              <a:latin typeface="Frutiger LT Com 55 Roman" charset="0"/>
            </a:endParaRP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r>
              <a:rPr lang="de-DE">
                <a:latin typeface="Frutiger LT Com 55 Roman" charset="0"/>
              </a:rPr>
              <a:t>Phone +49 69 1730 902 - 0</a:t>
            </a:r>
          </a:p>
          <a:p>
            <a:pPr marL="609600" indent="-609600">
              <a:buClr>
                <a:srgbClr val="000000"/>
              </a:buClr>
              <a:buFont typeface="Arial" charset="0"/>
              <a:buNone/>
            </a:pPr>
            <a:r>
              <a:rPr lang="de-DE">
                <a:latin typeface="Frutiger LT Com 55 Roman" charset="0"/>
              </a:rPr>
              <a:t>info@de-cix.net</a:t>
            </a:r>
          </a:p>
          <a:p>
            <a:pPr marL="609600" indent="-609600">
              <a:buFont typeface="Arial" charset="0"/>
              <a:buNone/>
            </a:pPr>
            <a:endParaRPr lang="de-DE" sz="2800">
              <a:latin typeface="Frutiger LT Com 55 Roman" charset="0"/>
            </a:endParaRPr>
          </a:p>
          <a:p>
            <a:endParaRPr lang="en-US"/>
          </a:p>
        </p:txBody>
      </p:sp>
      <p:pic>
        <p:nvPicPr>
          <p:cNvPr id="10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2205038"/>
            <a:ext cx="3457575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4953000" y="4797425"/>
            <a:ext cx="34353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400">
                <a:solidFill>
                  <a:srgbClr val="575759"/>
                </a:solidFill>
                <a:latin typeface="Frutiger LT Com 55 Roman" charset="0"/>
              </a:rPr>
              <a:t>DE-CIX Competence Center @ Kontorhaus Building</a:t>
            </a:r>
          </a:p>
          <a:p>
            <a:pPr algn="ctr" eaLnBrk="1" hangingPunct="1">
              <a:lnSpc>
                <a:spcPct val="7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400">
                <a:solidFill>
                  <a:srgbClr val="575759"/>
                </a:solidFill>
                <a:latin typeface="Frutiger LT Com 55 Roman" charset="0"/>
              </a:rPr>
              <a:t>Frankfurt Osthafen (Docklands)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de-DE" sz="1400">
              <a:solidFill>
                <a:srgbClr val="575759"/>
              </a:solidFill>
              <a:latin typeface="Frutiger LT Com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9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0" y="3048000"/>
            <a:ext cx="68580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smtClean="0">
                <a:latin typeface="Frutiger LT Com 55 Roman" charset="0"/>
              </a:rPr>
              <a:t>2013-10-17</a:t>
            </a:r>
          </a:p>
          <a:p>
            <a:r>
              <a:rPr lang="de-DE" altLang="de-DE" b="1" dirty="0" smtClean="0">
                <a:latin typeface="Frutiger LT Com 55 Roman" charset="0"/>
              </a:rPr>
              <a:t>RIPE67 Athens</a:t>
            </a:r>
          </a:p>
          <a:p>
            <a:endParaRPr lang="de-DE" altLang="de-DE" b="1" dirty="0" smtClean="0">
              <a:latin typeface="Frutiger LT Com 55 Roman" charset="0"/>
            </a:endParaRPr>
          </a:p>
          <a:p>
            <a:r>
              <a:rPr lang="de-DE" altLang="de-DE" dirty="0" smtClean="0">
                <a:latin typeface="Frutiger LT Com 55 Roman" charset="0"/>
              </a:rPr>
              <a:t>Wolfgang Tremmel</a:t>
            </a:r>
          </a:p>
          <a:p>
            <a:r>
              <a:rPr lang="de-DE" altLang="de-DE" dirty="0">
                <a:latin typeface="Frutiger LT Com 55 Roman" charset="0"/>
              </a:rPr>
              <a:t>w</a:t>
            </a:r>
            <a:r>
              <a:rPr lang="de-DE" altLang="de-DE" dirty="0" smtClean="0">
                <a:latin typeface="Frutiger LT Com 55 Roman" charset="0"/>
              </a:rPr>
              <a:t>olfgang.tremmel@de-cix.net</a:t>
            </a:r>
          </a:p>
          <a:p>
            <a:endParaRPr lang="en-US" altLang="de-DE" dirty="0" smtClean="0">
              <a:latin typeface="Frutiger LT Com 55 Roman" charset="0"/>
            </a:endParaRPr>
          </a:p>
          <a:p>
            <a:pPr eaLnBrk="1" hangingPunct="1"/>
            <a:endParaRPr lang="de-DE" altLang="de-DE" dirty="0" smtClean="0">
              <a:latin typeface="Frutiger LT Com 55 Roman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14400"/>
            <a:ext cx="8675687" cy="175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b="1" dirty="0" smtClean="0">
                <a:latin typeface="Handel Gothic Com Medium" charset="0"/>
              </a:rPr>
              <a:t>DE-CIX Apollon Migration Update</a:t>
            </a:r>
            <a:endParaRPr lang="en-US" altLang="de-DE" dirty="0" smtClean="0">
              <a:latin typeface="Handel Gothic Com Medium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2209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76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–"/>
            </a:pPr>
            <a:endParaRPr lang="de-DE" altLang="de-DE" smtClean="0">
              <a:solidFill>
                <a:srgbClr val="575759"/>
              </a:solidFill>
            </a:endParaRPr>
          </a:p>
          <a:p>
            <a:pPr defTabSz="449263" eaLnBrk="1" fontAlgn="base" hangingPunct="1">
              <a:lnSpc>
                <a:spcPct val="76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pic>
        <p:nvPicPr>
          <p:cNvPr id="6149" name="Picture 5" descr="C:\Dokumente und Einstellungen\sturm\Eigene Dateien\Eigene Bilder\Picasa\Collagen\JPM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9975" y="-9964738"/>
            <a:ext cx="431958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36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story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….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DE-CIX about to replace its production infrastructure</a:t>
            </a:r>
          </a:p>
          <a:p>
            <a:pPr lvl="1"/>
            <a:r>
              <a:rPr lang="en-US" dirty="0" smtClean="0"/>
              <a:t>From Force10 switches to Alcatel-Lucent routers</a:t>
            </a:r>
          </a:p>
          <a:p>
            <a:pPr lvl="1"/>
            <a:r>
              <a:rPr lang="en-US" dirty="0" smtClean="0"/>
              <a:t>From pure layer 2 switching to MPLS/VPLS routing</a:t>
            </a:r>
          </a:p>
          <a:p>
            <a:pPr lvl="1"/>
            <a:r>
              <a:rPr lang="en-US" dirty="0" smtClean="0"/>
              <a:t>From passive to active optical network layer</a:t>
            </a:r>
          </a:p>
          <a:p>
            <a:r>
              <a:rPr lang="en-US" dirty="0" smtClean="0"/>
              <a:t>Details of the new architecture were presented at RIPE66 Dublin</a:t>
            </a:r>
          </a:p>
          <a:p>
            <a:r>
              <a:rPr lang="en-US" dirty="0" smtClean="0"/>
              <a:t>This is an update about the current state of the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1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9766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Artemis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altLang="en-US" dirty="0"/>
              <a:t>New DE-CIX </a:t>
            </a:r>
            <a:r>
              <a:rPr lang="de-DE" altLang="en-US" dirty="0" err="1"/>
              <a:t>internal</a:t>
            </a:r>
            <a:r>
              <a:rPr lang="de-DE" altLang="en-US" dirty="0"/>
              <a:t> </a:t>
            </a:r>
            <a:r>
              <a:rPr lang="de-DE" altLang="en-US" dirty="0" err="1"/>
              <a:t>tool</a:t>
            </a:r>
            <a:r>
              <a:rPr lang="de-DE" altLang="en-US" dirty="0"/>
              <a:t> </a:t>
            </a:r>
            <a:endParaRPr lang="de-DE" altLang="en-US" dirty="0" smtClean="0"/>
          </a:p>
          <a:p>
            <a:pPr lvl="1">
              <a:spcAft>
                <a:spcPts val="600"/>
              </a:spcAft>
            </a:pPr>
            <a:r>
              <a:rPr lang="de-DE" altLang="en-US" dirty="0" smtClean="0"/>
              <a:t>Technical </a:t>
            </a:r>
            <a:r>
              <a:rPr lang="de-DE" altLang="en-US" dirty="0" err="1" smtClean="0"/>
              <a:t>customer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database</a:t>
            </a:r>
            <a:endParaRPr lang="de-DE" altLang="en-US" dirty="0" smtClean="0"/>
          </a:p>
          <a:p>
            <a:pPr lvl="1">
              <a:spcAft>
                <a:spcPts val="600"/>
              </a:spcAft>
            </a:pPr>
            <a:r>
              <a:rPr lang="de-DE" altLang="en-US" dirty="0" err="1" smtClean="0"/>
              <a:t>provisioning</a:t>
            </a:r>
            <a:endParaRPr lang="de-DE" altLang="en-US" dirty="0"/>
          </a:p>
          <a:p>
            <a:pPr lvl="1">
              <a:spcAft>
                <a:spcPts val="600"/>
              </a:spcAft>
            </a:pPr>
            <a:r>
              <a:rPr lang="de-DE" altLang="en-US" dirty="0" err="1" smtClean="0"/>
              <a:t>configuration</a:t>
            </a:r>
            <a:endParaRPr lang="de-DE" altLang="en-US" dirty="0"/>
          </a:p>
          <a:p>
            <a:pPr>
              <a:spcAft>
                <a:spcPts val="600"/>
              </a:spcAft>
            </a:pPr>
            <a:r>
              <a:rPr lang="de-DE" altLang="en-US" dirty="0" err="1"/>
              <a:t>Completely</a:t>
            </a:r>
            <a:r>
              <a:rPr lang="de-DE" altLang="en-US" dirty="0"/>
              <a:t> </a:t>
            </a:r>
            <a:r>
              <a:rPr lang="de-DE" altLang="en-US" dirty="0" err="1"/>
              <a:t>written</a:t>
            </a:r>
            <a:r>
              <a:rPr lang="de-DE" altLang="en-US" dirty="0"/>
              <a:t> </a:t>
            </a:r>
            <a:r>
              <a:rPr lang="de-DE" altLang="en-US" dirty="0" err="1"/>
              <a:t>from</a:t>
            </a:r>
            <a:r>
              <a:rPr lang="de-DE" altLang="en-US" dirty="0"/>
              <a:t> </a:t>
            </a:r>
            <a:r>
              <a:rPr lang="de-DE" altLang="en-US" dirty="0" err="1" smtClean="0"/>
              <a:t>scratch</a:t>
            </a:r>
            <a:endParaRPr lang="de-DE" altLang="en-US" dirty="0" smtClean="0"/>
          </a:p>
          <a:p>
            <a:pPr lvl="1">
              <a:spcAft>
                <a:spcPts val="600"/>
              </a:spcAft>
            </a:pPr>
            <a:r>
              <a:rPr lang="de-DE" altLang="en-US" dirty="0" smtClean="0"/>
              <a:t>19203 </a:t>
            </a:r>
            <a:r>
              <a:rPr lang="de-DE" altLang="en-US" dirty="0" err="1" smtClean="0"/>
              <a:t>lines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code</a:t>
            </a:r>
            <a:r>
              <a:rPr lang="de-DE" altLang="en-US" dirty="0" smtClean="0"/>
              <a:t> so </a:t>
            </a:r>
            <a:r>
              <a:rPr lang="de-DE" altLang="en-US" dirty="0" err="1" smtClean="0"/>
              <a:t>far</a:t>
            </a:r>
            <a:endParaRPr lang="de-DE" altLang="en-US" dirty="0" smtClean="0"/>
          </a:p>
          <a:p>
            <a:pPr lvl="1">
              <a:spcAft>
                <a:spcPts val="600"/>
              </a:spcAft>
            </a:pPr>
            <a:r>
              <a:rPr lang="de-DE" altLang="en-US" dirty="0" smtClean="0"/>
              <a:t>200 man </a:t>
            </a:r>
            <a:r>
              <a:rPr lang="de-DE" altLang="en-US" dirty="0" err="1" smtClean="0"/>
              <a:t>days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development</a:t>
            </a:r>
            <a:r>
              <a:rPr lang="de-DE" altLang="en-US" dirty="0" smtClean="0"/>
              <a:t> time</a:t>
            </a:r>
            <a:endParaRPr lang="de-DE" altLang="en-US" dirty="0"/>
          </a:p>
          <a:p>
            <a:pPr>
              <a:spcAft>
                <a:spcPts val="600"/>
              </a:spcAft>
            </a:pPr>
            <a:r>
              <a:rPr lang="de-DE" altLang="en-US" dirty="0" err="1"/>
              <a:t>Replaces</a:t>
            </a:r>
            <a:r>
              <a:rPr lang="de-DE" altLang="en-US" dirty="0"/>
              <a:t> a </a:t>
            </a:r>
            <a:r>
              <a:rPr lang="de-DE" altLang="en-US" dirty="0" err="1"/>
              <a:t>lot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over-the-years-grown</a:t>
            </a:r>
            <a:r>
              <a:rPr lang="de-DE" altLang="en-US" dirty="0"/>
              <a:t> </a:t>
            </a:r>
            <a:r>
              <a:rPr lang="de-DE" altLang="en-US" dirty="0" err="1"/>
              <a:t>scripts</a:t>
            </a:r>
            <a:endParaRPr lang="de-DE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7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DE-CIX Apollon – </a:t>
            </a:r>
            <a:r>
              <a:rPr lang="de-DE" dirty="0" smtClean="0"/>
              <a:t>Migration </a:t>
            </a:r>
            <a:r>
              <a:rPr lang="de-DE" dirty="0" err="1" smtClean="0"/>
              <a:t>Preparation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dirty="0" smtClean="0"/>
              <a:t>Database </a:t>
            </a:r>
            <a:r>
              <a:rPr lang="de-DE" dirty="0" err="1" smtClean="0"/>
              <a:t>cleanup</a:t>
            </a:r>
            <a:r>
              <a:rPr lang="de-DE" dirty="0" smtClean="0"/>
              <a:t> – </a:t>
            </a:r>
            <a:r>
              <a:rPr lang="de-DE" dirty="0" err="1" smtClean="0"/>
              <a:t>comparing</a:t>
            </a:r>
            <a:r>
              <a:rPr lang="de-DE" dirty="0" smtClean="0"/>
              <a:t> </a:t>
            </a:r>
            <a:r>
              <a:rPr lang="de-DE" dirty="0" err="1" smtClean="0"/>
              <a:t>reality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 smtClean="0"/>
              <a:t>Kickoff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datacenter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 smtClean="0"/>
              <a:t>Working </a:t>
            </a:r>
            <a:r>
              <a:rPr lang="de-DE" dirty="0" err="1" smtClean="0"/>
              <a:t>closely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datacenter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DE-CIX </a:t>
            </a:r>
            <a:r>
              <a:rPr lang="de-DE" dirty="0" err="1" smtClean="0"/>
              <a:t>site</a:t>
            </a:r>
            <a:endParaRPr lang="de-DE" dirty="0" smtClean="0"/>
          </a:p>
          <a:p>
            <a:pPr lvl="1">
              <a:spcAft>
                <a:spcPts val="600"/>
              </a:spcAft>
              <a:defRPr/>
            </a:pPr>
            <a:r>
              <a:rPr lang="de-DE" dirty="0" err="1" smtClean="0"/>
              <a:t>Precabling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On some sites we needed to replace lots of connections to customer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Big “Thank You” to </a:t>
            </a:r>
            <a:r>
              <a:rPr lang="en-US" dirty="0" err="1" smtClean="0"/>
              <a:t>Interxion</a:t>
            </a:r>
            <a:r>
              <a:rPr lang="en-US" dirty="0" smtClean="0"/>
              <a:t>, </a:t>
            </a:r>
            <a:r>
              <a:rPr lang="en-US" dirty="0" err="1" smtClean="0"/>
              <a:t>Telecity</a:t>
            </a:r>
            <a:r>
              <a:rPr lang="en-US" dirty="0" smtClean="0"/>
              <a:t> and Level3 for their effort and </a:t>
            </a:r>
            <a:r>
              <a:rPr lang="en-US" dirty="0" err="1" smtClean="0"/>
              <a:t>professionality</a:t>
            </a:r>
            <a:r>
              <a:rPr lang="en-US" dirty="0" smtClean="0"/>
              <a:t> to help us make these migrations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7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DE-CIX Apollon – </a:t>
            </a:r>
            <a:r>
              <a:rPr lang="de-DE" dirty="0" smtClean="0"/>
              <a:t>Migration </a:t>
            </a:r>
            <a:r>
              <a:rPr lang="de-DE" dirty="0" err="1" smtClean="0"/>
              <a:t>Preparation</a:t>
            </a:r>
            <a:r>
              <a:rPr lang="de-DE" dirty="0" smtClean="0"/>
              <a:t> - </a:t>
            </a:r>
            <a:r>
              <a:rPr lang="de-DE" dirty="0"/>
              <a:t>C</a:t>
            </a:r>
            <a:r>
              <a:rPr lang="de-DE" dirty="0" smtClean="0"/>
              <a:t>ustomers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 smtClean="0"/>
              <a:t>Customers are individually notified at least two weeks in advance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And again on the day before the migration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Technical list is of course also notified 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For one site we needed a LOA from each customer, as all </a:t>
            </a:r>
            <a:r>
              <a:rPr lang="en-US" dirty="0" err="1" smtClean="0"/>
              <a:t>fibres</a:t>
            </a:r>
            <a:r>
              <a:rPr lang="en-US" dirty="0" smtClean="0"/>
              <a:t> had to be replaced.</a:t>
            </a:r>
          </a:p>
          <a:p>
            <a:pPr>
              <a:spcAft>
                <a:spcPts val="600"/>
              </a:spcAft>
              <a:defRPr/>
            </a:pPr>
            <a:r>
              <a:rPr lang="en-US" dirty="0" smtClean="0"/>
              <a:t>Directly after each individual move the migrated customer is again notified </a:t>
            </a:r>
          </a:p>
          <a:p>
            <a:pPr>
              <a:spcAft>
                <a:spcPts val="6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4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DE-CIX Apollon – State of the </a:t>
            </a:r>
            <a:r>
              <a:rPr lang="de-DE" smtClean="0"/>
              <a:t>migration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r>
              <a:rPr lang="de-DE" dirty="0" err="1"/>
              <a:t>windows</a:t>
            </a:r>
            <a:r>
              <a:rPr lang="de-DE" dirty="0"/>
              <a:t> </a:t>
            </a:r>
            <a:r>
              <a:rPr lang="de-DE" dirty="0" err="1"/>
              <a:t>done</a:t>
            </a: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 smtClean="0"/>
              <a:t>94 </a:t>
            </a:r>
            <a:r>
              <a:rPr lang="de-DE" dirty="0" err="1" smtClean="0"/>
              <a:t>customers</a:t>
            </a:r>
            <a:r>
              <a:rPr lang="de-DE" dirty="0" smtClean="0"/>
              <a:t> 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237 </a:t>
            </a:r>
            <a:r>
              <a:rPr lang="de-DE" dirty="0" err="1" smtClean="0"/>
              <a:t>ports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migrated</a:t>
            </a: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 err="1"/>
              <a:t>Migrations</a:t>
            </a:r>
            <a:r>
              <a:rPr lang="de-DE" dirty="0"/>
              <a:t> happen on </a:t>
            </a:r>
            <a:r>
              <a:rPr lang="de-DE" dirty="0" err="1" smtClean="0"/>
              <a:t>Wednesdays</a:t>
            </a:r>
            <a:r>
              <a:rPr lang="de-DE" dirty="0" smtClean="0"/>
              <a:t>,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 smtClean="0"/>
              <a:t>midnight</a:t>
            </a: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/>
              <a:t>Last </a:t>
            </a:r>
            <a:r>
              <a:rPr lang="de-DE" dirty="0" err="1"/>
              <a:t>migration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on 4th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December</a:t>
            </a:r>
            <a:endParaRPr lang="de-DE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6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Migration – how does it work</a:t>
            </a:r>
            <a:r>
              <a:rPr lang="de-DE" smtClean="0"/>
              <a:t>?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/>
              <a:t>Team of four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Datacenter engineer on site moving fibres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DE-CIX engineer in office doing configuration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DE-CIX customer supporter in office </a:t>
            </a:r>
            <a:r>
              <a:rPr lang="de-DE" smtClean="0"/>
              <a:t>updating </a:t>
            </a:r>
            <a:r>
              <a:rPr lang="de-DE"/>
              <a:t>customers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/>
              <a:t>Standby DE-CIX engineer on site for special situations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All connected via a phone bridge</a:t>
            </a:r>
          </a:p>
          <a:p>
            <a:pPr>
              <a:spcAft>
                <a:spcPts val="600"/>
              </a:spcAft>
              <a:defRPr/>
            </a:pPr>
            <a:r>
              <a:rPr lang="de-DE"/>
              <a:t>All having a view on the router logfile to monitor status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Migration – how do we do it</a:t>
            </a:r>
            <a:r>
              <a:rPr lang="de-DE" smtClean="0"/>
              <a:t>?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dirty="0" err="1"/>
              <a:t>Onsite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migration</a:t>
            </a: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migration</a:t>
            </a:r>
            <a:r>
              <a:rPr lang="de-DE" dirty="0"/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23:30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Start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bridge</a:t>
            </a:r>
            <a:endParaRPr lang="de-D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Start </a:t>
            </a:r>
            <a:r>
              <a:rPr lang="de-DE" dirty="0" err="1"/>
              <a:t>migrating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midnight</a:t>
            </a:r>
            <a:endParaRPr lang="de-D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finished</a:t>
            </a:r>
            <a:r>
              <a:rPr lang="de-DE" dirty="0"/>
              <a:t> – </a:t>
            </a:r>
            <a:r>
              <a:rPr lang="de-DE" dirty="0" err="1"/>
              <a:t>with</a:t>
            </a:r>
            <a:r>
              <a:rPr lang="de-DE" dirty="0"/>
              <a:t> a 10 </a:t>
            </a:r>
            <a:r>
              <a:rPr lang="de-DE" dirty="0" err="1"/>
              <a:t>minute</a:t>
            </a:r>
            <a:r>
              <a:rPr lang="de-DE" dirty="0"/>
              <a:t> break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hour</a:t>
            </a:r>
            <a:endParaRPr lang="de-D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Write a </a:t>
            </a:r>
            <a:r>
              <a:rPr lang="de-DE" dirty="0" err="1" smtClean="0"/>
              <a:t>report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do a </a:t>
            </a:r>
            <a:r>
              <a:rPr lang="de-DE" dirty="0" err="1" smtClean="0"/>
              <a:t>handover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 smtClean="0"/>
              <a:t>team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36919"/>
      </p:ext>
    </p:extLst>
  </p:cSld>
  <p:clrMapOvr>
    <a:masterClrMapping/>
  </p:clrMapOvr>
</p:sld>
</file>

<file path=ppt/theme/theme1.xml><?xml version="1.0" encoding="utf-8"?>
<a:theme xmlns:a="http://schemas.openxmlformats.org/drawingml/2006/main" name="DE-CIX Apollon_frutiger-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ndel Gothic_Frutiger">
      <a:majorFont>
        <a:latin typeface="Handel Gothic Com Medium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ix_corporate-presentation2011-03">
  <a:themeElements>
    <a:clrScheme name="DE-CIX Color Style">
      <a:dk1>
        <a:srgbClr val="575759"/>
      </a:dk1>
      <a:lt1>
        <a:srgbClr val="FFFFFF"/>
      </a:lt1>
      <a:dk2>
        <a:srgbClr val="575759"/>
      </a:dk2>
      <a:lt2>
        <a:srgbClr val="FFFFFF"/>
      </a:lt2>
      <a:accent1>
        <a:srgbClr val="E0091E"/>
      </a:accent1>
      <a:accent2>
        <a:srgbClr val="FEED01"/>
      </a:accent2>
      <a:accent3>
        <a:srgbClr val="FFFFFF"/>
      </a:accent3>
      <a:accent4>
        <a:srgbClr val="000000"/>
      </a:accent4>
      <a:accent5>
        <a:srgbClr val="E0091E"/>
      </a:accent5>
      <a:accent6>
        <a:srgbClr val="FEED01"/>
      </a:accent6>
      <a:hlink>
        <a:srgbClr val="575759"/>
      </a:hlink>
      <a:folHlink>
        <a:srgbClr val="B2B2B2"/>
      </a:folHlink>
    </a:clrScheme>
    <a:fontScheme name="DE-CIX Text Style">
      <a:majorFont>
        <a:latin typeface="Handel Gothic"/>
        <a:ea typeface=""/>
        <a:cs typeface=""/>
      </a:majorFont>
      <a:minorFont>
        <a:latin typeface="Arial"/>
        <a:ea typeface=""/>
        <a:cs typeface="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DE-CIX Apollon_frutiger-vorlage</Template>
  <TotalTime>0</TotalTime>
  <Words>457</Words>
  <Application>Microsoft Office PowerPoint</Application>
  <PresentationFormat>Bildschirmpräsentation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DE-CIX Apollon_frutiger-vorlage</vt:lpstr>
      <vt:lpstr>decix_corporate-presentation2011-03</vt:lpstr>
      <vt:lpstr>PowerPoint-Präsentation</vt:lpstr>
      <vt:lpstr>DE-CIX Apollon Migration Update</vt:lpstr>
      <vt:lpstr>The story so far….</vt:lpstr>
      <vt:lpstr>Artemis</vt:lpstr>
      <vt:lpstr>DE-CIX Apollon – Migration Preparation</vt:lpstr>
      <vt:lpstr>DE-CIX Apollon – Migration Preparation - Customers</vt:lpstr>
      <vt:lpstr>DE-CIX Apollon – State of the migration</vt:lpstr>
      <vt:lpstr>Migration – how does it work?</vt:lpstr>
      <vt:lpstr>Migration – how do we do it?</vt:lpstr>
      <vt:lpstr>Migrating customers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 Haberland</dc:creator>
  <cp:lastModifiedBy>Wolfgang Tremmel</cp:lastModifiedBy>
  <cp:revision>14</cp:revision>
  <dcterms:created xsi:type="dcterms:W3CDTF">2013-10-14T08:38:34Z</dcterms:created>
  <dcterms:modified xsi:type="dcterms:W3CDTF">2013-10-15T13:13:47Z</dcterms:modified>
</cp:coreProperties>
</file>