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64" r:id="rId2"/>
  </p:sldMasterIdLst>
  <p:notesMasterIdLst>
    <p:notesMasterId r:id="rId14"/>
  </p:notesMasterIdLst>
  <p:sldIdLst>
    <p:sldId id="256" r:id="rId3"/>
    <p:sldId id="275" r:id="rId4"/>
    <p:sldId id="265" r:id="rId5"/>
    <p:sldId id="271" r:id="rId6"/>
    <p:sldId id="266" r:id="rId7"/>
    <p:sldId id="273" r:id="rId8"/>
    <p:sldId id="272" r:id="rId9"/>
    <p:sldId id="267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28" autoAdjust="0"/>
    <p:restoredTop sz="94660"/>
  </p:normalViewPr>
  <p:slideViewPr>
    <p:cSldViewPr>
      <p:cViewPr>
        <p:scale>
          <a:sx n="75" d="100"/>
          <a:sy n="75" d="100"/>
        </p:scale>
        <p:origin x="-1380" y="-3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D47205-CD1F-48FE-B16E-5223B65D4F5F}" type="datetimeFigureOut">
              <a:rPr lang="de-DE" smtClean="0"/>
              <a:t>15.10.2013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F7667A-CB0F-4B09-B538-7B895F6C63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5608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Times New Roman" charset="0"/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13876" algn="l"/>
                <a:tab pos="829219" algn="l"/>
                <a:tab pos="1244562" algn="l"/>
                <a:tab pos="1659906" algn="l"/>
                <a:tab pos="2075248" algn="l"/>
                <a:tab pos="2490592" algn="l"/>
                <a:tab pos="2905935" algn="l"/>
                <a:tab pos="3321278" algn="l"/>
                <a:tab pos="3736621" algn="l"/>
                <a:tab pos="4151965" algn="l"/>
                <a:tab pos="4567307" algn="l"/>
                <a:tab pos="4982651" algn="l"/>
                <a:tab pos="5397994" algn="l"/>
                <a:tab pos="5813337" algn="l"/>
                <a:tab pos="6228680" algn="l"/>
                <a:tab pos="6644024" algn="l"/>
                <a:tab pos="7059366" algn="l"/>
                <a:tab pos="7474710" algn="l"/>
                <a:tab pos="7890053" algn="l"/>
                <a:tab pos="8305396" algn="l"/>
              </a:tabLst>
              <a:defRPr sz="2200"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686857" indent="-264176" eaLnBrk="0" hangingPunct="0">
              <a:tabLst>
                <a:tab pos="0" algn="l"/>
                <a:tab pos="413876" algn="l"/>
                <a:tab pos="829219" algn="l"/>
                <a:tab pos="1244562" algn="l"/>
                <a:tab pos="1659906" algn="l"/>
                <a:tab pos="2075248" algn="l"/>
                <a:tab pos="2490592" algn="l"/>
                <a:tab pos="2905935" algn="l"/>
                <a:tab pos="3321278" algn="l"/>
                <a:tab pos="3736621" algn="l"/>
                <a:tab pos="4151965" algn="l"/>
                <a:tab pos="4567307" algn="l"/>
                <a:tab pos="4982651" algn="l"/>
                <a:tab pos="5397994" algn="l"/>
                <a:tab pos="5813337" algn="l"/>
                <a:tab pos="6228680" algn="l"/>
                <a:tab pos="6644024" algn="l"/>
                <a:tab pos="7059366" algn="l"/>
                <a:tab pos="7474710" algn="l"/>
                <a:tab pos="7890053" algn="l"/>
                <a:tab pos="8305396" algn="l"/>
              </a:tabLst>
              <a:defRPr sz="22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056704" indent="-211341" eaLnBrk="0" hangingPunct="0">
              <a:tabLst>
                <a:tab pos="0" algn="l"/>
                <a:tab pos="413876" algn="l"/>
                <a:tab pos="829219" algn="l"/>
                <a:tab pos="1244562" algn="l"/>
                <a:tab pos="1659906" algn="l"/>
                <a:tab pos="2075248" algn="l"/>
                <a:tab pos="2490592" algn="l"/>
                <a:tab pos="2905935" algn="l"/>
                <a:tab pos="3321278" algn="l"/>
                <a:tab pos="3736621" algn="l"/>
                <a:tab pos="4151965" algn="l"/>
                <a:tab pos="4567307" algn="l"/>
                <a:tab pos="4982651" algn="l"/>
                <a:tab pos="5397994" algn="l"/>
                <a:tab pos="5813337" algn="l"/>
                <a:tab pos="6228680" algn="l"/>
                <a:tab pos="6644024" algn="l"/>
                <a:tab pos="7059366" algn="l"/>
                <a:tab pos="7474710" algn="l"/>
                <a:tab pos="7890053" algn="l"/>
                <a:tab pos="8305396" algn="l"/>
              </a:tabLst>
              <a:defRPr sz="22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479385" indent="-211341" eaLnBrk="0" hangingPunct="0">
              <a:tabLst>
                <a:tab pos="0" algn="l"/>
                <a:tab pos="413876" algn="l"/>
                <a:tab pos="829219" algn="l"/>
                <a:tab pos="1244562" algn="l"/>
                <a:tab pos="1659906" algn="l"/>
                <a:tab pos="2075248" algn="l"/>
                <a:tab pos="2490592" algn="l"/>
                <a:tab pos="2905935" algn="l"/>
                <a:tab pos="3321278" algn="l"/>
                <a:tab pos="3736621" algn="l"/>
                <a:tab pos="4151965" algn="l"/>
                <a:tab pos="4567307" algn="l"/>
                <a:tab pos="4982651" algn="l"/>
                <a:tab pos="5397994" algn="l"/>
                <a:tab pos="5813337" algn="l"/>
                <a:tab pos="6228680" algn="l"/>
                <a:tab pos="6644024" algn="l"/>
                <a:tab pos="7059366" algn="l"/>
                <a:tab pos="7474710" algn="l"/>
                <a:tab pos="7890053" algn="l"/>
                <a:tab pos="8305396" algn="l"/>
              </a:tabLst>
              <a:defRPr sz="22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1902066" indent="-211341" eaLnBrk="0" hangingPunct="0">
              <a:tabLst>
                <a:tab pos="0" algn="l"/>
                <a:tab pos="413876" algn="l"/>
                <a:tab pos="829219" algn="l"/>
                <a:tab pos="1244562" algn="l"/>
                <a:tab pos="1659906" algn="l"/>
                <a:tab pos="2075248" algn="l"/>
                <a:tab pos="2490592" algn="l"/>
                <a:tab pos="2905935" algn="l"/>
                <a:tab pos="3321278" algn="l"/>
                <a:tab pos="3736621" algn="l"/>
                <a:tab pos="4151965" algn="l"/>
                <a:tab pos="4567307" algn="l"/>
                <a:tab pos="4982651" algn="l"/>
                <a:tab pos="5397994" algn="l"/>
                <a:tab pos="5813337" algn="l"/>
                <a:tab pos="6228680" algn="l"/>
                <a:tab pos="6644024" algn="l"/>
                <a:tab pos="7059366" algn="l"/>
                <a:tab pos="7474710" algn="l"/>
                <a:tab pos="7890053" algn="l"/>
                <a:tab pos="8305396" algn="l"/>
              </a:tabLst>
              <a:defRPr sz="22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324748" indent="-211341" defTabSz="415344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13876" algn="l"/>
                <a:tab pos="829219" algn="l"/>
                <a:tab pos="1244562" algn="l"/>
                <a:tab pos="1659906" algn="l"/>
                <a:tab pos="2075248" algn="l"/>
                <a:tab pos="2490592" algn="l"/>
                <a:tab pos="2905935" algn="l"/>
                <a:tab pos="3321278" algn="l"/>
                <a:tab pos="3736621" algn="l"/>
                <a:tab pos="4151965" algn="l"/>
                <a:tab pos="4567307" algn="l"/>
                <a:tab pos="4982651" algn="l"/>
                <a:tab pos="5397994" algn="l"/>
                <a:tab pos="5813337" algn="l"/>
                <a:tab pos="6228680" algn="l"/>
                <a:tab pos="6644024" algn="l"/>
                <a:tab pos="7059366" algn="l"/>
                <a:tab pos="7474710" algn="l"/>
                <a:tab pos="7890053" algn="l"/>
                <a:tab pos="8305396" algn="l"/>
              </a:tabLst>
              <a:defRPr sz="22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747429" indent="-211341" defTabSz="415344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13876" algn="l"/>
                <a:tab pos="829219" algn="l"/>
                <a:tab pos="1244562" algn="l"/>
                <a:tab pos="1659906" algn="l"/>
                <a:tab pos="2075248" algn="l"/>
                <a:tab pos="2490592" algn="l"/>
                <a:tab pos="2905935" algn="l"/>
                <a:tab pos="3321278" algn="l"/>
                <a:tab pos="3736621" algn="l"/>
                <a:tab pos="4151965" algn="l"/>
                <a:tab pos="4567307" algn="l"/>
                <a:tab pos="4982651" algn="l"/>
                <a:tab pos="5397994" algn="l"/>
                <a:tab pos="5813337" algn="l"/>
                <a:tab pos="6228680" algn="l"/>
                <a:tab pos="6644024" algn="l"/>
                <a:tab pos="7059366" algn="l"/>
                <a:tab pos="7474710" algn="l"/>
                <a:tab pos="7890053" algn="l"/>
                <a:tab pos="8305396" algn="l"/>
              </a:tabLst>
              <a:defRPr sz="22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170111" indent="-211341" defTabSz="415344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13876" algn="l"/>
                <a:tab pos="829219" algn="l"/>
                <a:tab pos="1244562" algn="l"/>
                <a:tab pos="1659906" algn="l"/>
                <a:tab pos="2075248" algn="l"/>
                <a:tab pos="2490592" algn="l"/>
                <a:tab pos="2905935" algn="l"/>
                <a:tab pos="3321278" algn="l"/>
                <a:tab pos="3736621" algn="l"/>
                <a:tab pos="4151965" algn="l"/>
                <a:tab pos="4567307" algn="l"/>
                <a:tab pos="4982651" algn="l"/>
                <a:tab pos="5397994" algn="l"/>
                <a:tab pos="5813337" algn="l"/>
                <a:tab pos="6228680" algn="l"/>
                <a:tab pos="6644024" algn="l"/>
                <a:tab pos="7059366" algn="l"/>
                <a:tab pos="7474710" algn="l"/>
                <a:tab pos="7890053" algn="l"/>
                <a:tab pos="8305396" algn="l"/>
              </a:tabLst>
              <a:defRPr sz="22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592792" indent="-211341" defTabSz="415344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13876" algn="l"/>
                <a:tab pos="829219" algn="l"/>
                <a:tab pos="1244562" algn="l"/>
                <a:tab pos="1659906" algn="l"/>
                <a:tab pos="2075248" algn="l"/>
                <a:tab pos="2490592" algn="l"/>
                <a:tab pos="2905935" algn="l"/>
                <a:tab pos="3321278" algn="l"/>
                <a:tab pos="3736621" algn="l"/>
                <a:tab pos="4151965" algn="l"/>
                <a:tab pos="4567307" algn="l"/>
                <a:tab pos="4982651" algn="l"/>
                <a:tab pos="5397994" algn="l"/>
                <a:tab pos="5813337" algn="l"/>
                <a:tab pos="6228680" algn="l"/>
                <a:tab pos="6644024" algn="l"/>
                <a:tab pos="7059366" algn="l"/>
                <a:tab pos="7474710" algn="l"/>
                <a:tab pos="7890053" algn="l"/>
                <a:tab pos="8305396" algn="l"/>
              </a:tabLst>
              <a:defRPr sz="22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D380387-F22F-4204-BDDB-FB501AE610C8}" type="slidenum">
              <a:rPr lang="en-GB" altLang="de-DE" sz="1300">
                <a:solidFill>
                  <a:srgbClr val="000000"/>
                </a:solidFill>
                <a:latin typeface="Times New Roman" charset="0"/>
              </a:rPr>
              <a:pPr eaLnBrk="1" hangingPunct="1"/>
              <a:t>2</a:t>
            </a:fld>
            <a:endParaRPr lang="en-GB" altLang="de-DE" sz="1300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09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0533-DC8E-4C34-BEB5-25DFB4E2A936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D18F-F9F5-4CD0-82DE-179AA92DA02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325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0533-DC8E-4C34-BEB5-25DFB4E2A936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D18F-F9F5-4CD0-82DE-179AA92DA02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667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1843088"/>
            <a:ext cx="358140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0085939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"/>
          <a:stretch>
            <a:fillRect/>
          </a:stretch>
        </p:blipFill>
        <p:spPr bwMode="auto">
          <a:xfrm>
            <a:off x="611188" y="4941888"/>
            <a:ext cx="8532812" cy="171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036784"/>
            <a:ext cx="6768752" cy="152812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aseline="0">
                <a:solidFill>
                  <a:schemeClr val="tx1"/>
                </a:solidFill>
                <a:latin typeface="Frutiger LT Com 55 Roman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67544" y="535907"/>
            <a:ext cx="8568952" cy="444821"/>
          </a:xfrm>
          <a:prstGeom prst="rect">
            <a:avLst/>
          </a:prstGeom>
        </p:spPr>
        <p:txBody>
          <a:bodyPr/>
          <a:lstStyle>
            <a:lvl1pPr>
              <a:defRPr sz="3600" cap="none" baseline="0">
                <a:solidFill>
                  <a:srgbClr val="575759"/>
                </a:solidFill>
                <a:latin typeface="Handel Gothic Com Medium" pitchFamily="2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5730353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3250" cy="3564434"/>
          </a:xfrm>
          <a:prstGeom prst="rect">
            <a:avLst/>
          </a:prstGeom>
        </p:spPr>
        <p:txBody>
          <a:bodyPr/>
          <a:lstStyle>
            <a:lvl1pPr>
              <a:defRPr sz="2000" baseline="0">
                <a:solidFill>
                  <a:srgbClr val="575759"/>
                </a:solidFill>
                <a:latin typeface="Frutiger LT Com 55 Roman" pitchFamily="34" charset="0"/>
              </a:defRPr>
            </a:lvl1pPr>
            <a:lvl2pPr>
              <a:defRPr sz="1800" baseline="0">
                <a:solidFill>
                  <a:srgbClr val="575759"/>
                </a:solidFill>
                <a:latin typeface="Frutiger LT Com 55 Roman" pitchFamily="34" charset="0"/>
              </a:defRPr>
            </a:lvl2pPr>
            <a:lvl3pPr>
              <a:defRPr sz="1600" baseline="0">
                <a:solidFill>
                  <a:srgbClr val="575759"/>
                </a:solidFill>
                <a:latin typeface="Frutiger LT Com 55 Roman" pitchFamily="34" charset="0"/>
              </a:defRPr>
            </a:lvl3pPr>
            <a:lvl4pPr>
              <a:defRPr sz="1400" baseline="0">
                <a:solidFill>
                  <a:srgbClr val="575759"/>
                </a:solidFill>
                <a:latin typeface="Frutiger LT Com 55 Roman" pitchFamily="34" charset="0"/>
              </a:defRPr>
            </a:lvl4pPr>
            <a:lvl5pPr>
              <a:defRPr sz="1200" baseline="0">
                <a:solidFill>
                  <a:srgbClr val="575759"/>
                </a:solidFill>
                <a:latin typeface="Frutiger LT Com 55 Roman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7544" y="1700808"/>
            <a:ext cx="6768752" cy="648072"/>
          </a:xfrm>
          <a:prstGeom prst="rect">
            <a:avLst/>
          </a:prstGeom>
        </p:spPr>
        <p:txBody>
          <a:bodyPr/>
          <a:lstStyle>
            <a:lvl1pPr>
              <a:defRPr sz="2200" cap="none" baseline="0">
                <a:solidFill>
                  <a:srgbClr val="575759"/>
                </a:solidFill>
                <a:latin typeface="Handel Gothic Com Medium" pitchFamily="2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F6A9A-8689-4010-A54D-685E5285C497}" type="datetime4">
              <a:rPr lang="de-DE">
                <a:solidFill>
                  <a:srgbClr val="FFFFFF"/>
                </a:solidFill>
              </a:rPr>
              <a:pPr>
                <a:defRPr/>
              </a:pPr>
              <a:t>15. Oktober 2013</a:t>
            </a:fld>
            <a:r>
              <a:rPr lang="de-DE">
                <a:solidFill>
                  <a:srgbClr val="FFFFFF"/>
                </a:solidFill>
              </a:rPr>
              <a:t> – DE-CIX Management GmbH</a:t>
            </a:r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FFFFFF"/>
                </a:solidFill>
              </a:rPr>
              <a:t>#</a:t>
            </a:r>
            <a:fld id="{24F766BA-E7FA-4D73-AC44-457D370C11FB}" type="slidenum">
              <a:rPr lang="en-GB">
                <a:solidFill>
                  <a:srgbClr val="FFFFFF"/>
                </a:solidFill>
              </a:rPr>
              <a:pPr>
                <a:defRPr/>
              </a:pPr>
              <a:t>‹Nr.›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298890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44824"/>
            <a:ext cx="4040188" cy="3300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 cap="none" baseline="0">
                <a:solidFill>
                  <a:srgbClr val="575759"/>
                </a:solidFill>
                <a:latin typeface="Handel Gothic Com Medium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buClr>
                <a:srgbClr val="575759"/>
              </a:buClr>
              <a:defRPr sz="2000" baseline="0">
                <a:solidFill>
                  <a:srgbClr val="575759"/>
                </a:solidFill>
                <a:latin typeface="Frutiger LT Com 55 Roman" pitchFamily="34" charset="0"/>
              </a:defRPr>
            </a:lvl1pPr>
            <a:lvl2pPr marL="984250" indent="-527050">
              <a:buClr>
                <a:srgbClr val="575759"/>
              </a:buClr>
              <a:buFont typeface="Arial" pitchFamily="34" charset="0"/>
              <a:buChar char="–"/>
              <a:defRPr sz="1800" baseline="0">
                <a:solidFill>
                  <a:srgbClr val="575759"/>
                </a:solidFill>
                <a:latin typeface="Frutiger LT Com 55 Roman" pitchFamily="34" charset="0"/>
              </a:defRPr>
            </a:lvl2pPr>
            <a:lvl3pPr>
              <a:buClr>
                <a:srgbClr val="575759"/>
              </a:buClr>
              <a:defRPr sz="1600" baseline="0">
                <a:solidFill>
                  <a:srgbClr val="575759"/>
                </a:solidFill>
                <a:latin typeface="Frutiger LT Com 55 Roman" pitchFamily="34" charset="0"/>
              </a:defRPr>
            </a:lvl3pPr>
            <a:lvl4pPr>
              <a:buClr>
                <a:srgbClr val="575759"/>
              </a:buClr>
              <a:defRPr sz="1400" baseline="0">
                <a:solidFill>
                  <a:srgbClr val="575759"/>
                </a:solidFill>
                <a:latin typeface="Frutiger LT Com 55 Roman" pitchFamily="34" charset="0"/>
              </a:defRPr>
            </a:lvl4pPr>
            <a:lvl5pPr>
              <a:buClr>
                <a:srgbClr val="575759"/>
              </a:buClr>
              <a:defRPr sz="1200" baseline="0">
                <a:solidFill>
                  <a:srgbClr val="575759"/>
                </a:solidFill>
                <a:latin typeface="Frutiger LT Com 55 Roman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844823"/>
            <a:ext cx="4041775" cy="33005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 cap="none" baseline="0">
                <a:solidFill>
                  <a:srgbClr val="575759"/>
                </a:solidFill>
                <a:latin typeface="Handel Gothic Com Medium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buClr>
                <a:srgbClr val="575759"/>
              </a:buClr>
              <a:defRPr sz="2000" baseline="0">
                <a:solidFill>
                  <a:srgbClr val="575759"/>
                </a:solidFill>
                <a:latin typeface="Frutiger LT Com 55 Roman" pitchFamily="34" charset="0"/>
              </a:defRPr>
            </a:lvl1pPr>
            <a:lvl2pPr>
              <a:buClr>
                <a:srgbClr val="575759"/>
              </a:buClr>
              <a:defRPr sz="1800" baseline="0">
                <a:solidFill>
                  <a:srgbClr val="575759"/>
                </a:solidFill>
                <a:latin typeface="Frutiger LT Com 55 Roman" pitchFamily="34" charset="0"/>
              </a:defRPr>
            </a:lvl2pPr>
            <a:lvl3pPr>
              <a:buClr>
                <a:srgbClr val="575759"/>
              </a:buClr>
              <a:defRPr sz="1600" baseline="0">
                <a:solidFill>
                  <a:srgbClr val="575759"/>
                </a:solidFill>
                <a:latin typeface="Frutiger LT Com 55 Roman" pitchFamily="34" charset="0"/>
              </a:defRPr>
            </a:lvl3pPr>
            <a:lvl4pPr>
              <a:buClr>
                <a:srgbClr val="575759"/>
              </a:buClr>
              <a:defRPr sz="1400" baseline="0">
                <a:solidFill>
                  <a:srgbClr val="575759"/>
                </a:solidFill>
                <a:latin typeface="Frutiger LT Com 55 Roman" pitchFamily="34" charset="0"/>
              </a:defRPr>
            </a:lvl4pPr>
            <a:lvl5pPr>
              <a:buClr>
                <a:srgbClr val="575759"/>
              </a:buClr>
              <a:defRPr sz="1200" baseline="0">
                <a:solidFill>
                  <a:srgbClr val="575759"/>
                </a:solidFill>
                <a:latin typeface="Frutiger LT Com 55 Roman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154CF-6E81-4C96-9016-D249EAD09DD9}" type="datetime4">
              <a:rPr lang="de-DE">
                <a:solidFill>
                  <a:srgbClr val="FFFFFF"/>
                </a:solidFill>
              </a:rPr>
              <a:pPr>
                <a:defRPr/>
              </a:pPr>
              <a:t>15. Oktober 2013</a:t>
            </a:fld>
            <a:r>
              <a:rPr lang="de-DE">
                <a:solidFill>
                  <a:srgbClr val="FFFFFF"/>
                </a:solidFill>
              </a:rPr>
              <a:t> – DE-CIX Management GmbH</a:t>
            </a:r>
            <a:endParaRPr lang="en-GB">
              <a:solidFill>
                <a:srgbClr val="FFFFFF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FFFFFF"/>
                </a:solidFill>
              </a:rPr>
              <a:t>#</a:t>
            </a:r>
            <a:fld id="{0A9A03B2-6A8A-4F98-BAFA-5B0EB5D9ACF4}" type="slidenum">
              <a:rPr lang="en-GB">
                <a:solidFill>
                  <a:srgbClr val="FFFFFF"/>
                </a:solidFill>
              </a:rPr>
              <a:pPr>
                <a:defRPr/>
              </a:pPr>
              <a:t>‹Nr.›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775763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349896"/>
            <a:ext cx="8229600" cy="710952"/>
          </a:xfrm>
        </p:spPr>
        <p:txBody>
          <a:bodyPr>
            <a:normAutofit/>
          </a:bodyPr>
          <a:lstStyle>
            <a:lvl1pPr algn="l">
              <a:defRPr sz="2200" b="1">
                <a:solidFill>
                  <a:srgbClr val="575759"/>
                </a:solidFill>
                <a:latin typeface="+mj-lt"/>
                <a:cs typeface="DaunPenh" panose="01010101010101010101" pitchFamily="2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960440"/>
          </a:xfrm>
        </p:spPr>
        <p:txBody>
          <a:bodyPr/>
          <a:lstStyle>
            <a:lvl1pPr>
              <a:defRPr sz="2000">
                <a:solidFill>
                  <a:srgbClr val="575759"/>
                </a:solidFill>
                <a:latin typeface="+mn-lt"/>
                <a:cs typeface="Arial" panose="020B0604020202020204" pitchFamily="34" charset="0"/>
              </a:defRPr>
            </a:lvl1pPr>
            <a:lvl2pPr>
              <a:defRPr sz="1800">
                <a:solidFill>
                  <a:srgbClr val="575759"/>
                </a:solidFill>
                <a:latin typeface="+mn-lt"/>
                <a:cs typeface="Arial" panose="020B0604020202020204" pitchFamily="34" charset="0"/>
              </a:defRPr>
            </a:lvl2pPr>
            <a:lvl3pPr>
              <a:defRPr sz="1600">
                <a:solidFill>
                  <a:srgbClr val="575759"/>
                </a:solidFill>
                <a:latin typeface="+mn-lt"/>
                <a:cs typeface="Arial" panose="020B0604020202020204" pitchFamily="34" charset="0"/>
              </a:defRPr>
            </a:lvl3pPr>
            <a:lvl4pPr>
              <a:defRPr sz="1400">
                <a:solidFill>
                  <a:srgbClr val="575759"/>
                </a:solidFill>
                <a:latin typeface="+mn-lt"/>
                <a:cs typeface="Arial" panose="020B0604020202020204" pitchFamily="34" charset="0"/>
              </a:defRPr>
            </a:lvl4pPr>
            <a:lvl5pPr>
              <a:defRPr sz="1400">
                <a:solidFill>
                  <a:srgbClr val="575759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35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0533-DC8E-4C34-BEB5-25DFB4E2A936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D18F-F9F5-4CD0-82DE-179AA92DA02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336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133872"/>
            <a:ext cx="82296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2276872"/>
            <a:ext cx="4038600" cy="3849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2276872"/>
            <a:ext cx="4038600" cy="3849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0533-DC8E-4C34-BEB5-25DFB4E2A936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D18F-F9F5-4CD0-82DE-179AA92DA02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051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0533-DC8E-4C34-BEB5-25DFB4E2A936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D18F-F9F5-4CD0-82DE-179AA92DA02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345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05880"/>
            <a:ext cx="82296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0533-DC8E-4C34-BEB5-25DFB4E2A936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D18F-F9F5-4CD0-82DE-179AA92DA02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24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0533-DC8E-4C34-BEB5-25DFB4E2A936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D18F-F9F5-4CD0-82DE-179AA92DA02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041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0533-DC8E-4C34-BEB5-25DFB4E2A936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D18F-F9F5-4CD0-82DE-179AA92DA02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355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50533-DC8E-4C34-BEB5-25DFB4E2A936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D18F-F9F5-4CD0-82DE-179AA92DA02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620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50533-DC8E-4C34-BEB5-25DFB4E2A936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4D18F-F9F5-4CD0-82DE-179AA92DA02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550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ftr" idx="3"/>
          </p:nvPr>
        </p:nvSpPr>
        <p:spPr>
          <a:xfrm>
            <a:off x="468313" y="6607175"/>
            <a:ext cx="6335712" cy="196850"/>
          </a:xfrm>
          <a:prstGeom prst="rect">
            <a:avLst/>
          </a:prstGeom>
          <a:ln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76000"/>
              </a:lnSpc>
              <a:buClr>
                <a:srgbClr val="000000"/>
              </a:buClr>
              <a:buSzPct val="100000"/>
              <a:buFont typeface="Arial" charset="0"/>
              <a:buNone/>
              <a:defRPr sz="1000">
                <a:latin typeface="Frutiger LT Com 87 XBlack Cn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C17E997C-E9E4-4361-BFDE-A20EC0FA65BA}" type="datetime4">
              <a:rPr lang="de-DE">
                <a:solidFill>
                  <a:srgbClr val="FFFFFF"/>
                </a:solidFill>
                <a:cs typeface="Arial" charset="0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15. Oktober 2013</a:t>
            </a:fld>
            <a:r>
              <a:rPr lang="de-DE">
                <a:solidFill>
                  <a:srgbClr val="FFFFFF"/>
                </a:solidFill>
                <a:cs typeface="Arial" charset="0"/>
              </a:rPr>
              <a:t> – DE-CIX Management GmbH</a:t>
            </a:r>
            <a:endParaRPr lang="en-GB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4"/>
          </p:nvPr>
        </p:nvSpPr>
        <p:spPr>
          <a:xfrm>
            <a:off x="6948488" y="6610350"/>
            <a:ext cx="2124075" cy="195263"/>
          </a:xfrm>
          <a:prstGeom prst="rect">
            <a:avLst/>
          </a:prstGeom>
          <a:ln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76000"/>
              </a:lnSpc>
              <a:buClr>
                <a:srgbClr val="000000"/>
              </a:buClr>
              <a:buSzPct val="100000"/>
              <a:buFont typeface="Arial" charset="0"/>
              <a:buNone/>
              <a:defRPr sz="1000">
                <a:latin typeface="Frutiger LT Com 87 XBlack Cn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>
                <a:solidFill>
                  <a:srgbClr val="FFFFFF"/>
                </a:solidFill>
                <a:cs typeface="Arial" charset="0"/>
              </a:rPr>
              <a:t>#</a:t>
            </a:r>
            <a:fld id="{9EEDB9D1-0DC9-480D-9654-9DDCB41D62D2}" type="slidenum">
              <a:rPr lang="en-GB">
                <a:solidFill>
                  <a:srgbClr val="FFFFFF"/>
                </a:solidFill>
                <a:cs typeface="Arial" charset="0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en-GB">
              <a:solidFill>
                <a:srgbClr val="FFFF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58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ransition spd="slow"/>
  <p:timing>
    <p:tnLst>
      <p:par>
        <p:cTn id="1" dur="indefinite" restart="never" nodeType="tmRoot"/>
      </p:par>
    </p:tnLst>
  </p:timing>
  <p:hf hdr="0" ftr="0"/>
  <p:txStyles>
    <p:titleStyle>
      <a:lvl1pPr algn="l" defTabSz="449263" rtl="0" eaLnBrk="0" fontAlgn="base" hangingPunct="0">
        <a:lnSpc>
          <a:spcPct val="6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2800">
          <a:solidFill>
            <a:srgbClr val="000000"/>
          </a:solidFill>
          <a:latin typeface="+mj-lt"/>
          <a:ea typeface="ＭＳ Ｐゴシック" charset="-128"/>
          <a:cs typeface="ＭＳ Ｐゴシック" charset="-128"/>
        </a:defRPr>
      </a:lvl1pPr>
      <a:lvl2pPr algn="l" defTabSz="449263" rtl="0" eaLnBrk="0" fontAlgn="base" hangingPunct="0">
        <a:lnSpc>
          <a:spcPct val="6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2800">
          <a:solidFill>
            <a:srgbClr val="000000"/>
          </a:solidFill>
          <a:latin typeface="Handel Gothic" pitchFamily="2" charset="0"/>
          <a:ea typeface="ＭＳ Ｐゴシック" charset="-128"/>
          <a:cs typeface="ＭＳ Ｐゴシック" charset="-128"/>
        </a:defRPr>
      </a:lvl2pPr>
      <a:lvl3pPr algn="l" defTabSz="449263" rtl="0" eaLnBrk="0" fontAlgn="base" hangingPunct="0">
        <a:lnSpc>
          <a:spcPct val="6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2800">
          <a:solidFill>
            <a:srgbClr val="000000"/>
          </a:solidFill>
          <a:latin typeface="Handel Gothic" pitchFamily="2" charset="0"/>
          <a:ea typeface="ＭＳ Ｐゴシック" charset="-128"/>
          <a:cs typeface="ＭＳ Ｐゴシック" charset="-128"/>
        </a:defRPr>
      </a:lvl3pPr>
      <a:lvl4pPr algn="l" defTabSz="449263" rtl="0" eaLnBrk="0" fontAlgn="base" hangingPunct="0">
        <a:lnSpc>
          <a:spcPct val="6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2800">
          <a:solidFill>
            <a:srgbClr val="000000"/>
          </a:solidFill>
          <a:latin typeface="Handel Gothic" pitchFamily="2" charset="0"/>
          <a:ea typeface="ＭＳ Ｐゴシック" charset="-128"/>
          <a:cs typeface="ＭＳ Ｐゴシック" charset="-128"/>
        </a:defRPr>
      </a:lvl4pPr>
      <a:lvl5pPr algn="l" defTabSz="449263" rtl="0" eaLnBrk="0" fontAlgn="base" hangingPunct="0">
        <a:lnSpc>
          <a:spcPct val="6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2800">
          <a:solidFill>
            <a:srgbClr val="000000"/>
          </a:solidFill>
          <a:latin typeface="Handel Gothic" pitchFamily="2" charset="0"/>
          <a:ea typeface="ＭＳ Ｐゴシック" charset="-128"/>
          <a:cs typeface="ＭＳ Ｐゴシック" charset="-128"/>
        </a:defRPr>
      </a:lvl5pPr>
      <a:lvl6pPr marL="1536700" indent="-215900" algn="l" defTabSz="449263" rtl="0" eaLnBrk="1" fontAlgn="base" hangingPunct="1">
        <a:lnSpc>
          <a:spcPct val="6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2800">
          <a:solidFill>
            <a:srgbClr val="000000"/>
          </a:solidFill>
          <a:latin typeface="Arial" pitchFamily="34" charset="0"/>
        </a:defRPr>
      </a:lvl6pPr>
      <a:lvl7pPr marL="1993900" indent="-215900" algn="l" defTabSz="449263" rtl="0" eaLnBrk="1" fontAlgn="base" hangingPunct="1">
        <a:lnSpc>
          <a:spcPct val="6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2800">
          <a:solidFill>
            <a:srgbClr val="000000"/>
          </a:solidFill>
          <a:latin typeface="Arial" pitchFamily="34" charset="0"/>
        </a:defRPr>
      </a:lvl7pPr>
      <a:lvl8pPr marL="2451100" indent="-215900" algn="l" defTabSz="449263" rtl="0" eaLnBrk="1" fontAlgn="base" hangingPunct="1">
        <a:lnSpc>
          <a:spcPct val="6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2800">
          <a:solidFill>
            <a:srgbClr val="000000"/>
          </a:solidFill>
          <a:latin typeface="Arial" pitchFamily="34" charset="0"/>
        </a:defRPr>
      </a:lvl8pPr>
      <a:lvl9pPr marL="2908300" indent="-215900" algn="l" defTabSz="449263" rtl="0" eaLnBrk="1" fontAlgn="base" hangingPunct="1">
        <a:lnSpc>
          <a:spcPct val="6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2800">
          <a:solidFill>
            <a:srgbClr val="000000"/>
          </a:solidFill>
          <a:latin typeface="Arial" pitchFamily="34" charset="0"/>
        </a:defRPr>
      </a:lvl9pPr>
    </p:titleStyle>
    <p:bodyStyle>
      <a:lvl1pPr marL="603250" indent="-603250" algn="l" defTabSz="449263" rtl="0" eaLnBrk="0" fontAlgn="base" hangingPunct="0">
        <a:lnSpc>
          <a:spcPct val="76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3200">
          <a:solidFill>
            <a:srgbClr val="000000"/>
          </a:solidFill>
          <a:latin typeface="+mn-lt"/>
          <a:ea typeface="ＭＳ Ｐゴシック" charset="-128"/>
          <a:cs typeface="ＭＳ Ｐゴシック" charset="-128"/>
        </a:defRPr>
      </a:lvl1pPr>
      <a:lvl2pPr marL="984250" indent="-527050" algn="l" defTabSz="449263" rtl="0" eaLnBrk="0" fontAlgn="base" hangingPunct="0">
        <a:lnSpc>
          <a:spcPct val="76000"/>
        </a:lnSpc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2800">
          <a:solidFill>
            <a:srgbClr val="000000"/>
          </a:solidFill>
          <a:latin typeface="+mn-lt"/>
          <a:ea typeface="ＭＳ Ｐゴシック" charset="-128"/>
        </a:defRPr>
      </a:lvl2pPr>
      <a:lvl3pPr marL="1371600" indent="-457200" algn="l" defTabSz="449263" rtl="0" eaLnBrk="0" fontAlgn="base" hangingPunct="0">
        <a:lnSpc>
          <a:spcPct val="76000"/>
        </a:lnSpc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2400">
          <a:solidFill>
            <a:srgbClr val="000000"/>
          </a:solidFill>
          <a:latin typeface="+mn-lt"/>
          <a:ea typeface="ＭＳ Ｐゴシック" charset="-128"/>
        </a:defRPr>
      </a:lvl3pPr>
      <a:lvl4pPr marL="1746250" indent="-374650" algn="l" defTabSz="449263" rtl="0" eaLnBrk="0" fontAlgn="base" hangingPunct="0">
        <a:lnSpc>
          <a:spcPct val="76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2000">
          <a:solidFill>
            <a:srgbClr val="000000"/>
          </a:solidFill>
          <a:latin typeface="+mn-lt"/>
          <a:ea typeface="ＭＳ Ｐゴシック" charset="-128"/>
        </a:defRPr>
      </a:lvl4pPr>
      <a:lvl5pPr marL="2203450" indent="-374650" algn="l" defTabSz="449263" rtl="0" eaLnBrk="0" fontAlgn="base" hangingPunct="0">
        <a:lnSpc>
          <a:spcPct val="76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ＭＳ Ｐゴシック" charset="-128"/>
        </a:defRPr>
      </a:lvl5pPr>
      <a:lvl6pPr marL="2660650" indent="-374650" algn="l" defTabSz="449263" rtl="0" eaLnBrk="1" fontAlgn="base" hangingPunct="1">
        <a:lnSpc>
          <a:spcPct val="76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itchFamily="34" charset="0"/>
        <a:buChar char="»"/>
        <a:defRPr>
          <a:solidFill>
            <a:srgbClr val="000000"/>
          </a:solidFill>
          <a:latin typeface="+mn-lt"/>
        </a:defRPr>
      </a:lvl6pPr>
      <a:lvl7pPr marL="3117850" indent="-374650" algn="l" defTabSz="449263" rtl="0" eaLnBrk="1" fontAlgn="base" hangingPunct="1">
        <a:lnSpc>
          <a:spcPct val="76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itchFamily="34" charset="0"/>
        <a:buChar char="»"/>
        <a:defRPr>
          <a:solidFill>
            <a:srgbClr val="000000"/>
          </a:solidFill>
          <a:latin typeface="+mn-lt"/>
        </a:defRPr>
      </a:lvl7pPr>
      <a:lvl8pPr marL="3575050" indent="-374650" algn="l" defTabSz="449263" rtl="0" eaLnBrk="1" fontAlgn="base" hangingPunct="1">
        <a:lnSpc>
          <a:spcPct val="76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itchFamily="34" charset="0"/>
        <a:buChar char="»"/>
        <a:defRPr>
          <a:solidFill>
            <a:srgbClr val="000000"/>
          </a:solidFill>
          <a:latin typeface="+mn-lt"/>
        </a:defRPr>
      </a:lvl8pPr>
      <a:lvl9pPr marL="4032250" indent="-374650" algn="l" defTabSz="449263" rtl="0" eaLnBrk="1" fontAlgn="base" hangingPunct="1">
        <a:lnSpc>
          <a:spcPct val="76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itchFamily="34" charset="0"/>
        <a:buChar char="»"/>
        <a:defRPr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0258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Migrating </a:t>
            </a:r>
            <a:r>
              <a:rPr lang="de-DE" smtClean="0"/>
              <a:t>customers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de-DE"/>
              <a:t>Pull out fibre on </a:t>
            </a:r>
            <a:r>
              <a:rPr lang="de-DE" smtClean="0"/>
              <a:t>the old </a:t>
            </a:r>
            <a:r>
              <a:rPr lang="de-DE"/>
              <a:t>platform</a:t>
            </a:r>
          </a:p>
          <a:p>
            <a:pPr>
              <a:spcAft>
                <a:spcPts val="600"/>
              </a:spcAft>
              <a:defRPr/>
            </a:pPr>
            <a:r>
              <a:rPr lang="de-DE"/>
              <a:t>Plug fibre into new DE-CIX Apollon platform</a:t>
            </a:r>
          </a:p>
          <a:p>
            <a:pPr>
              <a:spcAft>
                <a:spcPts val="600"/>
              </a:spcAft>
              <a:defRPr/>
            </a:pPr>
            <a:r>
              <a:rPr lang="de-DE"/>
              <a:t>Check light level – clean if necessary</a:t>
            </a:r>
          </a:p>
          <a:p>
            <a:pPr>
              <a:spcAft>
                <a:spcPts val="600"/>
              </a:spcAft>
              <a:defRPr/>
            </a:pPr>
            <a:r>
              <a:rPr lang="de-DE"/>
              <a:t>Check ping / packet loss</a:t>
            </a:r>
          </a:p>
          <a:p>
            <a:pPr>
              <a:spcAft>
                <a:spcPts val="600"/>
              </a:spcAft>
              <a:defRPr/>
            </a:pPr>
            <a:r>
              <a:rPr lang="de-DE"/>
              <a:t>Activate port</a:t>
            </a:r>
          </a:p>
          <a:p>
            <a:pPr>
              <a:spcAft>
                <a:spcPts val="600"/>
              </a:spcAft>
              <a:defRPr/>
            </a:pPr>
            <a:r>
              <a:rPr lang="de-DE"/>
              <a:t>Notify customer</a:t>
            </a:r>
          </a:p>
          <a:p>
            <a:pPr>
              <a:spcAft>
                <a:spcPts val="600"/>
              </a:spcAft>
              <a:defRPr/>
            </a:pPr>
            <a:r>
              <a:rPr lang="de-DE"/>
              <a:t>Takes about </a:t>
            </a:r>
            <a:r>
              <a:rPr lang="de-DE" smtClean="0"/>
              <a:t>3 </a:t>
            </a:r>
            <a:r>
              <a:rPr lang="de-DE"/>
              <a:t>minutes</a:t>
            </a:r>
          </a:p>
          <a:p>
            <a:pPr>
              <a:spcAft>
                <a:spcPts val="600"/>
              </a:spcAft>
              <a:defRPr/>
            </a:pPr>
            <a:r>
              <a:rPr lang="de-DE" smtClean="0"/>
              <a:t>EtherChannels</a:t>
            </a:r>
            <a:r>
              <a:rPr lang="de-DE"/>
              <a:t>: Move half of ports, then test and activate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095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200" smtClean="0"/>
              <a:t>Thank you!</a:t>
            </a:r>
            <a:endParaRPr lang="en-US" sz="220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Clr>
                <a:srgbClr val="000000"/>
              </a:buClr>
              <a:buFont typeface="Arial" charset="0"/>
              <a:buNone/>
            </a:pPr>
            <a:endParaRPr lang="de-DE" smtClean="0">
              <a:latin typeface="Frutiger LT Com 55 Roman" charset="0"/>
            </a:endParaRPr>
          </a:p>
          <a:p>
            <a:pPr marL="609600" indent="-609600">
              <a:buClr>
                <a:srgbClr val="000000"/>
              </a:buClr>
              <a:buFont typeface="Arial" charset="0"/>
              <a:buNone/>
            </a:pPr>
            <a:r>
              <a:rPr lang="de-DE" smtClean="0">
                <a:latin typeface="Frutiger LT Com 55 Roman" charset="0"/>
              </a:rPr>
              <a:t>Join </a:t>
            </a:r>
            <a:r>
              <a:rPr lang="de-DE">
                <a:latin typeface="Frutiger LT Com 55 Roman" charset="0"/>
              </a:rPr>
              <a:t>DE-CIX now!</a:t>
            </a:r>
          </a:p>
          <a:p>
            <a:pPr marL="609600" indent="-609600">
              <a:buClr>
                <a:srgbClr val="000000"/>
              </a:buClr>
              <a:buFont typeface="Arial" charset="0"/>
              <a:buNone/>
            </a:pPr>
            <a:endParaRPr lang="de-DE">
              <a:latin typeface="Frutiger LT Com 55 Roman" charset="0"/>
            </a:endParaRPr>
          </a:p>
          <a:p>
            <a:pPr marL="609600" indent="-609600">
              <a:buClr>
                <a:srgbClr val="000000"/>
              </a:buClr>
              <a:buFont typeface="Arial" charset="0"/>
              <a:buNone/>
            </a:pPr>
            <a:r>
              <a:rPr lang="de-DE">
                <a:latin typeface="Frutiger LT Com 55 Roman" charset="0"/>
              </a:rPr>
              <a:t>DE-CIX Competence Center</a:t>
            </a:r>
          </a:p>
          <a:p>
            <a:pPr marL="609600" indent="-609600">
              <a:buClr>
                <a:srgbClr val="000000"/>
              </a:buClr>
              <a:buFont typeface="Arial" charset="0"/>
              <a:buNone/>
            </a:pPr>
            <a:r>
              <a:rPr lang="de-DE">
                <a:latin typeface="Frutiger LT Com 55 Roman" charset="0"/>
              </a:rPr>
              <a:t>Lindleystrasse 12</a:t>
            </a:r>
          </a:p>
          <a:p>
            <a:pPr marL="609600" indent="-609600">
              <a:buClr>
                <a:srgbClr val="000000"/>
              </a:buClr>
              <a:buFont typeface="Arial" charset="0"/>
              <a:buNone/>
            </a:pPr>
            <a:r>
              <a:rPr lang="de-DE">
                <a:latin typeface="Frutiger LT Com 55 Roman" charset="0"/>
              </a:rPr>
              <a:t>60314 Frankfurt/Germany</a:t>
            </a:r>
          </a:p>
          <a:p>
            <a:pPr marL="609600" indent="-609600">
              <a:buClr>
                <a:srgbClr val="000000"/>
              </a:buClr>
              <a:buFont typeface="Arial" charset="0"/>
              <a:buNone/>
            </a:pPr>
            <a:endParaRPr lang="de-DE">
              <a:latin typeface="Frutiger LT Com 55 Roman" charset="0"/>
            </a:endParaRPr>
          </a:p>
          <a:p>
            <a:pPr marL="609600" indent="-609600">
              <a:buClr>
                <a:srgbClr val="000000"/>
              </a:buClr>
              <a:buFont typeface="Arial" charset="0"/>
              <a:buNone/>
            </a:pPr>
            <a:r>
              <a:rPr lang="de-DE">
                <a:latin typeface="Frutiger LT Com 55 Roman" charset="0"/>
              </a:rPr>
              <a:t>Phone +49 69 1730 902 - 0</a:t>
            </a:r>
          </a:p>
          <a:p>
            <a:pPr marL="609600" indent="-609600">
              <a:buClr>
                <a:srgbClr val="000000"/>
              </a:buClr>
              <a:buFont typeface="Arial" charset="0"/>
              <a:buNone/>
            </a:pPr>
            <a:r>
              <a:rPr lang="de-DE">
                <a:latin typeface="Frutiger LT Com 55 Roman" charset="0"/>
              </a:rPr>
              <a:t>info@de-cix.net</a:t>
            </a:r>
          </a:p>
          <a:p>
            <a:pPr marL="609600" indent="-609600">
              <a:buFont typeface="Arial" charset="0"/>
              <a:buNone/>
            </a:pPr>
            <a:endParaRPr lang="de-DE" sz="2800">
              <a:latin typeface="Frutiger LT Com 55 Roman" charset="0"/>
            </a:endParaRPr>
          </a:p>
          <a:p>
            <a:endParaRPr lang="en-US"/>
          </a:p>
        </p:txBody>
      </p:sp>
      <p:pic>
        <p:nvPicPr>
          <p:cNvPr id="10" name="Inhaltsplatzhalter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25" y="2205038"/>
            <a:ext cx="3457575" cy="2382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feld 2"/>
          <p:cNvSpPr txBox="1">
            <a:spLocks noChangeArrowheads="1"/>
          </p:cNvSpPr>
          <p:nvPr/>
        </p:nvSpPr>
        <p:spPr bwMode="auto">
          <a:xfrm>
            <a:off x="4953000" y="4797425"/>
            <a:ext cx="3435350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76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de-DE" sz="1400">
                <a:solidFill>
                  <a:srgbClr val="575759"/>
                </a:solidFill>
                <a:latin typeface="Frutiger LT Com 55 Roman" charset="0"/>
              </a:rPr>
              <a:t>DE-CIX Competence Center @ Kontorhaus Building</a:t>
            </a:r>
          </a:p>
          <a:p>
            <a:pPr algn="ctr" eaLnBrk="1" hangingPunct="1">
              <a:lnSpc>
                <a:spcPct val="76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de-DE" sz="1400">
                <a:solidFill>
                  <a:srgbClr val="575759"/>
                </a:solidFill>
                <a:latin typeface="Frutiger LT Com 55 Roman" charset="0"/>
              </a:rPr>
              <a:t>Frankfurt Osthafen (Docklands)</a:t>
            </a:r>
          </a:p>
          <a:p>
            <a:pPr eaLnBrk="1" hangingPunct="1">
              <a:spcBef>
                <a:spcPct val="20000"/>
              </a:spcBef>
              <a:buFont typeface="Arial" charset="0"/>
              <a:buNone/>
            </a:pPr>
            <a:endParaRPr lang="de-DE" sz="1400">
              <a:solidFill>
                <a:srgbClr val="575759"/>
              </a:solidFill>
              <a:latin typeface="Frutiger LT Com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793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457200" y="3048000"/>
            <a:ext cx="6858000" cy="1447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de-DE" altLang="de-DE" dirty="0" smtClean="0">
                <a:latin typeface="Frutiger LT Com 55 Roman" charset="0"/>
              </a:rPr>
              <a:t>2013-10-17</a:t>
            </a:r>
          </a:p>
          <a:p>
            <a:r>
              <a:rPr lang="de-DE" altLang="de-DE" b="1" dirty="0" smtClean="0">
                <a:latin typeface="Frutiger LT Com 55 Roman" charset="0"/>
              </a:rPr>
              <a:t>RIPE67 Athens</a:t>
            </a:r>
          </a:p>
          <a:p>
            <a:endParaRPr lang="de-DE" altLang="de-DE" b="1" dirty="0" smtClean="0">
              <a:latin typeface="Frutiger LT Com 55 Roman" charset="0"/>
            </a:endParaRPr>
          </a:p>
          <a:p>
            <a:r>
              <a:rPr lang="de-DE" altLang="de-DE" dirty="0" smtClean="0">
                <a:latin typeface="Frutiger LT Com 55 Roman" charset="0"/>
              </a:rPr>
              <a:t>Wolfgang Tremmel</a:t>
            </a:r>
          </a:p>
          <a:p>
            <a:r>
              <a:rPr lang="de-DE" altLang="de-DE" dirty="0">
                <a:latin typeface="Frutiger LT Com 55 Roman" charset="0"/>
              </a:rPr>
              <a:t>w</a:t>
            </a:r>
            <a:r>
              <a:rPr lang="de-DE" altLang="de-DE" dirty="0" smtClean="0">
                <a:latin typeface="Frutiger LT Com 55 Roman" charset="0"/>
              </a:rPr>
              <a:t>olfgang.tremmel@de-cix.net</a:t>
            </a:r>
          </a:p>
          <a:p>
            <a:endParaRPr lang="en-US" altLang="de-DE" dirty="0" smtClean="0">
              <a:latin typeface="Frutiger LT Com 55 Roman" charset="0"/>
            </a:endParaRPr>
          </a:p>
          <a:p>
            <a:pPr eaLnBrk="1" hangingPunct="1"/>
            <a:endParaRPr lang="de-DE" altLang="de-DE" dirty="0" smtClean="0">
              <a:latin typeface="Frutiger LT Com 55 Roman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914400"/>
            <a:ext cx="8675687" cy="1758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b="1" dirty="0" smtClean="0">
                <a:latin typeface="Handel Gothic Com Medium" charset="0"/>
              </a:rPr>
              <a:t>DE-CIX Apollon Migration Update</a:t>
            </a:r>
            <a:endParaRPr lang="en-US" altLang="de-DE" dirty="0" smtClean="0">
              <a:latin typeface="Handel Gothic Com Medium" charset="0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762000" y="22098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defTabSz="449263" eaLnBrk="1" fontAlgn="base" hangingPunct="1">
              <a:lnSpc>
                <a:spcPct val="76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Char char="–"/>
            </a:pPr>
            <a:endParaRPr lang="de-DE" altLang="de-DE" smtClean="0">
              <a:solidFill>
                <a:srgbClr val="575759"/>
              </a:solidFill>
            </a:endParaRPr>
          </a:p>
          <a:p>
            <a:pPr defTabSz="449263" eaLnBrk="1" fontAlgn="base" hangingPunct="1">
              <a:lnSpc>
                <a:spcPct val="76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</a:pPr>
            <a:endParaRPr lang="de-DE" altLang="de-DE" smtClean="0">
              <a:solidFill>
                <a:srgbClr val="FFFFFF"/>
              </a:solidFill>
            </a:endParaRPr>
          </a:p>
        </p:txBody>
      </p:sp>
      <p:pic>
        <p:nvPicPr>
          <p:cNvPr id="6149" name="Picture 5" descr="C:\Dokumente und Einstellungen\sturm\Eigene Dateien\Eigene Bilder\Picasa\Collagen\JPMC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09975" y="-9964738"/>
            <a:ext cx="4319587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5362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The </a:t>
            </a:r>
            <a:r>
              <a:rPr lang="de-DE" dirty="0" err="1" smtClean="0"/>
              <a:t>story</a:t>
            </a:r>
            <a:r>
              <a:rPr lang="de-DE" dirty="0" smtClean="0"/>
              <a:t> so </a:t>
            </a:r>
            <a:r>
              <a:rPr lang="de-DE" dirty="0" err="1" smtClean="0"/>
              <a:t>far</a:t>
            </a:r>
            <a:r>
              <a:rPr lang="de-DE" dirty="0" smtClean="0"/>
              <a:t>….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DE-CIX about to replace its production infrastructure</a:t>
            </a:r>
          </a:p>
          <a:p>
            <a:pPr lvl="1"/>
            <a:r>
              <a:rPr lang="en-US" dirty="0" smtClean="0"/>
              <a:t>From Force10 switches to Alcatel-Lucent routers</a:t>
            </a:r>
          </a:p>
          <a:p>
            <a:pPr lvl="1"/>
            <a:r>
              <a:rPr lang="en-US" dirty="0" smtClean="0"/>
              <a:t>From pure layer 2 switching to MPLS/VPLS routing</a:t>
            </a:r>
          </a:p>
          <a:p>
            <a:pPr lvl="1"/>
            <a:r>
              <a:rPr lang="en-US" dirty="0" smtClean="0"/>
              <a:t>From passive to active optical network layer</a:t>
            </a:r>
          </a:p>
          <a:p>
            <a:r>
              <a:rPr lang="en-US" dirty="0" smtClean="0"/>
              <a:t>Details of the new architecture were presented at RIPE66 Dublin</a:t>
            </a:r>
          </a:p>
          <a:p>
            <a:r>
              <a:rPr lang="en-US" dirty="0" smtClean="0"/>
              <a:t>This is an update about the current state of the migration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916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6792"/>
            <a:ext cx="3976688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smtClean="0"/>
              <a:t>Artemis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de-DE" altLang="en-US" dirty="0"/>
              <a:t>New DE-CIX </a:t>
            </a:r>
            <a:r>
              <a:rPr lang="de-DE" altLang="en-US" dirty="0" err="1"/>
              <a:t>internal</a:t>
            </a:r>
            <a:r>
              <a:rPr lang="de-DE" altLang="en-US" dirty="0"/>
              <a:t> </a:t>
            </a:r>
            <a:r>
              <a:rPr lang="de-DE" altLang="en-US" dirty="0" err="1"/>
              <a:t>tool</a:t>
            </a:r>
            <a:r>
              <a:rPr lang="de-DE" altLang="en-US" dirty="0"/>
              <a:t> </a:t>
            </a:r>
            <a:endParaRPr lang="de-DE" altLang="en-US" dirty="0" smtClean="0"/>
          </a:p>
          <a:p>
            <a:pPr lvl="1">
              <a:spcAft>
                <a:spcPts val="600"/>
              </a:spcAft>
            </a:pPr>
            <a:r>
              <a:rPr lang="de-DE" altLang="en-US" dirty="0" smtClean="0"/>
              <a:t>Technical </a:t>
            </a:r>
            <a:r>
              <a:rPr lang="de-DE" altLang="en-US" dirty="0" err="1" smtClean="0"/>
              <a:t>customer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database</a:t>
            </a:r>
            <a:endParaRPr lang="de-DE" altLang="en-US" dirty="0" smtClean="0"/>
          </a:p>
          <a:p>
            <a:pPr lvl="1">
              <a:spcAft>
                <a:spcPts val="600"/>
              </a:spcAft>
            </a:pPr>
            <a:r>
              <a:rPr lang="de-DE" altLang="en-US" dirty="0" err="1" smtClean="0"/>
              <a:t>provisioning</a:t>
            </a:r>
            <a:endParaRPr lang="de-DE" altLang="en-US" dirty="0"/>
          </a:p>
          <a:p>
            <a:pPr lvl="1">
              <a:spcAft>
                <a:spcPts val="600"/>
              </a:spcAft>
            </a:pPr>
            <a:r>
              <a:rPr lang="de-DE" altLang="en-US" dirty="0" err="1" smtClean="0"/>
              <a:t>configuration</a:t>
            </a:r>
            <a:endParaRPr lang="de-DE" altLang="en-US" dirty="0"/>
          </a:p>
          <a:p>
            <a:pPr>
              <a:spcAft>
                <a:spcPts val="600"/>
              </a:spcAft>
            </a:pPr>
            <a:r>
              <a:rPr lang="de-DE" altLang="en-US" dirty="0" err="1"/>
              <a:t>Completely</a:t>
            </a:r>
            <a:r>
              <a:rPr lang="de-DE" altLang="en-US" dirty="0"/>
              <a:t> </a:t>
            </a:r>
            <a:r>
              <a:rPr lang="de-DE" altLang="en-US" dirty="0" err="1"/>
              <a:t>written</a:t>
            </a:r>
            <a:r>
              <a:rPr lang="de-DE" altLang="en-US" dirty="0"/>
              <a:t> </a:t>
            </a:r>
            <a:r>
              <a:rPr lang="de-DE" altLang="en-US" dirty="0" err="1"/>
              <a:t>from</a:t>
            </a:r>
            <a:r>
              <a:rPr lang="de-DE" altLang="en-US" dirty="0"/>
              <a:t> </a:t>
            </a:r>
            <a:r>
              <a:rPr lang="de-DE" altLang="en-US" dirty="0" err="1" smtClean="0"/>
              <a:t>scratch</a:t>
            </a:r>
            <a:endParaRPr lang="de-DE" altLang="en-US" dirty="0" smtClean="0"/>
          </a:p>
          <a:p>
            <a:pPr lvl="1">
              <a:spcAft>
                <a:spcPts val="600"/>
              </a:spcAft>
            </a:pPr>
            <a:r>
              <a:rPr lang="de-DE" altLang="en-US" dirty="0" smtClean="0"/>
              <a:t>19203 </a:t>
            </a:r>
            <a:r>
              <a:rPr lang="de-DE" altLang="en-US" dirty="0" err="1" smtClean="0"/>
              <a:t>lines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of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code</a:t>
            </a:r>
            <a:r>
              <a:rPr lang="de-DE" altLang="en-US" dirty="0" smtClean="0"/>
              <a:t> so </a:t>
            </a:r>
            <a:r>
              <a:rPr lang="de-DE" altLang="en-US" dirty="0" err="1" smtClean="0"/>
              <a:t>far</a:t>
            </a:r>
            <a:endParaRPr lang="de-DE" altLang="en-US" dirty="0" smtClean="0"/>
          </a:p>
          <a:p>
            <a:pPr lvl="1">
              <a:spcAft>
                <a:spcPts val="600"/>
              </a:spcAft>
            </a:pPr>
            <a:r>
              <a:rPr lang="de-DE" altLang="en-US" dirty="0" smtClean="0"/>
              <a:t>200 man </a:t>
            </a:r>
            <a:r>
              <a:rPr lang="de-DE" altLang="en-US" dirty="0" err="1" smtClean="0"/>
              <a:t>days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development</a:t>
            </a:r>
            <a:r>
              <a:rPr lang="de-DE" altLang="en-US" dirty="0" smtClean="0"/>
              <a:t> time</a:t>
            </a:r>
            <a:endParaRPr lang="de-DE" altLang="en-US" dirty="0"/>
          </a:p>
          <a:p>
            <a:pPr>
              <a:spcAft>
                <a:spcPts val="600"/>
              </a:spcAft>
            </a:pPr>
            <a:r>
              <a:rPr lang="de-DE" altLang="en-US" dirty="0" err="1"/>
              <a:t>Replaces</a:t>
            </a:r>
            <a:r>
              <a:rPr lang="de-DE" altLang="en-US" dirty="0"/>
              <a:t> a </a:t>
            </a:r>
            <a:r>
              <a:rPr lang="de-DE" altLang="en-US" dirty="0" err="1"/>
              <a:t>lot</a:t>
            </a:r>
            <a:r>
              <a:rPr lang="de-DE" altLang="en-US" dirty="0"/>
              <a:t> </a:t>
            </a:r>
            <a:r>
              <a:rPr lang="de-DE" altLang="en-US" dirty="0" err="1"/>
              <a:t>of</a:t>
            </a:r>
            <a:r>
              <a:rPr lang="de-DE" altLang="en-US" dirty="0"/>
              <a:t> </a:t>
            </a:r>
            <a:r>
              <a:rPr lang="de-DE" altLang="en-US" dirty="0" err="1"/>
              <a:t>over-the-years-grown</a:t>
            </a:r>
            <a:r>
              <a:rPr lang="de-DE" altLang="en-US" dirty="0"/>
              <a:t> </a:t>
            </a:r>
            <a:r>
              <a:rPr lang="de-DE" altLang="en-US" dirty="0" err="1"/>
              <a:t>scripts</a:t>
            </a:r>
            <a:endParaRPr lang="de-DE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672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DE-CIX Apollon – </a:t>
            </a:r>
            <a:r>
              <a:rPr lang="de-DE" dirty="0" smtClean="0"/>
              <a:t>Migration </a:t>
            </a:r>
            <a:r>
              <a:rPr lang="de-DE" dirty="0" err="1" smtClean="0"/>
              <a:t>Preparation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de-DE" dirty="0" smtClean="0"/>
              <a:t>Database </a:t>
            </a:r>
            <a:r>
              <a:rPr lang="de-DE" dirty="0" err="1" smtClean="0"/>
              <a:t>cleanup</a:t>
            </a:r>
            <a:r>
              <a:rPr lang="de-DE" dirty="0" smtClean="0"/>
              <a:t> – </a:t>
            </a:r>
            <a:r>
              <a:rPr lang="de-DE" dirty="0" err="1" smtClean="0"/>
              <a:t>comparing</a:t>
            </a:r>
            <a:r>
              <a:rPr lang="de-DE" dirty="0" smtClean="0"/>
              <a:t> </a:t>
            </a:r>
            <a:r>
              <a:rPr lang="de-DE" dirty="0" err="1" smtClean="0"/>
              <a:t>reality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database</a:t>
            </a:r>
            <a:endParaRPr lang="de-DE" dirty="0"/>
          </a:p>
          <a:p>
            <a:pPr>
              <a:spcAft>
                <a:spcPts val="600"/>
              </a:spcAft>
              <a:defRPr/>
            </a:pPr>
            <a:r>
              <a:rPr lang="de-DE" dirty="0" smtClean="0"/>
              <a:t>Kickoff </a:t>
            </a:r>
            <a:r>
              <a:rPr lang="de-DE" dirty="0" err="1" smtClean="0"/>
              <a:t>meeting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datacenter</a:t>
            </a:r>
            <a:r>
              <a:rPr lang="de-DE" dirty="0" smtClean="0"/>
              <a:t> </a:t>
            </a:r>
            <a:r>
              <a:rPr lang="de-DE" dirty="0" err="1" smtClean="0"/>
              <a:t>operators</a:t>
            </a:r>
            <a:endParaRPr lang="de-DE" dirty="0"/>
          </a:p>
          <a:p>
            <a:pPr>
              <a:spcAft>
                <a:spcPts val="600"/>
              </a:spcAft>
              <a:defRPr/>
            </a:pPr>
            <a:r>
              <a:rPr lang="de-DE" dirty="0" smtClean="0"/>
              <a:t>Working </a:t>
            </a:r>
            <a:r>
              <a:rPr lang="de-DE" dirty="0" err="1" smtClean="0"/>
              <a:t>closely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datacenter</a:t>
            </a:r>
            <a:r>
              <a:rPr lang="de-DE" dirty="0" smtClean="0"/>
              <a:t> </a:t>
            </a:r>
            <a:r>
              <a:rPr lang="de-DE" dirty="0" err="1" smtClean="0"/>
              <a:t>operators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find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best</a:t>
            </a:r>
            <a:r>
              <a:rPr lang="de-DE" dirty="0" smtClean="0"/>
              <a:t> </a:t>
            </a:r>
            <a:r>
              <a:rPr lang="de-DE" dirty="0" err="1" smtClean="0"/>
              <a:t>strategy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each</a:t>
            </a:r>
            <a:r>
              <a:rPr lang="de-DE" dirty="0" smtClean="0"/>
              <a:t> DE-CIX </a:t>
            </a:r>
            <a:r>
              <a:rPr lang="de-DE" dirty="0" err="1" smtClean="0"/>
              <a:t>site</a:t>
            </a:r>
            <a:endParaRPr lang="de-DE" dirty="0" smtClean="0"/>
          </a:p>
          <a:p>
            <a:pPr lvl="1">
              <a:spcAft>
                <a:spcPts val="600"/>
              </a:spcAft>
              <a:defRPr/>
            </a:pPr>
            <a:r>
              <a:rPr lang="de-DE" dirty="0" err="1" smtClean="0"/>
              <a:t>Precabling</a:t>
            </a:r>
            <a:r>
              <a:rPr lang="de-DE" dirty="0" smtClean="0"/>
              <a:t> </a:t>
            </a:r>
            <a:r>
              <a:rPr lang="de-DE" dirty="0" err="1" smtClean="0"/>
              <a:t>new</a:t>
            </a:r>
            <a:r>
              <a:rPr lang="de-DE" dirty="0" smtClean="0"/>
              <a:t> </a:t>
            </a:r>
            <a:r>
              <a:rPr lang="de-DE" dirty="0" err="1" smtClean="0"/>
              <a:t>hardware</a:t>
            </a:r>
            <a:endParaRPr lang="de-DE" dirty="0"/>
          </a:p>
          <a:p>
            <a:pPr lvl="1">
              <a:spcAft>
                <a:spcPts val="600"/>
              </a:spcAft>
            </a:pPr>
            <a:r>
              <a:rPr lang="en-US" dirty="0" smtClean="0"/>
              <a:t>On some sites we needed to replace lots of connections to customer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Big “Thank You” to </a:t>
            </a:r>
            <a:r>
              <a:rPr lang="en-US" dirty="0" err="1" smtClean="0"/>
              <a:t>Interxion</a:t>
            </a:r>
            <a:r>
              <a:rPr lang="en-US" dirty="0" smtClean="0"/>
              <a:t>, </a:t>
            </a:r>
            <a:r>
              <a:rPr lang="en-US" dirty="0" err="1" smtClean="0"/>
              <a:t>Telecity</a:t>
            </a:r>
            <a:r>
              <a:rPr lang="en-US" dirty="0" smtClean="0"/>
              <a:t> and Level3 for their effort and </a:t>
            </a:r>
            <a:r>
              <a:rPr lang="en-US" dirty="0" err="1" smtClean="0"/>
              <a:t>professionality</a:t>
            </a:r>
            <a:r>
              <a:rPr lang="en-US" dirty="0" smtClean="0"/>
              <a:t> to help us make these migrations happen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172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DE-CIX Apollon – </a:t>
            </a:r>
            <a:r>
              <a:rPr lang="de-DE" dirty="0" smtClean="0"/>
              <a:t>Migration </a:t>
            </a:r>
            <a:r>
              <a:rPr lang="de-DE" dirty="0" err="1" smtClean="0"/>
              <a:t>Preparation</a:t>
            </a:r>
            <a:r>
              <a:rPr lang="de-DE" dirty="0" smtClean="0"/>
              <a:t> - </a:t>
            </a:r>
            <a:r>
              <a:rPr lang="de-DE" dirty="0"/>
              <a:t>C</a:t>
            </a:r>
            <a:r>
              <a:rPr lang="de-DE" dirty="0" smtClean="0"/>
              <a:t>ustomers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US" dirty="0" smtClean="0"/>
              <a:t>Customers are individually notified at least two weeks in advance</a:t>
            </a:r>
          </a:p>
          <a:p>
            <a:pPr>
              <a:spcAft>
                <a:spcPts val="600"/>
              </a:spcAft>
              <a:defRPr/>
            </a:pPr>
            <a:r>
              <a:rPr lang="en-US" dirty="0" smtClean="0"/>
              <a:t>And again on the day before the migration</a:t>
            </a:r>
          </a:p>
          <a:p>
            <a:pPr>
              <a:spcAft>
                <a:spcPts val="600"/>
              </a:spcAft>
              <a:defRPr/>
            </a:pPr>
            <a:r>
              <a:rPr lang="en-US" dirty="0" smtClean="0"/>
              <a:t>Technical list is of course also notified </a:t>
            </a:r>
          </a:p>
          <a:p>
            <a:pPr>
              <a:spcAft>
                <a:spcPts val="600"/>
              </a:spcAft>
              <a:defRPr/>
            </a:pPr>
            <a:r>
              <a:rPr lang="en-US" dirty="0" smtClean="0"/>
              <a:t>For one site we needed a LOA from each customer, as all </a:t>
            </a:r>
            <a:r>
              <a:rPr lang="en-US" dirty="0" err="1" smtClean="0"/>
              <a:t>fibres</a:t>
            </a:r>
            <a:r>
              <a:rPr lang="en-US" dirty="0" smtClean="0"/>
              <a:t> had to be replaced.</a:t>
            </a:r>
          </a:p>
          <a:p>
            <a:pPr>
              <a:spcAft>
                <a:spcPts val="600"/>
              </a:spcAft>
              <a:defRPr/>
            </a:pPr>
            <a:r>
              <a:rPr lang="en-US" dirty="0" smtClean="0"/>
              <a:t>Directly after each individual move the migrated customer is again notified </a:t>
            </a:r>
          </a:p>
          <a:p>
            <a:pPr>
              <a:spcAft>
                <a:spcPts val="600"/>
              </a:spcAft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849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DE-CIX Apollon – State of the </a:t>
            </a:r>
            <a:r>
              <a:rPr lang="de-DE" smtClean="0"/>
              <a:t>migration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de-DE" dirty="0" err="1" smtClean="0"/>
              <a:t>Three</a:t>
            </a:r>
            <a:r>
              <a:rPr lang="de-DE" dirty="0" smtClean="0"/>
              <a:t> </a:t>
            </a:r>
            <a:r>
              <a:rPr lang="de-DE" dirty="0" err="1" smtClean="0"/>
              <a:t>migration</a:t>
            </a:r>
            <a:r>
              <a:rPr lang="de-DE" dirty="0" smtClean="0"/>
              <a:t> </a:t>
            </a:r>
            <a:r>
              <a:rPr lang="de-DE" dirty="0" err="1"/>
              <a:t>windows</a:t>
            </a:r>
            <a:r>
              <a:rPr lang="de-DE" dirty="0"/>
              <a:t> </a:t>
            </a:r>
            <a:r>
              <a:rPr lang="de-DE" dirty="0" err="1"/>
              <a:t>done</a:t>
            </a:r>
            <a:endParaRPr lang="de-DE" dirty="0"/>
          </a:p>
          <a:p>
            <a:pPr>
              <a:spcAft>
                <a:spcPts val="600"/>
              </a:spcAft>
              <a:defRPr/>
            </a:pPr>
            <a:r>
              <a:rPr lang="de-DE" dirty="0" smtClean="0"/>
              <a:t>94 </a:t>
            </a:r>
            <a:r>
              <a:rPr lang="de-DE" dirty="0" err="1" smtClean="0"/>
              <a:t>customers</a:t>
            </a:r>
            <a:r>
              <a:rPr lang="de-DE" dirty="0" smtClean="0"/>
              <a:t> 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smtClean="0"/>
              <a:t>237 </a:t>
            </a:r>
            <a:r>
              <a:rPr lang="de-DE" dirty="0" err="1" smtClean="0"/>
              <a:t>ports</a:t>
            </a:r>
            <a:r>
              <a:rPr lang="de-DE" dirty="0" smtClean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already</a:t>
            </a:r>
            <a:r>
              <a:rPr lang="de-DE" dirty="0"/>
              <a:t> </a:t>
            </a:r>
            <a:r>
              <a:rPr lang="de-DE" dirty="0" err="1"/>
              <a:t>migrated</a:t>
            </a:r>
            <a:endParaRPr lang="de-DE" dirty="0"/>
          </a:p>
          <a:p>
            <a:pPr>
              <a:spcAft>
                <a:spcPts val="600"/>
              </a:spcAft>
              <a:defRPr/>
            </a:pPr>
            <a:r>
              <a:rPr lang="de-DE" dirty="0" err="1"/>
              <a:t>Migrations</a:t>
            </a:r>
            <a:r>
              <a:rPr lang="de-DE" dirty="0"/>
              <a:t> happen on </a:t>
            </a:r>
            <a:r>
              <a:rPr lang="de-DE" dirty="0" err="1" smtClean="0"/>
              <a:t>Wednesdays</a:t>
            </a:r>
            <a:r>
              <a:rPr lang="de-DE" dirty="0" smtClean="0"/>
              <a:t>, </a:t>
            </a:r>
            <a:r>
              <a:rPr lang="de-DE" dirty="0" err="1"/>
              <a:t>starting</a:t>
            </a:r>
            <a:r>
              <a:rPr lang="de-DE" dirty="0"/>
              <a:t> </a:t>
            </a:r>
            <a:r>
              <a:rPr lang="de-DE" dirty="0" err="1"/>
              <a:t>at</a:t>
            </a:r>
            <a:r>
              <a:rPr lang="de-DE" dirty="0"/>
              <a:t> </a:t>
            </a:r>
            <a:r>
              <a:rPr lang="de-DE" dirty="0" err="1" smtClean="0"/>
              <a:t>midnight</a:t>
            </a:r>
            <a:endParaRPr lang="de-DE" dirty="0"/>
          </a:p>
          <a:p>
            <a:pPr>
              <a:spcAft>
                <a:spcPts val="600"/>
              </a:spcAft>
              <a:defRPr/>
            </a:pPr>
            <a:r>
              <a:rPr lang="de-DE" dirty="0"/>
              <a:t>Last </a:t>
            </a:r>
            <a:r>
              <a:rPr lang="de-DE" dirty="0" err="1"/>
              <a:t>migration</a:t>
            </a:r>
            <a:r>
              <a:rPr lang="de-DE" dirty="0"/>
              <a:t> will </a:t>
            </a:r>
            <a:r>
              <a:rPr lang="de-DE" dirty="0" err="1"/>
              <a:t>be</a:t>
            </a:r>
            <a:r>
              <a:rPr lang="de-DE" dirty="0"/>
              <a:t> on 4th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December</a:t>
            </a:r>
            <a:endParaRPr lang="de-DE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666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Migration – how does it work</a:t>
            </a:r>
            <a:r>
              <a:rPr lang="de-DE" smtClean="0"/>
              <a:t>?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de-DE"/>
              <a:t>Team of four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de-DE"/>
              <a:t>Datacenter engineer on site moving fibres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de-DE"/>
              <a:t>DE-CIX engineer in office doing configuration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de-DE"/>
              <a:t>DE-CIX customer supporter in office </a:t>
            </a:r>
            <a:r>
              <a:rPr lang="de-DE" smtClean="0"/>
              <a:t>updating </a:t>
            </a:r>
            <a:r>
              <a:rPr lang="de-DE"/>
              <a:t>customers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de-DE"/>
              <a:t>Standby DE-CIX engineer on site for special situations</a:t>
            </a:r>
          </a:p>
          <a:p>
            <a:pPr>
              <a:spcAft>
                <a:spcPts val="600"/>
              </a:spcAft>
              <a:defRPr/>
            </a:pPr>
            <a:r>
              <a:rPr lang="de-DE"/>
              <a:t>All connected via a phone bridge</a:t>
            </a:r>
          </a:p>
          <a:p>
            <a:pPr>
              <a:spcAft>
                <a:spcPts val="600"/>
              </a:spcAft>
              <a:defRPr/>
            </a:pPr>
            <a:r>
              <a:rPr lang="de-DE"/>
              <a:t>All having a view on the router logfile to monitor status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350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Migration – how do we do it</a:t>
            </a:r>
            <a:r>
              <a:rPr lang="de-DE" smtClean="0"/>
              <a:t>?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de-DE" dirty="0" err="1"/>
              <a:t>Onsite</a:t>
            </a:r>
            <a:r>
              <a:rPr lang="de-DE" dirty="0"/>
              <a:t> </a:t>
            </a:r>
            <a:r>
              <a:rPr lang="de-DE" dirty="0" err="1"/>
              <a:t>meeting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week</a:t>
            </a:r>
            <a:r>
              <a:rPr lang="de-DE" dirty="0"/>
              <a:t> </a:t>
            </a:r>
            <a:r>
              <a:rPr lang="de-DE" dirty="0" err="1"/>
              <a:t>before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migration</a:t>
            </a:r>
            <a:endParaRPr lang="de-DE" dirty="0"/>
          </a:p>
          <a:p>
            <a:pPr>
              <a:spcAft>
                <a:spcPts val="600"/>
              </a:spcAft>
              <a:defRPr/>
            </a:pPr>
            <a:r>
              <a:rPr lang="de-DE" dirty="0"/>
              <a:t>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day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migration</a:t>
            </a:r>
            <a:r>
              <a:rPr lang="de-DE" dirty="0"/>
              <a:t>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at</a:t>
            </a:r>
            <a:r>
              <a:rPr lang="de-DE" dirty="0" smtClean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office</a:t>
            </a:r>
            <a:r>
              <a:rPr lang="de-DE" dirty="0"/>
              <a:t> </a:t>
            </a:r>
            <a:r>
              <a:rPr lang="de-DE" dirty="0" err="1"/>
              <a:t>at</a:t>
            </a:r>
            <a:r>
              <a:rPr lang="de-DE" dirty="0"/>
              <a:t> 23:30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de-DE" dirty="0"/>
              <a:t>Start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phone</a:t>
            </a:r>
            <a:r>
              <a:rPr lang="de-DE" dirty="0"/>
              <a:t> </a:t>
            </a:r>
            <a:r>
              <a:rPr lang="de-DE" dirty="0" err="1"/>
              <a:t>bridge</a:t>
            </a:r>
            <a:endParaRPr lang="de-DE" dirty="0"/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de-DE" dirty="0"/>
              <a:t>Start </a:t>
            </a:r>
            <a:r>
              <a:rPr lang="de-DE" dirty="0" err="1"/>
              <a:t>migrating</a:t>
            </a:r>
            <a:r>
              <a:rPr lang="de-DE" dirty="0"/>
              <a:t> </a:t>
            </a:r>
            <a:r>
              <a:rPr lang="de-DE" dirty="0" err="1"/>
              <a:t>customers</a:t>
            </a:r>
            <a:r>
              <a:rPr lang="de-DE" dirty="0"/>
              <a:t> </a:t>
            </a:r>
            <a:r>
              <a:rPr lang="de-DE" dirty="0" err="1"/>
              <a:t>at</a:t>
            </a:r>
            <a:r>
              <a:rPr lang="de-DE" dirty="0"/>
              <a:t> </a:t>
            </a:r>
            <a:r>
              <a:rPr lang="de-DE" dirty="0" err="1"/>
              <a:t>midnight</a:t>
            </a:r>
            <a:endParaRPr lang="de-DE" dirty="0"/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de-DE" dirty="0" err="1"/>
              <a:t>Until</a:t>
            </a:r>
            <a:r>
              <a:rPr lang="de-DE" dirty="0"/>
              <a:t> </a:t>
            </a:r>
            <a:r>
              <a:rPr lang="de-DE" dirty="0" err="1"/>
              <a:t>finished</a:t>
            </a:r>
            <a:r>
              <a:rPr lang="de-DE" dirty="0"/>
              <a:t> – </a:t>
            </a:r>
            <a:r>
              <a:rPr lang="de-DE" dirty="0" err="1"/>
              <a:t>with</a:t>
            </a:r>
            <a:r>
              <a:rPr lang="de-DE" dirty="0"/>
              <a:t> a 10 </a:t>
            </a:r>
            <a:r>
              <a:rPr lang="de-DE" dirty="0" err="1"/>
              <a:t>minute</a:t>
            </a:r>
            <a:r>
              <a:rPr lang="de-DE" dirty="0"/>
              <a:t> break </a:t>
            </a:r>
            <a:r>
              <a:rPr lang="de-DE" dirty="0" err="1"/>
              <a:t>every</a:t>
            </a:r>
            <a:r>
              <a:rPr lang="de-DE" dirty="0"/>
              <a:t> </a:t>
            </a:r>
            <a:r>
              <a:rPr lang="de-DE" dirty="0" err="1"/>
              <a:t>hour</a:t>
            </a:r>
            <a:endParaRPr lang="de-DE" dirty="0"/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de-DE" dirty="0"/>
              <a:t>Write a </a:t>
            </a:r>
            <a:r>
              <a:rPr lang="de-DE" dirty="0" err="1" smtClean="0"/>
              <a:t>report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do a </a:t>
            </a:r>
            <a:r>
              <a:rPr lang="de-DE" dirty="0" err="1" smtClean="0"/>
              <a:t>handover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/>
              <a:t>day</a:t>
            </a:r>
            <a:r>
              <a:rPr lang="de-DE" dirty="0"/>
              <a:t> </a:t>
            </a:r>
            <a:r>
              <a:rPr lang="de-DE" dirty="0" err="1" smtClean="0"/>
              <a:t>team</a:t>
            </a:r>
            <a:endParaRPr lang="de-D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236919"/>
      </p:ext>
    </p:extLst>
  </p:cSld>
  <p:clrMapOvr>
    <a:masterClrMapping/>
  </p:clrMapOvr>
</p:sld>
</file>

<file path=ppt/theme/theme1.xml><?xml version="1.0" encoding="utf-8"?>
<a:theme xmlns:a="http://schemas.openxmlformats.org/drawingml/2006/main" name="DE-CIX Apollon_frutiger-vorlag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Handel Gothic_Frutiger">
      <a:majorFont>
        <a:latin typeface="Handel Gothic Com Medium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cix_corporate-presentation2011-03">
  <a:themeElements>
    <a:clrScheme name="DE-CIX Color Style">
      <a:dk1>
        <a:srgbClr val="575759"/>
      </a:dk1>
      <a:lt1>
        <a:srgbClr val="FFFFFF"/>
      </a:lt1>
      <a:dk2>
        <a:srgbClr val="575759"/>
      </a:dk2>
      <a:lt2>
        <a:srgbClr val="FFFFFF"/>
      </a:lt2>
      <a:accent1>
        <a:srgbClr val="E0091E"/>
      </a:accent1>
      <a:accent2>
        <a:srgbClr val="FEED01"/>
      </a:accent2>
      <a:accent3>
        <a:srgbClr val="FFFFFF"/>
      </a:accent3>
      <a:accent4>
        <a:srgbClr val="000000"/>
      </a:accent4>
      <a:accent5>
        <a:srgbClr val="E0091E"/>
      </a:accent5>
      <a:accent6>
        <a:srgbClr val="FEED01"/>
      </a:accent6>
      <a:hlink>
        <a:srgbClr val="575759"/>
      </a:hlink>
      <a:folHlink>
        <a:srgbClr val="B2B2B2"/>
      </a:folHlink>
    </a:clrScheme>
    <a:fontScheme name="DE-CIX Text Style">
      <a:majorFont>
        <a:latin typeface="Handel Gothic"/>
        <a:ea typeface=""/>
        <a:cs typeface=""/>
      </a:majorFont>
      <a:minorFont>
        <a:latin typeface="Arial"/>
        <a:ea typeface=""/>
        <a:cs typeface=""/>
      </a:minorFont>
    </a:fontScheme>
    <a:fmtScheme name="Brooklet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6175" cap="flat" cmpd="sng" algn="ctr">
          <a:solidFill>
            <a:schemeClr val="phClr">
              <a:alpha val="100000"/>
            </a:schemeClr>
          </a:solidFill>
          <a:prstDash val="solid"/>
        </a:ln>
        <a:ln w="16350" cap="flat" cmpd="sng" algn="ctr">
          <a:solidFill>
            <a:schemeClr val="phClr">
              <a:alpha val="100000"/>
            </a:schemeClr>
          </a:solidFill>
          <a:prstDash val="solid"/>
        </a:ln>
        <a:ln w="29525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>
            <a:outerShdw blurRad="63000" dist="25400" dir="16000000" rotWithShape="0">
              <a:srgbClr val="000000">
                <a:alpha val="10000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</a:effectStyle>
        <a:effectStyle>
          <a:effectLst>
            <a:outerShdw blurRad="63000" dist="25400" dir="16000000" rotWithShape="0">
              <a:srgbClr val="000000">
                <a:alpha val="10000"/>
              </a:srgbClr>
            </a:outerShdw>
          </a:effectLst>
          <a:scene3d>
            <a:camera prst="perspectiveFront" fov="7200000"/>
            <a:lightRig rig="glow" dir="t">
              <a:rot lat="0" lon="0" rev="21000000"/>
            </a:lightRig>
          </a:scene3d>
          <a:sp3d>
            <a:bevelT w="304800" h="44450"/>
            <a:bevelB w="304800" h="4445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outerShdw blurRad="63000" dist="25400" dir="16000000" rotWithShape="0">
              <a:srgbClr val="000000">
                <a:alpha val="10000"/>
              </a:srgbClr>
            </a:outerShdw>
          </a:effectLst>
          <a:scene3d>
            <a:camera prst="perspectiveFront" fov="0"/>
            <a:lightRig rig="glow" dir="t">
              <a:rot lat="0" lon="0" rev="21000000"/>
            </a:lightRig>
          </a:scene3d>
          <a:sp3d>
            <a:bevelT w="342900" h="38100" prst="softRound"/>
            <a:bevelB w="342900" h="38100" prst="softRound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pitchFamily="34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pitchFamily="34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DE-CIX Apollon_frutiger-vorlage</Template>
  <TotalTime>0</TotalTime>
  <Words>457</Words>
  <Application>Microsoft Office PowerPoint</Application>
  <PresentationFormat>Bildschirmpräsentation (4:3)</PresentationFormat>
  <Paragraphs>78</Paragraphs>
  <Slides>11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11</vt:i4>
      </vt:variant>
    </vt:vector>
  </HeadingPairs>
  <TitlesOfParts>
    <vt:vector size="13" baseType="lpstr">
      <vt:lpstr>DE-CIX Apollon_frutiger-vorlage</vt:lpstr>
      <vt:lpstr>decix_corporate-presentation2011-03</vt:lpstr>
      <vt:lpstr>PowerPoint-Präsentation</vt:lpstr>
      <vt:lpstr>DE-CIX Apollon Migration Update</vt:lpstr>
      <vt:lpstr>The story so far….</vt:lpstr>
      <vt:lpstr>Artemis</vt:lpstr>
      <vt:lpstr>DE-CIX Apollon – Migration Preparation</vt:lpstr>
      <vt:lpstr>DE-CIX Apollon – Migration Preparation - Customers</vt:lpstr>
      <vt:lpstr>DE-CIX Apollon – State of the migration</vt:lpstr>
      <vt:lpstr>Migration – how does it work?</vt:lpstr>
      <vt:lpstr>Migration – how do we do it?</vt:lpstr>
      <vt:lpstr>Migrating customers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Andrea Haberland</dc:creator>
  <cp:lastModifiedBy>Wolfgang Tremmel</cp:lastModifiedBy>
  <cp:revision>14</cp:revision>
  <dcterms:created xsi:type="dcterms:W3CDTF">2013-10-14T08:38:34Z</dcterms:created>
  <dcterms:modified xsi:type="dcterms:W3CDTF">2013-10-15T13:13:47Z</dcterms:modified>
</cp:coreProperties>
</file>