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B1E6DE65-5789-47E5-BEB9-EF8FFDE241F4}">
  <a:tblStyle styleName="Table_0" styleId="{B1E6DE65-5789-47E5-BEB9-EF8FFDE241F4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A0D37779-4DE4-4BB2-A8E3-516AA325B1E8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2" styleId="{567EE225-2915-4CCC-B85E-3432E84365DC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http://technet.microsoft.com/en-us/library/cc727992(v=ws.10).aspx" Type="http://schemas.openxmlformats.org/officeDocument/2006/relationships/hyperlink" TargetMode="External" Id="rId2"/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http://technet.microsoft.com/en-us/library/cc727992(v=ws.10).aspx" Type="http://schemas.openxmlformats.org/officeDocument/2006/relationships/hyperlink" TargetMode="External" Id="rId2"/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HUAWEI TECHNOLOGIES CO.,LTD</a:t>
            </a:r>
          </a:p>
          <a:p>
            <a:pPr rtl="0" lvl="0">
              <a:buNone/>
            </a:pPr>
            <a:r>
              <a:rPr lang="en"/>
              <a:t>and</a:t>
            </a:r>
          </a:p>
          <a:p>
            <a:pPr rtl="0" lvl="0">
              <a:buNone/>
            </a:pPr>
            <a:r>
              <a:rPr lang="en"/>
              <a:t>AVM GmbH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Example of non-random: fd1f:ff23:f356::/48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Source are different in 2011 and 2013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should appear as source at all normally. However: </a:t>
            </a:r>
            <a:r>
              <a:rPr u="sng" lang="en">
                <a:solidFill>
                  <a:schemeClr val="hlink"/>
                </a:solidFill>
                <a:hlinkClick r:id="rId2"/>
              </a:rPr>
              <a:t>http://technet.microsoft.com/en-us/library/cc727992(v=ws.10).aspx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No particular pattern in encoded Ipv4 addresses - looks pretty much random.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should appear as source at all normally. However: </a:t>
            </a:r>
            <a:r>
              <a:rPr u="sng" lang="en">
                <a:solidFill>
                  <a:schemeClr val="hlink"/>
                </a:solidFill>
                <a:hlinkClick r:id="rId2"/>
              </a:rPr>
              <a:t>http://technet.microsoft.com/en-us/library/cc727992(v=ws.10).aspx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No particular pattern in encoded Ipv4 addresses - looks pretty much random.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google.com.au/url?sa=t&amp;rct=j&amp;q=icmp%20redirect%20137%20rfc&amp;source=web&amp;cd=2&amp;ved=0CDMQFjAB&amp;url=http%3A%2F%2Ftools.ietf.org%2Fhtml%2Frfc4861&amp;ei=u-MWUreuGIqtiAfL2ICIBg&amp;usg=AFQjCNHnQNEvUM9NhwTJHmyiwjAxrqYS6A&amp;bvm=bv.51156542,d.dGI&amp;cad=rja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b="1" sz="50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IPv6 Source Addresses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6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What Could Possibly Go Wrong?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5" name="Shape 25"/>
          <p:cNvSpPr txBox="1"/>
          <p:nvPr>
            <p:ph idx="2" type="subTitle"/>
          </p:nvPr>
        </p:nvSpPr>
        <p:spPr>
          <a:xfrm>
            <a:off y="50821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0000FF"/>
                </a:solidFill>
              </a:rPr>
              <a:t>
</a:t>
            </a:r>
            <a:r>
              <a:rPr sz="24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Jen Linkova,  furry@google.com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74646" x="457200"/>
            <a:ext cy="8553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0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Neighbor Discovery Redirects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045375" x="457200"/>
            <a:ext cy="2505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sz="2400" lang="en">
                <a:solidFill>
                  <a:srgbClr val="660099"/>
                </a:solidFill>
                <a:latin typeface="Ubuntu"/>
                <a:ea typeface="Ubuntu"/>
                <a:cs typeface="Ubuntu"/>
                <a:sym typeface="Ubuntu"/>
                <a:hlinkClick r:id="rId3"/>
              </a:rPr>
              <a:t>RFC 4861 - Neighbor Discovery for IP version 6 (IPv6)</a:t>
            </a:r>
          </a:p>
          <a:p>
            <a:pPr rtl="0" lvl="0">
              <a:buNone/>
            </a:pPr>
            <a:r>
              <a:rPr sz="2400" lang="en" i="1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Source Address: MUST be the link-local address</a:t>
            </a:r>
            <a:r>
              <a:rPr sz="2400" lang="en" i="1">
                <a:latin typeface="Ubuntu"/>
                <a:ea typeface="Ubuntu"/>
                <a:cs typeface="Ubuntu"/>
                <a:sym typeface="Ubuntu"/>
              </a:rPr>
              <a:t> assigned to the interface from which this message is sent.</a:t>
            </a:r>
            <a:r>
              <a:rPr sz="2400" lang="en" i="1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Destination Address: The Source Address of the packet that triggered the redirect - </a:t>
            </a:r>
            <a:r>
              <a:rPr sz="2400" lang="en" i="1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MUST identify a neighbor</a:t>
            </a:r>
          </a:p>
        </p:txBody>
      </p:sp>
      <p:sp>
        <p:nvSpPr>
          <p:cNvPr id="86" name="Shape 86"/>
          <p:cNvSpPr/>
          <p:nvPr/>
        </p:nvSpPr>
        <p:spPr>
          <a:xfrm>
            <a:off y="4615987" x="464625"/>
            <a:ext cy="1023900" cx="1375800"/>
          </a:xfrm>
          <a:prstGeom prst="can">
            <a:avLst>
              <a:gd fmla="val 25000" name="adj"/>
            </a:avLst>
          </a:prstGeom>
          <a:solidFill>
            <a:srgbClr val="FFE599"/>
          </a:solidFill>
          <a:ln w="19050" cap="flat">
            <a:solidFill>
              <a:srgbClr val="F1C23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lang="en">
                <a:latin typeface="Ubuntu"/>
                <a:ea typeface="Ubuntu"/>
                <a:cs typeface="Ubuntu"/>
                <a:sym typeface="Ubuntu"/>
              </a:rPr>
              <a:t>THE ROUTER</a:t>
            </a:r>
          </a:p>
        </p:txBody>
      </p:sp>
      <p:sp>
        <p:nvSpPr>
          <p:cNvPr id="87" name="Shape 87"/>
          <p:cNvSpPr/>
          <p:nvPr/>
        </p:nvSpPr>
        <p:spPr>
          <a:xfrm>
            <a:off y="4317825" x="1735775"/>
            <a:ext cy="1620216" cx="3484943"/>
          </a:xfrm>
          <a:prstGeom prst="cloud">
            <a:avLst/>
          </a:prstGeom>
          <a:solidFill>
            <a:srgbClr val="6AA84F"/>
          </a:solidFill>
          <a:ln w="19050" cap="flat">
            <a:solidFill>
              <a:srgbClr val="F1C23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lang="en"/>
              <a:t>INTERNET</a:t>
            </a:r>
          </a:p>
        </p:txBody>
      </p:sp>
      <p:sp>
        <p:nvSpPr>
          <p:cNvPr id="88" name="Shape 88"/>
          <p:cNvSpPr/>
          <p:nvPr/>
        </p:nvSpPr>
        <p:spPr>
          <a:xfrm>
            <a:off y="4615987" x="5036625"/>
            <a:ext cy="1023900" cx="1375800"/>
          </a:xfrm>
          <a:prstGeom prst="can">
            <a:avLst>
              <a:gd fmla="val 25000" name="adj"/>
            </a:avLst>
          </a:prstGeom>
          <a:solidFill>
            <a:srgbClr val="C27BA0"/>
          </a:solidFill>
          <a:ln w="19050" cap="flat">
            <a:solidFill>
              <a:srgbClr val="F1C23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lang="en"/>
              <a:t>Edge Router</a:t>
            </a:r>
          </a:p>
        </p:txBody>
      </p:sp>
      <p:sp>
        <p:nvSpPr>
          <p:cNvPr id="89" name="Shape 89"/>
          <p:cNvSpPr/>
          <p:nvPr/>
        </p:nvSpPr>
        <p:spPr>
          <a:xfrm>
            <a:off y="4393797" x="6294275"/>
            <a:ext cy="1163483" cx="2639952"/>
          </a:xfrm>
          <a:prstGeom prst="cloud">
            <a:avLst/>
          </a:prstGeom>
          <a:solidFill>
            <a:srgbClr val="FFE599"/>
          </a:solidFill>
          <a:ln w="19050" cap="flat">
            <a:solidFill>
              <a:srgbClr val="F1C23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lang="en">
                <a:latin typeface="Ubuntu"/>
                <a:ea typeface="Ubuntu"/>
                <a:cs typeface="Ubuntu"/>
                <a:sym typeface="Ubuntu"/>
              </a:rPr>
              <a:t>Googe Network</a:t>
            </a:r>
          </a:p>
        </p:txBody>
      </p:sp>
      <p:sp>
        <p:nvSpPr>
          <p:cNvPr id="90" name="Shape 90"/>
          <p:cNvSpPr/>
          <p:nvPr/>
        </p:nvSpPr>
        <p:spPr>
          <a:xfrm>
            <a:off y="5435200" x="7556350"/>
            <a:ext cy="740400" cx="1301699"/>
          </a:xfrm>
          <a:prstGeom prst="cube">
            <a:avLst>
              <a:gd fmla="val 25000" name="adj"/>
            </a:avLst>
          </a:prstGeom>
          <a:solidFill>
            <a:srgbClr val="3C78D8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lang="en"/>
              <a:t>Frontend</a:t>
            </a:r>
          </a:p>
        </p:txBody>
      </p:sp>
      <p:sp>
        <p:nvSpPr>
          <p:cNvPr id="91" name="Shape 91"/>
          <p:cNvSpPr/>
          <p:nvPr/>
        </p:nvSpPr>
        <p:spPr>
          <a:xfrm>
            <a:off y="3754950" x="911175"/>
            <a:ext cy="1987565" cx="6645490"/>
          </a:xfrm>
          <a:custGeom>
            <a:pathLst>
              <a:path w="283965" extrusionOk="0" h="72072">
                <a:moveTo>
                  <a:pt y="72072" x="283965"/>
                </a:moveTo>
                <a:cubicBezTo>
                  <a:pt y="67043" x="274653"/>
                  <a:pt y="47116" x="273349"/>
                  <a:pt y="41902" x="228095"/>
                </a:cubicBezTo>
                <a:cubicBezTo>
                  <a:pt y="36687" x="182840"/>
                  <a:pt y="47768" x="46052"/>
                  <a:pt y="40785" x="12438"/>
                </a:cubicBezTo>
                <a:cubicBezTo>
                  <a:pt y="33801" x="-21176"/>
                  <a:pt y="6797" x="24078"/>
                  <a:pt y="0" x="26406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sp>
      <p:sp>
        <p:nvSpPr>
          <p:cNvPr id="92" name="Shape 92"/>
          <p:cNvSpPr/>
          <p:nvPr/>
        </p:nvSpPr>
        <p:spPr>
          <a:xfrm>
            <a:off y="5432734" x="1187225"/>
            <a:ext cy="477375" cx="6257400"/>
          </a:xfrm>
          <a:custGeom>
            <a:pathLst>
              <a:path w="250296" extrusionOk="0" h="19095">
                <a:moveTo>
                  <a:pt y="99" x="0"/>
                </a:moveTo>
                <a:cubicBezTo>
                  <a:pt y="844" x="14805"/>
                  <a:pt y="4475" x="59129"/>
                  <a:pt y="4569" x="88833"/>
                </a:cubicBezTo>
                <a:cubicBezTo>
                  <a:pt y="4662" x="118537"/>
                  <a:pt y="-1763" x="151313"/>
                  <a:pt y="658" x="178224"/>
                </a:cubicBezTo>
                <a:cubicBezTo>
                  <a:pt y="3079" x="205134"/>
                  <a:pt y="16022" x="238284"/>
                  <a:pt y="19095" x="250296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sp>
      <p:sp>
        <p:nvSpPr>
          <p:cNvPr id="93" name="Shape 93"/>
          <p:cNvSpPr txBox="1"/>
          <p:nvPr/>
        </p:nvSpPr>
        <p:spPr>
          <a:xfrm>
            <a:off y="3493725" x="2177275"/>
            <a:ext cy="405000" cx="4113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b="1" lang="en">
                <a:latin typeface="Ubuntu"/>
                <a:ea typeface="Ubuntu"/>
                <a:cs typeface="Ubuntu"/>
                <a:sym typeface="Ubuntu"/>
              </a:rPr>
              <a:t>Data packet:</a:t>
            </a:r>
          </a:p>
          <a:p>
            <a:pPr algn="l" rtl="0" lvl="0">
              <a:buNone/>
            </a:pPr>
            <a:r>
              <a:rPr b="1" lang="en">
                <a:latin typeface="Ubuntu"/>
                <a:ea typeface="Ubuntu"/>
                <a:cs typeface="Ubuntu"/>
                <a:sym typeface="Ubuntu"/>
              </a:rPr>
              <a:t>Source: Google frontend IP</a:t>
            </a:r>
          </a:p>
          <a:p>
            <a:pPr algn="l" rtl="0" lvl="0">
              <a:buNone/>
            </a:pPr>
            <a:r>
              <a:rPr b="1" lang="en">
                <a:latin typeface="Ubuntu"/>
                <a:ea typeface="Ubuntu"/>
                <a:cs typeface="Ubuntu"/>
                <a:sym typeface="Ubuntu"/>
              </a:rPr>
              <a:t>Destination: customer’s IP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y="5780975" x="1641800"/>
            <a:ext cy="652199" cx="4113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b="1" lang="en">
                <a:latin typeface="Ubuntu"/>
                <a:ea typeface="Ubuntu"/>
                <a:cs typeface="Ubuntu"/>
                <a:sym typeface="Ubuntu"/>
              </a:rPr>
              <a:t>ND Redirect:</a:t>
            </a:r>
          </a:p>
          <a:p>
            <a:pPr algn="l" rtl="0" lvl="0">
              <a:buNone/>
            </a:pPr>
            <a:r>
              <a:rPr b="1" lang="en">
                <a:latin typeface="Ubuntu"/>
                <a:ea typeface="Ubuntu"/>
                <a:cs typeface="Ubuntu"/>
                <a:sym typeface="Ubuntu"/>
              </a:rPr>
              <a:t>Source: </a:t>
            </a:r>
            <a:r>
              <a:rPr b="1" lang="en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the router link-local IP</a:t>
            </a:r>
          </a:p>
          <a:p>
            <a:pPr algn="l" rtl="0" lvl="0">
              <a:buNone/>
            </a:pPr>
            <a:r>
              <a:rPr b="1" lang="en">
                <a:latin typeface="Ubuntu"/>
                <a:ea typeface="Ubuntu"/>
                <a:cs typeface="Ubuntu"/>
                <a:sym typeface="Ubuntu"/>
              </a:rPr>
              <a:t>Destination: </a:t>
            </a:r>
            <a:r>
              <a:rPr b="1" lang="en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Google frontend IP</a:t>
            </a:r>
          </a:p>
        </p:txBody>
      </p:sp>
      <p:sp>
        <p:nvSpPr>
          <p:cNvPr id="95" name="Shape 95"/>
          <p:cNvSpPr/>
          <p:nvPr/>
        </p:nvSpPr>
        <p:spPr>
          <a:xfrm>
            <a:off y="3591500" x="1641800"/>
            <a:ext cy="457200" cx="457200"/>
          </a:xfrm>
          <a:prstGeom prst="flowChartConnector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1</a:t>
            </a:r>
          </a:p>
        </p:txBody>
      </p:sp>
      <p:sp>
        <p:nvSpPr>
          <p:cNvPr id="96" name="Shape 96"/>
          <p:cNvSpPr/>
          <p:nvPr/>
        </p:nvSpPr>
        <p:spPr>
          <a:xfrm>
            <a:off y="5890225" x="1157750"/>
            <a:ext cy="457200" cx="457200"/>
          </a:xfrm>
          <a:prstGeom prst="flowChartConnector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2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1112575" x="457200"/>
            <a:ext cy="5482199" cx="8505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None of those packets are from devices directly connected to Google routers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Packets with link-local source came from Internet - successfully routed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RFC4007 “IPv6 Scoped Address Architecture”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 i="1">
                <a:latin typeface="Ubuntu"/>
                <a:ea typeface="Ubuntu"/>
                <a:cs typeface="Ubuntu"/>
                <a:sym typeface="Ubuntu"/>
              </a:rPr>
              <a:t>Section 9, “Forwarding”:</a:t>
            </a:r>
          </a:p>
          <a:p>
            <a:pPr rtl="0" lvl="0"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 i="1">
                <a:latin typeface="Ubuntu"/>
                <a:ea typeface="Ubuntu"/>
                <a:cs typeface="Ubuntu"/>
                <a:sym typeface="Ubuntu"/>
              </a:rPr>
              <a:t>If transmitting the packet on the chosen next-hop interface would cause the packet to leave the zone of the source address, i.e., </a:t>
            </a:r>
            <a:r>
              <a:rPr b="1" sz="2400" lang="en" i="1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cross a zone boundary of the scope of the source address, then the packet is discarded.</a:t>
            </a:r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y="274645" x="457200"/>
            <a:ext cy="7293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5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How Did They Get There?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118375" x="103450"/>
            <a:ext cy="6449400" cx="89058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Unique Local Unicast Addresses</a:t>
            </a:r>
          </a:p>
          <a:p>
            <a:pPr algn="ctr" rtl="0" lvl="0">
              <a:buNone/>
            </a:pPr>
            <a:r>
              <a:rPr b="1"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ULA</a:t>
            </a:r>
          </a:p>
          <a:p>
            <a:pPr algn="ctr" rtl="0" lvl="0">
              <a:buNone/>
            </a:pPr>
            <a:r>
              <a:rPr b="1"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fc00::/7</a:t>
            </a:r>
          </a:p>
          <a:p>
            <a:pPr algn="ctr" rtl="0" lvl="0">
              <a:buNone/>
            </a:pPr>
            <a:r>
              <a:rPr b="1" sz="3600" lang="en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112" name="Shape 112"/>
          <p:cNvGraphicFramePr/>
          <p:nvPr/>
        </p:nvGraphicFramePr>
        <p:xfrm>
          <a:off y="150150" x="11237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{A0D37779-4DE4-4BB2-A8E3-516AA325B1E8}</a:tableStyleId>
              </a:tblPr>
              <a:tblGrid>
                <a:gridCol w="766425"/>
                <a:gridCol w="1481500"/>
                <a:gridCol w="981775"/>
                <a:gridCol w="1142950"/>
                <a:gridCol w="1247225"/>
                <a:gridCol w="1127900"/>
                <a:gridCol w="1090425"/>
                <a:gridCol w="1114500"/>
              </a:tblGrid>
              <a:tr h="1076625">
                <a:tc rowSpan="2"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 rowSpan="2"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Packets </a:t>
                      </a:r>
                    </a:p>
                    <a:p>
                      <a:pPr rtl="0" lv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(% of total packets analyzed)</a:t>
                      </a:r>
                    </a:p>
                  </a:txBody>
                  <a:tcPr marR="91425" marB="91425" marT="91425" marL="91425"/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Prefixes</a:t>
                      </a:r>
                    </a:p>
                  </a:txBody>
                  <a:tcPr marR="91425" marB="91425" marT="91425" marL="91425"/>
                </a:tc>
                <a:tc hMerge="1"/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Addresses</a:t>
                      </a:r>
                    </a:p>
                  </a:txBody>
                  <a:tcPr marR="91425" marB="91425" marT="91425" marL="91425"/>
                </a:tc>
                <a:tc hMerge="1"/>
                <a:tc rowSpan="2"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IPs/prefix (avg)</a:t>
                      </a:r>
                    </a:p>
                  </a:txBody>
                  <a:tcPr marR="91425" marB="91425" marT="91425" marL="91425"/>
                </a:tc>
              </a:tr>
              <a:tr h="173722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Total count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Locally Assigned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Invalid ULAs</a:t>
                      </a:r>
                    </a:p>
                    <a:p>
                      <a:pPr rt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a.k.a ‘globally assigned’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Total count</a:t>
                      </a:r>
                    </a:p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(% of total packets)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IEEE MAC48 based</a:t>
                      </a:r>
                    </a:p>
                  </a:txBody>
                  <a:tcPr marR="91425" marB="91425" marT="91425" marL="91425"/>
                </a:tc>
                <a:tc vMerge="1"/>
              </a:tr>
              <a:tr h="1182625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2011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271056</a:t>
                      </a:r>
                    </a:p>
                    <a:p>
                      <a:pPr rtl="0">
                        <a:buNone/>
                      </a:pPr>
                      <a:r>
                        <a:rPr b="1"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(24%)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652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644 (99%)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8 (1%)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2063 </a:t>
                      </a:r>
                    </a:p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(6.0 %)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88 (4.27%)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~3</a:t>
                      </a:r>
                    </a:p>
                  </a:txBody>
                  <a:tcPr marR="91425" marB="91425" marT="91425" marL="91425"/>
                </a:tc>
              </a:tr>
              <a:tr h="11826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2013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7125395</a:t>
                      </a:r>
                    </a:p>
                    <a:p>
                      <a:pPr rtl="0">
                        <a:buNone/>
                      </a:pPr>
                      <a:r>
                        <a:rPr b="1"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(48.0 %)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15545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15518 (99.8%)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27 (0.2%)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108920</a:t>
                      </a:r>
                    </a:p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(23%)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1452 (1.3%)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~7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113" name="Shape 113"/>
          <p:cNvSpPr txBox="1"/>
          <p:nvPr/>
        </p:nvSpPr>
        <p:spPr>
          <a:xfrm>
            <a:off y="5461250" x="112375"/>
            <a:ext cy="1226099" cx="903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IPv6 is hard: There is some confusion between fc00::/7, fc::/7 and fc0::/7!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49" x="457200"/>
            <a:ext cy="65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‘U’ Stands For ‘Unique’...Really?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926847" x="375100"/>
            <a:ext cy="5387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What is the proper way to detect non-random GID?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highest octet is ‘0’ or ‘1’ OR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hex representation contains [a-f] or [0-9] only OR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hex representation contains 3 or less different symbols (excl. ‘:’)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two octets are ‘0’</a:t>
            </a:r>
          </a:p>
          <a:p>
            <a:pPr rtl="0" lvl="0" indent="-3810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Non-Random Prefixes Top List:</a:t>
            </a:r>
          </a:p>
          <a:p>
            <a:pPr rtl="0" lvl="1" indent="-3810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fc00::/48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○"/>
            </a:pPr>
            <a:r>
              <a:rPr sz="2400" lang="en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fd00::/48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○"/>
            </a:pPr>
            <a:r>
              <a:rPr sz="2400" lang="en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fdfd:cafe:cafe::/48</a:t>
            </a:r>
          </a:p>
          <a:p>
            <a:pPr rtl="0" lvl="0" indent="-3810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Non-random ULA  prefixes:</a:t>
            </a:r>
          </a:p>
          <a:p>
            <a:pPr rtl="0" lvl="1" indent="-3810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2011: 2.8% </a:t>
            </a:r>
          </a:p>
          <a:p>
            <a:pPr rtl="0" lvl="1" indent="-3810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2013: </a:t>
            </a:r>
            <a:r>
              <a:rPr b="1" sz="24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0.7%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51800" x="457200"/>
            <a:ext cy="65159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Site Local Addresses</a:t>
            </a:r>
          </a:p>
          <a:p>
            <a:pPr algn="ctr" rtl="0" lvl="0">
              <a:buNone/>
            </a:pPr>
            <a:r>
              <a:rPr b="1"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fec0::/10</a:t>
            </a:r>
          </a:p>
          <a:p>
            <a:pPr algn="ctr" rtl="0" lvl="0">
              <a:buNone/>
            </a:pPr>
            <a:r>
              <a:rPr b="1"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(Deprecated Since 2004)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129" name="Shape 129"/>
          <p:cNvGraphicFramePr/>
          <p:nvPr/>
        </p:nvGraphicFramePr>
        <p:xfrm>
          <a:off y="182900" x="1125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{567EE225-2915-4CCC-B85E-3432E84365DC}</a:tableStyleId>
              </a:tblPr>
              <a:tblGrid>
                <a:gridCol w="837150"/>
                <a:gridCol w="1425200"/>
                <a:gridCol w="1131175"/>
                <a:gridCol w="1131175"/>
                <a:gridCol w="751675"/>
                <a:gridCol w="1510650"/>
                <a:gridCol w="1209825"/>
                <a:gridCol w="1052525"/>
              </a:tblGrid>
              <a:tr h="1150075">
                <a:tc rowSpan="2"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 rowSpan="2"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Addresses</a:t>
                      </a:r>
                    </a:p>
                    <a:p>
                      <a:pPr rtl="0" lvl="0"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(% of all unique IPs)</a:t>
                      </a:r>
                    </a:p>
                  </a:txBody>
                  <a:tcPr marR="91425" marB="91425" marT="91425" marL="91425"/>
                </a:tc>
                <a:tc rowSpan="2"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Prefixes</a:t>
                      </a:r>
                    </a:p>
                  </a:txBody>
                  <a:tcPr marR="91425" marB="91425" marT="91425" marL="91425"/>
                </a:tc>
                <a:tc rowSpan="2"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Packets</a:t>
                      </a:r>
                    </a:p>
                    <a:p>
                      <a:pPr rtl="0"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(% of total packets)</a:t>
                      </a:r>
                    </a:p>
                  </a:txBody>
                  <a:tcPr marR="91425" marB="91425" marT="91425" marL="91425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Traffic Profile</a:t>
                      </a:r>
                    </a:p>
                  </a:txBody>
                  <a:tcPr marR="91425" marB="91425" marT="91425" marL="91425"/>
                </a:tc>
                <a:tc hMerge="1"/>
                <a:tc hMerge="1"/>
                <a:tc hMerge="1"/>
              </a:tr>
              <a:tr h="1939375"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TCP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ICMP </a:t>
                      </a: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Dest.</a:t>
                      </a:r>
                    </a:p>
                    <a:p>
                      <a:pPr rtl="0">
                        <a:buNone/>
                      </a:pP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Unreachable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ICMP </a:t>
                      </a:r>
                      <a:r>
                        <a:rPr sz="18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Time Exceeded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UDP</a:t>
                      </a:r>
                    </a:p>
                  </a:txBody>
                  <a:tcPr marR="91425" marB="91425" marT="91425" marL="91425"/>
                </a:tc>
              </a:tr>
              <a:tr h="808025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2011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(0.05%)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10497 (1%)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64%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35%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&lt; 0.1%</a:t>
                      </a:r>
                    </a:p>
                  </a:txBody>
                  <a:tcPr marR="91425" marB="91425" marT="91425" marL="91425"/>
                </a:tc>
              </a:tr>
              <a:tr h="808025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2013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205 (0.04%)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55963 (0.4%)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40%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40%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20%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0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&lt; 0.1%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130" name="Shape 130"/>
          <p:cNvSpPr txBox="1"/>
          <p:nvPr/>
        </p:nvSpPr>
        <p:spPr>
          <a:xfrm>
            <a:off y="4431200" x="114870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31" name="Shape 131"/>
          <p:cNvSpPr txBox="1"/>
          <p:nvPr/>
        </p:nvSpPr>
        <p:spPr>
          <a:xfrm>
            <a:off y="5233650" x="635950"/>
            <a:ext cy="1262400" cx="79689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Traffic profile is different from ULA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74000" x="457200"/>
            <a:ext cy="64937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Anomalies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274650" x="260750"/>
            <a:ext cy="657299" cx="8883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6Bone Addresses: 3ffe::/16 and 5f00::/8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y="4431200" x="114870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43" name="Shape 143"/>
          <p:cNvSpPr txBox="1"/>
          <p:nvPr/>
        </p:nvSpPr>
        <p:spPr>
          <a:xfrm>
            <a:off y="1261575" x="408650"/>
            <a:ext cy="5555399" cx="84498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Ubuntu"/>
              <a:buChar char="●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~1% of all logged packets: </a:t>
            </a:r>
            <a:r>
              <a:rPr b="1" sz="3000" lang="en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3ffe:831f::/32</a:t>
            </a:r>
          </a:p>
          <a:p>
            <a:pPr rtl="0" lvl="1" indent="-419100" marL="914400">
              <a:buClr>
                <a:srgbClr val="000000"/>
              </a:buClr>
              <a:buSzPct val="100000"/>
              <a:buFont typeface="Ubuntu"/>
              <a:buChar char="○"/>
            </a:pPr>
            <a:r>
              <a:rPr sz="3000" lang="en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Was used by Teredo on Windows machines</a:t>
            </a:r>
          </a:p>
          <a:p>
            <a:pPr rtl="0" lvl="1" indent="-419100" marL="914400">
              <a:buClr>
                <a:srgbClr val="000000"/>
              </a:buClr>
              <a:buSzPct val="100000"/>
              <a:buFont typeface="Ubuntu"/>
              <a:buChar char="○"/>
            </a:pPr>
            <a:r>
              <a:rPr sz="3000" lang="en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100% of traffic is ICMP Echo Requests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Ubuntu"/>
              <a:buChar char="●"/>
            </a:pPr>
            <a:r>
              <a:rPr sz="3000" lang="en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0.01% of all logged packets are from actual 6bone block</a:t>
            </a:r>
          </a:p>
          <a:p>
            <a:pPr rtl="0" lvl="1" indent="-419100" marL="914400">
              <a:buClr>
                <a:srgbClr val="000000"/>
              </a:buClr>
              <a:buSzPct val="100000"/>
              <a:buFont typeface="Ubuntu"/>
              <a:buChar char="○"/>
            </a:pPr>
            <a:r>
              <a:rPr sz="3000" lang="en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7 IP addresses detected</a:t>
            </a:r>
          </a:p>
          <a:p>
            <a:pPr rtl="0" lvl="1" indent="-419100" marL="914400">
              <a:buClr>
                <a:srgbClr val="000000"/>
              </a:buClr>
              <a:buSzPct val="100000"/>
              <a:buFont typeface="Ubuntu"/>
              <a:buChar char="○"/>
            </a:pPr>
            <a:r>
              <a:rPr sz="3000" lang="en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100% of traffic is TCP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y="274645" x="457200"/>
            <a:ext cy="7116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IPv4-Mapped ::FFFF:0:0/96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y="895050" x="259900"/>
            <a:ext cy="2187299" cx="8427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buClr>
                <a:srgbClr val="000000"/>
              </a:buClr>
              <a:buSzPct val="100000"/>
              <a:buFont typeface="Ubuntu"/>
              <a:buChar char="●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Used in the IPv6 basic API to denote IPv4 addresses</a:t>
            </a:r>
          </a:p>
          <a:p>
            <a:pPr rtl="0" lvl="0" indent="-419100" marL="457200">
              <a:lnSpc>
                <a:spcPct val="115000"/>
              </a:lnSpc>
              <a:buClr>
                <a:srgbClr val="000000"/>
              </a:buClr>
              <a:buSzPct val="100000"/>
              <a:buFont typeface="Ubuntu"/>
              <a:buChar char="●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Should NOT appear on the wire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Ubuntu"/>
              <a:buChar char="●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2011/2013 - ~0.1% of analyzed traffic</a:t>
            </a:r>
          </a:p>
        </p:txBody>
      </p:sp>
      <p:sp>
        <p:nvSpPr>
          <p:cNvPr id="150" name="Shape 150"/>
          <p:cNvSpPr/>
          <p:nvPr/>
        </p:nvSpPr>
        <p:spPr>
          <a:xfrm>
            <a:off y="3291617" x="0"/>
            <a:ext cy="3170364" cx="9143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1" name="Shape 151"/>
          <p:cNvSpPr txBox="1"/>
          <p:nvPr/>
        </p:nvSpPr>
        <p:spPr>
          <a:xfrm>
            <a:off y="3806175" x="1587900"/>
            <a:ext cy="330300" cx="786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0000FF"/>
                </a:solidFill>
              </a:rPr>
              <a:t>86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y="5481525" x="4953462"/>
            <a:ext cy="330300" cx="786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y="5481525" x="3312200"/>
            <a:ext cy="330300" cx="786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y="5481525" x="3845600"/>
            <a:ext cy="330300" cx="786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y="5482575" x="5550300"/>
            <a:ext cy="330300" cx="786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5203275" x="6594725"/>
            <a:ext cy="330300" cx="786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y="5482575" x="7302900"/>
            <a:ext cy="330300" cx="786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y="3728925" x="2093000"/>
            <a:ext cy="330300" cx="786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FF0000"/>
                </a:solidFill>
              </a:rPr>
              <a:t>96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y="242800" x="457200"/>
            <a:ext cy="6325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Logging all IPv6 packets from reserved/invalid sources entering Google network from Internet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Collecting the data for a few days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Data Set: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2011:</a:t>
            </a:r>
          </a:p>
          <a:p>
            <a:pPr rtl="0" lvl="1" indent="-4191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1.1M packets</a:t>
            </a:r>
          </a:p>
          <a:p>
            <a:pPr rtl="0" lvl="1" indent="-4191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32.5K Unique IPs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2013:</a:t>
            </a:r>
          </a:p>
          <a:p>
            <a:pPr rtl="0" lvl="1" indent="-4191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15M packets</a:t>
            </a:r>
          </a:p>
          <a:p>
            <a:pPr lvl="1" indent="-4191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476K Unique IPs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274645" x="457200"/>
            <a:ext cy="7116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IPv4-Compatible ::/96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y="1708300" x="259900"/>
            <a:ext cy="4766699" cx="8427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lnSpc>
                <a:spcPct val="115000"/>
              </a:lnSpc>
              <a:buClr>
                <a:srgbClr val="000000"/>
              </a:buClr>
              <a:buSzPct val="100000"/>
              <a:buFont typeface="Ubuntu"/>
              <a:buChar char="●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Deprecated since 2006</a:t>
            </a:r>
          </a:p>
          <a:p>
            <a:pPr rtl="0" lvl="0" indent="-457200" marL="457200">
              <a:lnSpc>
                <a:spcPct val="115000"/>
              </a:lnSpc>
              <a:buClr>
                <a:srgbClr val="000000"/>
              </a:buClr>
              <a:buSzPct val="100000"/>
              <a:buFont typeface="Ubuntu"/>
              <a:buChar char="●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Should NOT appear on the wire</a:t>
            </a:r>
          </a:p>
          <a:p>
            <a:pPr rtl="0" lvl="0" indent="-457200" marL="457200">
              <a:buClr>
                <a:srgbClr val="000000"/>
              </a:buClr>
              <a:buSzPct val="100000"/>
              <a:buFont typeface="Ubuntu"/>
              <a:buChar char="●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2011/2013 - ~2% of analyzed traffic </a:t>
            </a:r>
          </a:p>
          <a:p>
            <a:pPr rtl="0" lvl="0" indent="-457200" marL="457200">
              <a:buClr>
                <a:srgbClr val="000000"/>
              </a:buClr>
              <a:buSzPct val="100000"/>
              <a:buFont typeface="Ubuntu"/>
              <a:buChar char="●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Most of encoded IPs are private</a:t>
            </a:r>
          </a:p>
          <a:p>
            <a:pPr rtl="0" lvl="0" indent="-457200" marL="457200">
              <a:buClr>
                <a:srgbClr val="000000"/>
              </a:buClr>
              <a:buSzPct val="100000"/>
              <a:buFont typeface="Ubuntu"/>
              <a:buChar char="●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Mostly (97%):  ICMP Destination Unreachable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y="274649" x="457200"/>
            <a:ext cy="7788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::/64 Subnet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y="1306650" x="599175"/>
            <a:ext cy="2244299" cx="8229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00000"/>
              <a:buFont typeface="Ubuntu"/>
              <a:buChar char="●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Very few packets from</a:t>
            </a:r>
          </a:p>
          <a:p>
            <a:pPr rtl="0" lvl="1" indent="-381000" marL="914400">
              <a:buClr>
                <a:srgbClr val="000000"/>
              </a:buClr>
              <a:buSzPct val="100000"/>
              <a:buFont typeface="Ubuntu"/>
              <a:buChar char="○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::/1</a:t>
            </a:r>
          </a:p>
          <a:p>
            <a:pPr rtl="0" lvl="1" indent="-381000" marL="914400">
              <a:buClr>
                <a:srgbClr val="000000"/>
              </a:buClr>
              <a:buSzPct val="100000"/>
              <a:buFont typeface="Ubuntu"/>
              <a:buChar char="○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:: (unspecified)</a:t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Ubuntu"/>
              <a:buChar char="●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Mystery Traffic:</a:t>
            </a:r>
          </a:p>
          <a:p>
            <a:pPr rtl="0" lvl="0" indent="-381000" marL="914400">
              <a:buClr>
                <a:srgbClr val="000000"/>
              </a:buClr>
              <a:buSzPct val="100000"/>
              <a:buFont typeface="Ubuntu"/>
              <a:buChar char="●"/>
            </a:pPr>
            <a:r>
              <a:rPr sz="2400" lang="en">
                <a:latin typeface="Ubuntu"/>
                <a:ea typeface="Ubuntu"/>
                <a:cs typeface="Ubuntu"/>
                <a:sym typeface="Ubuntu"/>
              </a:rPr>
              <a:t>Interface ID: 64 non-zero bits, NOT based on MAC48</a:t>
            </a:r>
          </a:p>
          <a:p>
            <a:r>
              <a:t/>
            </a:r>
          </a:p>
        </p:txBody>
      </p:sp>
      <p:sp>
        <p:nvSpPr>
          <p:cNvPr id="171" name="Shape 171"/>
          <p:cNvSpPr/>
          <p:nvPr/>
        </p:nvSpPr>
        <p:spPr>
          <a:xfrm>
            <a:off y="3550948" x="0"/>
            <a:ext cy="3069075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What We DID NOT See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600200" x="457200"/>
            <a:ext cy="2447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Multicast Sources</a:t>
            </a:r>
          </a:p>
          <a:p>
            <a:pPr rtl="0" lvl="0" indent="-4572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Very little traffic from random blocks</a:t>
            </a:r>
          </a:p>
          <a:p>
            <a:pPr rtl="0" lvl="1" indent="-4572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addresses like ‘a:a:a:a:a:a:a:a’ are popular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Summary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Address selection is still broken</a:t>
            </a:r>
          </a:p>
          <a:p>
            <a:pPr rtl="0" lvl="0" indent="-4572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Things are getting better</a:t>
            </a:r>
          </a:p>
          <a:p>
            <a:pPr rtl="0" lvl="0" indent="-4572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No explanation for some mystery packets</a:t>
            </a:r>
          </a:p>
          <a:p>
            <a:pPr rtl="0" lvl="0" indent="-4572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Scoped Address Architecture is ignored ;(</a:t>
            </a:r>
          </a:p>
          <a:p>
            <a:pPr lvl="0" indent="-4572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..let alone BCP38…:-((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y="125775" x="457200"/>
            <a:ext cy="64421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/>
        </p:nvSpPr>
        <p:spPr>
          <a:xfrm>
            <a:off y="3607375" x="-164650"/>
            <a:ext cy="2843649" cx="93086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6" name="Shape 36"/>
          <p:cNvSpPr/>
          <p:nvPr/>
        </p:nvSpPr>
        <p:spPr>
          <a:xfrm>
            <a:off y="443345" x="0"/>
            <a:ext cy="2770908" cx="914399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7" name="Shape 37"/>
          <p:cNvSpPr/>
          <p:nvPr/>
        </p:nvSpPr>
        <p:spPr>
          <a:xfrm>
            <a:off y="1666650" x="2519125"/>
            <a:ext cy="1658999" cx="5602200"/>
          </a:xfrm>
          <a:prstGeom prst="roundRect">
            <a:avLst>
              <a:gd fmla="val 16667" name="adj"/>
            </a:avLst>
          </a:prstGeom>
          <a:noFill/>
          <a:ln w="76200" cap="flat">
            <a:solidFill>
              <a:srgbClr val="38761D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5019450" x="2366725"/>
            <a:ext cy="1658999" cx="5602200"/>
          </a:xfrm>
          <a:prstGeom prst="roundRect">
            <a:avLst>
              <a:gd fmla="val 16667" name="adj"/>
            </a:avLst>
          </a:prstGeom>
          <a:noFill/>
          <a:ln w="76200" cap="flat">
            <a:solidFill>
              <a:srgbClr val="38761D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/>
        </p:nvSpPr>
        <p:spPr>
          <a:xfrm>
            <a:off y="3691758" x="0"/>
            <a:ext cy="2522482" cx="91439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4" name="Shape 44"/>
          <p:cNvSpPr/>
          <p:nvPr/>
        </p:nvSpPr>
        <p:spPr>
          <a:xfrm>
            <a:off y="498923" x="0"/>
            <a:ext cy="2507352" cx="91439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/>
        </p:nvSpPr>
        <p:spPr>
          <a:xfrm>
            <a:off y="898899" x="0"/>
            <a:ext cy="4974950" cx="9143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0" name="Shape 50"/>
          <p:cNvSpPr txBox="1"/>
          <p:nvPr/>
        </p:nvSpPr>
        <p:spPr>
          <a:xfrm>
            <a:off y="4350225" x="6010650"/>
            <a:ext cy="219600" cx="620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2400" lang="en">
                <a:solidFill>
                  <a:srgbClr val="0000FF"/>
                </a:solidFill>
              </a:rPr>
              <a:t>2.5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y="4197825" x="6544050"/>
            <a:ext cy="219600" cx="620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en">
                <a:solidFill>
                  <a:srgbClr val="FF0000"/>
                </a:solidFill>
              </a:rPr>
              <a:t>6.3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4426425" x="4029450"/>
            <a:ext cy="219600" cx="620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en">
                <a:solidFill>
                  <a:srgbClr val="0000FF"/>
                </a:solidFill>
              </a:rPr>
              <a:t>0.4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y="4197825" x="4562850"/>
            <a:ext cy="219600" cx="620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en">
                <a:solidFill>
                  <a:srgbClr val="FF0000"/>
                </a:solidFill>
              </a:rPr>
              <a:t>1.9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45" x="457200"/>
            <a:ext cy="7608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ICMP Traffic Profile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228425" x="318850"/>
            <a:ext cy="4571400" cx="834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Users’ Traffic</a:t>
            </a:r>
          </a:p>
          <a:p>
            <a:pPr rtl="0" lvl="1" indent="-4572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Echo Requests</a:t>
            </a:r>
          </a:p>
          <a:p>
            <a:pPr rtl="0" lvl="0" indent="-4572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Infrastructure</a:t>
            </a:r>
          </a:p>
          <a:p>
            <a:pPr rtl="0" lvl="1" indent="-4572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Time Exceeded</a:t>
            </a:r>
          </a:p>
          <a:p>
            <a:pPr rtl="0" lvl="1" indent="-4572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Packet Too Big</a:t>
            </a:r>
          </a:p>
          <a:p>
            <a:pPr rtl="0" lvl="1" indent="-4572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Destination Unreachable</a:t>
            </a:r>
          </a:p>
          <a:p>
            <a:pPr rtl="0" lvl="2" indent="-457200" marL="1371600">
              <a:buClr>
                <a:schemeClr val="dk1"/>
              </a:buClr>
              <a:buSzPct val="100000"/>
              <a:buFont typeface="Ubuntu"/>
              <a:buChar char="■"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&gt; 99% - ‘Address Unreachable’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5398350" x="1266575"/>
            <a:ext cy="990900" cx="7274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3600" lang="en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* Neighbor Discovery Redirects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y="118375" x="457200"/>
            <a:ext cy="6449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Link-Local Unicast</a:t>
            </a:r>
          </a:p>
          <a:p>
            <a:pPr algn="ctr">
              <a:buNone/>
            </a:pPr>
            <a:r>
              <a:rPr b="1"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fe80::/10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/>
        </p:nvSpPr>
        <p:spPr>
          <a:xfrm>
            <a:off y="4764125" x="375100"/>
            <a:ext cy="457200" cx="8229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/>
        </p:txBody>
      </p:sp>
      <p:graphicFrame>
        <p:nvGraphicFramePr>
          <p:cNvPr id="71" name="Shape 71"/>
          <p:cNvGraphicFramePr/>
          <p:nvPr/>
        </p:nvGraphicFramePr>
        <p:xfrm>
          <a:off y="519650" x="146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{B1E6DE65-5789-47E5-BEB9-EF8FFDE241F4}</a:tableStyleId>
              </a:tblPr>
              <a:tblGrid>
                <a:gridCol w="953400"/>
                <a:gridCol w="1933600"/>
                <a:gridCol w="1443500"/>
                <a:gridCol w="1443500"/>
                <a:gridCol w="1443500"/>
                <a:gridCol w="1632250"/>
              </a:tblGrid>
              <a:tr h="876775">
                <a:tc rowSpan="2"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 rowSpan="2"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b="1"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Packets </a:t>
                      </a:r>
                    </a:p>
                    <a:p>
                      <a:pPr algn="ctr" rtl="0" lvl="0">
                        <a:buNone/>
                      </a:pPr>
                      <a:r>
                        <a:rPr b="1"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(% </a:t>
                      </a:r>
                    </a:p>
                    <a:p>
                      <a:pPr algn="ctr" rtl="0" lvl="0">
                        <a:buNone/>
                      </a:pPr>
                      <a:r>
                        <a:rPr b="1"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of all packets)</a:t>
                      </a:r>
                    </a:p>
                  </a:txBody>
                  <a:tcPr marR="91425" marB="91425" marT="91425" anchor="ctr" marL="91425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b="1" sz="2400" lang="en"/>
                        <a:t>Unique Address</a:t>
                      </a:r>
                    </a:p>
                  </a:txBody>
                  <a:tcPr marR="91425" marB="91425" marT="91425" anchor="ctr" marL="91425"/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b="1" sz="2400" lang="en"/>
                        <a:t>Vendors (OUI)</a:t>
                      </a:r>
                    </a:p>
                  </a:txBody>
                  <a:tcPr marR="91425" marB="91425" marT="91425" anchor="ctr" marL="91425"/>
                </a:tc>
                <a:tc hMerge="1"/>
              </a:tr>
              <a:tr h="134892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b="1"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Total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b="1"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MAC48 based (*)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b="1"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Known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b="1"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Unknown </a:t>
                      </a:r>
                    </a:p>
                  </a:txBody>
                  <a:tcPr marR="91425" marB="91425" marT="91425" anchor="ctr" marL="91425"/>
                </a:tc>
              </a:tr>
              <a:tr h="876775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2011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26198 (2%)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156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129 (82%)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24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R="91425" marB="91425" marT="91425" marL="91425"/>
                </a:tc>
              </a:tr>
              <a:tr h="876775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2013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11676 (0.08%)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35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32 (91%)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18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2400" lang="en">
                          <a:latin typeface="Ubuntu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72" name="Shape 72"/>
          <p:cNvSpPr txBox="1"/>
          <p:nvPr/>
        </p:nvSpPr>
        <p:spPr>
          <a:xfrm>
            <a:off y="4851525" x="122170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6176" x="518300"/>
            <a:ext cy="1801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
</a:t>
            </a:r>
            <a:r>
              <a:rPr sz="2500" lang="en">
                <a:latin typeface="Ubuntu"/>
                <a:ea typeface="Ubuntu"/>
                <a:cs typeface="Ubuntu"/>
                <a:sym typeface="Ubuntu"/>
              </a:rPr>
              <a:t>* “Based on MAC-48”: “U/L bit is set and “FF:FE octets present”.</a:t>
            </a:r>
          </a:p>
          <a:p>
            <a:pPr rtl="0" lvl="0">
              <a:buClr>
                <a:srgbClr val="000000"/>
              </a:buClr>
              <a:buSzPct val="44000"/>
              <a:buFont typeface="Arial"/>
              <a:buNone/>
            </a:pPr>
            <a:r>
              <a:rPr sz="2500" lang="en">
                <a:latin typeface="Ubuntu"/>
                <a:ea typeface="Ubuntu"/>
                <a:cs typeface="Ubuntu"/>
                <a:sym typeface="Ubuntu"/>
              </a:rPr>
              <a:t>Other addresses look like privacy extensions or based on locally administered MAC-48.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74646" x="457200"/>
            <a:ext cy="8570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solidFill>
                  <a:srgbClr val="0000FF"/>
                </a:solidFill>
                <a:latin typeface="Ubuntu"/>
                <a:ea typeface="Ubuntu"/>
                <a:cs typeface="Ubuntu"/>
                <a:sym typeface="Ubuntu"/>
              </a:rPr>
              <a:t>Traffic Profile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242898" x="371475"/>
            <a:ext cy="4981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Majority of traffic is TCP (~90%)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Non-TCP traffic:</a:t>
            </a:r>
          </a:p>
          <a:p>
            <a:pPr rtl="0" lvl="1" indent="-4191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2011: mix of ICMP</a:t>
            </a:r>
          </a:p>
          <a:p>
            <a:pPr rtl="0" lvl="2" indent="-419100" marL="1371600">
              <a:buClr>
                <a:schemeClr val="dk1"/>
              </a:buClr>
              <a:buSzPct val="100000"/>
              <a:buFont typeface="Ubuntu"/>
              <a:buChar char="■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destination unreachable</a:t>
            </a:r>
          </a:p>
          <a:p>
            <a:pPr rtl="0" lvl="2" indent="-419100" marL="1371600">
              <a:buClr>
                <a:schemeClr val="dk1"/>
              </a:buClr>
              <a:buSzPct val="100000"/>
              <a:buFont typeface="Ubuntu"/>
              <a:buChar char="■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packet too big</a:t>
            </a:r>
          </a:p>
          <a:p>
            <a:pPr rtl="0" lvl="2" indent="-419100" marL="1371600">
              <a:buClr>
                <a:schemeClr val="dk1"/>
              </a:buClr>
              <a:buSzPct val="100000"/>
              <a:buFont typeface="Ubuntu"/>
              <a:buChar char="■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time exceeded</a:t>
            </a:r>
          </a:p>
          <a:p>
            <a:pPr rtl="0" lvl="2" indent="-419100" marL="1371600">
              <a:buClr>
                <a:srgbClr val="FF0000"/>
              </a:buClr>
              <a:buSzPct val="100000"/>
              <a:buFont typeface="Ubuntu"/>
              <a:buChar char="■"/>
            </a:pPr>
            <a:r>
              <a:rPr b="1" sz="3000" lang="en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ND redirects</a:t>
            </a:r>
          </a:p>
          <a:p>
            <a:pPr rtl="0" lvl="1" indent="-419100" marL="914400">
              <a:buClr>
                <a:schemeClr val="dk1"/>
              </a:buClr>
              <a:buSzPct val="100000"/>
              <a:buFont typeface="Ubuntu"/>
              <a:buChar char="○"/>
            </a:pPr>
            <a:r>
              <a:rPr sz="3000" lang="en">
                <a:latin typeface="Ubuntu"/>
                <a:ea typeface="Ubuntu"/>
                <a:cs typeface="Ubuntu"/>
                <a:sym typeface="Ubuntu"/>
              </a:rPr>
              <a:t>2013: traffic from TWO routers only</a:t>
            </a:r>
          </a:p>
          <a:p>
            <a:pPr rtl="0" lvl="2" indent="-419100" marL="1371600">
              <a:buClr>
                <a:srgbClr val="FF0000"/>
              </a:buClr>
              <a:buSzPct val="100000"/>
              <a:buFont typeface="Ubuntu"/>
              <a:buChar char="■"/>
            </a:pPr>
            <a:r>
              <a:rPr b="1" sz="3000" lang="en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ND redirects </a:t>
            </a:r>
            <a:r>
              <a:rPr sz="3000" lang="en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to Google frontends IPs.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