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notesSlides/notesSlide27.xml" ContentType="application/vnd.openxmlformats-officedocument.presentationml.notesSlide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notesSlides/notesSlide28.xml" ContentType="application/vnd.openxmlformats-officedocument.presentationml.notesSlide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notesSlides/notesSlide24.xml" ContentType="application/vnd.openxmlformats-officedocument.presentationml.notesSlid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Default Extension="wdp" ContentType="image/vnd.ms-photo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26.xml" ContentType="application/vnd.openxmlformats-officedocument.presentationml.notesSlide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1036" r:id="rId2"/>
    <p:sldId id="1117" r:id="rId3"/>
    <p:sldId id="1119" r:id="rId4"/>
    <p:sldId id="1112" r:id="rId5"/>
    <p:sldId id="1116" r:id="rId6"/>
    <p:sldId id="1090" r:id="rId7"/>
    <p:sldId id="1091" r:id="rId8"/>
    <p:sldId id="1092" r:id="rId9"/>
    <p:sldId id="1118" r:id="rId10"/>
    <p:sldId id="1111" r:id="rId11"/>
    <p:sldId id="1093" r:id="rId12"/>
    <p:sldId id="1102" r:id="rId13"/>
    <p:sldId id="1100" r:id="rId14"/>
    <p:sldId id="1103" r:id="rId15"/>
    <p:sldId id="1104" r:id="rId16"/>
    <p:sldId id="1074" r:id="rId17"/>
    <p:sldId id="1105" r:id="rId18"/>
    <p:sldId id="1106" r:id="rId19"/>
    <p:sldId id="1108" r:id="rId20"/>
    <p:sldId id="1109" r:id="rId21"/>
    <p:sldId id="1082" r:id="rId22"/>
    <p:sldId id="1120" r:id="rId23"/>
    <p:sldId id="1094" r:id="rId24"/>
    <p:sldId id="1101" r:id="rId25"/>
    <p:sldId id="1113" r:id="rId26"/>
    <p:sldId id="1095" r:id="rId27"/>
    <p:sldId id="1121" r:id="rId28"/>
    <p:sldId id="1114" r:id="rId29"/>
    <p:sldId id="1115" r:id="rId30"/>
    <p:sldId id="1110" r:id="rId31"/>
  </p:sldIdLst>
  <p:sldSz cx="9144000" cy="6858000" type="screen4x3"/>
  <p:notesSz cx="6669088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EC0"/>
    <a:srgbClr val="00CC66"/>
    <a:srgbClr val="028802"/>
    <a:srgbClr val="60C54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8" autoAdjust="0"/>
    <p:restoredTop sz="95341" autoAdjust="0"/>
  </p:normalViewPr>
  <p:slideViewPr>
    <p:cSldViewPr>
      <p:cViewPr>
        <p:scale>
          <a:sx n="100" d="100"/>
          <a:sy n="100" d="100"/>
        </p:scale>
        <p:origin x="-7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688" y="-108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rawing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in www.forthnet.gr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A2BFECC7-2E59-43E7-A91D-1B13CDE3B479}" type="presOf" srcId="{671F1A3D-53FA-4A5C-B5E0-C9957DB3E776}" destId="{E977DE54-F94E-4F77-ADDF-8C3A9F7415DA}" srcOrd="0" destOrd="0" presId="urn:microsoft.com/office/officeart/2005/8/layout/vList2"/>
    <dgm:cxn modelId="{36CBE2BA-03A6-4629-954B-BC4809ED4F25}" type="presOf" srcId="{F7651912-46D8-4E8F-B035-7BF85FD54051}" destId="{F6E5F2BF-C1D1-4287-AB2D-145DE1611AD7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A99327AE-57F6-4502-A6DC-454B61FC450D}" type="presOf" srcId="{45D93FBE-F150-4C16-A381-FE8A280EDA18}" destId="{684C771B-7F2A-46D6-95B1-792B82DA62DE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8620EFCC-E3F3-4436-BC13-CD05B40674E1}" type="presParOf" srcId="{F6E5F2BF-C1D1-4287-AB2D-145DE1611AD7}" destId="{E977DE54-F94E-4F77-ADDF-8C3A9F7415DA}" srcOrd="0" destOrd="0" presId="urn:microsoft.com/office/officeart/2005/8/layout/vList2"/>
    <dgm:cxn modelId="{39A6B40A-710D-47E4-9D02-5A8ECE7E585F}" type="presParOf" srcId="{F6E5F2BF-C1D1-4287-AB2D-145DE1611AD7}" destId="{723448A5-E697-40A0-892F-D72CB0C91D64}" srcOrd="1" destOrd="0" presId="urn:microsoft.com/office/officeart/2005/8/layout/vList2"/>
    <dgm:cxn modelId="{8B4CFB40-CA46-4044-BFFE-39795704E633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NAT444 </a:t>
          </a:r>
          <a:r>
            <a:rPr lang="en-US" sz="1600" b="1" dirty="0" err="1" smtClean="0"/>
            <a:t>vs</a:t>
          </a:r>
          <a:r>
            <a:rPr lang="en-US" sz="1600" b="1" dirty="0" smtClean="0"/>
            <a:t> DS-</a:t>
          </a:r>
          <a:r>
            <a:rPr lang="en-US" sz="1600" b="1" dirty="0" err="1" smtClean="0"/>
            <a:t>Lite</a:t>
          </a:r>
          <a:r>
            <a:rPr lang="en-US" sz="1600" b="1" dirty="0" smtClean="0"/>
            <a:t> Cost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39C1854-597B-412E-BC2D-4A70525CB559}" type="presOf" srcId="{671F1A3D-53FA-4A5C-B5E0-C9957DB3E776}" destId="{E977DE54-F94E-4F77-ADDF-8C3A9F7415DA}" srcOrd="0" destOrd="0" presId="urn:microsoft.com/office/officeart/2005/8/layout/vList2"/>
    <dgm:cxn modelId="{9740A0A7-21AE-4E25-9D6F-E6D933245077}" type="presOf" srcId="{F7651912-46D8-4E8F-B035-7BF85FD54051}" destId="{F6E5F2BF-C1D1-4287-AB2D-145DE1611AD7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7ADF5159-23DA-4E09-BEE3-D05496D4ED86}" type="presOf" srcId="{45D93FBE-F150-4C16-A381-FE8A280EDA18}" destId="{684C771B-7F2A-46D6-95B1-792B82DA62DE}" srcOrd="0" destOrd="0" presId="urn:microsoft.com/office/officeart/2005/8/layout/vList2"/>
    <dgm:cxn modelId="{1ED5F8E0-7670-4D98-B853-FDA5190B5FA4}" type="presParOf" srcId="{F6E5F2BF-C1D1-4287-AB2D-145DE1611AD7}" destId="{E977DE54-F94E-4F77-ADDF-8C3A9F7415DA}" srcOrd="0" destOrd="0" presId="urn:microsoft.com/office/officeart/2005/8/layout/vList2"/>
    <dgm:cxn modelId="{3199C67D-B61F-45AC-B350-228FAA7B2587}" type="presParOf" srcId="{F6E5F2BF-C1D1-4287-AB2D-145DE1611AD7}" destId="{723448A5-E697-40A0-892F-D72CB0C91D64}" srcOrd="1" destOrd="0" presId="urn:microsoft.com/office/officeart/2005/8/layout/vList2"/>
    <dgm:cxn modelId="{F06CBD08-CF2A-4FC1-ADD5-52E2561283FD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DS-</a:t>
          </a:r>
          <a:r>
            <a:rPr lang="en-US" sz="1600" b="1" dirty="0" err="1" smtClean="0"/>
            <a:t>Lite</a:t>
          </a:r>
          <a:r>
            <a:rPr lang="en-US" sz="1600" b="1" dirty="0" smtClean="0"/>
            <a:t> in Forthnet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F1C8468A-CB64-4EFB-A7C8-627B9D0D952D}" type="presOf" srcId="{671F1A3D-53FA-4A5C-B5E0-C9957DB3E776}" destId="{E977DE54-F94E-4F77-ADDF-8C3A9F7415DA}" srcOrd="0" destOrd="0" presId="urn:microsoft.com/office/officeart/2005/8/layout/vList2"/>
    <dgm:cxn modelId="{4506B816-EAA7-4D0E-A68F-304C4DF5F927}" type="presOf" srcId="{45D93FBE-F150-4C16-A381-FE8A280EDA18}" destId="{684C771B-7F2A-46D6-95B1-792B82DA62DE}" srcOrd="0" destOrd="0" presId="urn:microsoft.com/office/officeart/2005/8/layout/vList2"/>
    <dgm:cxn modelId="{A9925FA6-B65A-412C-9266-402943C07156}" type="presOf" srcId="{F7651912-46D8-4E8F-B035-7BF85FD54051}" destId="{F6E5F2BF-C1D1-4287-AB2D-145DE1611AD7}" srcOrd="0" destOrd="0" presId="urn:microsoft.com/office/officeart/2005/8/layout/vList2"/>
    <dgm:cxn modelId="{8D75FB5F-68E7-4DF7-A301-2ED3772C7D68}" type="presParOf" srcId="{F6E5F2BF-C1D1-4287-AB2D-145DE1611AD7}" destId="{E977DE54-F94E-4F77-ADDF-8C3A9F7415DA}" srcOrd="0" destOrd="0" presId="urn:microsoft.com/office/officeart/2005/8/layout/vList2"/>
    <dgm:cxn modelId="{DD99B5A6-28B4-4169-B860-DDC794322C57}" type="presParOf" srcId="{F6E5F2BF-C1D1-4287-AB2D-145DE1611AD7}" destId="{723448A5-E697-40A0-892F-D72CB0C91D64}" srcOrd="1" destOrd="0" presId="urn:microsoft.com/office/officeart/2005/8/layout/vList2"/>
    <dgm:cxn modelId="{E60DDC2A-323F-40AB-B4F0-DAE2C03F3D3B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Forthnet &amp; 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DS-</a:t>
          </a:r>
          <a:r>
            <a:rPr lang="en-US" sz="1600" b="1" dirty="0" err="1" smtClean="0"/>
            <a:t>Lite</a:t>
          </a:r>
          <a:r>
            <a:rPr lang="en-US" sz="1600" b="1" dirty="0" smtClean="0"/>
            <a:t> Operation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2A0A3CEA-2667-4440-B19D-D87D1237644C}" type="presOf" srcId="{45D93FBE-F150-4C16-A381-FE8A280EDA18}" destId="{684C771B-7F2A-46D6-95B1-792B82DA62DE}" srcOrd="0" destOrd="0" presId="urn:microsoft.com/office/officeart/2005/8/layout/vList2"/>
    <dgm:cxn modelId="{D0533134-8494-4ACD-B1DA-3A09325A84CC}" type="presOf" srcId="{F7651912-46D8-4E8F-B035-7BF85FD54051}" destId="{F6E5F2BF-C1D1-4287-AB2D-145DE1611AD7}" srcOrd="0" destOrd="0" presId="urn:microsoft.com/office/officeart/2005/8/layout/vList2"/>
    <dgm:cxn modelId="{87010137-7A5B-4CDE-BA7D-632FCD93EB5E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7CA1C601-1ED1-4AF9-A094-92EE36818DCF}" type="presParOf" srcId="{F6E5F2BF-C1D1-4287-AB2D-145DE1611AD7}" destId="{E977DE54-F94E-4F77-ADDF-8C3A9F7415DA}" srcOrd="0" destOrd="0" presId="urn:microsoft.com/office/officeart/2005/8/layout/vList2"/>
    <dgm:cxn modelId="{1E19459A-425E-4E1C-A5AF-733A18EC5D0A}" type="presParOf" srcId="{F6E5F2BF-C1D1-4287-AB2D-145DE1611AD7}" destId="{723448A5-E697-40A0-892F-D72CB0C91D64}" srcOrd="1" destOrd="0" presId="urn:microsoft.com/office/officeart/2005/8/layout/vList2"/>
    <dgm:cxn modelId="{2E790D20-A0E1-46E3-9D07-4C10242CD5F4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Logging Parameters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75644B14-52A6-48B6-B6DE-BBAA1847D327}" type="presOf" srcId="{45D93FBE-F150-4C16-A381-FE8A280EDA18}" destId="{684C771B-7F2A-46D6-95B1-792B82DA62DE}" srcOrd="0" destOrd="0" presId="urn:microsoft.com/office/officeart/2005/8/layout/vList2"/>
    <dgm:cxn modelId="{51D0237B-171D-4679-8D5D-66E6DE9A38C4}" type="presOf" srcId="{F7651912-46D8-4E8F-B035-7BF85FD54051}" destId="{F6E5F2BF-C1D1-4287-AB2D-145DE1611AD7}" srcOrd="0" destOrd="0" presId="urn:microsoft.com/office/officeart/2005/8/layout/vList2"/>
    <dgm:cxn modelId="{AA61331F-DE43-4F37-9FE6-C32B63686C79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44F74E63-D3E7-47B4-9615-9F471BDCB9D5}" type="presParOf" srcId="{F6E5F2BF-C1D1-4287-AB2D-145DE1611AD7}" destId="{E977DE54-F94E-4F77-ADDF-8C3A9F7415DA}" srcOrd="0" destOrd="0" presId="urn:microsoft.com/office/officeart/2005/8/layout/vList2"/>
    <dgm:cxn modelId="{B2429B7B-9C8A-475C-A2B2-75BD50F6E6ED}" type="presParOf" srcId="{F6E5F2BF-C1D1-4287-AB2D-145DE1611AD7}" destId="{723448A5-E697-40A0-892F-D72CB0C91D64}" srcOrd="1" destOrd="0" presId="urn:microsoft.com/office/officeart/2005/8/layout/vList2"/>
    <dgm:cxn modelId="{92B8C4EC-F7BE-4BDF-B020-B2E00A0CEC79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Logging Parameters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F91158E-5F6D-4C84-8DDF-D99CDFF65B40}" type="presOf" srcId="{F7651912-46D8-4E8F-B035-7BF85FD54051}" destId="{F6E5F2BF-C1D1-4287-AB2D-145DE1611AD7}" srcOrd="0" destOrd="0" presId="urn:microsoft.com/office/officeart/2005/8/layout/vList2"/>
    <dgm:cxn modelId="{BF22FB76-DE79-40C6-834A-301D7ECA53B2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983AE3BC-D42E-46F2-8151-28405DB54A6E}" type="presOf" srcId="{45D93FBE-F150-4C16-A381-FE8A280EDA18}" destId="{684C771B-7F2A-46D6-95B1-792B82DA62DE}" srcOrd="0" destOrd="0" presId="urn:microsoft.com/office/officeart/2005/8/layout/vList2"/>
    <dgm:cxn modelId="{F983A80F-FB0F-423C-8B3E-B5B954282D87}" type="presParOf" srcId="{F6E5F2BF-C1D1-4287-AB2D-145DE1611AD7}" destId="{E977DE54-F94E-4F77-ADDF-8C3A9F7415DA}" srcOrd="0" destOrd="0" presId="urn:microsoft.com/office/officeart/2005/8/layout/vList2"/>
    <dgm:cxn modelId="{3E17714D-DA8A-4731-9C25-8B82ED8B0A00}" type="presParOf" srcId="{F6E5F2BF-C1D1-4287-AB2D-145DE1611AD7}" destId="{723448A5-E697-40A0-892F-D72CB0C91D64}" srcOrd="1" destOrd="0" presId="urn:microsoft.com/office/officeart/2005/8/layout/vList2"/>
    <dgm:cxn modelId="{4099A638-0967-47CC-AF74-BE2CAAEB9FBB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Logging Solutions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694DA24-4C06-46FF-A7B4-5F4AC55EB2C5}" type="presOf" srcId="{671F1A3D-53FA-4A5C-B5E0-C9957DB3E776}" destId="{E977DE54-F94E-4F77-ADDF-8C3A9F7415DA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42CE84F1-C20C-4961-81E0-74539556FD36}" type="presOf" srcId="{F7651912-46D8-4E8F-B035-7BF85FD54051}" destId="{F6E5F2BF-C1D1-4287-AB2D-145DE1611AD7}" srcOrd="0" destOrd="0" presId="urn:microsoft.com/office/officeart/2005/8/layout/vList2"/>
    <dgm:cxn modelId="{79A268D8-FC69-4018-9C9E-2D031FB2D048}" type="presOf" srcId="{45D93FBE-F150-4C16-A381-FE8A280EDA18}" destId="{684C771B-7F2A-46D6-95B1-792B82DA62DE}" srcOrd="0" destOrd="0" presId="urn:microsoft.com/office/officeart/2005/8/layout/vList2"/>
    <dgm:cxn modelId="{9D05594B-1F7D-487B-9028-184CD9A1547A}" type="presParOf" srcId="{F6E5F2BF-C1D1-4287-AB2D-145DE1611AD7}" destId="{E977DE54-F94E-4F77-ADDF-8C3A9F7415DA}" srcOrd="0" destOrd="0" presId="urn:microsoft.com/office/officeart/2005/8/layout/vList2"/>
    <dgm:cxn modelId="{C205B421-B47A-43BE-BF8B-1E1D73008A19}" type="presParOf" srcId="{F6E5F2BF-C1D1-4287-AB2D-145DE1611AD7}" destId="{723448A5-E697-40A0-892F-D72CB0C91D64}" srcOrd="1" destOrd="0" presId="urn:microsoft.com/office/officeart/2005/8/layout/vList2"/>
    <dgm:cxn modelId="{E2CDEFBE-A038-470F-B069-BCE2FDB1D9F2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4212DAD-B283-4C60-82BF-6BF7B72E7462}" type="doc">
      <dgm:prSet loTypeId="urn:microsoft.com/office/officeart/2005/8/layout/b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A059651D-0E63-4F1E-BC53-E0A4FF3A6768}">
      <dgm:prSet phldrT="[Text]" custT="1"/>
      <dgm:spPr>
        <a:gradFill rotWithShape="0">
          <a:gsLst>
            <a:gs pos="50000">
              <a:srgbClr val="0087E6"/>
            </a:gs>
            <a:gs pos="100000">
              <a:srgbClr val="005CBF"/>
            </a:gs>
          </a:gsLst>
          <a:lin ang="16200000" scaled="0"/>
        </a:gradFill>
        <a:ln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a:ln>
      </dgm:spPr>
      <dgm:t>
        <a:bodyPr/>
        <a:lstStyle/>
        <a:p>
          <a:r>
            <a:rPr lang="en-US" sz="2800" dirty="0" smtClean="0"/>
            <a:t>IPFIX</a:t>
          </a:r>
          <a:endParaRPr lang="el-GR" sz="2800" dirty="0"/>
        </a:p>
      </dgm:t>
    </dgm:pt>
    <dgm:pt modelId="{1B30BE8F-0841-4A50-B1C6-5BFA775195FA}" type="parTrans" cxnId="{E5C83700-0D26-4DAC-93E6-6D34BF60F8B6}">
      <dgm:prSet/>
      <dgm:spPr/>
      <dgm:t>
        <a:bodyPr/>
        <a:lstStyle/>
        <a:p>
          <a:endParaRPr lang="el-GR" sz="1600"/>
        </a:p>
      </dgm:t>
    </dgm:pt>
    <dgm:pt modelId="{4EBAD36C-4931-4E4E-B49E-EF814E84A3A6}" type="sibTrans" cxnId="{E5C83700-0D26-4DAC-93E6-6D34BF60F8B6}">
      <dgm:prSet/>
      <dgm:spPr/>
      <dgm:t>
        <a:bodyPr/>
        <a:lstStyle/>
        <a:p>
          <a:endParaRPr lang="el-GR" sz="1600"/>
        </a:p>
      </dgm:t>
    </dgm:pt>
    <dgm:pt modelId="{82129C97-9E8B-4A69-A932-17BEC67C0A66}">
      <dgm:prSet phldrT="[Text]" custT="1"/>
      <dgm:spPr>
        <a:ln w="25400" cmpd="sng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00B050"/>
              </a:solidFill>
            </a:rPr>
            <a:t>efficient</a:t>
          </a:r>
          <a:endParaRPr lang="el-GR" sz="2400" dirty="0">
            <a:solidFill>
              <a:srgbClr val="00B050"/>
            </a:solidFill>
          </a:endParaRPr>
        </a:p>
      </dgm:t>
    </dgm:pt>
    <dgm:pt modelId="{9CE9882B-BF2A-49A0-BAE0-7AC532494B72}" type="parTrans" cxnId="{C98E9EEA-0781-4746-A577-BA92A3C12940}">
      <dgm:prSet/>
      <dgm:spPr/>
      <dgm:t>
        <a:bodyPr/>
        <a:lstStyle/>
        <a:p>
          <a:endParaRPr lang="el-GR" sz="1600"/>
        </a:p>
      </dgm:t>
    </dgm:pt>
    <dgm:pt modelId="{6726318B-A0F7-4534-B572-A022987303D3}" type="sibTrans" cxnId="{C98E9EEA-0781-4746-A577-BA92A3C12940}">
      <dgm:prSet/>
      <dgm:spPr/>
      <dgm:t>
        <a:bodyPr/>
        <a:lstStyle/>
        <a:p>
          <a:endParaRPr lang="el-GR" sz="1600"/>
        </a:p>
      </dgm:t>
    </dgm:pt>
    <dgm:pt modelId="{76BD5172-D252-4CC5-9738-7E899383E28E}">
      <dgm:prSet phldrT="[Text]" custT="1"/>
      <dgm:spPr>
        <a:ln w="25400" cmpd="sng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00B050"/>
              </a:solidFill>
            </a:rPr>
            <a:t>customized</a:t>
          </a:r>
          <a:endParaRPr lang="el-GR" sz="2400" dirty="0">
            <a:solidFill>
              <a:srgbClr val="00B050"/>
            </a:solidFill>
          </a:endParaRPr>
        </a:p>
      </dgm:t>
    </dgm:pt>
    <dgm:pt modelId="{8E5CCA51-8948-48BA-8881-BB1F4ED99B92}" type="parTrans" cxnId="{647708E4-F89F-4374-B815-722433B10FED}">
      <dgm:prSet/>
      <dgm:spPr/>
      <dgm:t>
        <a:bodyPr/>
        <a:lstStyle/>
        <a:p>
          <a:endParaRPr lang="el-GR" sz="1600"/>
        </a:p>
      </dgm:t>
    </dgm:pt>
    <dgm:pt modelId="{E79B24B4-9A23-4E91-ABB0-D117066B5465}" type="sibTrans" cxnId="{647708E4-F89F-4374-B815-722433B10FED}">
      <dgm:prSet/>
      <dgm:spPr/>
      <dgm:t>
        <a:bodyPr/>
        <a:lstStyle/>
        <a:p>
          <a:endParaRPr lang="el-GR" sz="1600"/>
        </a:p>
      </dgm:t>
    </dgm:pt>
    <dgm:pt modelId="{708C26EC-3263-409E-B744-32C39BE6D33E}">
      <dgm:prSet phldrT="[Text]" custT="1"/>
      <dgm:spPr>
        <a:gradFill rotWithShape="0">
          <a:gsLst>
            <a:gs pos="50000">
              <a:srgbClr val="0087E6"/>
            </a:gs>
            <a:gs pos="100000">
              <a:srgbClr val="005CBF"/>
            </a:gs>
          </a:gsLst>
          <a:lin ang="16200000" scaled="0"/>
        </a:gradFill>
        <a:ln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a:ln>
      </dgm:spPr>
      <dgm:t>
        <a:bodyPr/>
        <a:lstStyle/>
        <a:p>
          <a:r>
            <a:rPr lang="en-US" sz="2800" dirty="0" smtClean="0"/>
            <a:t>SYSLOG</a:t>
          </a:r>
          <a:endParaRPr lang="el-GR" sz="2800" dirty="0"/>
        </a:p>
      </dgm:t>
    </dgm:pt>
    <dgm:pt modelId="{D05A676A-94AA-4DF8-8DC4-E017E4D0BDB4}" type="parTrans" cxnId="{F56EA5E4-F539-4FF4-BFE6-CD22D97EA64E}">
      <dgm:prSet/>
      <dgm:spPr/>
      <dgm:t>
        <a:bodyPr/>
        <a:lstStyle/>
        <a:p>
          <a:endParaRPr lang="el-GR" sz="1600"/>
        </a:p>
      </dgm:t>
    </dgm:pt>
    <dgm:pt modelId="{F2DF24A4-78BE-485D-917E-662FF1EC51AF}" type="sibTrans" cxnId="{F56EA5E4-F539-4FF4-BFE6-CD22D97EA64E}">
      <dgm:prSet/>
      <dgm:spPr/>
      <dgm:t>
        <a:bodyPr/>
        <a:lstStyle/>
        <a:p>
          <a:endParaRPr lang="el-GR" sz="1600"/>
        </a:p>
      </dgm:t>
    </dgm:pt>
    <dgm:pt modelId="{DD5E367A-AFFB-4749-9796-2EA779F567EC}">
      <dgm:prSet phldrT="[Text]" custT="1"/>
      <dgm:spPr>
        <a:noFill/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00B050"/>
              </a:solidFill>
            </a:rPr>
            <a:t>readable</a:t>
          </a:r>
          <a:endParaRPr lang="el-GR" sz="2400" dirty="0">
            <a:solidFill>
              <a:srgbClr val="00B050"/>
            </a:solidFill>
          </a:endParaRPr>
        </a:p>
      </dgm:t>
    </dgm:pt>
    <dgm:pt modelId="{955A4DAB-C2F3-4850-A7AA-D7CA651A84D6}" type="parTrans" cxnId="{513DEA30-C6B3-439C-96BE-5027FC13668F}">
      <dgm:prSet/>
      <dgm:spPr/>
      <dgm:t>
        <a:bodyPr/>
        <a:lstStyle/>
        <a:p>
          <a:endParaRPr lang="el-GR" sz="1600"/>
        </a:p>
      </dgm:t>
    </dgm:pt>
    <dgm:pt modelId="{2AC347A6-0F58-4BB3-B032-D96B4062A5DC}" type="sibTrans" cxnId="{513DEA30-C6B3-439C-96BE-5027FC13668F}">
      <dgm:prSet/>
      <dgm:spPr/>
      <dgm:t>
        <a:bodyPr/>
        <a:lstStyle/>
        <a:p>
          <a:endParaRPr lang="el-GR" sz="1600"/>
        </a:p>
      </dgm:t>
    </dgm:pt>
    <dgm:pt modelId="{032FAF70-449A-4C95-8B26-D86B4B2362E8}">
      <dgm:prSet phldrT="[Text]" custT="1"/>
      <dgm:spPr>
        <a:noFill/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reduced performance</a:t>
          </a:r>
          <a:endParaRPr lang="el-GR" sz="2400" dirty="0">
            <a:solidFill>
              <a:srgbClr val="FF0000"/>
            </a:solidFill>
          </a:endParaRPr>
        </a:p>
      </dgm:t>
    </dgm:pt>
    <dgm:pt modelId="{A117EEF0-9240-4FA7-8D57-887A280146AB}" type="parTrans" cxnId="{4FBF8DA5-4C6E-4240-AC86-F79F87EAA709}">
      <dgm:prSet/>
      <dgm:spPr/>
      <dgm:t>
        <a:bodyPr/>
        <a:lstStyle/>
        <a:p>
          <a:endParaRPr lang="el-GR" sz="1600"/>
        </a:p>
      </dgm:t>
    </dgm:pt>
    <dgm:pt modelId="{988D5758-BE32-45CF-A9A8-E5C61EFE1B8C}" type="sibTrans" cxnId="{4FBF8DA5-4C6E-4240-AC86-F79F87EAA709}">
      <dgm:prSet/>
      <dgm:spPr/>
      <dgm:t>
        <a:bodyPr/>
        <a:lstStyle/>
        <a:p>
          <a:endParaRPr lang="el-GR" sz="1600"/>
        </a:p>
      </dgm:t>
    </dgm:pt>
    <dgm:pt modelId="{42FA3030-A6B4-40C7-AABE-3F553195EB24}">
      <dgm:prSet phldrT="[Text]" custT="1"/>
      <dgm:spPr>
        <a:ln w="25400" cmpd="sng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requires collector</a:t>
          </a:r>
          <a:endParaRPr lang="el-GR" sz="2400" dirty="0">
            <a:solidFill>
              <a:srgbClr val="FF0000"/>
            </a:solidFill>
          </a:endParaRPr>
        </a:p>
      </dgm:t>
    </dgm:pt>
    <dgm:pt modelId="{86B2416B-5F77-4AB6-89CC-0B21A8F11266}" type="parTrans" cxnId="{BF7CEE0A-49BF-4E8D-9273-668EE782F1AE}">
      <dgm:prSet/>
      <dgm:spPr/>
      <dgm:t>
        <a:bodyPr/>
        <a:lstStyle/>
        <a:p>
          <a:endParaRPr lang="el-GR" sz="1600"/>
        </a:p>
      </dgm:t>
    </dgm:pt>
    <dgm:pt modelId="{376AB1E1-BB06-4736-A006-7B6B7D9EE34E}" type="sibTrans" cxnId="{BF7CEE0A-49BF-4E8D-9273-668EE782F1AE}">
      <dgm:prSet/>
      <dgm:spPr/>
      <dgm:t>
        <a:bodyPr/>
        <a:lstStyle/>
        <a:p>
          <a:endParaRPr lang="el-GR" sz="1600"/>
        </a:p>
      </dgm:t>
    </dgm:pt>
    <dgm:pt modelId="{48E7A498-54A0-44D6-B14A-F45618FE6EBD}">
      <dgm:prSet phldrT="[Text]" custT="1"/>
      <dgm:spPr>
        <a:ln w="25400" cmpd="sng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requires extra application</a:t>
          </a:r>
          <a:endParaRPr lang="el-GR" sz="2400" dirty="0">
            <a:solidFill>
              <a:srgbClr val="FF0000"/>
            </a:solidFill>
          </a:endParaRPr>
        </a:p>
      </dgm:t>
    </dgm:pt>
    <dgm:pt modelId="{C78B840D-4DF1-416E-A6CD-16B02A40535A}" type="parTrans" cxnId="{D158A8DD-A519-4D0C-B86A-56C4D291B94A}">
      <dgm:prSet/>
      <dgm:spPr/>
      <dgm:t>
        <a:bodyPr/>
        <a:lstStyle/>
        <a:p>
          <a:endParaRPr lang="el-GR" sz="1600"/>
        </a:p>
      </dgm:t>
    </dgm:pt>
    <dgm:pt modelId="{B76587B0-24F4-4AF8-A719-FA0F8494F601}" type="sibTrans" cxnId="{D158A8DD-A519-4D0C-B86A-56C4D291B94A}">
      <dgm:prSet/>
      <dgm:spPr/>
      <dgm:t>
        <a:bodyPr/>
        <a:lstStyle/>
        <a:p>
          <a:endParaRPr lang="el-GR" sz="1600"/>
        </a:p>
      </dgm:t>
    </dgm:pt>
    <dgm:pt modelId="{C29A3A54-4C12-44B9-AC40-4CAE4229A88D}">
      <dgm:prSet phldrT="[Text]" custT="1"/>
      <dgm:spPr>
        <a:noFill/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00B050"/>
              </a:solidFill>
            </a:rPr>
            <a:t>searchable</a:t>
          </a:r>
          <a:endParaRPr lang="el-GR" sz="2400" dirty="0">
            <a:solidFill>
              <a:srgbClr val="00B050"/>
            </a:solidFill>
          </a:endParaRPr>
        </a:p>
      </dgm:t>
    </dgm:pt>
    <dgm:pt modelId="{86C84BBE-F25E-44EA-8C66-A102107A369C}" type="parTrans" cxnId="{7334A1A3-C88B-4BD5-B799-E51FE36FF39F}">
      <dgm:prSet/>
      <dgm:spPr/>
      <dgm:t>
        <a:bodyPr/>
        <a:lstStyle/>
        <a:p>
          <a:endParaRPr lang="el-GR" sz="1600"/>
        </a:p>
      </dgm:t>
    </dgm:pt>
    <dgm:pt modelId="{CAD9EBE7-DCFA-4FDB-867B-D71F5F719FB0}" type="sibTrans" cxnId="{7334A1A3-C88B-4BD5-B799-E51FE36FF39F}">
      <dgm:prSet/>
      <dgm:spPr/>
      <dgm:t>
        <a:bodyPr/>
        <a:lstStyle/>
        <a:p>
          <a:endParaRPr lang="el-GR" sz="1600"/>
        </a:p>
      </dgm:t>
    </dgm:pt>
    <dgm:pt modelId="{19E9F32E-535F-4D48-80AF-EA3AE6A87CCC}">
      <dgm:prSet phldrT="[Text]" custT="1"/>
      <dgm:spPr>
        <a:noFill/>
        <a:ln w="25400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</dgm:spPr>
      <dgm:t>
        <a:bodyPr/>
        <a:lstStyle/>
        <a:p>
          <a:r>
            <a:rPr lang="en-US" sz="2400" dirty="0" smtClean="0">
              <a:solidFill>
                <a:srgbClr val="FF0000"/>
              </a:solidFill>
            </a:rPr>
            <a:t>larger volume</a:t>
          </a:r>
          <a:endParaRPr lang="el-GR" sz="2400" dirty="0">
            <a:solidFill>
              <a:srgbClr val="FF0000"/>
            </a:solidFill>
          </a:endParaRPr>
        </a:p>
      </dgm:t>
    </dgm:pt>
    <dgm:pt modelId="{ED00B4E8-E26B-44F5-A979-FD98F0226146}" type="parTrans" cxnId="{1C6566AB-F5AE-4A22-B473-C3AC0C3D0827}">
      <dgm:prSet/>
      <dgm:spPr/>
      <dgm:t>
        <a:bodyPr/>
        <a:lstStyle/>
        <a:p>
          <a:endParaRPr lang="el-GR" sz="1600"/>
        </a:p>
      </dgm:t>
    </dgm:pt>
    <dgm:pt modelId="{F4DAD04D-1D38-45CF-981C-0681E8CDB2D2}" type="sibTrans" cxnId="{1C6566AB-F5AE-4A22-B473-C3AC0C3D0827}">
      <dgm:prSet/>
      <dgm:spPr/>
      <dgm:t>
        <a:bodyPr/>
        <a:lstStyle/>
        <a:p>
          <a:endParaRPr lang="el-GR" sz="1600"/>
        </a:p>
      </dgm:t>
    </dgm:pt>
    <dgm:pt modelId="{0A66E062-D513-4A91-B1F9-387332718A00}" type="pres">
      <dgm:prSet presAssocID="{C4212DAD-B283-4C60-82BF-6BF7B72E7462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3928FCF6-BEBA-42F3-9F37-E3077F28E7A6}" type="pres">
      <dgm:prSet presAssocID="{A059651D-0E63-4F1E-BC53-E0A4FF3A6768}" presName="compNode" presStyleCnt="0"/>
      <dgm:spPr/>
    </dgm:pt>
    <dgm:pt modelId="{E747A6E9-AE9D-41BB-83F6-2BB6A800D5BF}" type="pres">
      <dgm:prSet presAssocID="{A059651D-0E63-4F1E-BC53-E0A4FF3A6768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2AFD7A7-3C0E-4974-93F1-4224763A9179}" type="pres">
      <dgm:prSet presAssocID="{A059651D-0E63-4F1E-BC53-E0A4FF3A676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2271CB8-C1FF-4E4A-9EB8-3A7534D954DA}" type="pres">
      <dgm:prSet presAssocID="{A059651D-0E63-4F1E-BC53-E0A4FF3A6768}" presName="parentRect" presStyleLbl="alignNode1" presStyleIdx="0" presStyleCnt="2"/>
      <dgm:spPr/>
      <dgm:t>
        <a:bodyPr/>
        <a:lstStyle/>
        <a:p>
          <a:endParaRPr lang="el-GR"/>
        </a:p>
      </dgm:t>
    </dgm:pt>
    <dgm:pt modelId="{C621114D-E178-451E-86BC-561BB01E784C}" type="pres">
      <dgm:prSet presAssocID="{A059651D-0E63-4F1E-BC53-E0A4FF3A6768}" presName="adorn" presStyleLbl="fgAccFollowNod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l-GR"/>
        </a:p>
      </dgm:t>
    </dgm:pt>
    <dgm:pt modelId="{20329E04-4CB2-4610-B725-EF33228A4414}" type="pres">
      <dgm:prSet presAssocID="{4EBAD36C-4931-4E4E-B49E-EF814E84A3A6}" presName="sibTrans" presStyleLbl="sibTrans2D1" presStyleIdx="0" presStyleCnt="0"/>
      <dgm:spPr/>
      <dgm:t>
        <a:bodyPr/>
        <a:lstStyle/>
        <a:p>
          <a:endParaRPr lang="el-GR"/>
        </a:p>
      </dgm:t>
    </dgm:pt>
    <dgm:pt modelId="{756696E0-5F6F-46B8-9BEE-BDB5B8C8B893}" type="pres">
      <dgm:prSet presAssocID="{708C26EC-3263-409E-B744-32C39BE6D33E}" presName="compNode" presStyleCnt="0"/>
      <dgm:spPr/>
    </dgm:pt>
    <dgm:pt modelId="{CC3BE6BA-8CA3-4718-9F51-012049B3CE37}" type="pres">
      <dgm:prSet presAssocID="{708C26EC-3263-409E-B744-32C39BE6D33E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FC060E0-2999-4DFB-A086-64414329C596}" type="pres">
      <dgm:prSet presAssocID="{708C26EC-3263-409E-B744-32C39BE6D33E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2391159-1315-4B2B-84D1-387D77AADB9E}" type="pres">
      <dgm:prSet presAssocID="{708C26EC-3263-409E-B744-32C39BE6D33E}" presName="parentRect" presStyleLbl="alignNode1" presStyleIdx="1" presStyleCnt="2"/>
      <dgm:spPr/>
      <dgm:t>
        <a:bodyPr/>
        <a:lstStyle/>
        <a:p>
          <a:endParaRPr lang="el-GR"/>
        </a:p>
      </dgm:t>
    </dgm:pt>
    <dgm:pt modelId="{F8C90AB2-550D-4D40-BA72-BD0728095D36}" type="pres">
      <dgm:prSet presAssocID="{708C26EC-3263-409E-B744-32C39BE6D33E}" presName="adorn" presStyleLbl="fgAccFollowNod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l-GR"/>
        </a:p>
      </dgm:t>
    </dgm:pt>
  </dgm:ptLst>
  <dgm:cxnLst>
    <dgm:cxn modelId="{C98E9EEA-0781-4746-A577-BA92A3C12940}" srcId="{A059651D-0E63-4F1E-BC53-E0A4FF3A6768}" destId="{82129C97-9E8B-4A69-A932-17BEC67C0A66}" srcOrd="0" destOrd="0" parTransId="{9CE9882B-BF2A-49A0-BAE0-7AC532494B72}" sibTransId="{6726318B-A0F7-4534-B572-A022987303D3}"/>
    <dgm:cxn modelId="{428FEE13-43E2-4D88-9F32-6D668FAA103C}" type="presOf" srcId="{A059651D-0E63-4F1E-BC53-E0A4FF3A6768}" destId="{B2271CB8-C1FF-4E4A-9EB8-3A7534D954DA}" srcOrd="1" destOrd="0" presId="urn:microsoft.com/office/officeart/2005/8/layout/bList2"/>
    <dgm:cxn modelId="{5E0D9322-859F-429C-AD8F-31700EFF9B09}" type="presOf" srcId="{708C26EC-3263-409E-B744-32C39BE6D33E}" destId="{B2391159-1315-4B2B-84D1-387D77AADB9E}" srcOrd="1" destOrd="0" presId="urn:microsoft.com/office/officeart/2005/8/layout/bList2"/>
    <dgm:cxn modelId="{4FBF8DA5-4C6E-4240-AC86-F79F87EAA709}" srcId="{708C26EC-3263-409E-B744-32C39BE6D33E}" destId="{032FAF70-449A-4C95-8B26-D86B4B2362E8}" srcOrd="2" destOrd="0" parTransId="{A117EEF0-9240-4FA7-8D57-887A280146AB}" sibTransId="{988D5758-BE32-45CF-A9A8-E5C61EFE1B8C}"/>
    <dgm:cxn modelId="{2547F7AF-D8ED-4461-94C0-77753C1F32FE}" type="presOf" srcId="{4EBAD36C-4931-4E4E-B49E-EF814E84A3A6}" destId="{20329E04-4CB2-4610-B725-EF33228A4414}" srcOrd="0" destOrd="0" presId="urn:microsoft.com/office/officeart/2005/8/layout/bList2"/>
    <dgm:cxn modelId="{F5298EA2-DBCB-4411-8BEC-DE543891B9BD}" type="presOf" srcId="{42FA3030-A6B4-40C7-AABE-3F553195EB24}" destId="{E747A6E9-AE9D-41BB-83F6-2BB6A800D5BF}" srcOrd="0" destOrd="2" presId="urn:microsoft.com/office/officeart/2005/8/layout/bList2"/>
    <dgm:cxn modelId="{58978D84-2EF6-43D3-8F54-FF6708B50269}" type="presOf" srcId="{19E9F32E-535F-4D48-80AF-EA3AE6A87CCC}" destId="{CC3BE6BA-8CA3-4718-9F51-012049B3CE37}" srcOrd="0" destOrd="3" presId="urn:microsoft.com/office/officeart/2005/8/layout/bList2"/>
    <dgm:cxn modelId="{BF7CEE0A-49BF-4E8D-9273-668EE782F1AE}" srcId="{A059651D-0E63-4F1E-BC53-E0A4FF3A6768}" destId="{42FA3030-A6B4-40C7-AABE-3F553195EB24}" srcOrd="2" destOrd="0" parTransId="{86B2416B-5F77-4AB6-89CC-0B21A8F11266}" sibTransId="{376AB1E1-BB06-4736-A006-7B6B7D9EE34E}"/>
    <dgm:cxn modelId="{1C6566AB-F5AE-4A22-B473-C3AC0C3D0827}" srcId="{708C26EC-3263-409E-B744-32C39BE6D33E}" destId="{19E9F32E-535F-4D48-80AF-EA3AE6A87CCC}" srcOrd="3" destOrd="0" parTransId="{ED00B4E8-E26B-44F5-A979-FD98F0226146}" sibTransId="{F4DAD04D-1D38-45CF-981C-0681E8CDB2D2}"/>
    <dgm:cxn modelId="{73699D56-9BA4-4058-9DB2-8CB5D5251D81}" type="presOf" srcId="{76BD5172-D252-4CC5-9738-7E899383E28E}" destId="{E747A6E9-AE9D-41BB-83F6-2BB6A800D5BF}" srcOrd="0" destOrd="1" presId="urn:microsoft.com/office/officeart/2005/8/layout/bList2"/>
    <dgm:cxn modelId="{D158A8DD-A519-4D0C-B86A-56C4D291B94A}" srcId="{A059651D-0E63-4F1E-BC53-E0A4FF3A6768}" destId="{48E7A498-54A0-44D6-B14A-F45618FE6EBD}" srcOrd="3" destOrd="0" parTransId="{C78B840D-4DF1-416E-A6CD-16B02A40535A}" sibTransId="{B76587B0-24F4-4AF8-A719-FA0F8494F601}"/>
    <dgm:cxn modelId="{B739450C-8C56-49B5-B294-41E41DAA63C1}" type="presOf" srcId="{A059651D-0E63-4F1E-BC53-E0A4FF3A6768}" destId="{62AFD7A7-3C0E-4974-93F1-4224763A9179}" srcOrd="0" destOrd="0" presId="urn:microsoft.com/office/officeart/2005/8/layout/bList2"/>
    <dgm:cxn modelId="{E5C83700-0D26-4DAC-93E6-6D34BF60F8B6}" srcId="{C4212DAD-B283-4C60-82BF-6BF7B72E7462}" destId="{A059651D-0E63-4F1E-BC53-E0A4FF3A6768}" srcOrd="0" destOrd="0" parTransId="{1B30BE8F-0841-4A50-B1C6-5BFA775195FA}" sibTransId="{4EBAD36C-4931-4E4E-B49E-EF814E84A3A6}"/>
    <dgm:cxn modelId="{513DEA30-C6B3-439C-96BE-5027FC13668F}" srcId="{708C26EC-3263-409E-B744-32C39BE6D33E}" destId="{DD5E367A-AFFB-4749-9796-2EA779F567EC}" srcOrd="0" destOrd="0" parTransId="{955A4DAB-C2F3-4850-A7AA-D7CA651A84D6}" sibTransId="{2AC347A6-0F58-4BB3-B032-D96B4062A5DC}"/>
    <dgm:cxn modelId="{9EC86B03-E1D9-4501-B010-64B106A0AB2F}" type="presOf" srcId="{708C26EC-3263-409E-B744-32C39BE6D33E}" destId="{BFC060E0-2999-4DFB-A086-64414329C596}" srcOrd="0" destOrd="0" presId="urn:microsoft.com/office/officeart/2005/8/layout/bList2"/>
    <dgm:cxn modelId="{5F9E288D-FB9B-4D07-947E-747B610439E9}" type="presOf" srcId="{C29A3A54-4C12-44B9-AC40-4CAE4229A88D}" destId="{CC3BE6BA-8CA3-4718-9F51-012049B3CE37}" srcOrd="0" destOrd="1" presId="urn:microsoft.com/office/officeart/2005/8/layout/bList2"/>
    <dgm:cxn modelId="{F56EA5E4-F539-4FF4-BFE6-CD22D97EA64E}" srcId="{C4212DAD-B283-4C60-82BF-6BF7B72E7462}" destId="{708C26EC-3263-409E-B744-32C39BE6D33E}" srcOrd="1" destOrd="0" parTransId="{D05A676A-94AA-4DF8-8DC4-E017E4D0BDB4}" sibTransId="{F2DF24A4-78BE-485D-917E-662FF1EC51AF}"/>
    <dgm:cxn modelId="{647708E4-F89F-4374-B815-722433B10FED}" srcId="{A059651D-0E63-4F1E-BC53-E0A4FF3A6768}" destId="{76BD5172-D252-4CC5-9738-7E899383E28E}" srcOrd="1" destOrd="0" parTransId="{8E5CCA51-8948-48BA-8881-BB1F4ED99B92}" sibTransId="{E79B24B4-9A23-4E91-ABB0-D117066B5465}"/>
    <dgm:cxn modelId="{564BD86D-AC0B-40E6-8699-D0A43AD4117C}" type="presOf" srcId="{C4212DAD-B283-4C60-82BF-6BF7B72E7462}" destId="{0A66E062-D513-4A91-B1F9-387332718A00}" srcOrd="0" destOrd="0" presId="urn:microsoft.com/office/officeart/2005/8/layout/bList2"/>
    <dgm:cxn modelId="{CDED1D48-3A57-48CD-9E43-9190C8F9E840}" type="presOf" srcId="{48E7A498-54A0-44D6-B14A-F45618FE6EBD}" destId="{E747A6E9-AE9D-41BB-83F6-2BB6A800D5BF}" srcOrd="0" destOrd="3" presId="urn:microsoft.com/office/officeart/2005/8/layout/bList2"/>
    <dgm:cxn modelId="{3389D644-2C5A-47DA-B073-9F4B27D4BAC3}" type="presOf" srcId="{DD5E367A-AFFB-4749-9796-2EA779F567EC}" destId="{CC3BE6BA-8CA3-4718-9F51-012049B3CE37}" srcOrd="0" destOrd="0" presId="urn:microsoft.com/office/officeart/2005/8/layout/bList2"/>
    <dgm:cxn modelId="{3289CFC3-465D-4EFA-98C3-DA4CB316BA60}" type="presOf" srcId="{032FAF70-449A-4C95-8B26-D86B4B2362E8}" destId="{CC3BE6BA-8CA3-4718-9F51-012049B3CE37}" srcOrd="0" destOrd="2" presId="urn:microsoft.com/office/officeart/2005/8/layout/bList2"/>
    <dgm:cxn modelId="{7334A1A3-C88B-4BD5-B799-E51FE36FF39F}" srcId="{708C26EC-3263-409E-B744-32C39BE6D33E}" destId="{C29A3A54-4C12-44B9-AC40-4CAE4229A88D}" srcOrd="1" destOrd="0" parTransId="{86C84BBE-F25E-44EA-8C66-A102107A369C}" sibTransId="{CAD9EBE7-DCFA-4FDB-867B-D71F5F719FB0}"/>
    <dgm:cxn modelId="{B351717B-D50F-4518-910B-F593289BDA83}" type="presOf" srcId="{82129C97-9E8B-4A69-A932-17BEC67C0A66}" destId="{E747A6E9-AE9D-41BB-83F6-2BB6A800D5BF}" srcOrd="0" destOrd="0" presId="urn:microsoft.com/office/officeart/2005/8/layout/bList2"/>
    <dgm:cxn modelId="{E61450C5-62CA-4F84-94FB-FD586FA0F49F}" type="presParOf" srcId="{0A66E062-D513-4A91-B1F9-387332718A00}" destId="{3928FCF6-BEBA-42F3-9F37-E3077F28E7A6}" srcOrd="0" destOrd="0" presId="urn:microsoft.com/office/officeart/2005/8/layout/bList2"/>
    <dgm:cxn modelId="{9CDC08BA-6491-449E-9992-6D1D81CCFA74}" type="presParOf" srcId="{3928FCF6-BEBA-42F3-9F37-E3077F28E7A6}" destId="{E747A6E9-AE9D-41BB-83F6-2BB6A800D5BF}" srcOrd="0" destOrd="0" presId="urn:microsoft.com/office/officeart/2005/8/layout/bList2"/>
    <dgm:cxn modelId="{A7E27330-90C3-4CCE-8F10-B0052826C01A}" type="presParOf" srcId="{3928FCF6-BEBA-42F3-9F37-E3077F28E7A6}" destId="{62AFD7A7-3C0E-4974-93F1-4224763A9179}" srcOrd="1" destOrd="0" presId="urn:microsoft.com/office/officeart/2005/8/layout/bList2"/>
    <dgm:cxn modelId="{4B6996AC-F220-454A-95EE-BECCD9E47F2E}" type="presParOf" srcId="{3928FCF6-BEBA-42F3-9F37-E3077F28E7A6}" destId="{B2271CB8-C1FF-4E4A-9EB8-3A7534D954DA}" srcOrd="2" destOrd="0" presId="urn:microsoft.com/office/officeart/2005/8/layout/bList2"/>
    <dgm:cxn modelId="{DB751EAB-11EB-48F7-AF3B-888AA2D0CB3C}" type="presParOf" srcId="{3928FCF6-BEBA-42F3-9F37-E3077F28E7A6}" destId="{C621114D-E178-451E-86BC-561BB01E784C}" srcOrd="3" destOrd="0" presId="urn:microsoft.com/office/officeart/2005/8/layout/bList2"/>
    <dgm:cxn modelId="{080175EE-BB9A-4340-82C3-DFE0B3C25AAB}" type="presParOf" srcId="{0A66E062-D513-4A91-B1F9-387332718A00}" destId="{20329E04-4CB2-4610-B725-EF33228A4414}" srcOrd="1" destOrd="0" presId="urn:microsoft.com/office/officeart/2005/8/layout/bList2"/>
    <dgm:cxn modelId="{277E0EA6-47FE-4CFE-AB0C-DE7A1DA76E1E}" type="presParOf" srcId="{0A66E062-D513-4A91-B1F9-387332718A00}" destId="{756696E0-5F6F-46B8-9BEE-BDB5B8C8B893}" srcOrd="2" destOrd="0" presId="urn:microsoft.com/office/officeart/2005/8/layout/bList2"/>
    <dgm:cxn modelId="{C0B73215-FBEE-445D-9D97-790DAF63FEFF}" type="presParOf" srcId="{756696E0-5F6F-46B8-9BEE-BDB5B8C8B893}" destId="{CC3BE6BA-8CA3-4718-9F51-012049B3CE37}" srcOrd="0" destOrd="0" presId="urn:microsoft.com/office/officeart/2005/8/layout/bList2"/>
    <dgm:cxn modelId="{42E539EC-14B7-4499-BE5C-032015403887}" type="presParOf" srcId="{756696E0-5F6F-46B8-9BEE-BDB5B8C8B893}" destId="{BFC060E0-2999-4DFB-A086-64414329C596}" srcOrd="1" destOrd="0" presId="urn:microsoft.com/office/officeart/2005/8/layout/bList2"/>
    <dgm:cxn modelId="{FC12BD3F-9F57-45A9-A742-53CB43531900}" type="presParOf" srcId="{756696E0-5F6F-46B8-9BEE-BDB5B8C8B893}" destId="{B2391159-1315-4B2B-84D1-387D77AADB9E}" srcOrd="2" destOrd="0" presId="urn:microsoft.com/office/officeart/2005/8/layout/bList2"/>
    <dgm:cxn modelId="{46BF472C-6139-470B-A876-2A70EEFF0BDD}" type="presParOf" srcId="{756696E0-5F6F-46B8-9BEE-BDB5B8C8B893}" destId="{F8C90AB2-550D-4D40-BA72-BD0728095D36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DS-</a:t>
          </a:r>
          <a:r>
            <a:rPr lang="en-US" sz="1600" b="1" dirty="0" err="1" smtClean="0"/>
            <a:t>Lite</a:t>
          </a:r>
          <a:r>
            <a:rPr lang="en-US" sz="1600" b="1" dirty="0" smtClean="0"/>
            <a:t> Logging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BEFC4210-E245-4531-9990-75779E2742A9}" type="presOf" srcId="{45D93FBE-F150-4C16-A381-FE8A280EDA18}" destId="{684C771B-7F2A-46D6-95B1-792B82DA62DE}" srcOrd="0" destOrd="0" presId="urn:microsoft.com/office/officeart/2005/8/layout/vList2"/>
    <dgm:cxn modelId="{6E3994EE-0029-4007-B787-98F43376C96C}" type="presOf" srcId="{671F1A3D-53FA-4A5C-B5E0-C9957DB3E776}" destId="{E977DE54-F94E-4F77-ADDF-8C3A9F7415DA}" srcOrd="0" destOrd="0" presId="urn:microsoft.com/office/officeart/2005/8/layout/vList2"/>
    <dgm:cxn modelId="{67E81146-7F82-4474-B4B7-A9C1A4232E97}" type="presOf" srcId="{F7651912-46D8-4E8F-B035-7BF85FD54051}" destId="{F6E5F2BF-C1D1-4287-AB2D-145DE1611AD7}" srcOrd="0" destOrd="0" presId="urn:microsoft.com/office/officeart/2005/8/layout/vList2"/>
    <dgm:cxn modelId="{5091214C-7589-4500-9FAE-96CA6792A86E}" type="presParOf" srcId="{F6E5F2BF-C1D1-4287-AB2D-145DE1611AD7}" destId="{E977DE54-F94E-4F77-ADDF-8C3A9F7415DA}" srcOrd="0" destOrd="0" presId="urn:microsoft.com/office/officeart/2005/8/layout/vList2"/>
    <dgm:cxn modelId="{6B13A4EE-7DC7-48E4-9002-02F93E47BD46}" type="presParOf" srcId="{F6E5F2BF-C1D1-4287-AB2D-145DE1611AD7}" destId="{723448A5-E697-40A0-892F-D72CB0C91D64}" srcOrd="1" destOrd="0" presId="urn:microsoft.com/office/officeart/2005/8/layout/vList2"/>
    <dgm:cxn modelId="{31E7C50E-DC55-4308-A27C-654AC72A5D23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Logging Volume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4482D33D-153D-4786-890F-1EEE7F0C73E2}" type="presOf" srcId="{45D93FBE-F150-4C16-A381-FE8A280EDA18}" destId="{684C771B-7F2A-46D6-95B1-792B82DA62DE}" srcOrd="0" destOrd="0" presId="urn:microsoft.com/office/officeart/2005/8/layout/vList2"/>
    <dgm:cxn modelId="{EE1FF7A5-082A-4F6B-A553-4535E71EBF2A}" type="presOf" srcId="{F7651912-46D8-4E8F-B035-7BF85FD54051}" destId="{F6E5F2BF-C1D1-4287-AB2D-145DE1611AD7}" srcOrd="0" destOrd="0" presId="urn:microsoft.com/office/officeart/2005/8/layout/vList2"/>
    <dgm:cxn modelId="{ED08AF3D-A025-43F8-9854-38BBAA65597A}" type="presOf" srcId="{671F1A3D-53FA-4A5C-B5E0-C9957DB3E776}" destId="{E977DE54-F94E-4F77-ADDF-8C3A9F7415DA}" srcOrd="0" destOrd="0" presId="urn:microsoft.com/office/officeart/2005/8/layout/vList2"/>
    <dgm:cxn modelId="{A597D132-B555-4B3C-8413-6A2CA3D499E4}" type="presParOf" srcId="{F6E5F2BF-C1D1-4287-AB2D-145DE1611AD7}" destId="{E977DE54-F94E-4F77-ADDF-8C3A9F7415DA}" srcOrd="0" destOrd="0" presId="urn:microsoft.com/office/officeart/2005/8/layout/vList2"/>
    <dgm:cxn modelId="{56743D5D-6784-4F8E-A619-8448F1503AAC}" type="presParOf" srcId="{F6E5F2BF-C1D1-4287-AB2D-145DE1611AD7}" destId="{723448A5-E697-40A0-892F-D72CB0C91D64}" srcOrd="1" destOrd="0" presId="urn:microsoft.com/office/officeart/2005/8/layout/vList2"/>
    <dgm:cxn modelId="{1631D40B-8A2C-4045-A2CB-997E7DB73C74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DS-</a:t>
          </a:r>
          <a:r>
            <a:rPr lang="en-US" sz="1600" b="1" dirty="0" err="1" smtClean="0"/>
            <a:t>Lite</a:t>
          </a:r>
          <a:r>
            <a:rPr lang="en-US" sz="1600" b="1" dirty="0" smtClean="0"/>
            <a:t> with PBA/PCP Logging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8A26A0A9-70B8-4646-AFDB-EC25BE1FF8DA}" type="presOf" srcId="{671F1A3D-53FA-4A5C-B5E0-C9957DB3E776}" destId="{E977DE54-F94E-4F77-ADDF-8C3A9F7415DA}" srcOrd="0" destOrd="0" presId="urn:microsoft.com/office/officeart/2005/8/layout/vList2"/>
    <dgm:cxn modelId="{CD9332AD-49F7-4518-ACA3-E13B82B917F6}" type="presOf" srcId="{F7651912-46D8-4E8F-B035-7BF85FD54051}" destId="{F6E5F2BF-C1D1-4287-AB2D-145DE1611AD7}" srcOrd="0" destOrd="0" presId="urn:microsoft.com/office/officeart/2005/8/layout/vList2"/>
    <dgm:cxn modelId="{1353128C-75E8-4AC9-98B9-17E0D67A23F4}" type="presOf" srcId="{45D93FBE-F150-4C16-A381-FE8A280EDA18}" destId="{684C771B-7F2A-46D6-95B1-792B82DA62DE}" srcOrd="0" destOrd="0" presId="urn:microsoft.com/office/officeart/2005/8/layout/vList2"/>
    <dgm:cxn modelId="{D064855C-12BA-4F49-BEBF-E9750B1FD984}" type="presParOf" srcId="{F6E5F2BF-C1D1-4287-AB2D-145DE1611AD7}" destId="{E977DE54-F94E-4F77-ADDF-8C3A9F7415DA}" srcOrd="0" destOrd="0" presId="urn:microsoft.com/office/officeart/2005/8/layout/vList2"/>
    <dgm:cxn modelId="{C81FFAA2-A75A-4F7D-A1C4-B049F904FCAB}" type="presParOf" srcId="{F6E5F2BF-C1D1-4287-AB2D-145DE1611AD7}" destId="{723448A5-E697-40A0-892F-D72CB0C91D64}" srcOrd="1" destOrd="0" presId="urn:microsoft.com/office/officeart/2005/8/layout/vList2"/>
    <dgm:cxn modelId="{84E83EEC-F574-4338-8391-A9934081292F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Forthnet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Statistics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2172F51-0D30-4035-9B95-22D05A9229CC}" type="presOf" srcId="{F7651912-46D8-4E8F-B035-7BF85FD54051}" destId="{F6E5F2BF-C1D1-4287-AB2D-145DE1611AD7}" srcOrd="0" destOrd="0" presId="urn:microsoft.com/office/officeart/2005/8/layout/vList2"/>
    <dgm:cxn modelId="{6E846D07-7F4A-463E-8E91-B658A94668F2}" type="presOf" srcId="{671F1A3D-53FA-4A5C-B5E0-C9957DB3E776}" destId="{E977DE54-F94E-4F77-ADDF-8C3A9F7415DA}" srcOrd="0" destOrd="0" presId="urn:microsoft.com/office/officeart/2005/8/layout/vList2"/>
    <dgm:cxn modelId="{8580E57C-14E2-432A-912B-1F9DF3276239}" type="presOf" srcId="{45D93FBE-F150-4C16-A381-FE8A280EDA18}" destId="{684C771B-7F2A-46D6-95B1-792B82DA62DE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73D6309F-076A-4BA1-B2B6-99242853F497}" type="presParOf" srcId="{F6E5F2BF-C1D1-4287-AB2D-145DE1611AD7}" destId="{E977DE54-F94E-4F77-ADDF-8C3A9F7415DA}" srcOrd="0" destOrd="0" presId="urn:microsoft.com/office/officeart/2005/8/layout/vList2"/>
    <dgm:cxn modelId="{D2A32A91-0E88-4A96-A104-01757C389D45}" type="presParOf" srcId="{F6E5F2BF-C1D1-4287-AB2D-145DE1611AD7}" destId="{723448A5-E697-40A0-892F-D72CB0C91D64}" srcOrd="1" destOrd="0" presId="urn:microsoft.com/office/officeart/2005/8/layout/vList2"/>
    <dgm:cxn modelId="{1C6E7549-6B5A-4DC3-985E-161B5A5EEB12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PBA Logging Volume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8EED1A7C-1BDC-4EC8-BC3C-BAC2CD535898}" type="presOf" srcId="{45D93FBE-F150-4C16-A381-FE8A280EDA18}" destId="{684C771B-7F2A-46D6-95B1-792B82DA62DE}" srcOrd="0" destOrd="0" presId="urn:microsoft.com/office/officeart/2005/8/layout/vList2"/>
    <dgm:cxn modelId="{127C83F2-D14E-4EA2-985F-3C604EA9C7F2}" type="presOf" srcId="{F7651912-46D8-4E8F-B035-7BF85FD54051}" destId="{F6E5F2BF-C1D1-4287-AB2D-145DE1611AD7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85157324-996E-4108-AE34-D0A8A42D19D6}" type="presOf" srcId="{671F1A3D-53FA-4A5C-B5E0-C9957DB3E776}" destId="{E977DE54-F94E-4F77-ADDF-8C3A9F7415DA}" srcOrd="0" destOrd="0" presId="urn:microsoft.com/office/officeart/2005/8/layout/vList2"/>
    <dgm:cxn modelId="{1DA6B959-DE7F-4C28-9AD2-62CD2A2D9C3E}" type="presParOf" srcId="{F6E5F2BF-C1D1-4287-AB2D-145DE1611AD7}" destId="{E977DE54-F94E-4F77-ADDF-8C3A9F7415DA}" srcOrd="0" destOrd="0" presId="urn:microsoft.com/office/officeart/2005/8/layout/vList2"/>
    <dgm:cxn modelId="{64E6CF4E-F12A-436C-89B4-33B2B40C3315}" type="presParOf" srcId="{F6E5F2BF-C1D1-4287-AB2D-145DE1611AD7}" destId="{723448A5-E697-40A0-892F-D72CB0C91D64}" srcOrd="1" destOrd="0" presId="urn:microsoft.com/office/officeart/2005/8/layout/vList2"/>
    <dgm:cxn modelId="{509FEFF6-96BF-47B1-9F1E-D9585AFD4102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DS-</a:t>
          </a:r>
          <a:r>
            <a:rPr lang="en-US" sz="2000" b="1" dirty="0" err="1" smtClean="0"/>
            <a:t>Lite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Next Steps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EBB052DF-6E28-40BD-B0AD-F34C49DA47E2}" type="presOf" srcId="{F7651912-46D8-4E8F-B035-7BF85FD54051}" destId="{F6E5F2BF-C1D1-4287-AB2D-145DE1611AD7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1A5D2392-E13A-4D3A-8EAA-77334F359518}" type="presOf" srcId="{671F1A3D-53FA-4A5C-B5E0-C9957DB3E776}" destId="{E977DE54-F94E-4F77-ADDF-8C3A9F7415DA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9D57D164-F319-499F-ADA8-7A8C61F5E613}" type="presOf" srcId="{45D93FBE-F150-4C16-A381-FE8A280EDA18}" destId="{684C771B-7F2A-46D6-95B1-792B82DA62DE}" srcOrd="0" destOrd="0" presId="urn:microsoft.com/office/officeart/2005/8/layout/vList2"/>
    <dgm:cxn modelId="{4C9DDD18-BBDB-4699-8CC4-0CA0DA365560}" type="presParOf" srcId="{F6E5F2BF-C1D1-4287-AB2D-145DE1611AD7}" destId="{E977DE54-F94E-4F77-ADDF-8C3A9F7415DA}" srcOrd="0" destOrd="0" presId="urn:microsoft.com/office/officeart/2005/8/layout/vList2"/>
    <dgm:cxn modelId="{306825B1-DB5A-4751-BC2F-8E777E93EBC4}" type="presParOf" srcId="{F6E5F2BF-C1D1-4287-AB2D-145DE1611AD7}" destId="{723448A5-E697-40A0-892F-D72CB0C91D64}" srcOrd="1" destOrd="0" presId="urn:microsoft.com/office/officeart/2005/8/layout/vList2"/>
    <dgm:cxn modelId="{091277F2-BF1A-4B4F-84E2-025373B6285A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Forthnet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PCP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F22D9A83-5929-4D74-AFB1-E7983AF9DDB2}" type="presOf" srcId="{45D93FBE-F150-4C16-A381-FE8A280EDA18}" destId="{684C771B-7F2A-46D6-95B1-792B82DA62DE}" srcOrd="0" destOrd="0" presId="urn:microsoft.com/office/officeart/2005/8/layout/vList2"/>
    <dgm:cxn modelId="{1AE506A6-B5C3-4C38-8BA3-AB572F93B413}" type="presOf" srcId="{671F1A3D-53FA-4A5C-B5E0-C9957DB3E776}" destId="{E977DE54-F94E-4F77-ADDF-8C3A9F7415DA}" srcOrd="0" destOrd="0" presId="urn:microsoft.com/office/officeart/2005/8/layout/vList2"/>
    <dgm:cxn modelId="{4A5D26C1-2947-43C8-96CD-5BCB4E8CAA3F}" type="presOf" srcId="{F7651912-46D8-4E8F-B035-7BF85FD54051}" destId="{F6E5F2BF-C1D1-4287-AB2D-145DE1611AD7}" srcOrd="0" destOrd="0" presId="urn:microsoft.com/office/officeart/2005/8/layout/vList2"/>
    <dgm:cxn modelId="{D83E6349-59CF-45D4-B4EF-5934FDA0E749}" type="presParOf" srcId="{F6E5F2BF-C1D1-4287-AB2D-145DE1611AD7}" destId="{E977DE54-F94E-4F77-ADDF-8C3A9F7415DA}" srcOrd="0" destOrd="0" presId="urn:microsoft.com/office/officeart/2005/8/layout/vList2"/>
    <dgm:cxn modelId="{349D1080-19ED-4E95-82F1-892869F97C9E}" type="presParOf" srcId="{F6E5F2BF-C1D1-4287-AB2D-145DE1611AD7}" destId="{723448A5-E697-40A0-892F-D72CB0C91D64}" srcOrd="1" destOrd="0" presId="urn:microsoft.com/office/officeart/2005/8/layout/vList2"/>
    <dgm:cxn modelId="{61B527D3-006A-469B-87B3-4CADCEDC67AD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About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84D7FBE-5A8E-400C-9938-2517F4F0B281}" type="presOf" srcId="{F7651912-46D8-4E8F-B035-7BF85FD54051}" destId="{F6E5F2BF-C1D1-4287-AB2D-145DE1611AD7}" srcOrd="0" destOrd="0" presId="urn:microsoft.com/office/officeart/2005/8/layout/vList2"/>
    <dgm:cxn modelId="{142B1912-0EE9-4922-9337-2E6DA7889C63}" type="presOf" srcId="{45D93FBE-F150-4C16-A381-FE8A280EDA18}" destId="{684C771B-7F2A-46D6-95B1-792B82DA62DE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AEBD6B6C-BD2A-4D23-AA27-4E0E49A24282}" type="presOf" srcId="{671F1A3D-53FA-4A5C-B5E0-C9957DB3E776}" destId="{E977DE54-F94E-4F77-ADDF-8C3A9F7415DA}" srcOrd="0" destOrd="0" presId="urn:microsoft.com/office/officeart/2005/8/layout/vList2"/>
    <dgm:cxn modelId="{2D3445F3-D4B9-481C-93DB-9D161B62EAA4}" type="presParOf" srcId="{F6E5F2BF-C1D1-4287-AB2D-145DE1611AD7}" destId="{E977DE54-F94E-4F77-ADDF-8C3A9F7415DA}" srcOrd="0" destOrd="0" presId="urn:microsoft.com/office/officeart/2005/8/layout/vList2"/>
    <dgm:cxn modelId="{26498483-3AB3-4F5C-8ED0-002667D75258}" type="presParOf" srcId="{F6E5F2BF-C1D1-4287-AB2D-145DE1611AD7}" destId="{723448A5-E697-40A0-892F-D72CB0C91D64}" srcOrd="1" destOrd="0" presId="urn:microsoft.com/office/officeart/2005/8/layout/vList2"/>
    <dgm:cxn modelId="{68CD8C1A-8BBF-429F-A84A-6391C957F712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PCP &amp; DS-</a:t>
          </a:r>
          <a:r>
            <a:rPr lang="en-US" sz="1600" b="1" dirty="0" err="1" smtClean="0"/>
            <a:t>Lite</a:t>
          </a:r>
          <a:r>
            <a:rPr lang="en-US" sz="1600" b="1" dirty="0" smtClean="0"/>
            <a:t> Operation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7955A628-896C-4F54-97D7-A2292E4D9822}" type="presOf" srcId="{45D93FBE-F150-4C16-A381-FE8A280EDA18}" destId="{684C771B-7F2A-46D6-95B1-792B82DA62DE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D4301EC0-3369-492F-88C0-339EA15E23C1}" type="presOf" srcId="{F7651912-46D8-4E8F-B035-7BF85FD54051}" destId="{F6E5F2BF-C1D1-4287-AB2D-145DE1611AD7}" srcOrd="0" destOrd="0" presId="urn:microsoft.com/office/officeart/2005/8/layout/vList2"/>
    <dgm:cxn modelId="{35CC0D05-5B08-4E2D-ADD9-5B723255B68C}" type="presOf" srcId="{671F1A3D-53FA-4A5C-B5E0-C9957DB3E776}" destId="{E977DE54-F94E-4F77-ADDF-8C3A9F7415DA}" srcOrd="0" destOrd="0" presId="urn:microsoft.com/office/officeart/2005/8/layout/vList2"/>
    <dgm:cxn modelId="{B8B47B7E-2D8A-41DC-A650-A409E377E6A3}" type="presParOf" srcId="{F6E5F2BF-C1D1-4287-AB2D-145DE1611AD7}" destId="{E977DE54-F94E-4F77-ADDF-8C3A9F7415DA}" srcOrd="0" destOrd="0" presId="urn:microsoft.com/office/officeart/2005/8/layout/vList2"/>
    <dgm:cxn modelId="{C078E409-A05B-4957-A8EB-24B85660F66B}" type="presParOf" srcId="{F6E5F2BF-C1D1-4287-AB2D-145DE1611AD7}" destId="{723448A5-E697-40A0-892F-D72CB0C91D64}" srcOrd="1" destOrd="0" presId="urn:microsoft.com/office/officeart/2005/8/layout/vList2"/>
    <dgm:cxn modelId="{4900CE8D-769D-4336-B6C9-76EEF8591D93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PCP/UPnP &amp; DS-</a:t>
          </a:r>
          <a:r>
            <a:rPr lang="en-US" sz="1600" b="1" dirty="0" err="1" smtClean="0"/>
            <a:t>Lite</a:t>
          </a:r>
          <a:r>
            <a:rPr lang="en-US" sz="1600" b="1" dirty="0" smtClean="0"/>
            <a:t> Operation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D9C682B9-7AD4-4655-A5CE-902A1B12B966}" type="presOf" srcId="{F7651912-46D8-4E8F-B035-7BF85FD54051}" destId="{F6E5F2BF-C1D1-4287-AB2D-145DE1611AD7}" srcOrd="0" destOrd="0" presId="urn:microsoft.com/office/officeart/2005/8/layout/vList2"/>
    <dgm:cxn modelId="{CB13DCFE-2DC8-4484-877F-B9C74A86CA31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2C3F7D79-4850-432E-89E6-7DF78D4B284C}" type="presOf" srcId="{45D93FBE-F150-4C16-A381-FE8A280EDA18}" destId="{684C771B-7F2A-46D6-95B1-792B82DA62DE}" srcOrd="0" destOrd="0" presId="urn:microsoft.com/office/officeart/2005/8/layout/vList2"/>
    <dgm:cxn modelId="{4F4BC08C-9D42-4A1F-8F37-1067A0372033}" type="presParOf" srcId="{F6E5F2BF-C1D1-4287-AB2D-145DE1611AD7}" destId="{E977DE54-F94E-4F77-ADDF-8C3A9F7415DA}" srcOrd="0" destOrd="0" presId="urn:microsoft.com/office/officeart/2005/8/layout/vList2"/>
    <dgm:cxn modelId="{E0391991-FD02-4AD2-826F-F497421F0806}" type="presParOf" srcId="{F6E5F2BF-C1D1-4287-AB2D-145DE1611AD7}" destId="{723448A5-E697-40A0-892F-D72CB0C91D64}" srcOrd="1" destOrd="0" presId="urn:microsoft.com/office/officeart/2005/8/layout/vList2"/>
    <dgm:cxn modelId="{E59DF369-60FB-49EC-BDFA-D837E6E74CFE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Custom CPE page for tests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8793C84-44D8-4D58-B72E-84B11B8F8E9D}" type="presOf" srcId="{45D93FBE-F150-4C16-A381-FE8A280EDA18}" destId="{684C771B-7F2A-46D6-95B1-792B82DA62DE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B58B11F3-B1FD-45DE-A6E3-AEA655F4A5EF}" type="presOf" srcId="{F7651912-46D8-4E8F-B035-7BF85FD54051}" destId="{F6E5F2BF-C1D1-4287-AB2D-145DE1611AD7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14C1AC96-9923-4602-BD57-F722F4F07D25}" type="presOf" srcId="{671F1A3D-53FA-4A5C-B5E0-C9957DB3E776}" destId="{E977DE54-F94E-4F77-ADDF-8C3A9F7415DA}" srcOrd="0" destOrd="0" presId="urn:microsoft.com/office/officeart/2005/8/layout/vList2"/>
    <dgm:cxn modelId="{29958206-0CB1-49B5-8DB6-DCD3B0A80E5B}" type="presParOf" srcId="{F6E5F2BF-C1D1-4287-AB2D-145DE1611AD7}" destId="{E977DE54-F94E-4F77-ADDF-8C3A9F7415DA}" srcOrd="0" destOrd="0" presId="urn:microsoft.com/office/officeart/2005/8/layout/vList2"/>
    <dgm:cxn modelId="{CCA47C44-C17F-4B9F-A0B0-74A5A9AF73DB}" type="presParOf" srcId="{F6E5F2BF-C1D1-4287-AB2D-145DE1611AD7}" destId="{723448A5-E697-40A0-892F-D72CB0C91D64}" srcOrd="1" destOrd="0" presId="urn:microsoft.com/office/officeart/2005/8/layout/vList2"/>
    <dgm:cxn modelId="{7B214AAF-6EEB-410B-B318-ABB402F6C6C8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Tests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BB52050F-B385-44EB-9B13-F64B3AFC750D}" type="presOf" srcId="{671F1A3D-53FA-4A5C-B5E0-C9957DB3E776}" destId="{E977DE54-F94E-4F77-ADDF-8C3A9F7415DA}" srcOrd="0" destOrd="0" presId="urn:microsoft.com/office/officeart/2005/8/layout/vList2"/>
    <dgm:cxn modelId="{67C93DD3-1D88-4F21-B843-82CA0D8BC3F4}" type="presOf" srcId="{F7651912-46D8-4E8F-B035-7BF85FD54051}" destId="{F6E5F2BF-C1D1-4287-AB2D-145DE1611AD7}" srcOrd="0" destOrd="0" presId="urn:microsoft.com/office/officeart/2005/8/layout/vList2"/>
    <dgm:cxn modelId="{F0213C90-C08A-440B-BFEE-9AEE35A95329}" type="presOf" srcId="{45D93FBE-F150-4C16-A381-FE8A280EDA18}" destId="{684C771B-7F2A-46D6-95B1-792B82DA62DE}" srcOrd="0" destOrd="0" presId="urn:microsoft.com/office/officeart/2005/8/layout/vList2"/>
    <dgm:cxn modelId="{D69A8D58-744C-42E8-A178-1D4D5B6E5DA8}" type="presParOf" srcId="{F6E5F2BF-C1D1-4287-AB2D-145DE1611AD7}" destId="{E977DE54-F94E-4F77-ADDF-8C3A9F7415DA}" srcOrd="0" destOrd="0" presId="urn:microsoft.com/office/officeart/2005/8/layout/vList2"/>
    <dgm:cxn modelId="{B6F4233C-BCA1-4331-82F5-BAFB4A566EFF}" type="presParOf" srcId="{F6E5F2BF-C1D1-4287-AB2D-145DE1611AD7}" destId="{723448A5-E697-40A0-892F-D72CB0C91D64}" srcOrd="1" destOrd="0" presId="urn:microsoft.com/office/officeart/2005/8/layout/vList2"/>
    <dgm:cxn modelId="{CF61C533-7E1E-484D-B81E-6712F4F0F5F8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Issues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28B115A0-BEA9-4BA4-B502-5CBEA113317D}" type="presOf" srcId="{45D93FBE-F150-4C16-A381-FE8A280EDA18}" destId="{684C771B-7F2A-46D6-95B1-792B82DA62DE}" srcOrd="0" destOrd="0" presId="urn:microsoft.com/office/officeart/2005/8/layout/vList2"/>
    <dgm:cxn modelId="{58B4A8AC-1D68-4469-94AC-870B8B9A5BD7}" type="presOf" srcId="{F7651912-46D8-4E8F-B035-7BF85FD54051}" destId="{F6E5F2BF-C1D1-4287-AB2D-145DE1611AD7}" srcOrd="0" destOrd="0" presId="urn:microsoft.com/office/officeart/2005/8/layout/vList2"/>
    <dgm:cxn modelId="{74FEA82E-D3F8-45B5-A3A2-CEC5C58A3113}" type="presOf" srcId="{671F1A3D-53FA-4A5C-B5E0-C9957DB3E776}" destId="{E977DE54-F94E-4F77-ADDF-8C3A9F7415DA}" srcOrd="0" destOrd="0" presId="urn:microsoft.com/office/officeart/2005/8/layout/vList2"/>
    <dgm:cxn modelId="{8E7337AA-7736-46BF-9D22-A1B987592914}" type="presParOf" srcId="{F6E5F2BF-C1D1-4287-AB2D-145DE1611AD7}" destId="{E977DE54-F94E-4F77-ADDF-8C3A9F7415DA}" srcOrd="0" destOrd="0" presId="urn:microsoft.com/office/officeart/2005/8/layout/vList2"/>
    <dgm:cxn modelId="{1956DA3A-F8BA-49E9-A838-C2609CB21450}" type="presParOf" srcId="{F6E5F2BF-C1D1-4287-AB2D-145DE1611AD7}" destId="{723448A5-E697-40A0-892F-D72CB0C91D64}" srcOrd="1" destOrd="0" presId="urn:microsoft.com/office/officeart/2005/8/layout/vList2"/>
    <dgm:cxn modelId="{7AF5292E-B124-4D4F-A674-21EF95D61617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Forthnet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Past, Present &amp; Future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1D7F40A1-D83B-4E84-B630-A33E6869C796}" type="presOf" srcId="{F7651912-46D8-4E8F-B035-7BF85FD54051}" destId="{F6E5F2BF-C1D1-4287-AB2D-145DE1611AD7}" srcOrd="0" destOrd="0" presId="urn:microsoft.com/office/officeart/2005/8/layout/vList2"/>
    <dgm:cxn modelId="{EDFEEEB5-3599-4ECE-B04C-A2EF1AD13393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413E00EF-51FA-439F-9668-801CC80940B3}" type="presOf" srcId="{45D93FBE-F150-4C16-A381-FE8A280EDA18}" destId="{684C771B-7F2A-46D6-95B1-792B82DA62DE}" srcOrd="0" destOrd="0" presId="urn:microsoft.com/office/officeart/2005/8/layout/vList2"/>
    <dgm:cxn modelId="{66138086-BA0F-4453-9735-B6C66285C3CE}" type="presParOf" srcId="{F6E5F2BF-C1D1-4287-AB2D-145DE1611AD7}" destId="{E977DE54-F94E-4F77-ADDF-8C3A9F7415DA}" srcOrd="0" destOrd="0" presId="urn:microsoft.com/office/officeart/2005/8/layout/vList2"/>
    <dgm:cxn modelId="{70D7DACA-4E37-4DB2-AE2D-742F77CD60EF}" type="presParOf" srcId="{F6E5F2BF-C1D1-4287-AB2D-145DE1611AD7}" destId="{723448A5-E697-40A0-892F-D72CB0C91D64}" srcOrd="1" destOrd="0" presId="urn:microsoft.com/office/officeart/2005/8/layout/vList2"/>
    <dgm:cxn modelId="{9CC5C197-B83D-4FEC-ABDD-D37F216075E1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measurements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5354B04B-F1C5-4F30-B50C-B800123ED2EE}" type="presOf" srcId="{F7651912-46D8-4E8F-B035-7BF85FD54051}" destId="{F6E5F2BF-C1D1-4287-AB2D-145DE1611AD7}" srcOrd="0" destOrd="0" presId="urn:microsoft.com/office/officeart/2005/8/layout/vList2"/>
    <dgm:cxn modelId="{C713D330-22DE-4A1D-8549-F6618830EC19}" type="presOf" srcId="{45D93FBE-F150-4C16-A381-FE8A280EDA18}" destId="{684C771B-7F2A-46D6-95B1-792B82DA62DE}" srcOrd="0" destOrd="0" presId="urn:microsoft.com/office/officeart/2005/8/layout/vList2"/>
    <dgm:cxn modelId="{C326F16A-EEED-4978-84D7-E1977F315316}" type="presOf" srcId="{671F1A3D-53FA-4A5C-B5E0-C9957DB3E776}" destId="{E977DE54-F94E-4F77-ADDF-8C3A9F7415DA}" srcOrd="0" destOrd="0" presId="urn:microsoft.com/office/officeart/2005/8/layout/vList2"/>
    <dgm:cxn modelId="{317FC2C9-9D72-4B1E-9BDD-8B1DC40AC3CE}" type="presParOf" srcId="{F6E5F2BF-C1D1-4287-AB2D-145DE1611AD7}" destId="{E977DE54-F94E-4F77-ADDF-8C3A9F7415DA}" srcOrd="0" destOrd="0" presId="urn:microsoft.com/office/officeart/2005/8/layout/vList2"/>
    <dgm:cxn modelId="{3E951AD6-E0BF-4721-92B7-AE30F15563EF}" type="presParOf" srcId="{F6E5F2BF-C1D1-4287-AB2D-145DE1611AD7}" destId="{723448A5-E697-40A0-892F-D72CB0C91D64}" srcOrd="1" destOrd="0" presId="urn:microsoft.com/office/officeart/2005/8/layout/vList2"/>
    <dgm:cxn modelId="{3B1BC309-557D-4373-B696-7ED0966BC5E6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IPv6, DS-</a:t>
          </a:r>
          <a:r>
            <a:rPr lang="en-US" sz="2000" b="1" dirty="0" err="1" smtClean="0"/>
            <a:t>Lite</a:t>
          </a:r>
          <a:r>
            <a:rPr lang="en-US" sz="2000" b="1" dirty="0" smtClean="0"/>
            <a:t> &amp; PCP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smtClean="0"/>
            <a:t>The End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465227F8-8370-4334-AD42-30BA23F49734}" type="presOf" srcId="{671F1A3D-53FA-4A5C-B5E0-C9957DB3E776}" destId="{E977DE54-F94E-4F77-ADDF-8C3A9F7415DA}" srcOrd="0" destOrd="0" presId="urn:microsoft.com/office/officeart/2005/8/layout/vList2"/>
    <dgm:cxn modelId="{A4941CE7-EDB2-442D-BB1A-9E13FE4FFF85}" type="presOf" srcId="{45D93FBE-F150-4C16-A381-FE8A280EDA18}" destId="{684C771B-7F2A-46D6-95B1-792B82DA62DE}" srcOrd="0" destOrd="0" presId="urn:microsoft.com/office/officeart/2005/8/layout/vList2"/>
    <dgm:cxn modelId="{205F0A8F-D980-47BC-A326-8E44D6530457}" type="presOf" srcId="{F7651912-46D8-4E8F-B035-7BF85FD54051}" destId="{F6E5F2BF-C1D1-4287-AB2D-145DE1611AD7}" srcOrd="0" destOrd="0" presId="urn:microsoft.com/office/officeart/2005/8/layout/vList2"/>
    <dgm:cxn modelId="{5233CE8A-2832-4BF8-9DCE-0BAA653057EE}" type="presParOf" srcId="{F6E5F2BF-C1D1-4287-AB2D-145DE1611AD7}" destId="{E977DE54-F94E-4F77-ADDF-8C3A9F7415DA}" srcOrd="0" destOrd="0" presId="urn:microsoft.com/office/officeart/2005/8/layout/vList2"/>
    <dgm:cxn modelId="{022F6FB7-9960-48DF-93E3-F8FEF22A3C8F}" type="presParOf" srcId="{F6E5F2BF-C1D1-4287-AB2D-145DE1611AD7}" destId="{723448A5-E697-40A0-892F-D72CB0C91D64}" srcOrd="1" destOrd="0" presId="urn:microsoft.com/office/officeart/2005/8/layout/vList2"/>
    <dgm:cxn modelId="{0D86059F-BFC5-4853-8B4E-D91E32D917E3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subscribers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6B5D8342-B6F0-4B37-A347-78288D20D5A9}" type="presOf" srcId="{F7651912-46D8-4E8F-B035-7BF85FD54051}" destId="{F6E5F2BF-C1D1-4287-AB2D-145DE1611AD7}" srcOrd="0" destOrd="0" presId="urn:microsoft.com/office/officeart/2005/8/layout/vList2"/>
    <dgm:cxn modelId="{1959C905-5DB7-4226-AAB1-7FB778F8D332}" type="presOf" srcId="{45D93FBE-F150-4C16-A381-FE8A280EDA18}" destId="{684C771B-7F2A-46D6-95B1-792B82DA62DE}" srcOrd="0" destOrd="0" presId="urn:microsoft.com/office/officeart/2005/8/layout/vList2"/>
    <dgm:cxn modelId="{C0F79559-8DC3-4DDB-B91F-3C25225A6593}" type="presOf" srcId="{671F1A3D-53FA-4A5C-B5E0-C9957DB3E776}" destId="{E977DE54-F94E-4F77-ADDF-8C3A9F7415DA}" srcOrd="0" destOrd="0" presId="urn:microsoft.com/office/officeart/2005/8/layout/vList2"/>
    <dgm:cxn modelId="{9FC760E7-D245-4213-B2A8-B2F564CCE816}" type="presParOf" srcId="{F6E5F2BF-C1D1-4287-AB2D-145DE1611AD7}" destId="{E977DE54-F94E-4F77-ADDF-8C3A9F7415DA}" srcOrd="0" destOrd="0" presId="urn:microsoft.com/office/officeart/2005/8/layout/vList2"/>
    <dgm:cxn modelId="{45B690D1-2BA9-487B-93D7-CAA335D02C9E}" type="presParOf" srcId="{F6E5F2BF-C1D1-4287-AB2D-145DE1611AD7}" destId="{723448A5-E697-40A0-892F-D72CB0C91D64}" srcOrd="1" destOrd="0" presId="urn:microsoft.com/office/officeart/2005/8/layout/vList2"/>
    <dgm:cxn modelId="{6D1B1ECE-2394-4A10-A35E-7C27C2AEC657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traffic </a:t>
          </a:r>
          <a:r>
            <a:rPr lang="en-US" sz="1600" b="1" dirty="0" err="1" smtClean="0"/>
            <a:t>vs</a:t>
          </a:r>
          <a:r>
            <a:rPr lang="en-US" sz="1600" b="1" dirty="0" smtClean="0"/>
            <a:t> IPv4 traffic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565D005E-D81D-4FC2-A2DC-722F257D2BC9}" type="presOf" srcId="{671F1A3D-53FA-4A5C-B5E0-C9957DB3E776}" destId="{E977DE54-F94E-4F77-ADDF-8C3A9F7415DA}" srcOrd="0" destOrd="0" presId="urn:microsoft.com/office/officeart/2005/8/layout/vList2"/>
    <dgm:cxn modelId="{33348CDB-A66F-4650-8136-23758388F3D2}" type="presOf" srcId="{F7651912-46D8-4E8F-B035-7BF85FD54051}" destId="{F6E5F2BF-C1D1-4287-AB2D-145DE1611AD7}" srcOrd="0" destOrd="0" presId="urn:microsoft.com/office/officeart/2005/8/layout/vList2"/>
    <dgm:cxn modelId="{4EFA0165-E549-455C-B7F3-8111316F5F1B}" type="presOf" srcId="{45D93FBE-F150-4C16-A381-FE8A280EDA18}" destId="{684C771B-7F2A-46D6-95B1-792B82DA62DE}" srcOrd="0" destOrd="0" presId="urn:microsoft.com/office/officeart/2005/8/layout/vList2"/>
    <dgm:cxn modelId="{B874BE3C-F870-49D8-A269-2ECA5BAC4368}" type="presParOf" srcId="{F6E5F2BF-C1D1-4287-AB2D-145DE1611AD7}" destId="{E977DE54-F94E-4F77-ADDF-8C3A9F7415DA}" srcOrd="0" destOrd="0" presId="urn:microsoft.com/office/officeart/2005/8/layout/vList2"/>
    <dgm:cxn modelId="{C4A94DF4-81F5-4477-B138-C3BD52430FAE}" type="presParOf" srcId="{F6E5F2BF-C1D1-4287-AB2D-145DE1611AD7}" destId="{723448A5-E697-40A0-892F-D72CB0C91D64}" srcOrd="1" destOrd="0" presId="urn:microsoft.com/office/officeart/2005/8/layout/vList2"/>
    <dgm:cxn modelId="{1FCBE740-A3BE-4513-BA44-23DFB97EF741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traffic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94A1A02D-D4AD-4C1E-8B38-AE7F90928642}" type="presOf" srcId="{45D93FBE-F150-4C16-A381-FE8A280EDA18}" destId="{684C771B-7F2A-46D6-95B1-792B82DA62DE}" srcOrd="0" destOrd="0" presId="urn:microsoft.com/office/officeart/2005/8/layout/vList2"/>
    <dgm:cxn modelId="{4E0FCAB7-F212-47B7-90B8-AAFB877FCB85}" type="presOf" srcId="{671F1A3D-53FA-4A5C-B5E0-C9957DB3E776}" destId="{E977DE54-F94E-4F77-ADDF-8C3A9F7415DA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665C199E-FB65-4C3E-8640-9462386A2038}" type="presOf" srcId="{F7651912-46D8-4E8F-B035-7BF85FD54051}" destId="{F6E5F2BF-C1D1-4287-AB2D-145DE1611AD7}" srcOrd="0" destOrd="0" presId="urn:microsoft.com/office/officeart/2005/8/layout/vList2"/>
    <dgm:cxn modelId="{695C92FC-5571-4CD7-B3A8-D556CDD41F3F}" type="presParOf" srcId="{F6E5F2BF-C1D1-4287-AB2D-145DE1611AD7}" destId="{E977DE54-F94E-4F77-ADDF-8C3A9F7415DA}" srcOrd="0" destOrd="0" presId="urn:microsoft.com/office/officeart/2005/8/layout/vList2"/>
    <dgm:cxn modelId="{BE9D4AC4-EE15-4D65-BBD5-7BF3B0073466}" type="presParOf" srcId="{F6E5F2BF-C1D1-4287-AB2D-145DE1611AD7}" destId="{723448A5-E697-40A0-892F-D72CB0C91D64}" srcOrd="1" destOrd="0" presId="urn:microsoft.com/office/officeart/2005/8/layout/vList2"/>
    <dgm:cxn modelId="{668318C5-10B2-4A89-AF34-D4011D48C6BF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IPv6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IPv6 CPEs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A14D3BF-2D4C-4EF5-89E7-3A99DF0F89CC}" type="presOf" srcId="{45D93FBE-F150-4C16-A381-FE8A280EDA18}" destId="{684C771B-7F2A-46D6-95B1-792B82DA62DE}" srcOrd="0" destOrd="0" presId="urn:microsoft.com/office/officeart/2005/8/layout/vList2"/>
    <dgm:cxn modelId="{45F9FC15-371D-46A4-8003-40294E821D71}" type="presOf" srcId="{F7651912-46D8-4E8F-B035-7BF85FD54051}" destId="{F6E5F2BF-C1D1-4287-AB2D-145DE1611AD7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059BCB72-802E-4391-8739-5874FFFC7396}" type="presOf" srcId="{671F1A3D-53FA-4A5C-B5E0-C9957DB3E776}" destId="{E977DE54-F94E-4F77-ADDF-8C3A9F7415DA}" srcOrd="0" destOrd="0" presId="urn:microsoft.com/office/officeart/2005/8/layout/vList2"/>
    <dgm:cxn modelId="{E6B25B60-F5A0-405D-BACE-77674996BAD1}" type="presParOf" srcId="{F6E5F2BF-C1D1-4287-AB2D-145DE1611AD7}" destId="{E977DE54-F94E-4F77-ADDF-8C3A9F7415DA}" srcOrd="0" destOrd="0" presId="urn:microsoft.com/office/officeart/2005/8/layout/vList2"/>
    <dgm:cxn modelId="{4FCAB5AC-F0B3-4217-87EA-07CCEF02DFFD}" type="presParOf" srcId="{F6E5F2BF-C1D1-4287-AB2D-145DE1611AD7}" destId="{723448A5-E697-40A0-892F-D72CB0C91D64}" srcOrd="1" destOrd="0" presId="urn:microsoft.com/office/officeart/2005/8/layout/vList2"/>
    <dgm:cxn modelId="{6D4E498A-6838-423D-98DF-44B367A330B4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Forthnet</a:t>
          </a:r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DS-</a:t>
          </a:r>
          <a:r>
            <a:rPr lang="en-US" sz="1600" b="1" dirty="0" err="1" smtClean="0"/>
            <a:t>Lite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9DB2C9C-F0E2-4393-B6D7-425C96BBB956}" type="presOf" srcId="{671F1A3D-53FA-4A5C-B5E0-C9957DB3E776}" destId="{E977DE54-F94E-4F77-ADDF-8C3A9F7415DA}" srcOrd="0" destOrd="0" presId="urn:microsoft.com/office/officeart/2005/8/layout/vList2"/>
    <dgm:cxn modelId="{2767A121-A140-4069-BB21-0D4F312091FA}" type="presOf" srcId="{F7651912-46D8-4E8F-B035-7BF85FD54051}" destId="{F6E5F2BF-C1D1-4287-AB2D-145DE1611AD7}" srcOrd="0" destOrd="0" presId="urn:microsoft.com/office/officeart/2005/8/layout/vList2"/>
    <dgm:cxn modelId="{7A03D941-297F-4975-8A9C-55F56E02E780}" type="presOf" srcId="{45D93FBE-F150-4C16-A381-FE8A280EDA18}" destId="{684C771B-7F2A-46D6-95B1-792B82DA62DE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0A0315A6-3188-4753-8F67-727B73CE951C}" type="presParOf" srcId="{F6E5F2BF-C1D1-4287-AB2D-145DE1611AD7}" destId="{E977DE54-F94E-4F77-ADDF-8C3A9F7415DA}" srcOrd="0" destOrd="0" presId="urn:microsoft.com/office/officeart/2005/8/layout/vList2"/>
    <dgm:cxn modelId="{CBB8E47B-E34D-411B-9BEC-FC77768500B9}" type="presParOf" srcId="{F6E5F2BF-C1D1-4287-AB2D-145DE1611AD7}" destId="{723448A5-E697-40A0-892F-D72CB0C91D64}" srcOrd="1" destOrd="0" presId="urn:microsoft.com/office/officeart/2005/8/layout/vList2"/>
    <dgm:cxn modelId="{4D28CC12-E428-4A34-B4A3-CAF88D627FC6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651912-46D8-4E8F-B035-7BF85FD540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671F1A3D-53FA-4A5C-B5E0-C9957DB3E776}">
      <dgm:prSet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2000" b="1" dirty="0" smtClean="0"/>
            <a:t>IPv4 Address Depletion</a:t>
          </a:r>
          <a:endParaRPr lang="en-US" sz="2000" b="1" dirty="0" smtClean="0"/>
        </a:p>
      </dgm:t>
    </dgm:pt>
    <dgm:pt modelId="{42BD906D-2664-4086-B8EB-B1991F919093}" type="parTrans" cxnId="{42EAE3B6-9EE3-40DE-ACB0-C8377948D0C2}">
      <dgm:prSet/>
      <dgm:spPr/>
      <dgm:t>
        <a:bodyPr/>
        <a:lstStyle/>
        <a:p>
          <a:endParaRPr lang="el-GR"/>
        </a:p>
      </dgm:t>
    </dgm:pt>
    <dgm:pt modelId="{5131E6DF-1142-4647-9BE5-C29C20ADCC64}" type="sibTrans" cxnId="{42EAE3B6-9EE3-40DE-ACB0-C8377948D0C2}">
      <dgm:prSet/>
      <dgm:spPr/>
      <dgm:t>
        <a:bodyPr/>
        <a:lstStyle/>
        <a:p>
          <a:endParaRPr lang="el-GR"/>
        </a:p>
      </dgm:t>
    </dgm:pt>
    <dgm:pt modelId="{45D93FBE-F150-4C16-A381-FE8A280EDA18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US" sz="1600" b="1" dirty="0" smtClean="0"/>
            <a:t>Centralized IPv4</a:t>
          </a:r>
          <a:endParaRPr lang="en-US" sz="1600" b="1" dirty="0"/>
        </a:p>
      </dgm:t>
    </dgm:pt>
    <dgm:pt modelId="{E01C798E-2256-410A-B694-C820B012B221}" type="sibTrans" cxnId="{4E9FB8A3-C029-4B93-90C9-76FA98B53075}">
      <dgm:prSet/>
      <dgm:spPr/>
      <dgm:t>
        <a:bodyPr/>
        <a:lstStyle/>
        <a:p>
          <a:endParaRPr lang="el-GR"/>
        </a:p>
      </dgm:t>
    </dgm:pt>
    <dgm:pt modelId="{C02DBFF4-83C6-4ECF-B689-0C78E70FAEA9}" type="parTrans" cxnId="{4E9FB8A3-C029-4B93-90C9-76FA98B53075}">
      <dgm:prSet/>
      <dgm:spPr/>
      <dgm:t>
        <a:bodyPr/>
        <a:lstStyle/>
        <a:p>
          <a:endParaRPr lang="el-GR"/>
        </a:p>
      </dgm:t>
    </dgm:pt>
    <dgm:pt modelId="{F6E5F2BF-C1D1-4287-AB2D-145DE1611AD7}" type="pres">
      <dgm:prSet presAssocID="{F7651912-46D8-4E8F-B035-7BF85FD540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E977DE54-F94E-4F77-ADDF-8C3A9F7415DA}" type="pres">
      <dgm:prSet presAssocID="{671F1A3D-53FA-4A5C-B5E0-C9957DB3E77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23448A5-E697-40A0-892F-D72CB0C91D64}" type="pres">
      <dgm:prSet presAssocID="{5131E6DF-1142-4647-9BE5-C29C20ADCC64}" presName="spacer" presStyleCnt="0"/>
      <dgm:spPr/>
      <dgm:t>
        <a:bodyPr/>
        <a:lstStyle/>
        <a:p>
          <a:endParaRPr lang="el-GR"/>
        </a:p>
      </dgm:t>
    </dgm:pt>
    <dgm:pt modelId="{684C771B-7F2A-46D6-95B1-792B82DA62DE}" type="pres">
      <dgm:prSet presAssocID="{45D93FBE-F150-4C16-A381-FE8A280EDA1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6EDDC2E8-28E3-47E9-9C50-7D8B20095696}" type="presOf" srcId="{45D93FBE-F150-4C16-A381-FE8A280EDA18}" destId="{684C771B-7F2A-46D6-95B1-792B82DA62DE}" srcOrd="0" destOrd="0" presId="urn:microsoft.com/office/officeart/2005/8/layout/vList2"/>
    <dgm:cxn modelId="{FAC3FA75-EE1B-4041-AF90-CE54670A4EEF}" type="presOf" srcId="{671F1A3D-53FA-4A5C-B5E0-C9957DB3E776}" destId="{E977DE54-F94E-4F77-ADDF-8C3A9F7415DA}" srcOrd="0" destOrd="0" presId="urn:microsoft.com/office/officeart/2005/8/layout/vList2"/>
    <dgm:cxn modelId="{42EAE3B6-9EE3-40DE-ACB0-C8377948D0C2}" srcId="{F7651912-46D8-4E8F-B035-7BF85FD54051}" destId="{671F1A3D-53FA-4A5C-B5E0-C9957DB3E776}" srcOrd="0" destOrd="0" parTransId="{42BD906D-2664-4086-B8EB-B1991F919093}" sibTransId="{5131E6DF-1142-4647-9BE5-C29C20ADCC64}"/>
    <dgm:cxn modelId="{88F457D1-2ED4-47DC-93D4-486EC1D2089A}" type="presOf" srcId="{F7651912-46D8-4E8F-B035-7BF85FD54051}" destId="{F6E5F2BF-C1D1-4287-AB2D-145DE1611AD7}" srcOrd="0" destOrd="0" presId="urn:microsoft.com/office/officeart/2005/8/layout/vList2"/>
    <dgm:cxn modelId="{4E9FB8A3-C029-4B93-90C9-76FA98B53075}" srcId="{F7651912-46D8-4E8F-B035-7BF85FD54051}" destId="{45D93FBE-F150-4C16-A381-FE8A280EDA18}" srcOrd="1" destOrd="0" parTransId="{C02DBFF4-83C6-4ECF-B689-0C78E70FAEA9}" sibTransId="{E01C798E-2256-410A-B694-C820B012B221}"/>
    <dgm:cxn modelId="{DC9EB402-98CC-44FE-A5C4-5397F8672B27}" type="presParOf" srcId="{F6E5F2BF-C1D1-4287-AB2D-145DE1611AD7}" destId="{E977DE54-F94E-4F77-ADDF-8C3A9F7415DA}" srcOrd="0" destOrd="0" presId="urn:microsoft.com/office/officeart/2005/8/layout/vList2"/>
    <dgm:cxn modelId="{DAF7367D-83CF-4868-972D-0101481F0FDC}" type="presParOf" srcId="{F6E5F2BF-C1D1-4287-AB2D-145DE1611AD7}" destId="{723448A5-E697-40A0-892F-D72CB0C91D64}" srcOrd="1" destOrd="0" presId="urn:microsoft.com/office/officeart/2005/8/layout/vList2"/>
    <dgm:cxn modelId="{172CE1A2-3474-4E78-B3DB-E6C12B15395E}" type="presParOf" srcId="{F6E5F2BF-C1D1-4287-AB2D-145DE1611AD7}" destId="{684C771B-7F2A-46D6-95B1-792B82DA62DE}" srcOrd="2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in www.forthnet.gr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NAT444 </a:t>
          </a:r>
          <a:r>
            <a:rPr lang="en-US" sz="1600" b="1" kern="1200" dirty="0" err="1" smtClean="0"/>
            <a:t>vs</a:t>
          </a:r>
          <a:r>
            <a:rPr lang="en-US" sz="1600" b="1" kern="1200" dirty="0" smtClean="0"/>
            <a:t> 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Cost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in Forthnet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Forthnet &amp; 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Operation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Logging Parameters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Logging Parameters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Logging Solutions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47A6E9-AE9D-41BB-83F6-2BB6A800D5BF}">
      <dsp:nvSpPr>
        <dsp:cNvPr id="0" name=""/>
        <dsp:cNvSpPr/>
      </dsp:nvSpPr>
      <dsp:spPr>
        <a:xfrm>
          <a:off x="2837" y="272104"/>
          <a:ext cx="3067450" cy="228978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00B050"/>
              </a:solidFill>
            </a:rPr>
            <a:t>efficient</a:t>
          </a:r>
          <a:endParaRPr lang="el-GR" sz="2400" kern="1200" dirty="0">
            <a:solidFill>
              <a:srgbClr val="00B05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00B050"/>
              </a:solidFill>
            </a:rPr>
            <a:t>customized</a:t>
          </a:r>
          <a:endParaRPr lang="el-GR" sz="2400" kern="1200" dirty="0">
            <a:solidFill>
              <a:srgbClr val="00B05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FF0000"/>
              </a:solidFill>
            </a:rPr>
            <a:t>requires collector</a:t>
          </a:r>
          <a:endParaRPr lang="el-GR" sz="2400" kern="1200" dirty="0">
            <a:solidFill>
              <a:srgbClr val="FF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FF0000"/>
              </a:solidFill>
            </a:rPr>
            <a:t>requires extra application</a:t>
          </a:r>
          <a:endParaRPr lang="el-GR" sz="2400" kern="1200" dirty="0">
            <a:solidFill>
              <a:srgbClr val="FF0000"/>
            </a:solidFill>
          </a:endParaRPr>
        </a:p>
      </dsp:txBody>
      <dsp:txXfrm>
        <a:off x="2837" y="272104"/>
        <a:ext cx="3067450" cy="2289786"/>
      </dsp:txXfrm>
    </dsp:sp>
    <dsp:sp modelId="{B2271CB8-C1FF-4E4A-9EB8-3A7534D954DA}">
      <dsp:nvSpPr>
        <dsp:cNvPr id="0" name=""/>
        <dsp:cNvSpPr/>
      </dsp:nvSpPr>
      <dsp:spPr>
        <a:xfrm>
          <a:off x="2837" y="2561891"/>
          <a:ext cx="3067450" cy="984608"/>
        </a:xfrm>
        <a:prstGeom prst="rect">
          <a:avLst/>
        </a:prstGeom>
        <a:gradFill rotWithShape="0">
          <a:gsLst>
            <a:gs pos="50000">
              <a:srgbClr val="0087E6"/>
            </a:gs>
            <a:gs pos="100000">
              <a:srgbClr val="005CBF"/>
            </a:gs>
          </a:gsLst>
          <a:lin ang="16200000" scaled="0"/>
        </a:gradFill>
        <a:ln w="9525" cap="flat" cmpd="sng" algn="ctr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IPFIX</a:t>
          </a:r>
          <a:endParaRPr lang="el-GR" sz="2800" kern="1200" dirty="0"/>
        </a:p>
      </dsp:txBody>
      <dsp:txXfrm>
        <a:off x="2837" y="2561891"/>
        <a:ext cx="2160176" cy="984608"/>
      </dsp:txXfrm>
    </dsp:sp>
    <dsp:sp modelId="{C621114D-E178-451E-86BC-561BB01E784C}">
      <dsp:nvSpPr>
        <dsp:cNvPr id="0" name=""/>
        <dsp:cNvSpPr/>
      </dsp:nvSpPr>
      <dsp:spPr>
        <a:xfrm>
          <a:off x="2249786" y="2718287"/>
          <a:ext cx="1073607" cy="107360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3BE6BA-8CA3-4718-9F51-012049B3CE37}">
      <dsp:nvSpPr>
        <dsp:cNvPr id="0" name=""/>
        <dsp:cNvSpPr/>
      </dsp:nvSpPr>
      <dsp:spPr>
        <a:xfrm>
          <a:off x="3589373" y="272104"/>
          <a:ext cx="3067450" cy="2289786"/>
        </a:xfrm>
        <a:prstGeom prst="round2SameRect">
          <a:avLst>
            <a:gd name="adj1" fmla="val 8000"/>
            <a:gd name="adj2" fmla="val 0"/>
          </a:avLst>
        </a:prstGeom>
        <a:noFill/>
        <a:ln w="25400" cap="flat" cmpd="sng" algn="ctr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ysDot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00B050"/>
              </a:solidFill>
            </a:rPr>
            <a:t>readable</a:t>
          </a:r>
          <a:endParaRPr lang="el-GR" sz="2400" kern="1200" dirty="0">
            <a:solidFill>
              <a:srgbClr val="00B05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00B050"/>
              </a:solidFill>
            </a:rPr>
            <a:t>searchable</a:t>
          </a:r>
          <a:endParaRPr lang="el-GR" sz="2400" kern="1200" dirty="0">
            <a:solidFill>
              <a:srgbClr val="00B05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FF0000"/>
              </a:solidFill>
            </a:rPr>
            <a:t>reduced performance</a:t>
          </a:r>
          <a:endParaRPr lang="el-GR" sz="2400" kern="1200" dirty="0">
            <a:solidFill>
              <a:srgbClr val="FF0000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FF0000"/>
              </a:solidFill>
            </a:rPr>
            <a:t>larger volume</a:t>
          </a:r>
          <a:endParaRPr lang="el-GR" sz="2400" kern="1200" dirty="0">
            <a:solidFill>
              <a:srgbClr val="FF0000"/>
            </a:solidFill>
          </a:endParaRPr>
        </a:p>
      </dsp:txBody>
      <dsp:txXfrm>
        <a:off x="3589373" y="272104"/>
        <a:ext cx="3067450" cy="2289786"/>
      </dsp:txXfrm>
    </dsp:sp>
    <dsp:sp modelId="{B2391159-1315-4B2B-84D1-387D77AADB9E}">
      <dsp:nvSpPr>
        <dsp:cNvPr id="0" name=""/>
        <dsp:cNvSpPr/>
      </dsp:nvSpPr>
      <dsp:spPr>
        <a:xfrm>
          <a:off x="3589373" y="2561891"/>
          <a:ext cx="3067450" cy="984608"/>
        </a:xfrm>
        <a:prstGeom prst="rect">
          <a:avLst/>
        </a:prstGeom>
        <a:gradFill rotWithShape="0">
          <a:gsLst>
            <a:gs pos="50000">
              <a:srgbClr val="0087E6"/>
            </a:gs>
            <a:gs pos="100000">
              <a:srgbClr val="005CBF"/>
            </a:gs>
          </a:gsLst>
          <a:lin ang="16200000" scaled="0"/>
        </a:gradFill>
        <a:ln w="9525" cap="flat" cmpd="sng" algn="ctr"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0" rIns="3556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SYSLOG</a:t>
          </a:r>
          <a:endParaRPr lang="el-GR" sz="2800" kern="1200" dirty="0"/>
        </a:p>
      </dsp:txBody>
      <dsp:txXfrm>
        <a:off x="3589373" y="2561891"/>
        <a:ext cx="2160176" cy="984608"/>
      </dsp:txXfrm>
    </dsp:sp>
    <dsp:sp modelId="{F8C90AB2-550D-4D40-BA72-BD0728095D36}">
      <dsp:nvSpPr>
        <dsp:cNvPr id="0" name=""/>
        <dsp:cNvSpPr/>
      </dsp:nvSpPr>
      <dsp:spPr>
        <a:xfrm>
          <a:off x="5836323" y="2718287"/>
          <a:ext cx="1073607" cy="107360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Logging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Logging Volume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with PBA/PCP Logging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Forthnet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Statistics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PBA Logging Volume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DS-</a:t>
          </a:r>
          <a:r>
            <a:rPr lang="en-US" sz="2000" b="1" kern="1200" dirty="0" err="1" smtClean="0"/>
            <a:t>Lite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Next Steps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Forthnet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PCP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About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PCP &amp; 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Operation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PCP/UPnP &amp; DS-</a:t>
          </a:r>
          <a:r>
            <a:rPr lang="en-US" sz="1600" b="1" kern="1200" dirty="0" err="1" smtClean="0"/>
            <a:t>Lite</a:t>
          </a:r>
          <a:r>
            <a:rPr lang="en-US" sz="1600" b="1" kern="1200" dirty="0" smtClean="0"/>
            <a:t> Operation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19"/>
          <a:ext cx="8280920" cy="408300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19"/>
        <a:ext cx="8280920" cy="408300"/>
      </dsp:txXfrm>
    </dsp:sp>
    <dsp:sp modelId="{684C771B-7F2A-46D6-95B1-792B82DA62DE}">
      <dsp:nvSpPr>
        <dsp:cNvPr id="0" name=""/>
        <dsp:cNvSpPr/>
      </dsp:nvSpPr>
      <dsp:spPr>
        <a:xfrm>
          <a:off x="0" y="422677"/>
          <a:ext cx="8280920" cy="408300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Custom CPE page for tests</a:t>
          </a:r>
          <a:endParaRPr lang="en-US" sz="1600" b="1" kern="1200" dirty="0"/>
        </a:p>
      </dsp:txBody>
      <dsp:txXfrm>
        <a:off x="0" y="422677"/>
        <a:ext cx="8280920" cy="408300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Tests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Issues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Forthnet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Past, Present &amp; Future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measurements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IPv6, DS-</a:t>
          </a:r>
          <a:r>
            <a:rPr lang="en-US" sz="2000" b="1" kern="1200" dirty="0" err="1" smtClean="0"/>
            <a:t>Lite</a:t>
          </a:r>
          <a:r>
            <a:rPr lang="en-US" sz="2000" b="1" kern="1200" dirty="0" smtClean="0"/>
            <a:t> &amp; PCP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The End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subscribers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traffic </a:t>
          </a:r>
          <a:r>
            <a:rPr lang="en-US" sz="1600" b="1" kern="1200" dirty="0" err="1" smtClean="0"/>
            <a:t>vs</a:t>
          </a:r>
          <a:r>
            <a:rPr lang="en-US" sz="1600" b="1" kern="1200" dirty="0" smtClean="0"/>
            <a:t> IPv4 traffic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traffic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IPv6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IPv6 CPEs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Forthnet</a:t>
          </a:r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DS-</a:t>
          </a:r>
          <a:r>
            <a:rPr lang="en-US" sz="1600" b="1" kern="1200" dirty="0" err="1" smtClean="0"/>
            <a:t>Lite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77DE54-F94E-4F77-ADDF-8C3A9F7415DA}">
      <dsp:nvSpPr>
        <dsp:cNvPr id="0" name=""/>
        <dsp:cNvSpPr/>
      </dsp:nvSpPr>
      <dsp:spPr>
        <a:xfrm>
          <a:off x="0" y="397"/>
          <a:ext cx="8280920" cy="408962"/>
        </a:xfrm>
        <a:prstGeom prst="roundRect">
          <a:avLst/>
        </a:prstGeom>
        <a:solidFill>
          <a:schemeClr val="bg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IPv4 Address Depletion</a:t>
          </a:r>
          <a:endParaRPr lang="en-US" sz="2000" b="1" kern="1200" dirty="0" smtClean="0"/>
        </a:p>
      </dsp:txBody>
      <dsp:txXfrm>
        <a:off x="0" y="397"/>
        <a:ext cx="8280920" cy="408962"/>
      </dsp:txXfrm>
    </dsp:sp>
    <dsp:sp modelId="{684C771B-7F2A-46D6-95B1-792B82DA62DE}">
      <dsp:nvSpPr>
        <dsp:cNvPr id="0" name=""/>
        <dsp:cNvSpPr/>
      </dsp:nvSpPr>
      <dsp:spPr>
        <a:xfrm>
          <a:off x="0" y="421636"/>
          <a:ext cx="8280920" cy="408962"/>
        </a:xfrm>
        <a:prstGeom prst="round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Centralized IPv4</a:t>
          </a:r>
          <a:endParaRPr lang="en-US" sz="1600" b="1" kern="1200" dirty="0"/>
        </a:p>
      </dsp:txBody>
      <dsp:txXfrm>
        <a:off x="0" y="421636"/>
        <a:ext cx="8280920" cy="408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9B356D-15FE-4B70-9494-969B12E4BDD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5247FF-A368-45D7-A1F7-FF56608687F1}" type="datetimeFigureOut">
              <a:rPr lang="el-GR"/>
              <a:pPr>
                <a:defRPr/>
              </a:pPr>
              <a:t>16/10/2013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C3A39F-FD26-4139-A082-B2407000A2D5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</a:t>
            </a:fld>
            <a:endParaRPr lang="el-G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10</a:t>
            </a:fld>
            <a:endParaRPr lang="el-GR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11</a:t>
            </a:fld>
            <a:endParaRPr lang="el-GR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12</a:t>
            </a:fld>
            <a:endParaRPr lang="el-GR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13</a:t>
            </a:fld>
            <a:endParaRPr lang="el-G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14</a:t>
            </a:fld>
            <a:endParaRPr lang="el-G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15</a:t>
            </a:fld>
            <a:endParaRPr lang="el-G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16</a:t>
            </a:fld>
            <a:endParaRPr lang="el-GR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17</a:t>
            </a:fld>
            <a:endParaRPr lang="el-G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18</a:t>
            </a:fld>
            <a:endParaRPr lang="el-G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19</a:t>
            </a:fld>
            <a:endParaRPr lang="el-G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</a:t>
            </a:fld>
            <a:endParaRPr lang="el-G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20</a:t>
            </a:fld>
            <a:endParaRPr lang="el-G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21</a:t>
            </a:fld>
            <a:endParaRPr lang="el-G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22</a:t>
            </a:fld>
            <a:endParaRPr lang="el-GR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23</a:t>
            </a:fld>
            <a:endParaRPr lang="el-GR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24</a:t>
            </a:fld>
            <a:endParaRPr lang="el-GR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25</a:t>
            </a:fld>
            <a:endParaRPr lang="el-GR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26</a:t>
            </a:fld>
            <a:endParaRPr lang="el-GR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27</a:t>
            </a:fld>
            <a:endParaRPr lang="el-GR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28</a:t>
            </a:fld>
            <a:endParaRPr lang="el-GR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29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30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6</a:t>
            </a:fld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7</a:t>
            </a:fld>
            <a:endParaRPr lang="el-G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8</a:t>
            </a:fld>
            <a:endParaRPr lang="el-G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A39F-FD26-4139-A082-B2407000A2D5}" type="slidenum">
              <a:rPr lang="el-GR" smtClean="0"/>
              <a:pPr>
                <a:defRPr/>
              </a:pPr>
              <a:t>9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57431"/>
            <a:ext cx="6400800" cy="1752600"/>
          </a:xfrm>
        </p:spPr>
        <p:txBody>
          <a:bodyPr anchor="ctr"/>
          <a:lstStyle>
            <a:lvl1pPr marL="0" indent="0" algn="ctr">
              <a:buNone/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2" y="6476474"/>
            <a:ext cx="9144002" cy="380998"/>
          </a:xfrm>
          <a:prstGeom prst="rect">
            <a:avLst/>
          </a:prstGeom>
        </p:spPr>
      </p:pic>
      <p:pic>
        <p:nvPicPr>
          <p:cNvPr id="9" name="Content Placeholder 11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368" y="6162472"/>
            <a:ext cx="1540672" cy="762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124744"/>
            <a:ext cx="8229600" cy="4233083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5804" y="5429264"/>
            <a:ext cx="8229600" cy="7360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anchor="ctr"/>
          <a:lstStyle>
            <a:lvl1pPr marL="177800" indent="-177800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defRPr sz="2400" baseline="0"/>
            </a:lvl2pPr>
            <a:lvl3pPr>
              <a:defRPr sz="2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  <a:endParaRPr lang="en-US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1124744"/>
            <a:ext cx="5729270" cy="4233083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286512" y="1124744"/>
            <a:ext cx="2428892" cy="4233083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200" baseline="0"/>
            </a:lvl1pPr>
            <a:lvl2pPr>
              <a:defRPr sz="20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5804" y="5429264"/>
            <a:ext cx="8229600" cy="7360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anchor="ctr"/>
          <a:lstStyle>
            <a:lvl1pPr marL="177800" indent="-177800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defRPr sz="2400" baseline="0"/>
            </a:lvl2pPr>
            <a:lvl3pPr>
              <a:defRPr sz="2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034" y="1124744"/>
            <a:ext cx="4071966" cy="504056"/>
          </a:xfrm>
          <a:ln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4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34" y="1700809"/>
            <a:ext cx="4071966" cy="3657019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3631" y="1124744"/>
            <a:ext cx="4041775" cy="504056"/>
          </a:xfrm>
          <a:ln>
            <a:solidFill>
              <a:schemeClr val="bg1">
                <a:lumMod val="75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3631" y="1700809"/>
            <a:ext cx="4041775" cy="3657019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algn="r">
              <a:defRPr u="none"/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5804" y="5429264"/>
            <a:ext cx="8229600" cy="7360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anchor="ctr"/>
          <a:lstStyle>
            <a:lvl1pPr marL="177800" indent="-177800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defRPr sz="2400" baseline="0"/>
            </a:lvl2pPr>
            <a:lvl3pPr>
              <a:defRPr sz="2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  <a:endParaRPr lang="en-US" dirty="0" smtClean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500034" y="1124744"/>
            <a:ext cx="4071966" cy="4248472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5"/>
          </p:nvPr>
        </p:nvSpPr>
        <p:spPr>
          <a:xfrm>
            <a:off x="4673631" y="1123605"/>
            <a:ext cx="4041775" cy="4249612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12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5804" y="5429264"/>
            <a:ext cx="8229600" cy="7360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anchor="ctr"/>
          <a:lstStyle>
            <a:lvl1pPr marL="177800" indent="-177800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defRPr sz="2400" baseline="0"/>
            </a:lvl2pPr>
            <a:lvl3pPr>
              <a:defRPr sz="2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  <a:endParaRPr lang="en-US" dirty="0" smtClean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34" y="3284984"/>
            <a:ext cx="4071966" cy="2072843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3631" y="3284984"/>
            <a:ext cx="4041775" cy="2072843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500034" y="1124744"/>
            <a:ext cx="4071966" cy="2088232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5"/>
          </p:nvPr>
        </p:nvSpPr>
        <p:spPr>
          <a:xfrm>
            <a:off x="4673631" y="1123605"/>
            <a:ext cx="4041775" cy="2089372"/>
          </a:xfrm>
          <a:ln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177800" indent="-177800">
              <a:defRPr sz="1400" baseline="0"/>
            </a:lvl1pPr>
            <a:lvl2pPr marL="355600" indent="-177800">
              <a:defRPr sz="1100" baseline="0"/>
            </a:lvl2pPr>
            <a:lvl3pPr marL="534988" indent="-179388">
              <a:defRPr sz="1000" baseline="0"/>
            </a:lvl3pPr>
            <a:lvl4pPr>
              <a:defRPr sz="1200" baseline="0"/>
            </a:lvl4pPr>
            <a:lvl5pPr>
              <a:defRPr sz="12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85804" y="5429264"/>
            <a:ext cx="8229600" cy="7360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txBody>
          <a:bodyPr anchor="ctr"/>
          <a:lstStyle>
            <a:lvl1pPr marL="177800" indent="-177800">
              <a:spcBef>
                <a:spcPts val="0"/>
              </a:spcBef>
              <a:defRPr sz="1400" baseline="0">
                <a:solidFill>
                  <a:schemeClr val="bg1"/>
                </a:solidFill>
                <a:latin typeface="Calibri" pitchFamily="34" charset="0"/>
              </a:defRPr>
            </a:lvl1pPr>
            <a:lvl2pPr>
              <a:defRPr sz="2400" baseline="0"/>
            </a:lvl2pPr>
            <a:lvl3pPr>
              <a:defRPr sz="20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  <a:endParaRPr lang="en-US" dirty="0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l-GR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19)</a:t>
            </a:r>
            <a:endParaRPr lang="el-GR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80728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11760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l-GR" smtClean="0"/>
              <a:t>25/04/2012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8772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l-G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4008" y="6381328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sz="1400" baseline="0">
                <a:solidFill>
                  <a:schemeClr val="bg1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‹#›</a:t>
            </a:fld>
            <a:r>
              <a:rPr lang="el-GR" dirty="0" smtClean="0"/>
              <a:t>/</a:t>
            </a:r>
            <a:r>
              <a:rPr lang="en-US" dirty="0" smtClean="0"/>
              <a:t>12)</a:t>
            </a:r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9" r:id="rId2"/>
    <p:sldLayoutId id="2147483746" r:id="rId3"/>
    <p:sldLayoutId id="2147483747" r:id="rId4"/>
    <p:sldLayoutId id="2147483750" r:id="rId5"/>
    <p:sldLayoutId id="2147483748" r:id="rId6"/>
  </p:sldLayoutIdLst>
  <p:transition/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13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diagramColors" Target="../diagrams/colors12.xm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11" Type="http://schemas.openxmlformats.org/officeDocument/2006/relationships/image" Target="../media/image22.png"/><Relationship Id="rId5" Type="http://schemas.openxmlformats.org/officeDocument/2006/relationships/diagramLayout" Target="../diagrams/layout12.xml"/><Relationship Id="rId10" Type="http://schemas.openxmlformats.org/officeDocument/2006/relationships/image" Target="../media/image21.png"/><Relationship Id="rId4" Type="http://schemas.openxmlformats.org/officeDocument/2006/relationships/diagramData" Target="../diagrams/data12.xml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9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8.png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4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24.xm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4.xml"/><Relationship Id="rId11" Type="http://schemas.openxmlformats.org/officeDocument/2006/relationships/image" Target="../media/image22.png"/><Relationship Id="rId5" Type="http://schemas.openxmlformats.org/officeDocument/2006/relationships/diagramLayout" Target="../diagrams/layout24.xml"/><Relationship Id="rId10" Type="http://schemas.openxmlformats.org/officeDocument/2006/relationships/image" Target="../media/image21.png"/><Relationship Id="rId4" Type="http://schemas.openxmlformats.org/officeDocument/2006/relationships/diagramData" Target="../diagrams/data24.xml"/><Relationship Id="rId9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5.xml"/><Relationship Id="rId3" Type="http://schemas.openxmlformats.org/officeDocument/2006/relationships/image" Target="../media/image19.png"/><Relationship Id="rId7" Type="http://schemas.openxmlformats.org/officeDocument/2006/relationships/diagramColors" Target="../diagrams/colors25.xml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5.xml"/><Relationship Id="rId11" Type="http://schemas.openxmlformats.org/officeDocument/2006/relationships/image" Target="../media/image22.png"/><Relationship Id="rId5" Type="http://schemas.openxmlformats.org/officeDocument/2006/relationships/diagramLayout" Target="../diagrams/layout25.xml"/><Relationship Id="rId10" Type="http://schemas.openxmlformats.org/officeDocument/2006/relationships/image" Target="../media/image21.png"/><Relationship Id="rId4" Type="http://schemas.openxmlformats.org/officeDocument/2006/relationships/diagramData" Target="../diagrams/data25.xml"/><Relationship Id="rId9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7.xml"/><Relationship Id="rId3" Type="http://schemas.openxmlformats.org/officeDocument/2006/relationships/image" Target="../media/image28.png"/><Relationship Id="rId7" Type="http://schemas.openxmlformats.org/officeDocument/2006/relationships/diagramQuickStyle" Target="../diagrams/quickStyle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7.xml"/><Relationship Id="rId11" Type="http://schemas.openxmlformats.org/officeDocument/2006/relationships/image" Target="../media/image31.png"/><Relationship Id="rId5" Type="http://schemas.openxmlformats.org/officeDocument/2006/relationships/diagramData" Target="../diagrams/data27.xml"/><Relationship Id="rId10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microsoft.com/office/2007/relationships/diagramDrawing" Target="../diagrams/drawing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3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5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3508" y="1628800"/>
            <a:ext cx="885698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Moving on…</a:t>
            </a: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IPv6, DS-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Lite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 &amp; PCP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7513" y="188640"/>
            <a:ext cx="24669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98326"/>
            <a:ext cx="1600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5556" y="4267542"/>
            <a:ext cx="79928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n-lt"/>
              </a:rPr>
              <a:t>Anastasios Chatzithomaoglou</a:t>
            </a:r>
          </a:p>
          <a:p>
            <a:pPr algn="ctr"/>
            <a:r>
              <a:rPr lang="en-US" b="1" dirty="0" smtClean="0">
                <a:latin typeface="+mn-lt"/>
              </a:rPr>
              <a:t>(achatz@forthnet.gr)</a:t>
            </a:r>
          </a:p>
          <a:p>
            <a:pPr algn="ctr"/>
            <a:endParaRPr lang="en-US" b="1" dirty="0" smtClean="0">
              <a:latin typeface="+mn-lt"/>
            </a:endParaRPr>
          </a:p>
          <a:p>
            <a:pPr algn="ctr"/>
            <a:r>
              <a:rPr lang="en-US" sz="2000" b="1" dirty="0" smtClean="0">
                <a:latin typeface="+mn-lt"/>
              </a:rPr>
              <a:t>IP Engineering – Forthnet</a:t>
            </a:r>
          </a:p>
          <a:p>
            <a:pPr algn="ctr"/>
            <a:endParaRPr lang="en-US" sz="2800" b="1" dirty="0" smtClean="0">
              <a:latin typeface="+mn-lt"/>
            </a:endParaRPr>
          </a:p>
          <a:p>
            <a:pPr algn="ctr"/>
            <a:r>
              <a:rPr lang="en-US" dirty="0" smtClean="0">
                <a:latin typeface="+mn-lt"/>
              </a:rPr>
              <a:t>17-10-2013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2880" y="3145904"/>
            <a:ext cx="1003176" cy="100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10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8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latin typeface="+mn-lt"/>
              </a:rPr>
              <a:t>Migrating from Decentralized IPv4 Assignment to Centralized</a:t>
            </a:r>
          </a:p>
          <a:p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Currently each BRAS has its own IPv4 local pool (distributed model)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There exist 5 BRAS clusters (to become 3 soon), each one with an overflow BRAS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Due to BRAS clustering, only the overflow BRAS has underutilization of its local IPv4 address pool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A migration is underway in order to move distributed pools from overflow BRAS of all clusters to a centralized DHCPv4 server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Routing de-aggregation will be minimal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An </a:t>
            </a:r>
            <a:r>
              <a:rPr lang="en-US" sz="2000" b="1" dirty="0" smtClean="0">
                <a:latin typeface="+mn-lt"/>
              </a:rPr>
              <a:t>extension</a:t>
            </a:r>
            <a:r>
              <a:rPr lang="en-US" sz="2000" dirty="0" smtClean="0">
                <a:latin typeface="+mn-lt"/>
              </a:rPr>
              <a:t> of </a:t>
            </a:r>
            <a:r>
              <a:rPr lang="en-US" sz="2000" b="1" dirty="0" smtClean="0">
                <a:latin typeface="+mn-lt"/>
              </a:rPr>
              <a:t>a few months</a:t>
            </a:r>
            <a:r>
              <a:rPr lang="en-US" sz="2000" dirty="0" smtClean="0">
                <a:latin typeface="+mn-lt"/>
              </a:rPr>
              <a:t> is expected for the IPv4 depletion date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11</a:t>
            </a:fld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176" y="1164933"/>
            <a:ext cx="7194176" cy="492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420888"/>
            <a:ext cx="2257425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99592" y="1340768"/>
          <a:ext cx="2933700" cy="2095500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{69C7853C-536D-4A76-A0AE-DD22124D55A5}</a:tableStyleId>
              </a:tblPr>
              <a:tblGrid>
                <a:gridCol w="29337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Parameters (no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helpdesk/support included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/>
                        <a:t>New subscribers per year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Avg flows per subscriber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Avg bandwidth per subscriber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/>
                        <a:t>Increase of bandwidth per </a:t>
                      </a:r>
                      <a:r>
                        <a:rPr lang="en-US" sz="1100" u="none" strike="noStrike" dirty="0" smtClean="0"/>
                        <a:t>subscriber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Max flows per service card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/>
                        <a:t>Max traffic per service card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Increase of IPv6 flows per Dual-Stack subscriber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Increase of IPv6 traffic per Dual-Stack subscriber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/>
                        <a:t>Cost of service card (HA + license)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/>
                        <a:t>Price per IPv4 address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6000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-638706" y="3275111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Multiplier</a:t>
            </a:r>
            <a:endParaRPr lang="el-GR" sz="1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7904" y="6032321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Months</a:t>
            </a:r>
            <a:endParaRPr lang="el-GR" sz="1400" b="1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12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DS-Lite</a:t>
            </a:r>
            <a:r>
              <a:rPr lang="el-GR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(Dual-Stack </a:t>
            </a:r>
            <a:r>
              <a:rPr lang="en-US" dirty="0" err="1" smtClean="0">
                <a:latin typeface="+mn-lt"/>
              </a:rPr>
              <a:t>Lite</a:t>
            </a:r>
            <a:r>
              <a:rPr lang="en-US" dirty="0" smtClean="0">
                <a:latin typeface="+mn-lt"/>
              </a:rPr>
              <a:t>) is a well-known </a:t>
            </a:r>
            <a:r>
              <a:rPr lang="en-US" sz="2000" b="1" dirty="0" smtClean="0">
                <a:latin typeface="+mn-lt"/>
              </a:rPr>
              <a:t>IPv6 transition technology</a:t>
            </a:r>
            <a:r>
              <a:rPr lang="en-US" dirty="0" smtClean="0">
                <a:latin typeface="+mn-lt"/>
              </a:rPr>
              <a:t>, while at the same time offers a </a:t>
            </a:r>
            <a:r>
              <a:rPr lang="en-US" sz="2000" b="1" dirty="0" smtClean="0">
                <a:latin typeface="+mn-lt"/>
              </a:rPr>
              <a:t>solution for the depletion of IPv4 addresses</a:t>
            </a:r>
            <a:r>
              <a:rPr lang="en-US" dirty="0" smtClean="0">
                <a:latin typeface="+mn-lt"/>
              </a:rPr>
              <a:t>.</a:t>
            </a:r>
          </a:p>
          <a:p>
            <a:endParaRPr lang="el-GR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The underlying architecture of the DS-</a:t>
            </a:r>
            <a:r>
              <a:rPr lang="en-US" dirty="0" err="1" smtClean="0">
                <a:latin typeface="+mn-lt"/>
              </a:rPr>
              <a:t>Lite</a:t>
            </a:r>
            <a:r>
              <a:rPr lang="en-US" dirty="0" smtClean="0">
                <a:latin typeface="+mn-lt"/>
              </a:rPr>
              <a:t> uses only IPv6 communication between the provider and the subscriber's CPE, while retaining the IPv4 (or dual-stack) subscriber devices as they are.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The main reasons for selecting DS-</a:t>
            </a:r>
            <a:r>
              <a:rPr lang="en-US" dirty="0" err="1" smtClean="0">
                <a:latin typeface="+mn-lt"/>
              </a:rPr>
              <a:t>Lite</a:t>
            </a:r>
            <a:r>
              <a:rPr lang="en-US" dirty="0" smtClean="0">
                <a:latin typeface="+mn-lt"/>
              </a:rPr>
              <a:t> for Forthnet's network are:</a:t>
            </a:r>
          </a:p>
          <a:p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 the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mature</a:t>
            </a:r>
            <a:r>
              <a:rPr lang="en-US" dirty="0" smtClean="0">
                <a:latin typeface="+mn-lt"/>
              </a:rPr>
              <a:t> technology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 the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easy</a:t>
            </a:r>
            <a:r>
              <a:rPr lang="en-US" dirty="0" smtClean="0">
                <a:latin typeface="+mn-lt"/>
              </a:rPr>
              <a:t> implementation and provisioning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 </a:t>
            </a:r>
            <a:r>
              <a:rPr lang="en-US" sz="2000" b="1" dirty="0" smtClean="0">
                <a:latin typeface="+mn-lt"/>
              </a:rPr>
              <a:t>the use of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IPv6</a:t>
            </a:r>
            <a:r>
              <a:rPr lang="en-US" sz="2000" b="1" dirty="0" smtClean="0">
                <a:latin typeface="+mn-lt"/>
              </a:rPr>
              <a:t> as its basis</a:t>
            </a:r>
            <a:r>
              <a:rPr lang="en-US" b="1" dirty="0" smtClean="0">
                <a:latin typeface="+mn-lt"/>
              </a:rPr>
              <a:t/>
            </a:r>
            <a:br>
              <a:rPr lang="en-US" b="1" dirty="0" smtClean="0">
                <a:latin typeface="+mn-lt"/>
              </a:rPr>
            </a:b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It is considered a technology solution with a relatively limited lifetime, since as IPv6 content/traffic increases, the need for communication via IPv4 will gradually decrease.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+mn-lt"/>
            </a:endParaRPr>
          </a:p>
          <a:p>
            <a:r>
              <a:rPr lang="en-US" i="1" dirty="0" smtClean="0">
                <a:solidFill>
                  <a:srgbClr val="FF0000"/>
                </a:solidFill>
                <a:latin typeface="+mn-lt"/>
              </a:rPr>
              <a:t>A public pilot is active in Forthnet’s network since 1-Apr-2013.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ight Arrow 81"/>
          <p:cNvSpPr/>
          <p:nvPr/>
        </p:nvSpPr>
        <p:spPr>
          <a:xfrm>
            <a:off x="827584" y="3212976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00" b="1" dirty="0" smtClean="0"/>
              <a:t>(1)</a:t>
            </a:r>
            <a:endParaRPr lang="el-GR" sz="1000" b="1" dirty="0"/>
          </a:p>
        </p:txBody>
      </p:sp>
      <p:cxnSp>
        <p:nvCxnSpPr>
          <p:cNvPr id="37" name="Straight Connector 36"/>
          <p:cNvCxnSpPr>
            <a:stCxn id="22" idx="3"/>
          </p:cNvCxnSpPr>
          <p:nvPr/>
        </p:nvCxnSpPr>
        <p:spPr>
          <a:xfrm>
            <a:off x="1331640" y="1882106"/>
            <a:ext cx="6408712" cy="1440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3600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13</a:t>
            </a:fld>
            <a:r>
              <a:rPr lang="en-US" dirty="0" smtClean="0"/>
              <a:t>)</a:t>
            </a:r>
            <a:endParaRPr lang="el-GR" dirty="0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3472631" y="1680483"/>
            <a:ext cx="595313" cy="430212"/>
            <a:chOff x="576" y="2320"/>
            <a:chExt cx="391" cy="283"/>
          </a:xfrm>
        </p:grpSpPr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578" y="2325"/>
              <a:ext cx="365" cy="261"/>
            </a:xfrm>
            <a:custGeom>
              <a:avLst/>
              <a:gdLst>
                <a:gd name="T0" fmla="*/ 330 w 201"/>
                <a:gd name="T1" fmla="*/ 0 h 144"/>
                <a:gd name="T2" fmla="*/ 0 w 201"/>
                <a:gd name="T3" fmla="*/ 170 h 144"/>
                <a:gd name="T4" fmla="*/ 0 w 201"/>
                <a:gd name="T5" fmla="*/ 303 h 144"/>
                <a:gd name="T6" fmla="*/ 330 w 201"/>
                <a:gd name="T7" fmla="*/ 473 h 144"/>
                <a:gd name="T8" fmla="*/ 663 w 201"/>
                <a:gd name="T9" fmla="*/ 303 h 144"/>
                <a:gd name="T10" fmla="*/ 663 w 201"/>
                <a:gd name="T11" fmla="*/ 170 h 144"/>
                <a:gd name="T12" fmla="*/ 330 w 201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"/>
                <a:gd name="T22" fmla="*/ 0 h 144"/>
                <a:gd name="T23" fmla="*/ 201 w 201"/>
                <a:gd name="T24" fmla="*/ 144 h 1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" h="144">
                  <a:moveTo>
                    <a:pt x="100" y="0"/>
                  </a:moveTo>
                  <a:cubicBezTo>
                    <a:pt x="45" y="0"/>
                    <a:pt x="0" y="24"/>
                    <a:pt x="0" y="5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20"/>
                    <a:pt x="45" y="144"/>
                    <a:pt x="100" y="144"/>
                  </a:cubicBezTo>
                  <a:cubicBezTo>
                    <a:pt x="156" y="144"/>
                    <a:pt x="201" y="120"/>
                    <a:pt x="201" y="9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24"/>
                    <a:pt x="156" y="0"/>
                    <a:pt x="100" y="0"/>
                  </a:cubicBezTo>
                  <a:close/>
                </a:path>
              </a:pathLst>
            </a:custGeom>
            <a:solidFill>
              <a:schemeClr val="bg1"/>
            </a:solidFill>
            <a:ln w="17463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0" name="Picture 52" descr="One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6" y="2320"/>
              <a:ext cx="39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35656"/>
            <a:ext cx="864096" cy="89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1608475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464459"/>
            <a:ext cx="62694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7" descr="Three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01173" y="1248435"/>
            <a:ext cx="803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1632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395536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Host</a:t>
            </a:r>
            <a:endParaRPr lang="el-GR" sz="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63688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CPE (B4)</a:t>
            </a:r>
            <a:endParaRPr lang="el-GR" sz="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347864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BRAS</a:t>
            </a:r>
            <a:endParaRPr lang="el-GR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60032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AFTR</a:t>
            </a:r>
            <a:endParaRPr lang="el-GR" sz="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740352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Servers</a:t>
            </a:r>
            <a:endParaRPr lang="el-GR" sz="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22818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Internet</a:t>
            </a:r>
            <a:endParaRPr lang="el-GR" sz="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34786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IPv6 Network</a:t>
            </a:r>
            <a:endParaRPr lang="el-GR" sz="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67544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192.168.1.2</a:t>
            </a:r>
            <a:endParaRPr lang="el-GR" sz="800" b="1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1403648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192.168.1.1</a:t>
            </a:r>
            <a:endParaRPr lang="el-GR" sz="8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2123728" y="1269340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2a02:2148:99::99</a:t>
            </a:r>
            <a:endParaRPr lang="el-GR" sz="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427984" y="1269340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2a02:2148:77:76:1::1</a:t>
            </a:r>
            <a:endParaRPr lang="el-GR" sz="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220072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194.219.240.1</a:t>
            </a:r>
            <a:endParaRPr lang="el-GR" sz="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452320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193.92.150.50</a:t>
            </a:r>
            <a:endParaRPr lang="el-GR" sz="800" b="1" dirty="0"/>
          </a:p>
        </p:txBody>
      </p:sp>
      <p:sp>
        <p:nvSpPr>
          <p:cNvPr id="49" name="Can 48"/>
          <p:cNvSpPr/>
          <p:nvPr/>
        </p:nvSpPr>
        <p:spPr>
          <a:xfrm rot="16200000">
            <a:off x="3599892" y="708376"/>
            <a:ext cx="288032" cy="2376264"/>
          </a:xfrm>
          <a:prstGeom prst="can">
            <a:avLst/>
          </a:prstGeom>
          <a:solidFill>
            <a:schemeClr val="accent6">
              <a:lumMod val="75000"/>
              <a:alpha val="80000"/>
            </a:schemeClr>
          </a:solidFill>
          <a:ln>
            <a:solidFill>
              <a:schemeClr val="accent6">
                <a:lumMod val="75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0" name="TextBox 49"/>
          <p:cNvSpPr txBox="1"/>
          <p:nvPr/>
        </p:nvSpPr>
        <p:spPr>
          <a:xfrm>
            <a:off x="3275856" y="177281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Softwire</a:t>
            </a:r>
            <a:endParaRPr lang="el-GR" sz="800" b="1" dirty="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755576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267744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29208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817240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27584" y="2597423"/>
            <a:ext cx="1296144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1025</a:t>
            </a:r>
          </a:p>
          <a:p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39752" y="2996952"/>
            <a:ext cx="1656184" cy="9233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1025</a:t>
            </a:r>
          </a:p>
          <a:p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64088" y="3605535"/>
            <a:ext cx="1656184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IPv4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194.219.240.1</a:t>
            </a:r>
          </a:p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TCP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2025</a:t>
            </a:r>
          </a:p>
          <a:p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16216" y="4253607"/>
            <a:ext cx="1656184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194.219.240.1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2025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35896" y="4737918"/>
            <a:ext cx="1656184" cy="923330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IPv4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TCP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1025</a:t>
            </a:r>
            <a:endParaRPr lang="el-GR" sz="1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592" y="5445224"/>
            <a:ext cx="1368152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80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1025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2339752" y="3933056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(2) Tunnel</a:t>
            </a:r>
            <a:endParaRPr lang="el-GR" sz="1000" b="1" dirty="0"/>
          </a:p>
        </p:txBody>
      </p:sp>
      <p:sp>
        <p:nvSpPr>
          <p:cNvPr id="84" name="Right Arrow 83"/>
          <p:cNvSpPr/>
          <p:nvPr/>
        </p:nvSpPr>
        <p:spPr>
          <a:xfrm>
            <a:off x="5364088" y="422108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(3) NAT44</a:t>
            </a:r>
            <a:endParaRPr lang="el-GR" sz="1000" b="1" dirty="0"/>
          </a:p>
        </p:txBody>
      </p:sp>
      <p:sp>
        <p:nvSpPr>
          <p:cNvPr id="85" name="Right Arrow 84"/>
          <p:cNvSpPr/>
          <p:nvPr/>
        </p:nvSpPr>
        <p:spPr>
          <a:xfrm flipH="1">
            <a:off x="7020272" y="4869160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(4)</a:t>
            </a:r>
            <a:endParaRPr lang="el-GR" sz="1000" b="1" dirty="0"/>
          </a:p>
        </p:txBody>
      </p:sp>
      <p:sp>
        <p:nvSpPr>
          <p:cNvPr id="87" name="Right Arrow 86"/>
          <p:cNvSpPr/>
          <p:nvPr/>
        </p:nvSpPr>
        <p:spPr>
          <a:xfrm flipH="1">
            <a:off x="4139952" y="566124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(5) NAT44 &amp; Tunnel</a:t>
            </a:r>
            <a:endParaRPr lang="el-GR" sz="1000" b="1" dirty="0"/>
          </a:p>
        </p:txBody>
      </p:sp>
      <p:sp>
        <p:nvSpPr>
          <p:cNvPr id="88" name="Right Arrow 87"/>
          <p:cNvSpPr/>
          <p:nvPr/>
        </p:nvSpPr>
        <p:spPr>
          <a:xfrm flipH="1">
            <a:off x="1115616" y="602128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(6)</a:t>
            </a:r>
            <a:endParaRPr lang="el-GR" sz="1000" b="1" dirty="0"/>
          </a:p>
        </p:txBody>
      </p:sp>
      <p:sp>
        <p:nvSpPr>
          <p:cNvPr id="47" name="Line Callout 1 (No Border) 46"/>
          <p:cNvSpPr/>
          <p:nvPr/>
        </p:nvSpPr>
        <p:spPr>
          <a:xfrm>
            <a:off x="3995936" y="2636912"/>
            <a:ext cx="792088" cy="360040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add IPv6 header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48" name="Line Callout 1 (No Border) 47"/>
          <p:cNvSpPr/>
          <p:nvPr/>
        </p:nvSpPr>
        <p:spPr>
          <a:xfrm>
            <a:off x="6876256" y="3068960"/>
            <a:ext cx="936104" cy="504056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remove IPv6 header,</a:t>
            </a:r>
          </a:p>
          <a:p>
            <a:pPr algn="ctr"/>
            <a:r>
              <a:rPr lang="en-US" sz="1000" b="1" dirty="0" smtClean="0">
                <a:latin typeface="Arial Narrow" pitchFamily="34" charset="0"/>
              </a:rPr>
              <a:t>do translation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1" name="Line Callout 1 (No Border) 50"/>
          <p:cNvSpPr/>
          <p:nvPr/>
        </p:nvSpPr>
        <p:spPr>
          <a:xfrm>
            <a:off x="5724128" y="4653136"/>
            <a:ext cx="936104" cy="504056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do translation,</a:t>
            </a:r>
          </a:p>
          <a:p>
            <a:pPr algn="ctr"/>
            <a:r>
              <a:rPr lang="en-US" sz="1000" b="1" dirty="0" smtClean="0">
                <a:latin typeface="Arial Narrow" pitchFamily="34" charset="0"/>
              </a:rPr>
              <a:t>add IPv6 header</a:t>
            </a:r>
          </a:p>
        </p:txBody>
      </p:sp>
      <p:sp>
        <p:nvSpPr>
          <p:cNvPr id="62" name="Line Callout 1 (No Border) 61"/>
          <p:cNvSpPr/>
          <p:nvPr/>
        </p:nvSpPr>
        <p:spPr>
          <a:xfrm>
            <a:off x="2627784" y="5013176"/>
            <a:ext cx="792088" cy="360040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remove IPv6 header</a:t>
            </a:r>
            <a:endParaRPr lang="el-GR" sz="1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49" grpId="0" animBg="1"/>
      <p:bldP spid="50" grpId="0"/>
      <p:bldP spid="56" grpId="0"/>
      <p:bldP spid="57" grpId="0"/>
      <p:bldP spid="58" grpId="0"/>
      <p:bldP spid="59" grpId="0"/>
      <p:bldP spid="60" grpId="0"/>
      <p:bldP spid="61" grpId="0"/>
      <p:bldP spid="83" grpId="0" animBg="1"/>
      <p:bldP spid="84" grpId="0" animBg="1"/>
      <p:bldP spid="85" grpId="0" animBg="1"/>
      <p:bldP spid="87" grpId="0" animBg="1"/>
      <p:bldP spid="88" grpId="0" animBg="1"/>
      <p:bldP spid="47" grpId="0" animBg="1"/>
      <p:bldP spid="48" grpId="0" animBg="1"/>
      <p:bldP spid="51" grpId="0" animBg="1"/>
      <p:bldP spid="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14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8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+mn-lt"/>
              </a:rPr>
              <a:t>Current Logging Parameters</a:t>
            </a:r>
          </a:p>
          <a:p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Date/Time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Reporting device identifier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Subscriber identifier (Username/Circuit-ID)</a:t>
            </a:r>
          </a:p>
          <a:p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IPv4 address/network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WAN IPv6 Prefix (used for correlation with the new logging parameters)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LAN IPv6 Prefix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15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8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+mn-lt"/>
              </a:rPr>
              <a:t>New Logging Parameters</a:t>
            </a:r>
          </a:p>
          <a:p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Reporting device type (Optional)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Reporting device identifier (Optional/Mandatory per case)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Subscriber identifier (Mandatory)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External IPv4 address (Mandatory)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External port or ICMP identifier (Mandatory)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  <a:latin typeface="+mn-lt"/>
              </a:rPr>
              <a:t> Protocol identifier (Optional/Mandatory per case)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Internal port or ICMP identifier (Optional/Mandatory per case)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Internal address of the source of the packet (Optional/Mandatory per case)</a:t>
            </a:r>
          </a:p>
          <a:p>
            <a:endParaRPr lang="en-US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1069117"/>
            <a:ext cx="4392488" cy="991731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err="1" smtClean="0"/>
              <a:t>Dst</a:t>
            </a:r>
            <a:r>
              <a:rPr lang="en-US" dirty="0" smtClean="0"/>
              <a:t> IPv4 Address is not required/recommended due to privacy issues</a:t>
            </a:r>
          </a:p>
          <a:p>
            <a:pPr algn="ctr"/>
            <a:r>
              <a:rPr lang="en-US" dirty="0" err="1" smtClean="0"/>
              <a:t>Dst</a:t>
            </a:r>
            <a:r>
              <a:rPr lang="en-US" dirty="0" smtClean="0"/>
              <a:t> owner should keep track of source ports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16</a:t>
            </a:fld>
            <a:r>
              <a:rPr lang="en-US" dirty="0" smtClean="0"/>
              <a:t>)</a:t>
            </a:r>
            <a:endParaRPr lang="el-GR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115616" y="1268760"/>
          <a:ext cx="69127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55776" y="5336485"/>
            <a:ext cx="4032448" cy="587693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600" dirty="0" smtClean="0"/>
              <a:t>SYSLOG could be used on a back-end device processing IPFIX records </a:t>
            </a:r>
            <a:r>
              <a:rPr lang="en-US" sz="1600" smtClean="0"/>
              <a:t>in real-time</a:t>
            </a:r>
            <a:endParaRPr lang="en-US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17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3548" y="104344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Sample output from AFTR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9552" y="1412776"/>
          <a:ext cx="8064896" cy="3799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88432"/>
                <a:gridCol w="1368152"/>
                <a:gridCol w="1368152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Original</a:t>
                      </a:r>
                      <a:r>
                        <a:rPr lang="en-US" sz="1600" baseline="0" dirty="0" smtClean="0"/>
                        <a:t> Message</a:t>
                      </a:r>
                      <a:endParaRPr lang="el-GR" sz="1600" dirty="0"/>
                    </a:p>
                  </a:txBody>
                  <a:tcPr marL="36000" marR="36000" marT="36000" marB="3600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Stored Message</a:t>
                      </a:r>
                      <a:endParaRPr lang="el-GR" sz="1600" dirty="0"/>
                    </a:p>
                  </a:txBody>
                  <a:tcPr marL="36000" marR="36000" marT="36000" marB="3600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52400">
                <a:tc row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2013 Sep 14 19:19:17.698  </a:t>
                      </a:r>
                      <a:r>
                        <a:rPr lang="en-US" sz="1200" dirty="0" smtClean="0"/>
                        <a:t>aftr-kln-01_re0 (FPC Slot 2, PIC Slot 0) 2013-09-14 16:19:17 {DSLITE-SERVICE-SET}[FWNAT]: ASP_SFW_</a:t>
                      </a:r>
                      <a:r>
                        <a:rPr lang="en-US" sz="1200" b="1" dirty="0" smtClean="0"/>
                        <a:t>CREATE</a:t>
                      </a:r>
                      <a:r>
                        <a:rPr lang="en-US" sz="1200" dirty="0" smtClean="0"/>
                        <a:t>_ACCEPT_FLOW: </a:t>
                      </a:r>
                      <a:r>
                        <a:rPr lang="en-US" sz="1200" b="1" dirty="0" smtClean="0"/>
                        <a:t>proto 6 (TCP) </a:t>
                      </a:r>
                      <a:r>
                        <a:rPr lang="en-US" sz="1200" dirty="0" smtClean="0"/>
                        <a:t>application: </a:t>
                      </a:r>
                      <a:r>
                        <a:rPr lang="en-US" sz="1200" dirty="0" err="1" smtClean="0"/>
                        <a:t>tcp</a:t>
                      </a:r>
                      <a:r>
                        <a:rPr lang="en-US" sz="1200" dirty="0" smtClean="0"/>
                        <a:t>, xe-0/1/0.0:</a:t>
                      </a:r>
                      <a:r>
                        <a:rPr lang="en-US" sz="1200" b="1" dirty="0" smtClean="0"/>
                        <a:t>192.168.1.5:65412</a:t>
                      </a:r>
                      <a:r>
                        <a:rPr lang="en-US" sz="1200" dirty="0" smtClean="0"/>
                        <a:t> -&gt; </a:t>
                      </a:r>
                      <a:r>
                        <a:rPr lang="en-US" sz="1200" b="1" dirty="0" smtClean="0"/>
                        <a:t>111.111.111.111:80</a:t>
                      </a:r>
                      <a:r>
                        <a:rPr lang="en-US" sz="1200" dirty="0" smtClean="0"/>
                        <a:t>, creating forward or watch flow ; source address and port translate to </a:t>
                      </a:r>
                      <a:r>
                        <a:rPr lang="en-US" sz="1200" b="1" dirty="0" smtClean="0"/>
                        <a:t>194.219.240.52:1886</a:t>
                      </a:r>
                      <a:r>
                        <a:rPr lang="en-US" sz="1200" dirty="0" smtClean="0"/>
                        <a:t>   ;Softwire </a:t>
                      </a:r>
                      <a:r>
                        <a:rPr lang="en-US" sz="1200" b="1" dirty="0" smtClean="0"/>
                        <a:t>2a02:2148:100:301:f53a:a74a:1c28:a36f</a:t>
                      </a:r>
                      <a:r>
                        <a:rPr lang="en-US" sz="1200" dirty="0" smtClean="0"/>
                        <a:t>-&gt;2a02:2148:77:76:1:0:0:1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Field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Original Value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Final Value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</a:tr>
              <a:tr h="25908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Date/Time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2013 Sep 14 19:19:17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19:19:17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25908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Action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Create/Delete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C/D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Protocol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TCP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Int</a:t>
                      </a:r>
                      <a:r>
                        <a:rPr lang="en-US" sz="1200" b="1" dirty="0" smtClean="0"/>
                        <a:t>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192.168.1.5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Int</a:t>
                      </a:r>
                      <a:r>
                        <a:rPr lang="en-US" sz="1200" b="1" dirty="0" smtClean="0"/>
                        <a:t> IPv4 Port</a:t>
                      </a:r>
                      <a:endParaRPr lang="el-GR" sz="1200" b="1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65412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6329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baseline="0" dirty="0" smtClean="0"/>
                        <a:t> Ext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194.219.240.52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194.219.240.52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0">
                <a:tc row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2013 Sep 14 19:29:19.537  </a:t>
                      </a:r>
                      <a:r>
                        <a:rPr lang="en-US" sz="1200" dirty="0" smtClean="0"/>
                        <a:t>aftr-kln-01_re0 (FPC Slot 2, PIC Slot 0) 2013-09-14 16:29:19 {DSLITE-SERVICE-SET}[FWNAT]: ASP_SFW_</a:t>
                      </a:r>
                      <a:r>
                        <a:rPr lang="en-US" sz="1200" b="1" dirty="0" smtClean="0"/>
                        <a:t>DELETE</a:t>
                      </a:r>
                      <a:r>
                        <a:rPr lang="en-US" sz="1200" dirty="0" smtClean="0"/>
                        <a:t>_FLOW: </a:t>
                      </a:r>
                      <a:r>
                        <a:rPr lang="en-US" sz="1200" b="1" dirty="0" smtClean="0"/>
                        <a:t>proto 6 (TCP) </a:t>
                      </a:r>
                      <a:r>
                        <a:rPr lang="en-US" sz="1200" dirty="0" smtClean="0"/>
                        <a:t>application: any, (null)(null)</a:t>
                      </a:r>
                      <a:r>
                        <a:rPr lang="en-US" sz="1200" b="1" dirty="0" smtClean="0"/>
                        <a:t>192.168.1.5:65412</a:t>
                      </a:r>
                      <a:r>
                        <a:rPr lang="en-US" sz="1200" dirty="0" smtClean="0"/>
                        <a:t> -&gt; </a:t>
                      </a:r>
                      <a:r>
                        <a:rPr lang="en-US" sz="1200" b="1" dirty="0" smtClean="0"/>
                        <a:t>111.111.111.111:80</a:t>
                      </a:r>
                      <a:r>
                        <a:rPr lang="en-US" sz="1200" dirty="0" smtClean="0"/>
                        <a:t>, deleting forward or watch flow ; source address and port translate to </a:t>
                      </a:r>
                      <a:r>
                        <a:rPr lang="en-US" sz="1200" b="1" dirty="0" smtClean="0"/>
                        <a:t>194.219.240.52:1886 </a:t>
                      </a:r>
                      <a:r>
                        <a:rPr lang="en-US" sz="1200" dirty="0" smtClean="0"/>
                        <a:t>  ;Softwire </a:t>
                      </a:r>
                      <a:r>
                        <a:rPr lang="en-US" sz="1200" b="1" dirty="0" smtClean="0"/>
                        <a:t>2a02:2148:100:301:f53a:a74a:1c28:a36f</a:t>
                      </a:r>
                      <a:r>
                        <a:rPr lang="en-US" sz="1200" dirty="0" smtClean="0"/>
                        <a:t>-&gt;2a02:2148:77:76:1:0:0:1</a:t>
                      </a: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Ext IPv4 Port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1886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1886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Dst</a:t>
                      </a:r>
                      <a:r>
                        <a:rPr lang="en-US" sz="1200" b="1" dirty="0" smtClean="0"/>
                        <a:t>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Dst</a:t>
                      </a:r>
                      <a:r>
                        <a:rPr lang="en-US" sz="1200" b="1" dirty="0" smtClean="0"/>
                        <a:t> IPv4 Port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IPv6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2a02:2148:100:301:f53a:a74a:1c28:a36f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2a02:2148:100:301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Total Bytes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114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56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544" y="5465966"/>
            <a:ext cx="8208912" cy="771346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 smtClean="0"/>
              <a:t>Date is not required, because it’s embedded in each log filename</a:t>
            </a:r>
          </a:p>
          <a:p>
            <a:pPr algn="ctr"/>
            <a:r>
              <a:rPr lang="en-US" sz="1400" dirty="0" err="1" smtClean="0"/>
              <a:t>Dst</a:t>
            </a:r>
            <a:r>
              <a:rPr lang="en-US" sz="1400" dirty="0" smtClean="0"/>
              <a:t> IPv4 Address is not required/recommended (</a:t>
            </a:r>
            <a:r>
              <a:rPr lang="en-US" sz="1400" dirty="0" err="1" smtClean="0"/>
              <a:t>Dst</a:t>
            </a:r>
            <a:r>
              <a:rPr lang="en-US" sz="1400" dirty="0" smtClean="0"/>
              <a:t> owner should keep track of source ports too)</a:t>
            </a:r>
          </a:p>
          <a:p>
            <a:pPr algn="ctr"/>
            <a:r>
              <a:rPr lang="en-US" sz="1400" dirty="0" smtClean="0"/>
              <a:t>Further decrease can be accomplished by omitting some delimiters, prefixes and the Delete/Release actions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18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9"/>
            <a:ext cx="8136904" cy="5400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+mn-lt"/>
              </a:rPr>
              <a:t>Logging Volume Calculations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An average subscriber generates 27k connections per 24 hours (assuming not idle)</a:t>
            </a:r>
          </a:p>
          <a:p>
            <a:r>
              <a:rPr lang="en-US" dirty="0" smtClean="0">
                <a:latin typeface="+mn-lt"/>
              </a:rPr>
              <a:t>An </a:t>
            </a:r>
            <a:r>
              <a:rPr lang="en-US" dirty="0" err="1" smtClean="0">
                <a:latin typeface="+mn-lt"/>
              </a:rPr>
              <a:t>bittorent</a:t>
            </a:r>
            <a:r>
              <a:rPr lang="en-US" dirty="0" smtClean="0">
                <a:latin typeface="+mn-lt"/>
              </a:rPr>
              <a:t> user makes 27k connections per hour! 1/5 of these are unique…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Logging messages can have a length of 114 bytes or 56 bytes if optimized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27k x 114 = 3,1 MB logs per user per day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27k x 56 = 1,5 MB logs per user per day if optimized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A CGN can serve at least 32k subscribers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32k x 3,1 MB = 99 GB per day, aka 3,0 TB per month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32k x 1,5 MB = 48 GB per day, aka </a:t>
            </a:r>
            <a:r>
              <a:rPr lang="en-US" b="1" dirty="0" smtClean="0">
                <a:latin typeface="+mn-lt"/>
              </a:rPr>
              <a:t>1,4 TB per month </a:t>
            </a:r>
            <a:r>
              <a:rPr lang="en-US" dirty="0" smtClean="0">
                <a:latin typeface="+mn-lt"/>
              </a:rPr>
              <a:t>if optimized</a:t>
            </a:r>
          </a:p>
          <a:p>
            <a:endParaRPr lang="en-US" dirty="0" smtClean="0">
              <a:latin typeface="+mn-lt"/>
            </a:endParaRPr>
          </a:p>
          <a:p>
            <a:r>
              <a:rPr lang="en-US" sz="1600" b="1" u="sng" dirty="0" smtClean="0">
                <a:latin typeface="+mn-lt"/>
              </a:rPr>
              <a:t>Assumptions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No compression is happening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Can provide 1/10 smaller size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Makes searching harder and slower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No traffic is switched over to IPv6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IPv6 traffic is currently 2% of IPv4, showing exponential increase</a:t>
            </a:r>
          </a:p>
          <a:p>
            <a:pPr lvl="1"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New IPv4 subscribers are added every day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19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3548" y="1043444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Sample output from AFTR (PBA+PCP)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3529" y="1412776"/>
          <a:ext cx="8496942" cy="39988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20875"/>
                <a:gridCol w="1517311"/>
                <a:gridCol w="1441445"/>
                <a:gridCol w="151731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Original</a:t>
                      </a:r>
                      <a:r>
                        <a:rPr lang="en-US" sz="1600" baseline="0" dirty="0" smtClean="0"/>
                        <a:t> Message</a:t>
                      </a:r>
                      <a:endParaRPr lang="el-GR" sz="1600" dirty="0"/>
                    </a:p>
                  </a:txBody>
                  <a:tcPr marL="36000" marR="36000" marT="36000" marB="3600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Stored Message</a:t>
                      </a:r>
                      <a:endParaRPr lang="el-GR" sz="1600" dirty="0"/>
                    </a:p>
                  </a:txBody>
                  <a:tcPr marL="36000" marR="36000" marT="36000" marB="3600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52400">
                <a:tc row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2013 Sep 19 10:08:10.850</a:t>
                      </a:r>
                      <a:r>
                        <a:rPr lang="en-US" sz="1100" b="0" dirty="0" smtClean="0"/>
                        <a:t>  aftr-kln-01_re0 (FPC Slot 8, PIC Slot 0) 2013-09-19 07:08:10 [FWNAT]:ASP_NAT_PORT_BLOCK_</a:t>
                      </a:r>
                      <a:r>
                        <a:rPr lang="en-US" sz="1100" b="1" dirty="0" smtClean="0"/>
                        <a:t>ALLOC</a:t>
                      </a:r>
                      <a:r>
                        <a:rPr lang="en-US" sz="1100" b="0" dirty="0" smtClean="0"/>
                        <a:t>: </a:t>
                      </a:r>
                      <a:r>
                        <a:rPr lang="en-US" sz="1100" b="1" dirty="0" smtClean="0"/>
                        <a:t>2a02:2149:ff01:6869:7c84:6829:ca04:f3cd</a:t>
                      </a:r>
                      <a:r>
                        <a:rPr lang="en-US" sz="1100" b="0" dirty="0" smtClean="0"/>
                        <a:t> -&gt; </a:t>
                      </a:r>
                      <a:r>
                        <a:rPr lang="en-US" sz="1100" b="1" dirty="0" smtClean="0"/>
                        <a:t>194.219.240.252:5120-6143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2013 Sep 19 09:58:48.602</a:t>
                      </a:r>
                      <a:r>
                        <a:rPr lang="en-US" sz="1100" b="0" dirty="0" smtClean="0"/>
                        <a:t>  aftr-kln-01_re0 (FPC Slot 8, PIC Slot 0) 2013-09-19 06:58:48 {TEST-PCP-SERVICE-SET}[FWNAT]:ASP_PCP_NAT_MAP_</a:t>
                      </a:r>
                      <a:r>
                        <a:rPr lang="en-US" sz="1100" b="1" dirty="0" smtClean="0"/>
                        <a:t>CREATE</a:t>
                      </a:r>
                      <a:r>
                        <a:rPr lang="en-US" sz="1100" b="0" dirty="0" smtClean="0"/>
                        <a:t>: </a:t>
                      </a:r>
                      <a:r>
                        <a:rPr lang="en-US" sz="1100" b="1" dirty="0" smtClean="0"/>
                        <a:t>2a02:2149:ff01:6869:7c84:6829:ca04:f3cd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100" b="1" dirty="0" smtClean="0"/>
                        <a:t>192.168.1.2:48000</a:t>
                      </a:r>
                      <a:r>
                        <a:rPr lang="en-US" sz="1100" b="0" dirty="0" smtClean="0"/>
                        <a:t> -&gt; </a:t>
                      </a:r>
                      <a:r>
                        <a:rPr lang="en-US" sz="1100" b="1" dirty="0" smtClean="0"/>
                        <a:t>194.219.240.252:48000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Field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Original Value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Final Value</a:t>
                      </a:r>
                      <a:endParaRPr lang="el-GR" sz="1200" b="1" dirty="0"/>
                    </a:p>
                  </a:txBody>
                  <a:tcPr marL="36000" marR="36000" marT="36000" marB="36000"/>
                </a:tc>
              </a:tr>
              <a:tr h="25908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Date/Time</a:t>
                      </a:r>
                      <a:endParaRPr lang="en-US" sz="1200" b="1" dirty="0" smtClean="0">
                        <a:latin typeface="+mn-lt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2013 Sep 19 10:08:10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10:08:10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25908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Action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Create/Delete</a:t>
                      </a:r>
                    </a:p>
                    <a:p>
                      <a:pPr algn="ctr"/>
                      <a:r>
                        <a:rPr lang="en-US" sz="1200" dirty="0" smtClean="0"/>
                        <a:t>Allocate/Release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C/D/A/R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Protocol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l-GR" sz="12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el-GR" sz="12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Int</a:t>
                      </a:r>
                      <a:r>
                        <a:rPr lang="en-US" sz="1200" b="1" dirty="0" smtClean="0"/>
                        <a:t>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192.168.1.2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Int</a:t>
                      </a:r>
                      <a:r>
                        <a:rPr lang="en-US" sz="1200" b="1" dirty="0" smtClean="0"/>
                        <a:t> IPv4 Port</a:t>
                      </a:r>
                      <a:endParaRPr lang="el-GR" sz="1200" b="1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48000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6329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baseline="0" dirty="0" smtClean="0"/>
                        <a:t> Ext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194.219.240.52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194.219.240.52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0">
                <a:tc row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2013 Sep 19 10:50:59.933</a:t>
                      </a:r>
                      <a:r>
                        <a:rPr lang="en-US" sz="1100" b="0" dirty="0" smtClean="0"/>
                        <a:t>  aftr-kln-01_re0 (FPC Slot 8, PIC Slot 0) 2013-09-19 07:50:59 [FWNAT]:ASP_NAT_PORT_BLOCK_</a:t>
                      </a:r>
                      <a:r>
                        <a:rPr lang="en-US" sz="1100" b="1" dirty="0" smtClean="0"/>
                        <a:t>RELEASE</a:t>
                      </a:r>
                      <a:r>
                        <a:rPr lang="en-US" sz="1100" b="0" dirty="0" smtClean="0"/>
                        <a:t>: </a:t>
                      </a:r>
                      <a:r>
                        <a:rPr lang="en-US" sz="1100" b="1" dirty="0" smtClean="0"/>
                        <a:t>2a02:2149:ff01:6869:7c84:6829:ca04:f3cd</a:t>
                      </a:r>
                      <a:r>
                        <a:rPr lang="en-US" sz="1100" b="0" dirty="0" smtClean="0"/>
                        <a:t> -&gt; </a:t>
                      </a:r>
                      <a:r>
                        <a:rPr lang="en-US" sz="1100" b="1" dirty="0" smtClean="0"/>
                        <a:t>194.219.240.252:3072-4095</a:t>
                      </a:r>
                      <a:r>
                        <a:rPr lang="en-US" sz="1100" b="0" dirty="0" smtClean="0"/>
                        <a:t> 0x523aa078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2013 Sep 19 10:58:48.924</a:t>
                      </a:r>
                      <a:r>
                        <a:rPr lang="en-US" sz="1100" b="0" dirty="0" smtClean="0"/>
                        <a:t>  aftr-kln-01_re0 (FPC Slot 8, PIC Slot 0) 2013-09-19 07:58:48 {TEST-PCP-SERVICE-SET}[FWNAT]:ASP_PCP_NAT_MAP_</a:t>
                      </a:r>
                      <a:r>
                        <a:rPr lang="en-US" sz="1100" b="1" dirty="0" smtClean="0"/>
                        <a:t>DELETE</a:t>
                      </a:r>
                      <a:r>
                        <a:rPr lang="en-US" sz="1100" b="0" dirty="0" smtClean="0"/>
                        <a:t>: </a:t>
                      </a:r>
                      <a:r>
                        <a:rPr lang="en-US" sz="1100" b="1" dirty="0" smtClean="0"/>
                        <a:t>2a02:2149:ff01:6869:7c84:6829:ca04:f3cd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100" b="1" dirty="0" smtClean="0"/>
                        <a:t>192.168.1.2:48000</a:t>
                      </a:r>
                      <a:r>
                        <a:rPr lang="en-US" sz="1100" b="0" dirty="0" smtClean="0"/>
                        <a:t> -&gt; </a:t>
                      </a:r>
                      <a:r>
                        <a:rPr lang="en-US" sz="1100" b="1" dirty="0" smtClean="0"/>
                        <a:t>194.219.240.252:48000</a:t>
                      </a:r>
                    </a:p>
                  </a:txBody>
                  <a:tcPr marL="36000" marR="36000" marT="36000" marB="36000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Ext IPv4 Port Range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48000</a:t>
                      </a:r>
                    </a:p>
                    <a:p>
                      <a:pPr algn="ctr"/>
                      <a:r>
                        <a:rPr lang="en-US" sz="1200" b="0" dirty="0" smtClean="0"/>
                        <a:t>5120-6143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48000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5120-6143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Dst</a:t>
                      </a:r>
                      <a:r>
                        <a:rPr lang="en-US" sz="1200" b="1" dirty="0" smtClean="0"/>
                        <a:t> IPv4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Dst</a:t>
                      </a:r>
                      <a:r>
                        <a:rPr lang="en-US" sz="1200" b="1" dirty="0" smtClean="0"/>
                        <a:t> IPv4 Port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-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Src</a:t>
                      </a:r>
                      <a:r>
                        <a:rPr lang="en-US" sz="1200" b="1" dirty="0" smtClean="0"/>
                        <a:t> IPv6 Address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2a02:2149:ff01:6869:7c84:6829:ca04:f3cd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2a02:2149:ff01:6869</a:t>
                      </a:r>
                      <a:endParaRPr lang="el-GR" sz="1200" dirty="0" smtClean="0"/>
                    </a:p>
                  </a:txBody>
                  <a:tcPr marL="36000" marR="36000" marT="36000" marB="36000" anchor="ctr"/>
                </a:tc>
              </a:tr>
              <a:tr h="15240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Total Bytes</a:t>
                      </a:r>
                      <a:endParaRPr lang="el-GR" sz="1200" b="1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124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62</a:t>
                      </a:r>
                      <a:endParaRPr lang="el-GR" sz="12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465966"/>
            <a:ext cx="8208912" cy="771346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dirty="0" smtClean="0"/>
              <a:t>Date is not required, because it’s embedded in each log filename</a:t>
            </a:r>
          </a:p>
          <a:p>
            <a:pPr algn="ctr"/>
            <a:r>
              <a:rPr lang="en-US" sz="1400" dirty="0" err="1" smtClean="0"/>
              <a:t>Dst</a:t>
            </a:r>
            <a:r>
              <a:rPr lang="en-US" sz="1400" dirty="0" smtClean="0"/>
              <a:t> IPv4 Address is not required/recommended (</a:t>
            </a:r>
            <a:r>
              <a:rPr lang="en-US" sz="1400" dirty="0" err="1" smtClean="0"/>
              <a:t>Dst</a:t>
            </a:r>
            <a:r>
              <a:rPr lang="en-US" sz="1400" dirty="0" smtClean="0"/>
              <a:t> owner should keep track of source ports too)</a:t>
            </a:r>
          </a:p>
          <a:p>
            <a:pPr algn="ctr"/>
            <a:r>
              <a:rPr lang="en-US" sz="1400" dirty="0" smtClean="0"/>
              <a:t>Further decrease can be accomplished by omitting some delimiters, prefixes and the Delete/Release actions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loud 30"/>
          <p:cNvSpPr/>
          <p:nvPr/>
        </p:nvSpPr>
        <p:spPr>
          <a:xfrm>
            <a:off x="5436096" y="1340768"/>
            <a:ext cx="2880320" cy="1080120"/>
          </a:xfrm>
          <a:prstGeom prst="cloud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5" name="Straight Connector 34"/>
          <p:cNvCxnSpPr>
            <a:stCxn id="19" idx="3"/>
            <a:endCxn id="39" idx="3"/>
          </p:cNvCxnSpPr>
          <p:nvPr/>
        </p:nvCxnSpPr>
        <p:spPr>
          <a:xfrm flipV="1">
            <a:off x="6012160" y="1494155"/>
            <a:ext cx="1575440" cy="183672"/>
          </a:xfrm>
          <a:prstGeom prst="line">
            <a:avLst/>
          </a:prstGeom>
          <a:ln w="476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2" idx="5"/>
            <a:endCxn id="23" idx="1"/>
          </p:cNvCxnSpPr>
          <p:nvPr/>
        </p:nvCxnSpPr>
        <p:spPr>
          <a:xfrm>
            <a:off x="5804872" y="1925459"/>
            <a:ext cx="1719456" cy="416377"/>
          </a:xfrm>
          <a:prstGeom prst="line">
            <a:avLst/>
          </a:prstGeom>
          <a:ln w="476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32" idx="6"/>
            <a:endCxn id="26" idx="1"/>
          </p:cNvCxnSpPr>
          <p:nvPr/>
        </p:nvCxnSpPr>
        <p:spPr>
          <a:xfrm flipV="1">
            <a:off x="5868144" y="1765772"/>
            <a:ext cx="2235671" cy="6672"/>
          </a:xfrm>
          <a:prstGeom prst="line">
            <a:avLst/>
          </a:prstGeom>
          <a:ln w="476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852936"/>
            <a:ext cx="8494713" cy="341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1010191"/>
            <a:ext cx="2664296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Reserve IPv6 prefixes</a:t>
            </a:r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1470877"/>
            <a:ext cx="2664296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Configure IPv6 prefixes</a:t>
            </a:r>
            <a:endParaRPr lang="en-US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2392249"/>
            <a:ext cx="2664296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Update DNS</a:t>
            </a:r>
            <a:endParaRPr lang="en-US" b="1" dirty="0" smtClean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980728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1484784"/>
            <a:ext cx="648072" cy="38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1688" y="1700808"/>
            <a:ext cx="648072" cy="38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0553" y="1412776"/>
            <a:ext cx="30767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2918" y="1628801"/>
            <a:ext cx="30767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4444" y="1484784"/>
            <a:ext cx="54586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20624" y="1772816"/>
            <a:ext cx="54586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1052736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2060848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2132856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3815" y="1484784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5823" y="1556792"/>
            <a:ext cx="4286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8028384" y="2492896"/>
            <a:ext cx="576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TR-069</a:t>
            </a:r>
            <a:endParaRPr lang="el-GR" sz="1400" b="1" dirty="0"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84368" y="1124744"/>
            <a:ext cx="576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MAIL</a:t>
            </a:r>
            <a:endParaRPr lang="el-GR" sz="1400" b="1" dirty="0"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32440" y="1845404"/>
            <a:ext cx="576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WEB</a:t>
            </a:r>
            <a:endParaRPr lang="el-GR" sz="1400" b="1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6096" y="1556048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56176" y="1556048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6256" y="1556792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24328" y="1124744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96336" y="2204864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72400" y="1628800"/>
            <a:ext cx="432048" cy="432792"/>
          </a:xfrm>
          <a:prstGeom prst="ellipse">
            <a:avLst/>
          </a:prstGeom>
          <a:solidFill>
            <a:schemeClr val="tx1">
              <a:lumMod val="95000"/>
              <a:lumOff val="5000"/>
              <a:alpha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tIns="0" bIns="0" rtlCol="0" anchor="ctr" anchorCtr="0">
            <a:spAutoFit/>
          </a:bodyPr>
          <a:lstStyle/>
          <a:p>
            <a:pPr algn="ctr"/>
            <a:r>
              <a:rPr lang="el-GR" sz="2000" b="1" dirty="0" smtClean="0">
                <a:solidFill>
                  <a:srgbClr val="FF0000"/>
                </a:solidFill>
                <a:latin typeface="Calibri"/>
              </a:rPr>
              <a:t>√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11760" y="1931563"/>
            <a:ext cx="2664296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Update IPv6 filters</a:t>
            </a:r>
            <a:endParaRPr lang="en-US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683568" y="1543710"/>
            <a:ext cx="1224136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…in just a few hours…</a:t>
            </a:r>
            <a:endParaRPr lang="en-US" b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32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20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9"/>
            <a:ext cx="81369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+mn-lt"/>
              </a:rPr>
              <a:t>PBA Logging Volume Calculations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An average subscriber makes 60 block allocations per 24 hours (assuming not idle)</a:t>
            </a:r>
          </a:p>
          <a:p>
            <a:r>
              <a:rPr lang="en-US" dirty="0" smtClean="0">
                <a:latin typeface="+mn-lt"/>
              </a:rPr>
              <a:t>An </a:t>
            </a:r>
            <a:r>
              <a:rPr lang="en-US" dirty="0" err="1" smtClean="0">
                <a:latin typeface="+mn-lt"/>
              </a:rPr>
              <a:t>bittorent</a:t>
            </a:r>
            <a:r>
              <a:rPr lang="en-US" dirty="0" smtClean="0">
                <a:latin typeface="+mn-lt"/>
              </a:rPr>
              <a:t> user makes 80 block allocations per 24 hours. Very little difference…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Logging messages can have a length of 124 bytes or 62 bytes if optimized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60 x 124 = 7 KB logs per user per day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60 x 62 = 3,7 KB logs per user per day if optimized</a:t>
            </a: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A CGN can serve at least 32k subscribers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32k x 7 KB = 238 MB per day, aka 7 GB per month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32k x 3,7 KB = 119 MB per day, aka </a:t>
            </a:r>
            <a:r>
              <a:rPr lang="en-US" b="1" dirty="0" smtClean="0">
                <a:latin typeface="+mn-lt"/>
              </a:rPr>
              <a:t>3,5 GB per month </a:t>
            </a:r>
            <a:r>
              <a:rPr lang="en-US" dirty="0" smtClean="0">
                <a:latin typeface="+mn-lt"/>
              </a:rPr>
              <a:t>if optimized</a:t>
            </a:r>
          </a:p>
          <a:p>
            <a:endParaRPr lang="en-US" dirty="0" smtClean="0">
              <a:latin typeface="+mn-lt"/>
            </a:endParaRPr>
          </a:p>
          <a:p>
            <a:r>
              <a:rPr lang="en-US" sz="1600" b="1" u="sng" dirty="0" smtClean="0">
                <a:latin typeface="+mn-lt"/>
              </a:rPr>
              <a:t>Outcomes &amp; Comments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No compression needed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No optimization needed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Little dependency on IPv6 traffic switchover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PCP mappings make very little difference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>
                <a:latin typeface="+mn-lt"/>
              </a:rPr>
              <a:t> Depending on port block size and timeout, further optimization can be achieved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21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39552" y="980728"/>
            <a:ext cx="81369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+mn-lt"/>
              </a:rPr>
              <a:t>Next steps regarding  IPv4 </a:t>
            </a:r>
            <a:r>
              <a:rPr lang="en-US" b="1" u="sng" dirty="0" smtClean="0">
                <a:latin typeface="+mn-lt"/>
              </a:rPr>
              <a:t>depletion</a:t>
            </a:r>
            <a:endParaRPr lang="en-US" b="1" u="sng" dirty="0" smtClean="0">
              <a:latin typeface="+mn-lt"/>
            </a:endParaRPr>
          </a:p>
          <a:p>
            <a:endParaRPr lang="en-US" sz="16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Focus on technologies that lead to logging per port-set (natx4-log-reduction, deterministic-</a:t>
            </a:r>
            <a:r>
              <a:rPr lang="en-US" dirty="0" err="1" smtClean="0">
                <a:latin typeface="+mn-lt"/>
              </a:rPr>
              <a:t>cgn</a:t>
            </a:r>
            <a:r>
              <a:rPr lang="en-US" dirty="0" smtClean="0">
                <a:latin typeface="+mn-lt"/>
              </a:rPr>
              <a:t>, etc.)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Evaluate Lw4over6 (move NAT from AFTR to B4)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Evaluate other stateless solutions like MAP (still lacking CPE vendor interest)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Implement automatic correlation of BRAS radius acct records with AFTR NAT mapping logs, unless RFC 6736 gets implemented first</a:t>
            </a:r>
          </a:p>
          <a:p>
            <a:endParaRPr lang="en-US" sz="1600" dirty="0" smtClean="0">
              <a:latin typeface="+mn-lt"/>
            </a:endParaRPr>
          </a:p>
          <a:p>
            <a:endParaRPr lang="en-US" sz="16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4819347"/>
            <a:ext cx="3312368" cy="734616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2000" dirty="0" smtClean="0"/>
              <a:t>Migrating customers to native </a:t>
            </a:r>
            <a:r>
              <a:rPr lang="en-US" sz="2000" b="1" dirty="0" smtClean="0"/>
              <a:t>IPv6</a:t>
            </a:r>
            <a:r>
              <a:rPr lang="en-US" sz="2000" dirty="0" smtClean="0"/>
              <a:t> is always </a:t>
            </a:r>
            <a:r>
              <a:rPr lang="en-US" sz="2000" b="1" dirty="0" smtClean="0"/>
              <a:t>top priority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22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503548" y="2996952"/>
            <a:ext cx="8136904" cy="844808"/>
          </a:xfrm>
          <a:prstGeom prst="snip2DiagRect">
            <a:avLst/>
          </a:prstGeom>
          <a:ln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+mn-lt"/>
              </a:rPr>
              <a:t>PCP</a:t>
            </a:r>
            <a:endParaRPr lang="en-US" sz="4000" dirty="0" smtClean="0"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23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-5238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3600" b="1" kern="0" dirty="0">
              <a:solidFill>
                <a:srgbClr val="EF461D"/>
              </a:solidFill>
              <a:latin typeface="+mj-lt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980729"/>
            <a:ext cx="813690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+mn-lt"/>
              </a:rPr>
              <a:t>PCP</a:t>
            </a:r>
            <a:endParaRPr lang="en-US" b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Port Control Protocol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RFC 6887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Server &amp; Client/Proxy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UPnP IGD-PCP Interworking Function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r>
              <a:rPr lang="en-US" sz="2000" b="1" dirty="0" smtClean="0">
                <a:latin typeface="+mn-lt"/>
              </a:rPr>
              <a:t>PCP main objective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Enable subscriber applications to receive incoming connections in coordination with an ISP NAT/Firewall device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Enable an explicit communication between CPE/applications and the ISP NAT/Firewall device, instead of using NAT traversal techniques (STUN/TURN/ICE)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Good potential to become the “carrier-grade” evolution of UPnP and NAT-PMP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+mn-lt"/>
            </a:endParaRPr>
          </a:p>
          <a:p>
            <a:r>
              <a:rPr lang="en-US" sz="2000" b="1" dirty="0" smtClean="0">
                <a:latin typeface="+mn-lt"/>
              </a:rPr>
              <a:t>PCP &amp; DS-</a:t>
            </a:r>
            <a:r>
              <a:rPr lang="en-US" sz="2000" b="1" dirty="0" err="1" smtClean="0">
                <a:latin typeface="+mn-lt"/>
              </a:rPr>
              <a:t>Lite</a:t>
            </a:r>
            <a:endParaRPr lang="en-US" sz="2000" b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+mn-lt"/>
              </a:rPr>
              <a:t> In plain mode, B4 element acts as PCP-client or PCP-proxy for IPv4 clients behind it and will send requests for PCP mappings using the THIRD_PARTY option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32040" y="1052736"/>
            <a:ext cx="3744416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PCP might become an all-around protocol for signaling (like BGP)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/>
          <p:cNvCxnSpPr>
            <a:stCxn id="22" idx="3"/>
            <a:endCxn id="68" idx="1"/>
          </p:cNvCxnSpPr>
          <p:nvPr/>
        </p:nvCxnSpPr>
        <p:spPr>
          <a:xfrm flipV="1">
            <a:off x="1331640" y="1859226"/>
            <a:ext cx="6408712" cy="228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3600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24</a:t>
            </a:fld>
            <a:r>
              <a:rPr lang="en-US" dirty="0" smtClean="0"/>
              <a:t>)</a:t>
            </a:r>
            <a:endParaRPr lang="el-GR" dirty="0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3472631" y="1680483"/>
            <a:ext cx="595313" cy="430212"/>
            <a:chOff x="576" y="2320"/>
            <a:chExt cx="391" cy="283"/>
          </a:xfrm>
        </p:grpSpPr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578" y="2325"/>
              <a:ext cx="365" cy="261"/>
            </a:xfrm>
            <a:custGeom>
              <a:avLst/>
              <a:gdLst>
                <a:gd name="T0" fmla="*/ 330 w 201"/>
                <a:gd name="T1" fmla="*/ 0 h 144"/>
                <a:gd name="T2" fmla="*/ 0 w 201"/>
                <a:gd name="T3" fmla="*/ 170 h 144"/>
                <a:gd name="T4" fmla="*/ 0 w 201"/>
                <a:gd name="T5" fmla="*/ 303 h 144"/>
                <a:gd name="T6" fmla="*/ 330 w 201"/>
                <a:gd name="T7" fmla="*/ 473 h 144"/>
                <a:gd name="T8" fmla="*/ 663 w 201"/>
                <a:gd name="T9" fmla="*/ 303 h 144"/>
                <a:gd name="T10" fmla="*/ 663 w 201"/>
                <a:gd name="T11" fmla="*/ 170 h 144"/>
                <a:gd name="T12" fmla="*/ 330 w 201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"/>
                <a:gd name="T22" fmla="*/ 0 h 144"/>
                <a:gd name="T23" fmla="*/ 201 w 201"/>
                <a:gd name="T24" fmla="*/ 144 h 1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" h="144">
                  <a:moveTo>
                    <a:pt x="100" y="0"/>
                  </a:moveTo>
                  <a:cubicBezTo>
                    <a:pt x="45" y="0"/>
                    <a:pt x="0" y="24"/>
                    <a:pt x="0" y="5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20"/>
                    <a:pt x="45" y="144"/>
                    <a:pt x="100" y="144"/>
                  </a:cubicBezTo>
                  <a:cubicBezTo>
                    <a:pt x="156" y="144"/>
                    <a:pt x="201" y="120"/>
                    <a:pt x="201" y="9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24"/>
                    <a:pt x="156" y="0"/>
                    <a:pt x="100" y="0"/>
                  </a:cubicBezTo>
                  <a:close/>
                </a:path>
              </a:pathLst>
            </a:custGeom>
            <a:solidFill>
              <a:schemeClr val="bg1"/>
            </a:solidFill>
            <a:ln w="17463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0" name="Picture 52" descr="One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6" y="2320"/>
              <a:ext cx="39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35656"/>
            <a:ext cx="864096" cy="89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1608475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464459"/>
            <a:ext cx="62694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1632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395536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Host</a:t>
            </a:r>
          </a:p>
          <a:p>
            <a:pPr algn="ctr"/>
            <a:r>
              <a:rPr lang="en-US" sz="800" b="1" dirty="0" smtClean="0"/>
              <a:t>(Server)</a:t>
            </a:r>
            <a:endParaRPr lang="el-GR" sz="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63688" y="2276872"/>
            <a:ext cx="1008112" cy="338554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800" b="1" dirty="0" smtClean="0"/>
              <a:t>CPE (B4)</a:t>
            </a:r>
          </a:p>
          <a:p>
            <a:pPr algn="ctr"/>
            <a:r>
              <a:rPr lang="en-US" sz="800" b="1" dirty="0" smtClean="0"/>
              <a:t>PCP Client</a:t>
            </a:r>
            <a:endParaRPr lang="el-GR" sz="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347864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BRAS</a:t>
            </a:r>
            <a:endParaRPr lang="el-GR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60032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AFTR</a:t>
            </a:r>
          </a:p>
          <a:p>
            <a:pPr algn="ctr"/>
            <a:r>
              <a:rPr lang="en-US" sz="800" b="1" dirty="0" smtClean="0"/>
              <a:t>PCP Server</a:t>
            </a:r>
            <a:endParaRPr lang="el-GR" sz="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740352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Host</a:t>
            </a:r>
          </a:p>
          <a:p>
            <a:pPr algn="ctr"/>
            <a:r>
              <a:rPr lang="en-US" sz="800" b="1" dirty="0" smtClean="0"/>
              <a:t>(Client)</a:t>
            </a:r>
            <a:endParaRPr lang="el-GR" sz="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22818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Internet</a:t>
            </a:r>
            <a:endParaRPr lang="el-GR" sz="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34786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IPv6 Network</a:t>
            </a:r>
            <a:endParaRPr lang="el-GR" sz="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67544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192.168.1.2</a:t>
            </a:r>
            <a:endParaRPr lang="el-GR" sz="800" b="1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1403648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192.168.1.1</a:t>
            </a:r>
            <a:endParaRPr lang="el-GR" sz="8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2123728" y="1269340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2a02:2148:99::99</a:t>
            </a:r>
            <a:endParaRPr lang="el-GR" sz="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427984" y="1269340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2a02:2148:77:76:1::1</a:t>
            </a:r>
            <a:endParaRPr lang="el-GR" sz="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220072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194.219.240.1</a:t>
            </a:r>
            <a:endParaRPr lang="el-GR" sz="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452320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193.92.150.50</a:t>
            </a:r>
            <a:endParaRPr lang="el-GR" sz="800" b="1" dirty="0"/>
          </a:p>
        </p:txBody>
      </p:sp>
      <p:sp>
        <p:nvSpPr>
          <p:cNvPr id="49" name="Can 48"/>
          <p:cNvSpPr/>
          <p:nvPr/>
        </p:nvSpPr>
        <p:spPr>
          <a:xfrm rot="16200000">
            <a:off x="3599892" y="708376"/>
            <a:ext cx="288032" cy="2376264"/>
          </a:xfrm>
          <a:prstGeom prst="can">
            <a:avLst/>
          </a:prstGeom>
          <a:solidFill>
            <a:schemeClr val="accent6">
              <a:lumMod val="75000"/>
              <a:alpha val="80000"/>
            </a:schemeClr>
          </a:solidFill>
          <a:ln>
            <a:solidFill>
              <a:schemeClr val="accent6">
                <a:lumMod val="75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0" name="TextBox 49"/>
          <p:cNvSpPr txBox="1"/>
          <p:nvPr/>
        </p:nvSpPr>
        <p:spPr>
          <a:xfrm>
            <a:off x="3275856" y="177281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Softwire</a:t>
            </a:r>
            <a:endParaRPr lang="el-GR" sz="800" b="1" dirty="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755576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267744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29208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817240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39752" y="2564904"/>
            <a:ext cx="1656184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UDP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5351</a:t>
            </a:r>
          </a:p>
          <a:p>
            <a:r>
              <a:rPr lang="en-US" sz="1000" b="1" dirty="0" smtClean="0">
                <a:latin typeface="Arial Narrow" pitchFamily="34" charset="0"/>
              </a:rPr>
              <a:t>Lifetime: 3600</a:t>
            </a:r>
          </a:p>
          <a:p>
            <a:r>
              <a:rPr lang="en-US" sz="1000" b="1" dirty="0" smtClean="0">
                <a:latin typeface="Arial Narrow" pitchFamily="34" charset="0"/>
              </a:rPr>
              <a:t>Client IP : 2a02:2148:99::99</a:t>
            </a:r>
          </a:p>
          <a:p>
            <a:r>
              <a:rPr lang="en-US" sz="1000" b="1" dirty="0" smtClean="0">
                <a:latin typeface="Arial Narrow" pitchFamily="34" charset="0"/>
              </a:rPr>
              <a:t>Protocol: 6 (TCP)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Int</a:t>
            </a:r>
            <a:r>
              <a:rPr lang="en-US" sz="1000" b="1" dirty="0" smtClean="0">
                <a:latin typeface="Arial Narrow" pitchFamily="34" charset="0"/>
              </a:rPr>
              <a:t> Port: 45000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Sug</a:t>
            </a:r>
            <a:r>
              <a:rPr lang="en-US" sz="1000" b="1" dirty="0" smtClean="0">
                <a:latin typeface="Arial Narrow" pitchFamily="34" charset="0"/>
              </a:rPr>
              <a:t> Ext Port: 45000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Sug</a:t>
            </a:r>
            <a:r>
              <a:rPr lang="en-US" sz="1000" b="1" dirty="0" smtClean="0">
                <a:latin typeface="Arial Narrow" pitchFamily="34" charset="0"/>
              </a:rPr>
              <a:t> Ext IP : ::ffff:0.0.0.0</a:t>
            </a:r>
          </a:p>
          <a:p>
            <a:r>
              <a:rPr lang="en-US" sz="1000" b="1" dirty="0" err="1" smtClean="0">
                <a:solidFill>
                  <a:srgbClr val="00B050"/>
                </a:solidFill>
                <a:latin typeface="Arial Narrow" pitchFamily="34" charset="0"/>
              </a:rPr>
              <a:t>Int</a:t>
            </a:r>
            <a:r>
              <a:rPr lang="en-US" sz="1000" b="1" dirty="0" smtClean="0">
                <a:solidFill>
                  <a:srgbClr val="00B050"/>
                </a:solidFill>
                <a:latin typeface="Arial Narrow" pitchFamily="34" charset="0"/>
              </a:rPr>
              <a:t> IP: ::ffff:192.168.1.2</a:t>
            </a:r>
            <a:endParaRPr lang="el-GR" sz="1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16216" y="4685655"/>
            <a:ext cx="1656184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194.219.240.1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45000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91880" y="3212976"/>
            <a:ext cx="1800200" cy="1384995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UDP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5351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Lifetime: 3600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Protocol: 6 (TCP)</a:t>
            </a:r>
          </a:p>
          <a:p>
            <a:pPr algn="r"/>
            <a:r>
              <a:rPr lang="en-US" sz="1000" b="1" dirty="0" err="1" smtClean="0">
                <a:latin typeface="Arial Narrow" pitchFamily="34" charset="0"/>
              </a:rPr>
              <a:t>Int</a:t>
            </a:r>
            <a:r>
              <a:rPr lang="en-US" sz="1000" b="1" dirty="0" smtClean="0">
                <a:latin typeface="Arial Narrow" pitchFamily="34" charset="0"/>
              </a:rPr>
              <a:t> Port: 45000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Ass Ext Port: 45000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Ass Ext IP: ::ffff:194.219.240.1</a:t>
            </a:r>
          </a:p>
          <a:p>
            <a:pPr algn="r"/>
            <a:r>
              <a:rPr lang="en-US" sz="1000" b="1" dirty="0" err="1" smtClean="0">
                <a:solidFill>
                  <a:srgbClr val="00B050"/>
                </a:solidFill>
                <a:latin typeface="Arial Narrow" pitchFamily="34" charset="0"/>
              </a:rPr>
              <a:t>Int</a:t>
            </a:r>
            <a:r>
              <a:rPr lang="en-US" sz="1000" b="1" dirty="0" smtClean="0">
                <a:solidFill>
                  <a:srgbClr val="00B050"/>
                </a:solidFill>
                <a:latin typeface="Arial Narrow" pitchFamily="34" charset="0"/>
              </a:rPr>
              <a:t> IP : ::ffff:192.168.1.2</a:t>
            </a:r>
            <a:endParaRPr lang="el-GR" sz="1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592" y="5445224"/>
            <a:ext cx="1368152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45000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2339752" y="4096816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(1) MAP Request</a:t>
            </a:r>
            <a:endParaRPr lang="el-GR" sz="1000" b="1" dirty="0"/>
          </a:p>
        </p:txBody>
      </p:sp>
      <p:sp>
        <p:nvSpPr>
          <p:cNvPr id="85" name="Right Arrow 84"/>
          <p:cNvSpPr/>
          <p:nvPr/>
        </p:nvSpPr>
        <p:spPr>
          <a:xfrm flipH="1">
            <a:off x="7020272" y="530120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(3)</a:t>
            </a:r>
            <a:endParaRPr lang="el-GR" sz="1000" b="1" dirty="0"/>
          </a:p>
        </p:txBody>
      </p:sp>
      <p:sp>
        <p:nvSpPr>
          <p:cNvPr id="87" name="Right Arrow 86"/>
          <p:cNvSpPr/>
          <p:nvPr/>
        </p:nvSpPr>
        <p:spPr>
          <a:xfrm flipH="1">
            <a:off x="4139952" y="4597971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(2) MAP Response</a:t>
            </a:r>
            <a:endParaRPr lang="el-GR" sz="1000" b="1" dirty="0"/>
          </a:p>
        </p:txBody>
      </p:sp>
      <p:sp>
        <p:nvSpPr>
          <p:cNvPr id="88" name="Right Arrow 87"/>
          <p:cNvSpPr/>
          <p:nvPr/>
        </p:nvSpPr>
        <p:spPr>
          <a:xfrm flipH="1">
            <a:off x="1115616" y="602128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(5)</a:t>
            </a:r>
            <a:endParaRPr lang="el-GR" sz="1000" b="1" dirty="0"/>
          </a:p>
        </p:txBody>
      </p:sp>
      <p:sp>
        <p:nvSpPr>
          <p:cNvPr id="47" name="Line Callout 1 (No Border) 46"/>
          <p:cNvSpPr/>
          <p:nvPr/>
        </p:nvSpPr>
        <p:spPr>
          <a:xfrm>
            <a:off x="4211960" y="2780928"/>
            <a:ext cx="864096" cy="432048"/>
          </a:xfrm>
          <a:prstGeom prst="callout1">
            <a:avLst>
              <a:gd name="adj1" fmla="val 18750"/>
              <a:gd name="adj2" fmla="val -8333"/>
              <a:gd name="adj3" fmla="val 194071"/>
              <a:gd name="adj4" fmla="val -1005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Ask TCP port 45000 for 1h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1" name="Line Callout 1 (No Border) 50"/>
          <p:cNvSpPr/>
          <p:nvPr/>
        </p:nvSpPr>
        <p:spPr>
          <a:xfrm>
            <a:off x="5724128" y="3717032"/>
            <a:ext cx="936104" cy="432048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Give TCP port 45000 for 1h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635896" y="4869160"/>
            <a:ext cx="1656184" cy="923330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IPv4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45000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4" name="Right Arrow 63"/>
          <p:cNvSpPr/>
          <p:nvPr/>
        </p:nvSpPr>
        <p:spPr>
          <a:xfrm flipH="1">
            <a:off x="4139952" y="5792490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(4) NAT44 &amp; Tunnel</a:t>
            </a:r>
            <a:endParaRPr lang="el-GR" sz="1000" b="1" dirty="0"/>
          </a:p>
        </p:txBody>
      </p:sp>
      <p:sp>
        <p:nvSpPr>
          <p:cNvPr id="65" name="Line Callout 1 (No Border) 64"/>
          <p:cNvSpPr/>
          <p:nvPr/>
        </p:nvSpPr>
        <p:spPr>
          <a:xfrm>
            <a:off x="2627784" y="5157192"/>
            <a:ext cx="792088" cy="360040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remove IPv6 header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7" name="Line Callout 1 (No Border) 66"/>
          <p:cNvSpPr/>
          <p:nvPr/>
        </p:nvSpPr>
        <p:spPr>
          <a:xfrm>
            <a:off x="5724128" y="4509120"/>
            <a:ext cx="936104" cy="504056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do translation,</a:t>
            </a:r>
          </a:p>
          <a:p>
            <a:pPr algn="ctr"/>
            <a:r>
              <a:rPr lang="en-US" sz="1000" b="1" dirty="0" smtClean="0">
                <a:latin typeface="Arial Narrow" pitchFamily="34" charset="0"/>
              </a:rPr>
              <a:t>add IPv6 header</a:t>
            </a: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412776"/>
            <a:ext cx="864096" cy="89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7" grpId="0"/>
      <p:bldP spid="59" grpId="0"/>
      <p:bldP spid="60" grpId="0"/>
      <p:bldP spid="61" grpId="0"/>
      <p:bldP spid="83" grpId="0" animBg="1"/>
      <p:bldP spid="85" grpId="0" animBg="1"/>
      <p:bldP spid="87" grpId="0" animBg="1"/>
      <p:bldP spid="88" grpId="0" animBg="1"/>
      <p:bldP spid="47" grpId="0" animBg="1"/>
      <p:bldP spid="51" grpId="0" animBg="1"/>
      <p:bldP spid="63" grpId="0"/>
      <p:bldP spid="64" grpId="0" animBg="1"/>
      <p:bldP spid="65" grpId="0" animBg="1"/>
      <p:bldP spid="6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/>
          <p:cNvCxnSpPr>
            <a:stCxn id="22" idx="3"/>
            <a:endCxn id="68" idx="1"/>
          </p:cNvCxnSpPr>
          <p:nvPr/>
        </p:nvCxnSpPr>
        <p:spPr>
          <a:xfrm flipV="1">
            <a:off x="1331640" y="1859226"/>
            <a:ext cx="6408712" cy="228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3600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25</a:t>
            </a:fld>
            <a:r>
              <a:rPr lang="en-US" dirty="0" smtClean="0"/>
              <a:t>)</a:t>
            </a:r>
            <a:endParaRPr lang="el-GR" dirty="0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3472631" y="1680483"/>
            <a:ext cx="595313" cy="430212"/>
            <a:chOff x="576" y="2320"/>
            <a:chExt cx="391" cy="283"/>
          </a:xfrm>
        </p:grpSpPr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578" y="2325"/>
              <a:ext cx="365" cy="261"/>
            </a:xfrm>
            <a:custGeom>
              <a:avLst/>
              <a:gdLst>
                <a:gd name="T0" fmla="*/ 330 w 201"/>
                <a:gd name="T1" fmla="*/ 0 h 144"/>
                <a:gd name="T2" fmla="*/ 0 w 201"/>
                <a:gd name="T3" fmla="*/ 170 h 144"/>
                <a:gd name="T4" fmla="*/ 0 w 201"/>
                <a:gd name="T5" fmla="*/ 303 h 144"/>
                <a:gd name="T6" fmla="*/ 330 w 201"/>
                <a:gd name="T7" fmla="*/ 473 h 144"/>
                <a:gd name="T8" fmla="*/ 663 w 201"/>
                <a:gd name="T9" fmla="*/ 303 h 144"/>
                <a:gd name="T10" fmla="*/ 663 w 201"/>
                <a:gd name="T11" fmla="*/ 170 h 144"/>
                <a:gd name="T12" fmla="*/ 330 w 201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"/>
                <a:gd name="T22" fmla="*/ 0 h 144"/>
                <a:gd name="T23" fmla="*/ 201 w 201"/>
                <a:gd name="T24" fmla="*/ 144 h 1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" h="144">
                  <a:moveTo>
                    <a:pt x="100" y="0"/>
                  </a:moveTo>
                  <a:cubicBezTo>
                    <a:pt x="45" y="0"/>
                    <a:pt x="0" y="24"/>
                    <a:pt x="0" y="5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20"/>
                    <a:pt x="45" y="144"/>
                    <a:pt x="100" y="144"/>
                  </a:cubicBezTo>
                  <a:cubicBezTo>
                    <a:pt x="156" y="144"/>
                    <a:pt x="201" y="120"/>
                    <a:pt x="201" y="92"/>
                  </a:cubicBezTo>
                  <a:cubicBezTo>
                    <a:pt x="201" y="52"/>
                    <a:pt x="201" y="52"/>
                    <a:pt x="201" y="52"/>
                  </a:cubicBezTo>
                  <a:cubicBezTo>
                    <a:pt x="201" y="24"/>
                    <a:pt x="156" y="0"/>
                    <a:pt x="100" y="0"/>
                  </a:cubicBezTo>
                  <a:close/>
                </a:path>
              </a:pathLst>
            </a:custGeom>
            <a:solidFill>
              <a:schemeClr val="bg1"/>
            </a:solidFill>
            <a:ln w="17463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10" name="Picture 52" descr="One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76" y="2320"/>
              <a:ext cx="391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435656"/>
            <a:ext cx="864096" cy="89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1608475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464459"/>
            <a:ext cx="62694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16320" y="1320443"/>
            <a:ext cx="1780016" cy="10801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1691680" y="2318683"/>
            <a:ext cx="1152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b="1" dirty="0" smtClean="0"/>
              <a:t>CPE (B4)</a:t>
            </a:r>
          </a:p>
          <a:p>
            <a:pPr algn="ctr"/>
            <a:r>
              <a:rPr lang="en-US" sz="800" b="1" dirty="0" smtClean="0"/>
              <a:t>UPnP/IWF &amp; PCP Client</a:t>
            </a:r>
            <a:endParaRPr lang="el-GR" sz="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347864" y="2400563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BRAS</a:t>
            </a:r>
            <a:endParaRPr lang="el-GR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60032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AFTR</a:t>
            </a:r>
          </a:p>
          <a:p>
            <a:pPr algn="ctr"/>
            <a:r>
              <a:rPr lang="en-US" sz="800" b="1" dirty="0" smtClean="0"/>
              <a:t>PCP Server</a:t>
            </a:r>
            <a:endParaRPr lang="el-GR" sz="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22818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Internet</a:t>
            </a:r>
            <a:endParaRPr lang="el-GR" sz="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347864" y="1464459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IPv6 Network</a:t>
            </a:r>
            <a:endParaRPr lang="el-GR" sz="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67544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192.168.1.2</a:t>
            </a:r>
            <a:endParaRPr lang="el-GR" sz="800" b="1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1403648" y="1124744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192.168.1.1</a:t>
            </a:r>
            <a:endParaRPr lang="el-GR" sz="800" b="1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2123728" y="1269340"/>
            <a:ext cx="936104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2a02:2148:99::99</a:t>
            </a:r>
            <a:endParaRPr lang="el-GR" sz="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4427984" y="1269340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2a02:2148:77:76:1::1</a:t>
            </a:r>
            <a:endParaRPr lang="el-GR" sz="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220072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194.219.240.1</a:t>
            </a:r>
            <a:endParaRPr lang="el-GR" sz="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452320" y="1124744"/>
            <a:ext cx="1008112" cy="12311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800" b="1" dirty="0" smtClean="0"/>
              <a:t>193.92.150.50</a:t>
            </a:r>
            <a:endParaRPr lang="el-GR" sz="800" b="1" dirty="0"/>
          </a:p>
        </p:txBody>
      </p:sp>
      <p:sp>
        <p:nvSpPr>
          <p:cNvPr id="49" name="Can 48"/>
          <p:cNvSpPr/>
          <p:nvPr/>
        </p:nvSpPr>
        <p:spPr>
          <a:xfrm rot="16200000">
            <a:off x="3599892" y="708376"/>
            <a:ext cx="288032" cy="2376264"/>
          </a:xfrm>
          <a:prstGeom prst="can">
            <a:avLst/>
          </a:prstGeom>
          <a:solidFill>
            <a:schemeClr val="accent6">
              <a:lumMod val="75000"/>
              <a:alpha val="80000"/>
            </a:schemeClr>
          </a:solidFill>
          <a:ln>
            <a:solidFill>
              <a:schemeClr val="accent6">
                <a:lumMod val="75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0" name="TextBox 49"/>
          <p:cNvSpPr txBox="1"/>
          <p:nvPr/>
        </p:nvSpPr>
        <p:spPr>
          <a:xfrm>
            <a:off x="3275856" y="177281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Softwire</a:t>
            </a:r>
            <a:endParaRPr lang="el-GR" sz="800" b="1" dirty="0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755576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267744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29208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8172400" y="2564904"/>
            <a:ext cx="36004" cy="3672408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339752" y="2564904"/>
            <a:ext cx="1656184" cy="15388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UDP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5351</a:t>
            </a:r>
          </a:p>
          <a:p>
            <a:r>
              <a:rPr lang="en-US" sz="1000" b="1" dirty="0" smtClean="0">
                <a:latin typeface="Arial Narrow" pitchFamily="34" charset="0"/>
              </a:rPr>
              <a:t>Lifetime: 3600</a:t>
            </a:r>
          </a:p>
          <a:p>
            <a:r>
              <a:rPr lang="en-US" sz="1000" b="1" dirty="0" smtClean="0">
                <a:latin typeface="Arial Narrow" pitchFamily="34" charset="0"/>
              </a:rPr>
              <a:t>Client IP : 2a02:2148:99::99</a:t>
            </a:r>
          </a:p>
          <a:p>
            <a:r>
              <a:rPr lang="en-US" sz="1000" b="1" dirty="0" smtClean="0">
                <a:latin typeface="Arial Narrow" pitchFamily="34" charset="0"/>
              </a:rPr>
              <a:t>Protocol: 6 (TCP)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Int</a:t>
            </a:r>
            <a:r>
              <a:rPr lang="en-US" sz="1000" b="1" dirty="0" smtClean="0">
                <a:latin typeface="Arial Narrow" pitchFamily="34" charset="0"/>
              </a:rPr>
              <a:t> Port: 45000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Sug</a:t>
            </a:r>
            <a:r>
              <a:rPr lang="en-US" sz="1000" b="1" dirty="0" smtClean="0">
                <a:latin typeface="Arial Narrow" pitchFamily="34" charset="0"/>
              </a:rPr>
              <a:t> Ext Port: 45000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Sug</a:t>
            </a:r>
            <a:r>
              <a:rPr lang="en-US" sz="1000" b="1" dirty="0" smtClean="0">
                <a:latin typeface="Arial Narrow" pitchFamily="34" charset="0"/>
              </a:rPr>
              <a:t> Ext IP : ::ffff:0.0.0.0</a:t>
            </a:r>
          </a:p>
          <a:p>
            <a:r>
              <a:rPr lang="en-US" sz="1000" b="1" dirty="0" err="1" smtClean="0">
                <a:solidFill>
                  <a:srgbClr val="00B050"/>
                </a:solidFill>
                <a:latin typeface="Arial Narrow" pitchFamily="34" charset="0"/>
              </a:rPr>
              <a:t>Int</a:t>
            </a:r>
            <a:r>
              <a:rPr lang="en-US" sz="1000" b="1" dirty="0" smtClean="0">
                <a:solidFill>
                  <a:srgbClr val="00B050"/>
                </a:solidFill>
                <a:latin typeface="Arial Narrow" pitchFamily="34" charset="0"/>
              </a:rPr>
              <a:t> IP: ::ffff:192.168.1.2</a:t>
            </a:r>
            <a:endParaRPr lang="el-GR" sz="1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16216" y="4685655"/>
            <a:ext cx="1656184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194.219.240.1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46000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91880" y="3212976"/>
            <a:ext cx="1800200" cy="1384995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UDP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5351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Lifetime: 3600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Protocol: 6 (TCP)</a:t>
            </a:r>
          </a:p>
          <a:p>
            <a:pPr algn="r"/>
            <a:r>
              <a:rPr lang="en-US" sz="1000" b="1" dirty="0" err="1" smtClean="0">
                <a:latin typeface="Arial Narrow" pitchFamily="34" charset="0"/>
              </a:rPr>
              <a:t>Int</a:t>
            </a:r>
            <a:r>
              <a:rPr lang="en-US" sz="1000" b="1" dirty="0" smtClean="0">
                <a:latin typeface="Arial Narrow" pitchFamily="34" charset="0"/>
              </a:rPr>
              <a:t> Port: 45000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Ass Ext Port: 46000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Ass Ext IP: ::ffff:194.219.240.1</a:t>
            </a:r>
          </a:p>
          <a:p>
            <a:pPr algn="r"/>
            <a:r>
              <a:rPr lang="en-US" sz="1000" b="1" dirty="0" err="1" smtClean="0">
                <a:solidFill>
                  <a:srgbClr val="00B050"/>
                </a:solidFill>
                <a:latin typeface="Arial Narrow" pitchFamily="34" charset="0"/>
              </a:rPr>
              <a:t>Int</a:t>
            </a:r>
            <a:r>
              <a:rPr lang="en-US" sz="1000" b="1" dirty="0" smtClean="0">
                <a:solidFill>
                  <a:srgbClr val="00B050"/>
                </a:solidFill>
                <a:latin typeface="Arial Narrow" pitchFamily="34" charset="0"/>
              </a:rPr>
              <a:t> IP : ::ffff:192.168.1.2</a:t>
            </a:r>
            <a:endParaRPr lang="el-GR" sz="10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592" y="5445224"/>
            <a:ext cx="1368152" cy="615553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45000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2339752" y="4096816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(2) MAP Request</a:t>
            </a:r>
            <a:endParaRPr lang="el-GR" sz="1000" b="1" dirty="0"/>
          </a:p>
        </p:txBody>
      </p:sp>
      <p:sp>
        <p:nvSpPr>
          <p:cNvPr id="85" name="Right Arrow 84"/>
          <p:cNvSpPr/>
          <p:nvPr/>
        </p:nvSpPr>
        <p:spPr>
          <a:xfrm flipH="1">
            <a:off x="7020272" y="530120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(5)</a:t>
            </a:r>
            <a:endParaRPr lang="el-GR" sz="1000" b="1" dirty="0"/>
          </a:p>
        </p:txBody>
      </p:sp>
      <p:sp>
        <p:nvSpPr>
          <p:cNvPr id="87" name="Right Arrow 86"/>
          <p:cNvSpPr/>
          <p:nvPr/>
        </p:nvSpPr>
        <p:spPr>
          <a:xfrm flipH="1">
            <a:off x="4139952" y="4597971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(3) MAP Response</a:t>
            </a:r>
            <a:endParaRPr lang="el-GR" sz="1000" b="1" dirty="0"/>
          </a:p>
        </p:txBody>
      </p:sp>
      <p:sp>
        <p:nvSpPr>
          <p:cNvPr id="88" name="Right Arrow 87"/>
          <p:cNvSpPr/>
          <p:nvPr/>
        </p:nvSpPr>
        <p:spPr>
          <a:xfrm flipH="1">
            <a:off x="1115616" y="6021288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(7)</a:t>
            </a:r>
            <a:endParaRPr lang="el-GR" sz="1000" b="1" dirty="0"/>
          </a:p>
        </p:txBody>
      </p:sp>
      <p:sp>
        <p:nvSpPr>
          <p:cNvPr id="47" name="Line Callout 1 (No Border) 46"/>
          <p:cNvSpPr/>
          <p:nvPr/>
        </p:nvSpPr>
        <p:spPr>
          <a:xfrm>
            <a:off x="4211960" y="2780928"/>
            <a:ext cx="864096" cy="432048"/>
          </a:xfrm>
          <a:prstGeom prst="callout1">
            <a:avLst>
              <a:gd name="adj1" fmla="val 18750"/>
              <a:gd name="adj2" fmla="val -8333"/>
              <a:gd name="adj3" fmla="val 194071"/>
              <a:gd name="adj4" fmla="val -1005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Ask TCP port 45000 for 1h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51" name="Line Callout 1 (No Border) 50"/>
          <p:cNvSpPr/>
          <p:nvPr/>
        </p:nvSpPr>
        <p:spPr>
          <a:xfrm>
            <a:off x="5724128" y="3717032"/>
            <a:ext cx="936104" cy="432048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Give TCP port </a:t>
            </a:r>
            <a:r>
              <a:rPr lang="en-US" sz="1000" b="1" u="sng" dirty="0" smtClean="0">
                <a:latin typeface="Arial Narrow" pitchFamily="34" charset="0"/>
              </a:rPr>
              <a:t>46000</a:t>
            </a:r>
            <a:r>
              <a:rPr lang="en-US" sz="1000" b="1" dirty="0" smtClean="0">
                <a:latin typeface="Arial Narrow" pitchFamily="34" charset="0"/>
              </a:rPr>
              <a:t> for 1h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635896" y="4869160"/>
            <a:ext cx="1656184" cy="923330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src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2a02:2148:77:76:1::1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IPv6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2a02:2148:99::99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193.92.150.50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IPv4 </a:t>
            </a:r>
            <a:r>
              <a:rPr lang="en-US" sz="1000" b="1" dirty="0" err="1" smtClean="0">
                <a:solidFill>
                  <a:srgbClr val="FF0000"/>
                </a:solidFill>
                <a:latin typeface="Arial Narrow" pitchFamily="34" charset="0"/>
              </a:rPr>
              <a:t>dst</a:t>
            </a:r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32500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TCP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45000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4" name="Right Arrow 63"/>
          <p:cNvSpPr/>
          <p:nvPr/>
        </p:nvSpPr>
        <p:spPr>
          <a:xfrm flipH="1">
            <a:off x="4139952" y="5792490"/>
            <a:ext cx="1152128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/>
              <a:t>(6) NAT44 &amp; Tunnel</a:t>
            </a:r>
            <a:endParaRPr lang="el-GR" sz="1000" b="1" dirty="0"/>
          </a:p>
        </p:txBody>
      </p:sp>
      <p:sp>
        <p:nvSpPr>
          <p:cNvPr id="65" name="Line Callout 1 (No Border) 64"/>
          <p:cNvSpPr/>
          <p:nvPr/>
        </p:nvSpPr>
        <p:spPr>
          <a:xfrm>
            <a:off x="2627784" y="5157192"/>
            <a:ext cx="792088" cy="360040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remove IPv6 header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7" name="Line Callout 1 (No Border) 66"/>
          <p:cNvSpPr/>
          <p:nvPr/>
        </p:nvSpPr>
        <p:spPr>
          <a:xfrm>
            <a:off x="5724128" y="4509120"/>
            <a:ext cx="936104" cy="504056"/>
          </a:xfrm>
          <a:prstGeom prst="callout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do translation,</a:t>
            </a:r>
          </a:p>
          <a:p>
            <a:pPr algn="ctr"/>
            <a:r>
              <a:rPr lang="en-US" sz="1000" b="1" dirty="0" smtClean="0">
                <a:latin typeface="Arial Narrow" pitchFamily="34" charset="0"/>
              </a:rPr>
              <a:t>add IPv6 header</a:t>
            </a: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1412776"/>
            <a:ext cx="864096" cy="892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827584" y="2564904"/>
            <a:ext cx="1656184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192.168.1.1</a:t>
            </a:r>
          </a:p>
          <a:p>
            <a:r>
              <a:rPr lang="en-US" sz="1000" b="1" dirty="0" smtClean="0">
                <a:latin typeface="Arial Narrow" pitchFamily="34" charset="0"/>
              </a:rPr>
              <a:t>Lease Duration: 3600</a:t>
            </a:r>
          </a:p>
          <a:p>
            <a:r>
              <a:rPr lang="en-US" sz="1000" b="1" dirty="0" smtClean="0">
                <a:latin typeface="Arial Narrow" pitchFamily="34" charset="0"/>
              </a:rPr>
              <a:t>Protocol: TCP</a:t>
            </a:r>
          </a:p>
          <a:p>
            <a:r>
              <a:rPr lang="en-US" sz="1000" b="1" dirty="0" smtClean="0">
                <a:latin typeface="Arial Narrow" pitchFamily="34" charset="0"/>
              </a:rPr>
              <a:t>Ext Port: 45000</a:t>
            </a:r>
          </a:p>
          <a:p>
            <a:r>
              <a:rPr lang="en-US" sz="1000" b="1" dirty="0" err="1" smtClean="0">
                <a:latin typeface="Arial Narrow" pitchFamily="34" charset="0"/>
              </a:rPr>
              <a:t>Int</a:t>
            </a:r>
            <a:r>
              <a:rPr lang="en-US" sz="1000" b="1" dirty="0" smtClean="0">
                <a:latin typeface="Arial Narrow" pitchFamily="34" charset="0"/>
              </a:rPr>
              <a:t> Port: 45000</a:t>
            </a:r>
          </a:p>
          <a:p>
            <a:r>
              <a:rPr lang="en-US" sz="1000" b="1" dirty="0" err="1" smtClean="0">
                <a:solidFill>
                  <a:srgbClr val="00B050"/>
                </a:solidFill>
                <a:latin typeface="Arial Narrow" pitchFamily="34" charset="0"/>
              </a:rPr>
              <a:t>Int</a:t>
            </a:r>
            <a:r>
              <a:rPr lang="en-US" sz="1000" b="1" dirty="0" smtClean="0">
                <a:solidFill>
                  <a:srgbClr val="00B050"/>
                </a:solidFill>
                <a:latin typeface="Arial Narrow" pitchFamily="34" charset="0"/>
              </a:rPr>
              <a:t> Client: 192.168.1.2</a:t>
            </a:r>
          </a:p>
        </p:txBody>
      </p:sp>
      <p:sp>
        <p:nvSpPr>
          <p:cNvPr id="56" name="Right Arrow 55"/>
          <p:cNvSpPr/>
          <p:nvPr/>
        </p:nvSpPr>
        <p:spPr>
          <a:xfrm>
            <a:off x="935736" y="3789040"/>
            <a:ext cx="1260000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US" sz="1000" b="1" dirty="0" smtClean="0"/>
              <a:t>(1) UPnP </a:t>
            </a:r>
            <a:r>
              <a:rPr lang="en-US" sz="1000" b="1" dirty="0" err="1" smtClean="0"/>
              <a:t>AddAnyPortMapping</a:t>
            </a:r>
            <a:endParaRPr lang="el-GR" sz="10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899592" y="4370040"/>
            <a:ext cx="1368152" cy="461665"/>
          </a:xfrm>
          <a:prstGeom prst="rect">
            <a:avLst/>
          </a:prstGeom>
          <a:noFill/>
        </p:spPr>
        <p:txBody>
          <a:bodyPr wrap="square" lIns="0" tIns="0" rIns="36000" bIns="0" rtlCol="0" anchor="ctr" anchorCtr="0">
            <a:spAutoFit/>
          </a:bodyPr>
          <a:lstStyle/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src</a:t>
            </a:r>
            <a:r>
              <a:rPr lang="en-US" sz="1000" b="1" dirty="0" smtClean="0">
                <a:latin typeface="Arial Narrow" pitchFamily="34" charset="0"/>
              </a:rPr>
              <a:t>: 192.168.1.1</a:t>
            </a:r>
          </a:p>
          <a:p>
            <a:pPr algn="r"/>
            <a:r>
              <a:rPr lang="en-US" sz="1000" b="1" dirty="0" smtClean="0">
                <a:latin typeface="Arial Narrow" pitchFamily="34" charset="0"/>
              </a:rPr>
              <a:t>IPv4 </a:t>
            </a:r>
            <a:r>
              <a:rPr lang="en-US" sz="1000" b="1" dirty="0" err="1" smtClean="0">
                <a:latin typeface="Arial Narrow" pitchFamily="34" charset="0"/>
              </a:rPr>
              <a:t>dst</a:t>
            </a:r>
            <a:r>
              <a:rPr lang="en-US" sz="1000" b="1" dirty="0" smtClean="0">
                <a:latin typeface="Arial Narrow" pitchFamily="34" charset="0"/>
              </a:rPr>
              <a:t>: 192.168.1.2</a:t>
            </a:r>
          </a:p>
          <a:p>
            <a:pPr algn="r"/>
            <a:r>
              <a:rPr lang="en-US" sz="1000" b="1" dirty="0" smtClean="0">
                <a:solidFill>
                  <a:srgbClr val="FF0000"/>
                </a:solidFill>
                <a:latin typeface="Arial Narrow" pitchFamily="34" charset="0"/>
              </a:rPr>
              <a:t>Res Port:46000</a:t>
            </a:r>
            <a:endParaRPr lang="el-GR" sz="10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2" name="Right Arrow 61"/>
          <p:cNvSpPr/>
          <p:nvPr/>
        </p:nvSpPr>
        <p:spPr>
          <a:xfrm flipH="1">
            <a:off x="899592" y="4941168"/>
            <a:ext cx="1368000" cy="216024"/>
          </a:xfrm>
          <a:prstGeom prst="rightArrow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70000"/>
                </a:schemeClr>
              </a:gs>
              <a:gs pos="35000">
                <a:schemeClr val="accent2">
                  <a:tint val="37000"/>
                  <a:satMod val="300000"/>
                  <a:alpha val="70000"/>
                </a:schemeClr>
              </a:gs>
              <a:gs pos="100000">
                <a:schemeClr val="accent2">
                  <a:tint val="15000"/>
                  <a:satMod val="350000"/>
                  <a:alpha val="7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US" sz="1000" b="1" dirty="0" smtClean="0"/>
              <a:t>(4) UPnP </a:t>
            </a:r>
            <a:r>
              <a:rPr lang="en-US" sz="1000" b="1" dirty="0" err="1" smtClean="0"/>
              <a:t>AddAnyPortMapping</a:t>
            </a:r>
            <a:endParaRPr lang="el-GR" sz="1000" b="1" dirty="0"/>
          </a:p>
        </p:txBody>
      </p:sp>
      <p:sp>
        <p:nvSpPr>
          <p:cNvPr id="66" name="Line Callout 1 (No Border) 65"/>
          <p:cNvSpPr/>
          <p:nvPr/>
        </p:nvSpPr>
        <p:spPr>
          <a:xfrm>
            <a:off x="35496" y="3645024"/>
            <a:ext cx="864096" cy="432048"/>
          </a:xfrm>
          <a:prstGeom prst="callout1">
            <a:avLst>
              <a:gd name="adj1" fmla="val 1113"/>
              <a:gd name="adj2" fmla="val 55601"/>
              <a:gd name="adj3" fmla="val -88120"/>
              <a:gd name="adj4" fmla="val 8682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Ask TCP port 45000 for 1h</a:t>
            </a:r>
            <a:endParaRPr lang="el-GR" sz="1000" b="1" dirty="0">
              <a:latin typeface="Arial Narrow" pitchFamily="34" charset="0"/>
            </a:endParaRPr>
          </a:p>
        </p:txBody>
      </p:sp>
      <p:sp>
        <p:nvSpPr>
          <p:cNvPr id="69" name="Line Callout 1 (No Border) 68"/>
          <p:cNvSpPr/>
          <p:nvPr/>
        </p:nvSpPr>
        <p:spPr>
          <a:xfrm>
            <a:off x="2627784" y="4365104"/>
            <a:ext cx="936104" cy="432048"/>
          </a:xfrm>
          <a:prstGeom prst="callout1">
            <a:avLst>
              <a:gd name="adj1" fmla="val 18750"/>
              <a:gd name="adj2" fmla="val -8333"/>
              <a:gd name="adj3" fmla="val 92658"/>
              <a:gd name="adj4" fmla="val -38333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latin typeface="Arial Narrow" pitchFamily="34" charset="0"/>
              </a:rPr>
              <a:t>Give TCP port </a:t>
            </a:r>
            <a:r>
              <a:rPr lang="en-US" sz="1000" b="1" u="sng" dirty="0" smtClean="0">
                <a:latin typeface="Arial Narrow" pitchFamily="34" charset="0"/>
              </a:rPr>
              <a:t>46000</a:t>
            </a:r>
            <a:r>
              <a:rPr lang="en-US" sz="1000" b="1" dirty="0" smtClean="0">
                <a:latin typeface="Arial Narrow" pitchFamily="34" charset="0"/>
              </a:rPr>
              <a:t> for 1h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5536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Host</a:t>
            </a:r>
          </a:p>
          <a:p>
            <a:pPr algn="ctr"/>
            <a:r>
              <a:rPr lang="en-US" sz="800" b="1" dirty="0" smtClean="0"/>
              <a:t>(Server)</a:t>
            </a:r>
            <a:endParaRPr lang="el-GR" sz="8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7740352" y="227687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IPv4 Host</a:t>
            </a:r>
          </a:p>
          <a:p>
            <a:pPr algn="ctr"/>
            <a:r>
              <a:rPr lang="en-US" sz="800" b="1" dirty="0" smtClean="0"/>
              <a:t>(Client)</a:t>
            </a:r>
            <a:endParaRPr lang="el-GR" sz="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7" grpId="0"/>
      <p:bldP spid="59" grpId="0"/>
      <p:bldP spid="60" grpId="0"/>
      <p:bldP spid="61" grpId="0"/>
      <p:bldP spid="83" grpId="0" animBg="1"/>
      <p:bldP spid="85" grpId="0" animBg="1"/>
      <p:bldP spid="87" grpId="0" animBg="1"/>
      <p:bldP spid="88" grpId="0" animBg="1"/>
      <p:bldP spid="47" grpId="0" animBg="1"/>
      <p:bldP spid="51" grpId="0" animBg="1"/>
      <p:bldP spid="63" grpId="0"/>
      <p:bldP spid="64" grpId="0" animBg="1"/>
      <p:bldP spid="65" grpId="0" animBg="1"/>
      <p:bldP spid="67" grpId="0" animBg="1"/>
      <p:bldP spid="48" grpId="0"/>
      <p:bldP spid="56" grpId="0" animBg="1"/>
      <p:bldP spid="58" grpId="0"/>
      <p:bldP spid="62" grpId="0" animBg="1"/>
      <p:bldP spid="66" grpId="0" animBg="1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26</a:t>
            </a:fld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4502" y="1484784"/>
            <a:ext cx="7474997" cy="316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91780" y="5157192"/>
            <a:ext cx="3960440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A custom page was created on the CPE in order to start experimenting with PCP</a:t>
            </a:r>
            <a:endParaRPr lang="en-US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3" y="2204864"/>
            <a:ext cx="9134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2204864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27</a:t>
            </a:fld>
            <a:r>
              <a:rPr lang="en-US" dirty="0" smtClean="0"/>
              <a:t>)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 r="19755"/>
          <a:stretch>
            <a:fillRect/>
          </a:stretch>
        </p:blipFill>
        <p:spPr bwMode="auto">
          <a:xfrm>
            <a:off x="251520" y="3356992"/>
            <a:ext cx="4104456" cy="2857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/>
          <a:srcRect r="19636"/>
          <a:stretch>
            <a:fillRect/>
          </a:stretch>
        </p:blipFill>
        <p:spPr bwMode="auto">
          <a:xfrm>
            <a:off x="4788024" y="3356992"/>
            <a:ext cx="4125863" cy="2895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15516" y="1268760"/>
            <a:ext cx="4140460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Create a NAT port-forwarding entry for a web server on internal port 50005</a:t>
            </a:r>
            <a:endParaRPr lang="en-US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1268760"/>
            <a:ext cx="4140460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Create a NAT port-forwarding entry for a web server on internal port 50006</a:t>
            </a:r>
            <a:endParaRPr lang="en-US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28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-5238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3600" b="1" kern="0" dirty="0">
              <a:solidFill>
                <a:srgbClr val="EF461D"/>
              </a:solidFill>
              <a:latin typeface="+mj-lt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980729"/>
            <a:ext cx="813690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n-lt"/>
              </a:rPr>
              <a:t>Implementation issues</a:t>
            </a:r>
          </a:p>
          <a:p>
            <a:endParaRPr lang="en-US" sz="2000" b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Many PCP servers seem to be stuck at draft versions (RFC out from April)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Support mostly for MAP </a:t>
            </a:r>
            <a:r>
              <a:rPr lang="en-US" sz="2000" dirty="0" err="1" smtClean="0">
                <a:latin typeface="+mn-lt"/>
              </a:rPr>
              <a:t>opcode</a:t>
            </a: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Main focus on PCP client and PCP/UPnP-IGD IWF functionality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PCP proxy not preferred (any apps out there?)</a:t>
            </a:r>
          </a:p>
          <a:p>
            <a:r>
              <a:rPr lang="en-US" sz="2000" dirty="0" smtClean="0">
                <a:latin typeface="+mn-lt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PREFER_FAILURE </a:t>
            </a:r>
            <a:r>
              <a:rPr lang="en-US" sz="2000" dirty="0" smtClean="0">
                <a:latin typeface="+mn-lt"/>
              </a:rPr>
              <a:t>by default </a:t>
            </a:r>
            <a:r>
              <a:rPr lang="en-US" sz="2000" dirty="0" smtClean="0">
                <a:latin typeface="+mn-lt"/>
              </a:rPr>
              <a:t>on</a:t>
            </a: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Many bugs with lifetimes and timeouts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5330672"/>
            <a:ext cx="3240360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Nevertheless,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DS-</a:t>
            </a:r>
            <a:r>
              <a:rPr lang="en-US" dirty="0" err="1" smtClean="0">
                <a:solidFill>
                  <a:schemeClr val="tx1"/>
                </a:solidFill>
              </a:rPr>
              <a:t>Lite</a:t>
            </a:r>
            <a:r>
              <a:rPr lang="en-US" dirty="0" smtClean="0">
                <a:solidFill>
                  <a:schemeClr val="tx1"/>
                </a:solidFill>
              </a:rPr>
              <a:t> and PCP work!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5517232"/>
            <a:ext cx="3312368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Still a lot to be done in PCP</a:t>
            </a:r>
            <a:endParaRPr lang="en-US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29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57200" y="-52388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3600" b="1" kern="0" dirty="0">
              <a:solidFill>
                <a:srgbClr val="EF461D"/>
              </a:solidFill>
              <a:latin typeface="+mj-lt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980729"/>
            <a:ext cx="4104456" cy="5078313"/>
          </a:xfrm>
          <a:prstGeom prst="rect">
            <a:avLst/>
          </a:prstGeom>
          <a:scene3d>
            <a:camera prst="obliqueTopLeft"/>
            <a:lightRig rig="threePt" dir="t"/>
          </a:scene3d>
        </p:spPr>
        <p:txBody>
          <a:bodyPr wrap="square">
            <a:spAutoFit/>
          </a:bodyPr>
          <a:lstStyle/>
          <a:p>
            <a:endParaRPr lang="en-US" sz="2400" b="1" dirty="0" smtClean="0">
              <a:latin typeface="+mn-lt"/>
            </a:endParaRPr>
          </a:p>
          <a:p>
            <a:endParaRPr lang="en-US" sz="2000" b="1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IPv6 internal tests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/29 from RIPE &amp; ipv6.forthnet.gr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IPv6 pilot (W6D)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IPv6 production (W6L) 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IPv6 production &amp; DS-</a:t>
            </a:r>
            <a:r>
              <a:rPr lang="en-US" sz="2000" dirty="0" err="1" smtClean="0">
                <a:solidFill>
                  <a:srgbClr val="00B050"/>
                </a:solidFill>
                <a:latin typeface="+mn-lt"/>
              </a:rPr>
              <a:t>Lite</a:t>
            </a: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pilot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B050"/>
                </a:solidFill>
                <a:latin typeface="+mn-lt"/>
              </a:rPr>
              <a:t> 10% of subscribers use IPv6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DS-</a:t>
            </a:r>
            <a:r>
              <a:rPr lang="en-US" sz="2000" dirty="0" err="1" smtClean="0">
                <a:latin typeface="+mn-lt"/>
              </a:rPr>
              <a:t>Lite</a:t>
            </a:r>
            <a:r>
              <a:rPr lang="en-US" sz="2000" dirty="0" smtClean="0">
                <a:latin typeface="+mn-lt"/>
              </a:rPr>
              <a:t> &amp; PCP production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30% of subscribers use IPv6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+mn-lt"/>
              </a:rPr>
              <a:t> ?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8590" y="1700808"/>
            <a:ext cx="4163410" cy="432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3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503548" y="2996952"/>
            <a:ext cx="8136904" cy="844808"/>
          </a:xfrm>
          <a:prstGeom prst="snip2DiagRect">
            <a:avLst/>
          </a:prstGeom>
          <a:ln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+mn-lt"/>
              </a:rPr>
              <a:t>Statistics</a:t>
            </a:r>
            <a:endParaRPr lang="en-US" sz="4000" dirty="0" smtClean="0"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30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7" name="TextBox 5"/>
          <p:cNvSpPr txBox="1"/>
          <p:nvPr/>
        </p:nvSpPr>
        <p:spPr>
          <a:xfrm>
            <a:off x="1187624" y="264417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Thank you!</a:t>
            </a:r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doni MT Black" pitchFamily="18" charset="0"/>
            </a:endParaRPr>
          </a:p>
          <a:p>
            <a:pPr algn="ctr"/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doni MT Black" pitchFamily="18" charset="0"/>
            </a:endParaRPr>
          </a:p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doni MT Black" pitchFamily="18" charset="0"/>
              </a:rPr>
              <a:t>Q &amp; 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4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362040"/>
            <a:ext cx="3888432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RIPE: 4,8%</a:t>
            </a:r>
            <a:endParaRPr lang="en-US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39552" y="4365104"/>
            <a:ext cx="3888432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W6L: 2,35%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1362040"/>
            <a:ext cx="3888432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APNIC: 5%</a:t>
            </a:r>
            <a:endParaRPr lang="en-US" b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2060848"/>
            <a:ext cx="3086100" cy="695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0383" y="5128989"/>
            <a:ext cx="6665913" cy="676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67021" y="1982341"/>
            <a:ext cx="3177387" cy="2526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5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178387"/>
            <a:ext cx="3888432" cy="697885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More than </a:t>
            </a:r>
            <a:r>
              <a:rPr lang="en-US" sz="2000" b="1" dirty="0" smtClean="0"/>
              <a:t>10%</a:t>
            </a:r>
            <a:r>
              <a:rPr lang="en-US" dirty="0" smtClean="0"/>
              <a:t> of subscribers could access the internet over IPv6 in </a:t>
            </a:r>
            <a:r>
              <a:rPr lang="en-US" b="1" dirty="0" smtClean="0"/>
              <a:t>June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4008" y="5157192"/>
            <a:ext cx="3888432" cy="661154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A wrong default value in the latest firmware of one of our CPEs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5138827"/>
            <a:ext cx="3888432" cy="697885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But only </a:t>
            </a:r>
            <a:r>
              <a:rPr lang="en-US" sz="2000" b="1" dirty="0" smtClean="0"/>
              <a:t>8%</a:t>
            </a:r>
            <a:r>
              <a:rPr lang="en-US" dirty="0" smtClean="0"/>
              <a:t> can actually do it</a:t>
            </a:r>
          </a:p>
          <a:p>
            <a:pPr algn="ctr"/>
            <a:r>
              <a:rPr lang="en-US" dirty="0" smtClean="0"/>
              <a:t>Why?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4008" y="1178387"/>
            <a:ext cx="3888432" cy="697885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Almost </a:t>
            </a:r>
            <a:r>
              <a:rPr lang="en-US" sz="2000" b="1" dirty="0" smtClean="0"/>
              <a:t>23%</a:t>
            </a:r>
            <a:r>
              <a:rPr lang="en-US" dirty="0" smtClean="0"/>
              <a:t> of subscribers should access the internet over IPv6 in </a:t>
            </a:r>
            <a:r>
              <a:rPr lang="en-US" b="1" dirty="0" smtClean="0"/>
              <a:t>October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2538" y="2166938"/>
            <a:ext cx="66389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/>
          <p:nvPr/>
        </p:nvSpPr>
        <p:spPr>
          <a:xfrm>
            <a:off x="7574095" y="2492896"/>
            <a:ext cx="645979" cy="1349237"/>
          </a:xfrm>
          <a:custGeom>
            <a:avLst/>
            <a:gdLst>
              <a:gd name="connsiteX0" fmla="*/ 0 w 647700"/>
              <a:gd name="connsiteY0" fmla="*/ 1343025 h 1343025"/>
              <a:gd name="connsiteX1" fmla="*/ 523875 w 647700"/>
              <a:gd name="connsiteY1" fmla="*/ 857250 h 1343025"/>
              <a:gd name="connsiteX2" fmla="*/ 638175 w 647700"/>
              <a:gd name="connsiteY2" fmla="*/ 0 h 134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1343025">
                <a:moveTo>
                  <a:pt x="0" y="1343025"/>
                </a:moveTo>
                <a:cubicBezTo>
                  <a:pt x="208756" y="1212056"/>
                  <a:pt x="417513" y="1081087"/>
                  <a:pt x="523875" y="857250"/>
                </a:cubicBezTo>
                <a:cubicBezTo>
                  <a:pt x="630237" y="633413"/>
                  <a:pt x="647700" y="150813"/>
                  <a:pt x="638175" y="0"/>
                </a:cubicBezTo>
              </a:path>
            </a:pathLst>
          </a:cu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7571342" y="2487058"/>
            <a:ext cx="638978" cy="162500"/>
          </a:xfrm>
          <a:prstGeom prst="line">
            <a:avLst/>
          </a:prstGeom>
          <a:ln w="15875">
            <a:solidFill>
              <a:srgbClr val="E22E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72400" y="2090311"/>
            <a:ext cx="864096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in 2014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CF8"/>
              </a:clrFrom>
              <a:clrTo>
                <a:srgbClr val="F8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030188"/>
            <a:ext cx="7391797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6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20" name="TextBox 19"/>
          <p:cNvSpPr txBox="1"/>
          <p:nvPr/>
        </p:nvSpPr>
        <p:spPr>
          <a:xfrm>
            <a:off x="211450" y="2348880"/>
            <a:ext cx="400110" cy="20882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IPv6 traffic percentage</a:t>
            </a:r>
            <a:endParaRPr lang="el-GR" sz="1400" b="1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35896" y="6073551"/>
            <a:ext cx="1872208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Dual-Stack Subscribers</a:t>
            </a:r>
            <a:endParaRPr lang="el-GR" sz="1400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1176933"/>
            <a:ext cx="5184576" cy="514231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72000" tIns="0" rIns="0" bIns="0" rtlCol="0" anchor="ctr" anchorCtr="0">
            <a:spAutoFit/>
          </a:bodyPr>
          <a:lstStyle/>
          <a:p>
            <a:r>
              <a:rPr lang="en-US" sz="1400" dirty="0" smtClean="0"/>
              <a:t>15% of Dual-Stack subscribers are uploading more IPv6 than IPv4</a:t>
            </a:r>
          </a:p>
          <a:p>
            <a:r>
              <a:rPr lang="en-US" sz="1400" dirty="0" smtClean="0"/>
              <a:t>20% of Dual-Stack subscribers are downloading more IPv6 than IPv4</a:t>
            </a:r>
          </a:p>
        </p:txBody>
      </p:sp>
      <p:sp>
        <p:nvSpPr>
          <p:cNvPr id="28" name="Freeform 27"/>
          <p:cNvSpPr/>
          <p:nvPr/>
        </p:nvSpPr>
        <p:spPr>
          <a:xfrm>
            <a:off x="952500" y="1323975"/>
            <a:ext cx="5743575" cy="4371975"/>
          </a:xfrm>
          <a:custGeom>
            <a:avLst/>
            <a:gdLst>
              <a:gd name="connsiteX0" fmla="*/ 0 w 5743575"/>
              <a:gd name="connsiteY0" fmla="*/ 0 h 4371975"/>
              <a:gd name="connsiteX1" fmla="*/ 180975 w 5743575"/>
              <a:gd name="connsiteY1" fmla="*/ 923925 h 4371975"/>
              <a:gd name="connsiteX2" fmla="*/ 685800 w 5743575"/>
              <a:gd name="connsiteY2" fmla="*/ 1838325 h 4371975"/>
              <a:gd name="connsiteX3" fmla="*/ 1552575 w 5743575"/>
              <a:gd name="connsiteY3" fmla="*/ 2743200 h 4371975"/>
              <a:gd name="connsiteX4" fmla="*/ 2524125 w 5743575"/>
              <a:gd name="connsiteY4" fmla="*/ 3476625 h 4371975"/>
              <a:gd name="connsiteX5" fmla="*/ 3724275 w 5743575"/>
              <a:gd name="connsiteY5" fmla="*/ 4038600 h 4371975"/>
              <a:gd name="connsiteX6" fmla="*/ 4552950 w 5743575"/>
              <a:gd name="connsiteY6" fmla="*/ 4267200 h 4371975"/>
              <a:gd name="connsiteX7" fmla="*/ 5743575 w 5743575"/>
              <a:gd name="connsiteY7" fmla="*/ 4371975 h 437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43575" h="4371975">
                <a:moveTo>
                  <a:pt x="0" y="0"/>
                </a:moveTo>
                <a:cubicBezTo>
                  <a:pt x="33337" y="308769"/>
                  <a:pt x="66675" y="617538"/>
                  <a:pt x="180975" y="923925"/>
                </a:cubicBezTo>
                <a:cubicBezTo>
                  <a:pt x="295275" y="1230312"/>
                  <a:pt x="457200" y="1535113"/>
                  <a:pt x="685800" y="1838325"/>
                </a:cubicBezTo>
                <a:cubicBezTo>
                  <a:pt x="914400" y="2141538"/>
                  <a:pt x="1246188" y="2470150"/>
                  <a:pt x="1552575" y="2743200"/>
                </a:cubicBezTo>
                <a:cubicBezTo>
                  <a:pt x="1858962" y="3016250"/>
                  <a:pt x="2162175" y="3260725"/>
                  <a:pt x="2524125" y="3476625"/>
                </a:cubicBezTo>
                <a:cubicBezTo>
                  <a:pt x="2886075" y="3692525"/>
                  <a:pt x="3386138" y="3906838"/>
                  <a:pt x="3724275" y="4038600"/>
                </a:cubicBezTo>
                <a:cubicBezTo>
                  <a:pt x="4062412" y="4170362"/>
                  <a:pt x="4216400" y="4211638"/>
                  <a:pt x="4552950" y="4267200"/>
                </a:cubicBezTo>
                <a:cubicBezTo>
                  <a:pt x="4889500" y="4322762"/>
                  <a:pt x="5316537" y="4347368"/>
                  <a:pt x="5743575" y="4371975"/>
                </a:cubicBezTo>
              </a:path>
            </a:pathLst>
          </a:custGeom>
          <a:ln w="31750"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Freeform 29"/>
          <p:cNvSpPr/>
          <p:nvPr/>
        </p:nvSpPr>
        <p:spPr>
          <a:xfrm>
            <a:off x="971550" y="1238250"/>
            <a:ext cx="6076950" cy="4467225"/>
          </a:xfrm>
          <a:custGeom>
            <a:avLst/>
            <a:gdLst>
              <a:gd name="connsiteX0" fmla="*/ 0 w 6076950"/>
              <a:gd name="connsiteY0" fmla="*/ 0 h 4467225"/>
              <a:gd name="connsiteX1" fmla="*/ 123825 w 6076950"/>
              <a:gd name="connsiteY1" fmla="*/ 523875 h 4467225"/>
              <a:gd name="connsiteX2" fmla="*/ 400050 w 6076950"/>
              <a:gd name="connsiteY2" fmla="*/ 1000125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23825 w 6076950"/>
              <a:gd name="connsiteY1" fmla="*/ 523875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32098 w 6076950"/>
              <a:gd name="connsiteY2" fmla="*/ 1038622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05465 w 6076950"/>
              <a:gd name="connsiteY2" fmla="*/ 1047499 h 4467225"/>
              <a:gd name="connsiteX3" fmla="*/ 733425 w 6076950"/>
              <a:gd name="connsiteY3" fmla="*/ 1504950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  <a:gd name="connsiteX0" fmla="*/ 0 w 6076950"/>
              <a:gd name="connsiteY0" fmla="*/ 0 h 4467225"/>
              <a:gd name="connsiteX1" fmla="*/ 144066 w 6076950"/>
              <a:gd name="connsiteY1" fmla="*/ 534566 h 4467225"/>
              <a:gd name="connsiteX2" fmla="*/ 405465 w 6076950"/>
              <a:gd name="connsiteY2" fmla="*/ 1047499 h 4467225"/>
              <a:gd name="connsiteX3" fmla="*/ 721588 w 6076950"/>
              <a:gd name="connsiteY3" fmla="*/ 1516787 h 4467225"/>
              <a:gd name="connsiteX4" fmla="*/ 1038225 w 6076950"/>
              <a:gd name="connsiteY4" fmla="*/ 1933575 h 4467225"/>
              <a:gd name="connsiteX5" fmla="*/ 1847850 w 6076950"/>
              <a:gd name="connsiteY5" fmla="*/ 2752725 h 4467225"/>
              <a:gd name="connsiteX6" fmla="*/ 2581275 w 6076950"/>
              <a:gd name="connsiteY6" fmla="*/ 3267075 h 4467225"/>
              <a:gd name="connsiteX7" fmla="*/ 3448050 w 6076950"/>
              <a:gd name="connsiteY7" fmla="*/ 3743325 h 4467225"/>
              <a:gd name="connsiteX8" fmla="*/ 4391025 w 6076950"/>
              <a:gd name="connsiteY8" fmla="*/ 4114800 h 4467225"/>
              <a:gd name="connsiteX9" fmla="*/ 5286375 w 6076950"/>
              <a:gd name="connsiteY9" fmla="*/ 4371975 h 4467225"/>
              <a:gd name="connsiteX10" fmla="*/ 6076950 w 6076950"/>
              <a:gd name="connsiteY10" fmla="*/ 4467225 h 4467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76950" h="4467225">
                <a:moveTo>
                  <a:pt x="0" y="0"/>
                </a:moveTo>
                <a:cubicBezTo>
                  <a:pt x="28575" y="178594"/>
                  <a:pt x="71086" y="330402"/>
                  <a:pt x="144066" y="534566"/>
                </a:cubicBezTo>
                <a:cubicBezTo>
                  <a:pt x="216082" y="707670"/>
                  <a:pt x="309211" y="883796"/>
                  <a:pt x="405465" y="1047499"/>
                </a:cubicBezTo>
                <a:cubicBezTo>
                  <a:pt x="501719" y="1211203"/>
                  <a:pt x="616128" y="1369108"/>
                  <a:pt x="721588" y="1516787"/>
                </a:cubicBezTo>
                <a:cubicBezTo>
                  <a:pt x="827048" y="1664466"/>
                  <a:pt x="850515" y="1727585"/>
                  <a:pt x="1038225" y="1933575"/>
                </a:cubicBezTo>
                <a:cubicBezTo>
                  <a:pt x="1225935" y="2139565"/>
                  <a:pt x="1590675" y="2530475"/>
                  <a:pt x="1847850" y="2752725"/>
                </a:cubicBezTo>
                <a:cubicBezTo>
                  <a:pt x="2105025" y="2974975"/>
                  <a:pt x="2314575" y="3101975"/>
                  <a:pt x="2581275" y="3267075"/>
                </a:cubicBezTo>
                <a:cubicBezTo>
                  <a:pt x="2847975" y="3432175"/>
                  <a:pt x="3146425" y="3602038"/>
                  <a:pt x="3448050" y="3743325"/>
                </a:cubicBezTo>
                <a:cubicBezTo>
                  <a:pt x="3749675" y="3884612"/>
                  <a:pt x="4084638" y="4010025"/>
                  <a:pt x="4391025" y="4114800"/>
                </a:cubicBezTo>
                <a:cubicBezTo>
                  <a:pt x="4697412" y="4219575"/>
                  <a:pt x="5005388" y="4313238"/>
                  <a:pt x="5286375" y="4371975"/>
                </a:cubicBezTo>
                <a:cubicBezTo>
                  <a:pt x="5567363" y="4430713"/>
                  <a:pt x="5929313" y="4452938"/>
                  <a:pt x="6076950" y="4467225"/>
                </a:cubicBezTo>
              </a:path>
            </a:pathLst>
          </a:custGeom>
          <a:ln w="254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Freeform 30"/>
          <p:cNvSpPr/>
          <p:nvPr/>
        </p:nvSpPr>
        <p:spPr>
          <a:xfrm>
            <a:off x="952500" y="1123950"/>
            <a:ext cx="6819900" cy="4572000"/>
          </a:xfrm>
          <a:custGeom>
            <a:avLst/>
            <a:gdLst>
              <a:gd name="connsiteX0" fmla="*/ 0 w 6819900"/>
              <a:gd name="connsiteY0" fmla="*/ 0 h 4572000"/>
              <a:gd name="connsiteX1" fmla="*/ 47625 w 6819900"/>
              <a:gd name="connsiteY1" fmla="*/ 514350 h 4572000"/>
              <a:gd name="connsiteX2" fmla="*/ 161925 w 6819900"/>
              <a:gd name="connsiteY2" fmla="*/ 923925 h 4572000"/>
              <a:gd name="connsiteX3" fmla="*/ 457200 w 6819900"/>
              <a:gd name="connsiteY3" fmla="*/ 1495425 h 4572000"/>
              <a:gd name="connsiteX4" fmla="*/ 781050 w 6819900"/>
              <a:gd name="connsiteY4" fmla="*/ 1914525 h 4572000"/>
              <a:gd name="connsiteX5" fmla="*/ 1314450 w 6819900"/>
              <a:gd name="connsiteY5" fmla="*/ 2476500 h 4572000"/>
              <a:gd name="connsiteX6" fmla="*/ 1885950 w 6819900"/>
              <a:gd name="connsiteY6" fmla="*/ 2952750 h 4572000"/>
              <a:gd name="connsiteX7" fmla="*/ 2628900 w 6819900"/>
              <a:gd name="connsiteY7" fmla="*/ 3486150 h 4572000"/>
              <a:gd name="connsiteX8" fmla="*/ 3495675 w 6819900"/>
              <a:gd name="connsiteY8" fmla="*/ 3933825 h 4572000"/>
              <a:gd name="connsiteX9" fmla="*/ 4391025 w 6819900"/>
              <a:gd name="connsiteY9" fmla="*/ 4248150 h 4572000"/>
              <a:gd name="connsiteX10" fmla="*/ 5238750 w 6819900"/>
              <a:gd name="connsiteY10" fmla="*/ 4429125 h 4572000"/>
              <a:gd name="connsiteX11" fmla="*/ 5962650 w 6819900"/>
              <a:gd name="connsiteY11" fmla="*/ 4524375 h 4572000"/>
              <a:gd name="connsiteX12" fmla="*/ 6819900 w 6819900"/>
              <a:gd name="connsiteY12" fmla="*/ 4572000 h 4572000"/>
              <a:gd name="connsiteX0" fmla="*/ 0 w 6819900"/>
              <a:gd name="connsiteY0" fmla="*/ 0 h 4572000"/>
              <a:gd name="connsiteX1" fmla="*/ 47625 w 6819900"/>
              <a:gd name="connsiteY1" fmla="*/ 514350 h 4572000"/>
              <a:gd name="connsiteX2" fmla="*/ 161925 w 6819900"/>
              <a:gd name="connsiteY2" fmla="*/ 923925 h 4572000"/>
              <a:gd name="connsiteX3" fmla="*/ 470582 w 6819900"/>
              <a:gd name="connsiteY3" fmla="*/ 1482044 h 4572000"/>
              <a:gd name="connsiteX4" fmla="*/ 781050 w 6819900"/>
              <a:gd name="connsiteY4" fmla="*/ 1914525 h 4572000"/>
              <a:gd name="connsiteX5" fmla="*/ 1314450 w 6819900"/>
              <a:gd name="connsiteY5" fmla="*/ 2476500 h 4572000"/>
              <a:gd name="connsiteX6" fmla="*/ 1885950 w 6819900"/>
              <a:gd name="connsiteY6" fmla="*/ 2952750 h 4572000"/>
              <a:gd name="connsiteX7" fmla="*/ 2628900 w 6819900"/>
              <a:gd name="connsiteY7" fmla="*/ 3486150 h 4572000"/>
              <a:gd name="connsiteX8" fmla="*/ 3495675 w 6819900"/>
              <a:gd name="connsiteY8" fmla="*/ 3933825 h 4572000"/>
              <a:gd name="connsiteX9" fmla="*/ 4391025 w 6819900"/>
              <a:gd name="connsiteY9" fmla="*/ 4248150 h 4572000"/>
              <a:gd name="connsiteX10" fmla="*/ 5238750 w 6819900"/>
              <a:gd name="connsiteY10" fmla="*/ 4429125 h 4572000"/>
              <a:gd name="connsiteX11" fmla="*/ 5962650 w 6819900"/>
              <a:gd name="connsiteY11" fmla="*/ 4524375 h 4572000"/>
              <a:gd name="connsiteX12" fmla="*/ 6819900 w 6819900"/>
              <a:gd name="connsiteY12" fmla="*/ 4572000 h 4572000"/>
              <a:gd name="connsiteX0" fmla="*/ 0 w 6819900"/>
              <a:gd name="connsiteY0" fmla="*/ 0 h 4572000"/>
              <a:gd name="connsiteX1" fmla="*/ 47625 w 6819900"/>
              <a:gd name="connsiteY1" fmla="*/ 514350 h 4572000"/>
              <a:gd name="connsiteX2" fmla="*/ 179767 w 6819900"/>
              <a:gd name="connsiteY2" fmla="*/ 919465 h 4572000"/>
              <a:gd name="connsiteX3" fmla="*/ 470582 w 6819900"/>
              <a:gd name="connsiteY3" fmla="*/ 1482044 h 4572000"/>
              <a:gd name="connsiteX4" fmla="*/ 781050 w 6819900"/>
              <a:gd name="connsiteY4" fmla="*/ 1914525 h 4572000"/>
              <a:gd name="connsiteX5" fmla="*/ 1314450 w 6819900"/>
              <a:gd name="connsiteY5" fmla="*/ 2476500 h 4572000"/>
              <a:gd name="connsiteX6" fmla="*/ 1885950 w 6819900"/>
              <a:gd name="connsiteY6" fmla="*/ 2952750 h 4572000"/>
              <a:gd name="connsiteX7" fmla="*/ 2628900 w 6819900"/>
              <a:gd name="connsiteY7" fmla="*/ 3486150 h 4572000"/>
              <a:gd name="connsiteX8" fmla="*/ 3495675 w 6819900"/>
              <a:gd name="connsiteY8" fmla="*/ 3933825 h 4572000"/>
              <a:gd name="connsiteX9" fmla="*/ 4391025 w 6819900"/>
              <a:gd name="connsiteY9" fmla="*/ 4248150 h 4572000"/>
              <a:gd name="connsiteX10" fmla="*/ 5238750 w 6819900"/>
              <a:gd name="connsiteY10" fmla="*/ 4429125 h 4572000"/>
              <a:gd name="connsiteX11" fmla="*/ 5962650 w 6819900"/>
              <a:gd name="connsiteY11" fmla="*/ 4524375 h 4572000"/>
              <a:gd name="connsiteX12" fmla="*/ 6819900 w 6819900"/>
              <a:gd name="connsiteY12" fmla="*/ 4572000 h 4572000"/>
              <a:gd name="connsiteX0" fmla="*/ 0 w 6819900"/>
              <a:gd name="connsiteY0" fmla="*/ 0 h 4572000"/>
              <a:gd name="connsiteX1" fmla="*/ 47625 w 6819900"/>
              <a:gd name="connsiteY1" fmla="*/ 514350 h 4572000"/>
              <a:gd name="connsiteX2" fmla="*/ 179767 w 6819900"/>
              <a:gd name="connsiteY2" fmla="*/ 919465 h 4572000"/>
              <a:gd name="connsiteX3" fmla="*/ 470582 w 6819900"/>
              <a:gd name="connsiteY3" fmla="*/ 1482044 h 4572000"/>
              <a:gd name="connsiteX4" fmla="*/ 781050 w 6819900"/>
              <a:gd name="connsiteY4" fmla="*/ 1914525 h 4572000"/>
              <a:gd name="connsiteX5" fmla="*/ 1314450 w 6819900"/>
              <a:gd name="connsiteY5" fmla="*/ 2476500 h 4572000"/>
              <a:gd name="connsiteX6" fmla="*/ 1885950 w 6819900"/>
              <a:gd name="connsiteY6" fmla="*/ 2983973 h 4572000"/>
              <a:gd name="connsiteX7" fmla="*/ 2628900 w 6819900"/>
              <a:gd name="connsiteY7" fmla="*/ 3486150 h 4572000"/>
              <a:gd name="connsiteX8" fmla="*/ 3495675 w 6819900"/>
              <a:gd name="connsiteY8" fmla="*/ 3933825 h 4572000"/>
              <a:gd name="connsiteX9" fmla="*/ 4391025 w 6819900"/>
              <a:gd name="connsiteY9" fmla="*/ 4248150 h 4572000"/>
              <a:gd name="connsiteX10" fmla="*/ 5238750 w 6819900"/>
              <a:gd name="connsiteY10" fmla="*/ 4429125 h 4572000"/>
              <a:gd name="connsiteX11" fmla="*/ 5962650 w 6819900"/>
              <a:gd name="connsiteY11" fmla="*/ 4524375 h 4572000"/>
              <a:gd name="connsiteX12" fmla="*/ 6819900 w 6819900"/>
              <a:gd name="connsiteY12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19900" h="4572000">
                <a:moveTo>
                  <a:pt x="0" y="0"/>
                </a:moveTo>
                <a:cubicBezTo>
                  <a:pt x="10319" y="180181"/>
                  <a:pt x="17664" y="361106"/>
                  <a:pt x="47625" y="514350"/>
                </a:cubicBezTo>
                <a:cubicBezTo>
                  <a:pt x="77586" y="667594"/>
                  <a:pt x="109274" y="758183"/>
                  <a:pt x="179767" y="919465"/>
                </a:cubicBezTo>
                <a:cubicBezTo>
                  <a:pt x="250260" y="1080747"/>
                  <a:pt x="370368" y="1316201"/>
                  <a:pt x="470582" y="1482044"/>
                </a:cubicBezTo>
                <a:cubicBezTo>
                  <a:pt x="570796" y="1647887"/>
                  <a:pt x="640405" y="1748782"/>
                  <a:pt x="781050" y="1914525"/>
                </a:cubicBezTo>
                <a:cubicBezTo>
                  <a:pt x="921695" y="2080268"/>
                  <a:pt x="1130300" y="2298259"/>
                  <a:pt x="1314450" y="2476500"/>
                </a:cubicBezTo>
                <a:cubicBezTo>
                  <a:pt x="1498600" y="2654741"/>
                  <a:pt x="1666875" y="2815698"/>
                  <a:pt x="1885950" y="2983973"/>
                </a:cubicBezTo>
                <a:cubicBezTo>
                  <a:pt x="2105025" y="3152248"/>
                  <a:pt x="2360613" y="3327841"/>
                  <a:pt x="2628900" y="3486150"/>
                </a:cubicBezTo>
                <a:cubicBezTo>
                  <a:pt x="2897188" y="3644459"/>
                  <a:pt x="3201988" y="3806825"/>
                  <a:pt x="3495675" y="3933825"/>
                </a:cubicBezTo>
                <a:cubicBezTo>
                  <a:pt x="3789362" y="4060825"/>
                  <a:pt x="4100512" y="4165600"/>
                  <a:pt x="4391025" y="4248150"/>
                </a:cubicBezTo>
                <a:cubicBezTo>
                  <a:pt x="4681538" y="4330700"/>
                  <a:pt x="4976813" y="4383088"/>
                  <a:pt x="5238750" y="4429125"/>
                </a:cubicBezTo>
                <a:cubicBezTo>
                  <a:pt x="5500687" y="4475162"/>
                  <a:pt x="5699125" y="4500563"/>
                  <a:pt x="5962650" y="4524375"/>
                </a:cubicBezTo>
                <a:cubicBezTo>
                  <a:pt x="6226175" y="4548187"/>
                  <a:pt x="6523037" y="4560093"/>
                  <a:pt x="6819900" y="4572000"/>
                </a:cubicBezTo>
              </a:path>
            </a:pathLst>
          </a:cu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Freeform 31"/>
          <p:cNvSpPr/>
          <p:nvPr/>
        </p:nvSpPr>
        <p:spPr>
          <a:xfrm>
            <a:off x="952500" y="1047750"/>
            <a:ext cx="6962775" cy="4638675"/>
          </a:xfrm>
          <a:custGeom>
            <a:avLst/>
            <a:gdLst>
              <a:gd name="connsiteX0" fmla="*/ 0 w 6962775"/>
              <a:gd name="connsiteY0" fmla="*/ 0 h 4638675"/>
              <a:gd name="connsiteX1" fmla="*/ 76200 w 6962775"/>
              <a:gd name="connsiteY1" fmla="*/ 466725 h 4638675"/>
              <a:gd name="connsiteX2" fmla="*/ 257175 w 6962775"/>
              <a:gd name="connsiteY2" fmla="*/ 885825 h 4638675"/>
              <a:gd name="connsiteX3" fmla="*/ 504825 w 6962775"/>
              <a:gd name="connsiteY3" fmla="*/ 1314450 h 4638675"/>
              <a:gd name="connsiteX4" fmla="*/ 1000125 w 6962775"/>
              <a:gd name="connsiteY4" fmla="*/ 1914525 h 4638675"/>
              <a:gd name="connsiteX5" fmla="*/ 1276350 w 6962775"/>
              <a:gd name="connsiteY5" fmla="*/ 2181225 h 4638675"/>
              <a:gd name="connsiteX6" fmla="*/ 1800225 w 6962775"/>
              <a:gd name="connsiteY6" fmla="*/ 2619375 h 4638675"/>
              <a:gd name="connsiteX7" fmla="*/ 2257425 w 6962775"/>
              <a:gd name="connsiteY7" fmla="*/ 2981325 h 4638675"/>
              <a:gd name="connsiteX8" fmla="*/ 2990850 w 6962775"/>
              <a:gd name="connsiteY8" fmla="*/ 3419475 h 4638675"/>
              <a:gd name="connsiteX9" fmla="*/ 3790950 w 6962775"/>
              <a:gd name="connsiteY9" fmla="*/ 3829050 h 4638675"/>
              <a:gd name="connsiteX10" fmla="*/ 4572000 w 6962775"/>
              <a:gd name="connsiteY10" fmla="*/ 4171950 h 4638675"/>
              <a:gd name="connsiteX11" fmla="*/ 5486400 w 6962775"/>
              <a:gd name="connsiteY11" fmla="*/ 4438650 h 4638675"/>
              <a:gd name="connsiteX12" fmla="*/ 6115050 w 6962775"/>
              <a:gd name="connsiteY12" fmla="*/ 4562475 h 4638675"/>
              <a:gd name="connsiteX13" fmla="*/ 6962775 w 6962775"/>
              <a:gd name="connsiteY13" fmla="*/ 4638675 h 4638675"/>
              <a:gd name="connsiteX0" fmla="*/ 0 w 6962775"/>
              <a:gd name="connsiteY0" fmla="*/ 0 h 4638675"/>
              <a:gd name="connsiteX1" fmla="*/ 76200 w 6962775"/>
              <a:gd name="connsiteY1" fmla="*/ 466725 h 4638675"/>
              <a:gd name="connsiteX2" fmla="*/ 257175 w 6962775"/>
              <a:gd name="connsiteY2" fmla="*/ 885825 h 4638675"/>
              <a:gd name="connsiteX3" fmla="*/ 523875 w 6962775"/>
              <a:gd name="connsiteY3" fmla="*/ 1295400 h 4638675"/>
              <a:gd name="connsiteX4" fmla="*/ 1000125 w 6962775"/>
              <a:gd name="connsiteY4" fmla="*/ 1914525 h 4638675"/>
              <a:gd name="connsiteX5" fmla="*/ 1276350 w 6962775"/>
              <a:gd name="connsiteY5" fmla="*/ 2181225 h 4638675"/>
              <a:gd name="connsiteX6" fmla="*/ 1800225 w 6962775"/>
              <a:gd name="connsiteY6" fmla="*/ 2619375 h 4638675"/>
              <a:gd name="connsiteX7" fmla="*/ 2257425 w 6962775"/>
              <a:gd name="connsiteY7" fmla="*/ 2981325 h 4638675"/>
              <a:gd name="connsiteX8" fmla="*/ 2990850 w 6962775"/>
              <a:gd name="connsiteY8" fmla="*/ 3419475 h 4638675"/>
              <a:gd name="connsiteX9" fmla="*/ 3790950 w 6962775"/>
              <a:gd name="connsiteY9" fmla="*/ 3829050 h 4638675"/>
              <a:gd name="connsiteX10" fmla="*/ 4572000 w 6962775"/>
              <a:gd name="connsiteY10" fmla="*/ 4171950 h 4638675"/>
              <a:gd name="connsiteX11" fmla="*/ 5486400 w 6962775"/>
              <a:gd name="connsiteY11" fmla="*/ 4438650 h 4638675"/>
              <a:gd name="connsiteX12" fmla="*/ 6115050 w 6962775"/>
              <a:gd name="connsiteY12" fmla="*/ 4562475 h 4638675"/>
              <a:gd name="connsiteX13" fmla="*/ 6962775 w 6962775"/>
              <a:gd name="connsiteY13" fmla="*/ 4638675 h 4638675"/>
              <a:gd name="connsiteX0" fmla="*/ 0 w 6962775"/>
              <a:gd name="connsiteY0" fmla="*/ 0 h 4638675"/>
              <a:gd name="connsiteX1" fmla="*/ 76200 w 6962775"/>
              <a:gd name="connsiteY1" fmla="*/ 466725 h 4638675"/>
              <a:gd name="connsiteX2" fmla="*/ 257175 w 6962775"/>
              <a:gd name="connsiteY2" fmla="*/ 885825 h 4638675"/>
              <a:gd name="connsiteX3" fmla="*/ 523875 w 6962775"/>
              <a:gd name="connsiteY3" fmla="*/ 1295400 h 4638675"/>
              <a:gd name="connsiteX4" fmla="*/ 990600 w 6962775"/>
              <a:gd name="connsiteY4" fmla="*/ 1847850 h 4638675"/>
              <a:gd name="connsiteX5" fmla="*/ 1276350 w 6962775"/>
              <a:gd name="connsiteY5" fmla="*/ 2181225 h 4638675"/>
              <a:gd name="connsiteX6" fmla="*/ 1800225 w 6962775"/>
              <a:gd name="connsiteY6" fmla="*/ 2619375 h 4638675"/>
              <a:gd name="connsiteX7" fmla="*/ 2257425 w 6962775"/>
              <a:gd name="connsiteY7" fmla="*/ 2981325 h 4638675"/>
              <a:gd name="connsiteX8" fmla="*/ 2990850 w 6962775"/>
              <a:gd name="connsiteY8" fmla="*/ 3419475 h 4638675"/>
              <a:gd name="connsiteX9" fmla="*/ 3790950 w 6962775"/>
              <a:gd name="connsiteY9" fmla="*/ 3829050 h 4638675"/>
              <a:gd name="connsiteX10" fmla="*/ 4572000 w 6962775"/>
              <a:gd name="connsiteY10" fmla="*/ 4171950 h 4638675"/>
              <a:gd name="connsiteX11" fmla="*/ 5486400 w 6962775"/>
              <a:gd name="connsiteY11" fmla="*/ 4438650 h 4638675"/>
              <a:gd name="connsiteX12" fmla="*/ 6115050 w 6962775"/>
              <a:gd name="connsiteY12" fmla="*/ 4562475 h 4638675"/>
              <a:gd name="connsiteX13" fmla="*/ 6962775 w 6962775"/>
              <a:gd name="connsiteY13" fmla="*/ 4638675 h 4638675"/>
              <a:gd name="connsiteX0" fmla="*/ 0 w 6962775"/>
              <a:gd name="connsiteY0" fmla="*/ 0 h 4638675"/>
              <a:gd name="connsiteX1" fmla="*/ 76200 w 6962775"/>
              <a:gd name="connsiteY1" fmla="*/ 466725 h 4638675"/>
              <a:gd name="connsiteX2" fmla="*/ 257175 w 6962775"/>
              <a:gd name="connsiteY2" fmla="*/ 885825 h 4638675"/>
              <a:gd name="connsiteX3" fmla="*/ 523875 w 6962775"/>
              <a:gd name="connsiteY3" fmla="*/ 1295400 h 4638675"/>
              <a:gd name="connsiteX4" fmla="*/ 904875 w 6962775"/>
              <a:gd name="connsiteY4" fmla="*/ 1790700 h 4638675"/>
              <a:gd name="connsiteX5" fmla="*/ 1276350 w 6962775"/>
              <a:gd name="connsiteY5" fmla="*/ 2181225 h 4638675"/>
              <a:gd name="connsiteX6" fmla="*/ 1800225 w 6962775"/>
              <a:gd name="connsiteY6" fmla="*/ 2619375 h 4638675"/>
              <a:gd name="connsiteX7" fmla="*/ 2257425 w 6962775"/>
              <a:gd name="connsiteY7" fmla="*/ 2981325 h 4638675"/>
              <a:gd name="connsiteX8" fmla="*/ 2990850 w 6962775"/>
              <a:gd name="connsiteY8" fmla="*/ 3419475 h 4638675"/>
              <a:gd name="connsiteX9" fmla="*/ 3790950 w 6962775"/>
              <a:gd name="connsiteY9" fmla="*/ 3829050 h 4638675"/>
              <a:gd name="connsiteX10" fmla="*/ 4572000 w 6962775"/>
              <a:gd name="connsiteY10" fmla="*/ 4171950 h 4638675"/>
              <a:gd name="connsiteX11" fmla="*/ 5486400 w 6962775"/>
              <a:gd name="connsiteY11" fmla="*/ 4438650 h 4638675"/>
              <a:gd name="connsiteX12" fmla="*/ 6115050 w 6962775"/>
              <a:gd name="connsiteY12" fmla="*/ 4562475 h 4638675"/>
              <a:gd name="connsiteX13" fmla="*/ 6962775 w 6962775"/>
              <a:gd name="connsiteY13" fmla="*/ 4638675 h 4638675"/>
              <a:gd name="connsiteX0" fmla="*/ 0 w 6962775"/>
              <a:gd name="connsiteY0" fmla="*/ 0 h 4638675"/>
              <a:gd name="connsiteX1" fmla="*/ 76200 w 6962775"/>
              <a:gd name="connsiteY1" fmla="*/ 466725 h 4638675"/>
              <a:gd name="connsiteX2" fmla="*/ 257175 w 6962775"/>
              <a:gd name="connsiteY2" fmla="*/ 885825 h 4638675"/>
              <a:gd name="connsiteX3" fmla="*/ 523875 w 6962775"/>
              <a:gd name="connsiteY3" fmla="*/ 1295400 h 4638675"/>
              <a:gd name="connsiteX4" fmla="*/ 904875 w 6962775"/>
              <a:gd name="connsiteY4" fmla="*/ 1790700 h 4638675"/>
              <a:gd name="connsiteX5" fmla="*/ 1276350 w 6962775"/>
              <a:gd name="connsiteY5" fmla="*/ 2181225 h 4638675"/>
              <a:gd name="connsiteX6" fmla="*/ 1800225 w 6962775"/>
              <a:gd name="connsiteY6" fmla="*/ 2619375 h 4638675"/>
              <a:gd name="connsiteX7" fmla="*/ 2276475 w 6962775"/>
              <a:gd name="connsiteY7" fmla="*/ 2952750 h 4638675"/>
              <a:gd name="connsiteX8" fmla="*/ 2990850 w 6962775"/>
              <a:gd name="connsiteY8" fmla="*/ 3419475 h 4638675"/>
              <a:gd name="connsiteX9" fmla="*/ 3790950 w 6962775"/>
              <a:gd name="connsiteY9" fmla="*/ 3829050 h 4638675"/>
              <a:gd name="connsiteX10" fmla="*/ 4572000 w 6962775"/>
              <a:gd name="connsiteY10" fmla="*/ 4171950 h 4638675"/>
              <a:gd name="connsiteX11" fmla="*/ 5486400 w 6962775"/>
              <a:gd name="connsiteY11" fmla="*/ 4438650 h 4638675"/>
              <a:gd name="connsiteX12" fmla="*/ 6115050 w 6962775"/>
              <a:gd name="connsiteY12" fmla="*/ 4562475 h 4638675"/>
              <a:gd name="connsiteX13" fmla="*/ 6962775 w 6962775"/>
              <a:gd name="connsiteY13" fmla="*/ 4638675 h 463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62775" h="4638675">
                <a:moveTo>
                  <a:pt x="0" y="0"/>
                </a:moveTo>
                <a:cubicBezTo>
                  <a:pt x="16668" y="159543"/>
                  <a:pt x="33337" y="319087"/>
                  <a:pt x="76200" y="466725"/>
                </a:cubicBezTo>
                <a:cubicBezTo>
                  <a:pt x="119063" y="614363"/>
                  <a:pt x="182563" y="747713"/>
                  <a:pt x="257175" y="885825"/>
                </a:cubicBezTo>
                <a:cubicBezTo>
                  <a:pt x="331787" y="1023937"/>
                  <a:pt x="415925" y="1144588"/>
                  <a:pt x="523875" y="1295400"/>
                </a:cubicBezTo>
                <a:cubicBezTo>
                  <a:pt x="631825" y="1446213"/>
                  <a:pt x="779463" y="1643063"/>
                  <a:pt x="904875" y="1790700"/>
                </a:cubicBezTo>
                <a:cubicBezTo>
                  <a:pt x="1030287" y="1938337"/>
                  <a:pt x="1127125" y="2043113"/>
                  <a:pt x="1276350" y="2181225"/>
                </a:cubicBezTo>
                <a:cubicBezTo>
                  <a:pt x="1425575" y="2319338"/>
                  <a:pt x="1633538" y="2490788"/>
                  <a:pt x="1800225" y="2619375"/>
                </a:cubicBezTo>
                <a:cubicBezTo>
                  <a:pt x="1966913" y="2747963"/>
                  <a:pt x="2078038" y="2819400"/>
                  <a:pt x="2276475" y="2952750"/>
                </a:cubicBezTo>
                <a:cubicBezTo>
                  <a:pt x="2474912" y="3086100"/>
                  <a:pt x="2738438" y="3273425"/>
                  <a:pt x="2990850" y="3419475"/>
                </a:cubicBezTo>
                <a:cubicBezTo>
                  <a:pt x="3243262" y="3565525"/>
                  <a:pt x="3527425" y="3703638"/>
                  <a:pt x="3790950" y="3829050"/>
                </a:cubicBezTo>
                <a:cubicBezTo>
                  <a:pt x="4054475" y="3954462"/>
                  <a:pt x="4289425" y="4070350"/>
                  <a:pt x="4572000" y="4171950"/>
                </a:cubicBezTo>
                <a:cubicBezTo>
                  <a:pt x="4854575" y="4273550"/>
                  <a:pt x="5229225" y="4373563"/>
                  <a:pt x="5486400" y="4438650"/>
                </a:cubicBezTo>
                <a:cubicBezTo>
                  <a:pt x="5743575" y="4503738"/>
                  <a:pt x="5868988" y="4529138"/>
                  <a:pt x="6115050" y="4562475"/>
                </a:cubicBezTo>
                <a:cubicBezTo>
                  <a:pt x="6361113" y="4595813"/>
                  <a:pt x="6962775" y="4638675"/>
                  <a:pt x="6962775" y="4638675"/>
                </a:cubicBezTo>
              </a:path>
            </a:pathLst>
          </a:cu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TextBox 32"/>
          <p:cNvSpPr txBox="1"/>
          <p:nvPr/>
        </p:nvSpPr>
        <p:spPr>
          <a:xfrm>
            <a:off x="6411466" y="2492896"/>
            <a:ext cx="2264990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Jun 2013 </a:t>
            </a:r>
            <a:r>
              <a:rPr lang="en-US" dirty="0" err="1" smtClean="0"/>
              <a:t>vs</a:t>
            </a:r>
            <a:r>
              <a:rPr lang="en-US" dirty="0" smtClean="0"/>
              <a:t> Oct 2013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99592" y="980728"/>
            <a:ext cx="1512168" cy="244827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7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1298223"/>
            <a:ext cx="3888432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Almost </a:t>
            </a:r>
            <a:r>
              <a:rPr lang="en-US" b="1" dirty="0" smtClean="0"/>
              <a:t>2%</a:t>
            </a:r>
            <a:r>
              <a:rPr lang="en-US" dirty="0" smtClean="0"/>
              <a:t> of our traffic is over IPv6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6016" y="5546695"/>
            <a:ext cx="3888432" cy="330577"/>
          </a:xfrm>
          <a:prstGeom prst="foldedCorner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6">
                <a:lumMod val="50000"/>
              </a:schemeClr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dirty="0" smtClean="0"/>
              <a:t>We expect that to reach </a:t>
            </a:r>
            <a:r>
              <a:rPr lang="en-US" b="1" dirty="0" smtClean="0"/>
              <a:t>6%</a:t>
            </a:r>
            <a:r>
              <a:rPr lang="en-US" dirty="0" smtClean="0"/>
              <a:t> in 2014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1844" y="1844824"/>
            <a:ext cx="7380312" cy="34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8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8" name="Rectangle 7"/>
          <p:cNvSpPr/>
          <p:nvPr/>
        </p:nvSpPr>
        <p:spPr>
          <a:xfrm>
            <a:off x="539552" y="980728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latin typeface="+mn-lt"/>
              </a:rPr>
              <a:t>IPv6 in CPEs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5 CPEs with Dual-Stack (6 </a:t>
            </a:r>
            <a:r>
              <a:rPr lang="en-US" sz="2400" dirty="0" err="1" smtClean="0">
                <a:latin typeface="+mn-lt"/>
              </a:rPr>
              <a:t>firmwares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avg</a:t>
            </a:r>
            <a:r>
              <a:rPr lang="en-US" sz="2400" dirty="0" smtClean="0">
                <a:latin typeface="+mn-lt"/>
              </a:rPr>
              <a:t>)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5 CPEs with DS-</a:t>
            </a:r>
            <a:r>
              <a:rPr lang="en-US" sz="2400" dirty="0" err="1" smtClean="0">
                <a:latin typeface="+mn-lt"/>
              </a:rPr>
              <a:t>Lite</a:t>
            </a:r>
            <a:r>
              <a:rPr lang="en-US" sz="2400" dirty="0" smtClean="0">
                <a:latin typeface="+mn-lt"/>
              </a:rPr>
              <a:t> (3 </a:t>
            </a:r>
            <a:r>
              <a:rPr lang="en-US" sz="2400" dirty="0" err="1" smtClean="0">
                <a:latin typeface="+mn-lt"/>
              </a:rPr>
              <a:t>firmwares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avg</a:t>
            </a:r>
            <a:r>
              <a:rPr lang="en-US" sz="2400" dirty="0" smtClean="0">
                <a:latin typeface="+mn-lt"/>
              </a:rPr>
              <a:t>)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1 CPE with PCP (5 </a:t>
            </a:r>
            <a:r>
              <a:rPr lang="en-US" sz="2400" dirty="0" err="1" smtClean="0">
                <a:latin typeface="+mn-lt"/>
              </a:rPr>
              <a:t>firmwares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 err="1" smtClean="0">
                <a:latin typeface="+mn-lt"/>
              </a:rPr>
              <a:t>avg</a:t>
            </a:r>
            <a:r>
              <a:rPr lang="en-US" sz="2400" dirty="0" smtClean="0">
                <a:latin typeface="+mn-lt"/>
              </a:rPr>
              <a:t>)</a:t>
            </a:r>
          </a:p>
          <a:p>
            <a:endParaRPr lang="en-US" sz="2400" dirty="0" smtClean="0">
              <a:latin typeface="+mn-lt"/>
            </a:endParaRPr>
          </a:p>
          <a:p>
            <a:r>
              <a:rPr lang="en-US" sz="2400" b="1" u="sng" dirty="0" smtClean="0">
                <a:latin typeface="+mn-lt"/>
              </a:rPr>
              <a:t>Most common problems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DHCPv6-PD not working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Passing DNS info to clients</a:t>
            </a:r>
          </a:p>
          <a:p>
            <a:pPr>
              <a:buFont typeface="Wingdings" pitchFamily="2" charset="2"/>
              <a:buChar char="q"/>
            </a:pPr>
            <a:endParaRPr lang="en-US" sz="2400" dirty="0" smtClean="0">
              <a:latin typeface="+mn-lt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+mn-lt"/>
              </a:rPr>
              <a:t> Non-optimal MTU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 24"/>
          <p:cNvGraphicFramePr/>
          <p:nvPr/>
        </p:nvGraphicFramePr>
        <p:xfrm>
          <a:off x="467544" y="149731"/>
          <a:ext cx="8280920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86248" y="6381328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(</a:t>
            </a:r>
            <a:fld id="{27469C2B-3C57-4A28-8BC8-154AA87E02CC}" type="slidenum">
              <a:rPr lang="el-GR" smtClean="0"/>
              <a:pPr>
                <a:defRPr/>
              </a:pPr>
              <a:t>9</a:t>
            </a:fld>
            <a:r>
              <a:rPr lang="en-US" dirty="0" smtClean="0"/>
              <a:t>)</a:t>
            </a:r>
            <a:endParaRPr lang="el-GR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503548" y="2204864"/>
            <a:ext cx="8136904" cy="844808"/>
          </a:xfrm>
          <a:prstGeom prst="snip2DiagRect">
            <a:avLst/>
          </a:prstGeom>
          <a:ln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+mn-lt"/>
              </a:rPr>
              <a:t>IPv4 Address Depletion</a:t>
            </a:r>
            <a:endParaRPr lang="en-US" sz="4000" dirty="0" smtClean="0">
              <a:latin typeface="+mn-lt"/>
            </a:endParaRPr>
          </a:p>
        </p:txBody>
      </p:sp>
      <p:sp>
        <p:nvSpPr>
          <p:cNvPr id="5" name="Snip Diagonal Corner Rectangle 4"/>
          <p:cNvSpPr/>
          <p:nvPr/>
        </p:nvSpPr>
        <p:spPr>
          <a:xfrm>
            <a:off x="503548" y="3808328"/>
            <a:ext cx="8136904" cy="844808"/>
          </a:xfrm>
          <a:prstGeom prst="snip2DiagRect">
            <a:avLst/>
          </a:prstGeom>
          <a:ln>
            <a:prstDash val="sysDot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+mn-lt"/>
              </a:rPr>
              <a:t>DS-</a:t>
            </a:r>
            <a:r>
              <a:rPr lang="en-US" sz="4000" b="1" dirty="0" err="1" smtClean="0">
                <a:latin typeface="+mn-lt"/>
              </a:rPr>
              <a:t>Lite</a:t>
            </a:r>
            <a:endParaRPr lang="en-US" sz="4000" dirty="0" smtClean="0">
              <a:latin typeface="+mn-lt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427984" y="3140968"/>
            <a:ext cx="288032" cy="57606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30643</TotalTime>
  <Words>2665</Words>
  <Application>Microsoft Office PowerPoint</Application>
  <PresentationFormat>On-screen Show (4:3)</PresentationFormat>
  <Paragraphs>636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gmouz</dc:creator>
  <cp:lastModifiedBy>Tassos</cp:lastModifiedBy>
  <cp:revision>6143</cp:revision>
  <dcterms:created xsi:type="dcterms:W3CDTF">2009-10-16T08:31:35Z</dcterms:created>
  <dcterms:modified xsi:type="dcterms:W3CDTF">2013-10-16T19:32:35Z</dcterms:modified>
</cp:coreProperties>
</file>