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16"/>
  </p:notesMasterIdLst>
  <p:sldIdLst>
    <p:sldId id="256" r:id="rId3"/>
    <p:sldId id="257" r:id="rId4"/>
    <p:sldId id="258" r:id="rId5"/>
    <p:sldId id="265" r:id="rId6"/>
    <p:sldId id="259" r:id="rId7"/>
    <p:sldId id="267" r:id="rId8"/>
    <p:sldId id="260" r:id="rId9"/>
    <p:sldId id="268" r:id="rId10"/>
    <p:sldId id="261" r:id="rId11"/>
    <p:sldId id="262" r:id="rId12"/>
    <p:sldId id="263" r:id="rId13"/>
    <p:sldId id="264" r:id="rId14"/>
    <p:sldId id="266" r:id="rId15"/>
  </p:sldIdLst>
  <p:sldSz cx="10080625" cy="7559675"/>
  <p:notesSz cx="7772400" cy="10058400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6" autoAdjust="0"/>
    <p:restoredTop sz="77163" autoAdjust="0"/>
  </p:normalViewPr>
  <p:slideViewPr>
    <p:cSldViewPr>
      <p:cViewPr varScale="1">
        <p:scale>
          <a:sx n="64" d="100"/>
          <a:sy n="64" d="100"/>
        </p:scale>
        <p:origin x="-1554" y="-12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126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0" y="0"/>
            <a:ext cx="3597275" cy="359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5122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77875" y="4776788"/>
            <a:ext cx="6216650" cy="45243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371850" cy="5016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 smtClean="0">
                <a:solidFill>
                  <a:srgbClr val="000000"/>
                </a:solidFill>
                <a:latin typeface="Times New Roman" pitchFamily="16" charset="0"/>
                <a:cs typeface="Tahoma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398963" y="0"/>
            <a:ext cx="3371850" cy="5016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 smtClean="0">
                <a:solidFill>
                  <a:srgbClr val="000000"/>
                </a:solidFill>
                <a:latin typeface="Times New Roman" pitchFamily="16" charset="0"/>
                <a:cs typeface="Tahoma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9555163"/>
            <a:ext cx="3371850" cy="5016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 smtClean="0">
                <a:solidFill>
                  <a:srgbClr val="000000"/>
                </a:solidFill>
                <a:latin typeface="Times New Roman" pitchFamily="16" charset="0"/>
                <a:cs typeface="Tahoma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 smtClean="0">
                <a:solidFill>
                  <a:srgbClr val="000000"/>
                </a:solidFill>
                <a:latin typeface="Times New Roman" pitchFamily="16" charset="0"/>
                <a:cs typeface="Tahoma" charset="0"/>
              </a:defRPr>
            </a:lvl1pPr>
          </a:lstStyle>
          <a:p>
            <a:pPr>
              <a:defRPr/>
            </a:pPr>
            <a:fld id="{4721B9E2-FFD4-4BF7-800F-013636FCFC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781794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9pPr>
          </a:lstStyle>
          <a:p>
            <a:pPr eaLnBrk="1"/>
            <a:fld id="{0A4650E2-4DF0-4981-AFBF-0E9AB0AC4D32}" type="slidenum">
              <a:rPr lang="en-US" altLang="en-US">
                <a:solidFill>
                  <a:srgbClr val="000000"/>
                </a:solidFill>
                <a:latin typeface="Times New Roman" pitchFamily="16" charset="0"/>
                <a:cs typeface="Tahoma" charset="0"/>
              </a:rPr>
              <a:pPr eaLnBrk="1"/>
              <a:t>1</a:t>
            </a:fld>
            <a:endParaRPr lang="en-US" altLang="en-US" dirty="0">
              <a:solidFill>
                <a:srgbClr val="000000"/>
              </a:solidFill>
              <a:latin typeface="Times New Roman" pitchFamily="16" charset="0"/>
              <a:cs typeface="Tahoma" charset="0"/>
            </a:endParaRPr>
          </a:p>
        </p:txBody>
      </p:sp>
      <p:sp>
        <p:nvSpPr>
          <p:cNvPr id="8195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-598488" y="0"/>
            <a:ext cx="4795838" cy="359886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6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9pPr>
          </a:lstStyle>
          <a:p>
            <a:pPr eaLnBrk="1"/>
            <a:fld id="{E40CEF22-B175-4384-87AC-BE174AC80022}" type="slidenum">
              <a:rPr lang="en-US" altLang="en-US">
                <a:solidFill>
                  <a:srgbClr val="000000"/>
                </a:solidFill>
                <a:latin typeface="Times New Roman" pitchFamily="16" charset="0"/>
                <a:cs typeface="Tahoma" charset="0"/>
              </a:rPr>
              <a:pPr eaLnBrk="1"/>
              <a:t>10</a:t>
            </a:fld>
            <a:endParaRPr lang="en-US" altLang="en-US" dirty="0">
              <a:solidFill>
                <a:srgbClr val="000000"/>
              </a:solidFill>
              <a:latin typeface="Times New Roman" pitchFamily="16" charset="0"/>
              <a:cs typeface="Tahoma" charset="0"/>
            </a:endParaRPr>
          </a:p>
        </p:txBody>
      </p:sp>
      <p:sp>
        <p:nvSpPr>
          <p:cNvPr id="9219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0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en-US" altLang="en-US" dirty="0" smtClean="0"/>
              <a:t>Guard the code</a:t>
            </a:r>
          </a:p>
          <a:p>
            <a:r>
              <a:rPr lang="en-US" altLang="en-US" dirty="0" smtClean="0"/>
              <a:t>	Regular contributors try to force their agenda</a:t>
            </a:r>
          </a:p>
          <a:p>
            <a:r>
              <a:rPr lang="en-US" altLang="en-US" dirty="0" smtClean="0"/>
              <a:t>	We love community patches, but not all can nor will get applied</a:t>
            </a:r>
          </a:p>
          <a:p>
            <a:endParaRPr lang="en-US" altLang="en-US" dirty="0" smtClean="0"/>
          </a:p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lang="en-US" altLang="en-US" dirty="0" smtClean="0"/>
              <a:t>Protect The Brand / Trademark</a:t>
            </a:r>
          </a:p>
          <a:p>
            <a:r>
              <a:rPr lang="en-US" altLang="en-US" dirty="0" smtClean="0"/>
              <a:t>	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9pPr>
          </a:lstStyle>
          <a:p>
            <a:pPr eaLnBrk="1"/>
            <a:fld id="{E40CEF22-B175-4384-87AC-BE174AC80022}" type="slidenum">
              <a:rPr lang="en-US" altLang="en-US">
                <a:solidFill>
                  <a:srgbClr val="000000"/>
                </a:solidFill>
                <a:latin typeface="Times New Roman" pitchFamily="16" charset="0"/>
                <a:cs typeface="Tahoma" charset="0"/>
              </a:rPr>
              <a:pPr eaLnBrk="1"/>
              <a:t>11</a:t>
            </a:fld>
            <a:endParaRPr lang="en-US" altLang="en-US" dirty="0">
              <a:solidFill>
                <a:srgbClr val="000000"/>
              </a:solidFill>
              <a:latin typeface="Times New Roman" pitchFamily="16" charset="0"/>
              <a:cs typeface="Tahoma" charset="0"/>
            </a:endParaRPr>
          </a:p>
        </p:txBody>
      </p:sp>
      <p:sp>
        <p:nvSpPr>
          <p:cNvPr id="9219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0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en-US" altLang="en-US" dirty="0" smtClean="0"/>
              <a:t>Feedback</a:t>
            </a:r>
          </a:p>
          <a:p>
            <a:r>
              <a:rPr lang="en-US" altLang="en-US" dirty="0" smtClean="0"/>
              <a:t>	Ideas Forum</a:t>
            </a:r>
          </a:p>
          <a:p>
            <a:endParaRPr lang="en-US" altLang="en-US" dirty="0" smtClean="0"/>
          </a:p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lang="en-US" altLang="en-US" dirty="0" smtClean="0"/>
              <a:t>Financial Support</a:t>
            </a:r>
            <a:r>
              <a:rPr lang="en-US" altLang="en-US" baseline="0" dirty="0" smtClean="0"/>
              <a:t> was the topic of the BoF session at RIPE 66</a:t>
            </a:r>
          </a:p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lang="en-US" altLang="en-US" baseline="0" dirty="0" smtClean="0"/>
              <a:t>How to support?</a:t>
            </a:r>
          </a:p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lang="en-US" altLang="en-US" dirty="0" smtClean="0"/>
              <a:t>Donations accepted</a:t>
            </a:r>
          </a:p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lang="en-US" altLang="en-US" dirty="0" smtClean="0"/>
              <a:t>However maybe consider Nagios</a:t>
            </a:r>
            <a:r>
              <a:rPr lang="en-US" altLang="en-US" baseline="0" dirty="0" smtClean="0"/>
              <a:t> </a:t>
            </a:r>
            <a:r>
              <a:rPr lang="en-US" altLang="en-US" dirty="0" smtClean="0"/>
              <a:t>Commercial Solutions Built on Open Source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9pPr>
          </a:lstStyle>
          <a:p>
            <a:pPr eaLnBrk="1"/>
            <a:fld id="{E40CEF22-B175-4384-87AC-BE174AC80022}" type="slidenum">
              <a:rPr lang="en-US" altLang="en-US">
                <a:solidFill>
                  <a:srgbClr val="000000"/>
                </a:solidFill>
                <a:latin typeface="Times New Roman" pitchFamily="16" charset="0"/>
                <a:cs typeface="Tahoma" charset="0"/>
              </a:rPr>
              <a:pPr eaLnBrk="1"/>
              <a:t>12</a:t>
            </a:fld>
            <a:endParaRPr lang="en-US" altLang="en-US" dirty="0">
              <a:solidFill>
                <a:srgbClr val="000000"/>
              </a:solidFill>
              <a:latin typeface="Times New Roman" pitchFamily="16" charset="0"/>
              <a:cs typeface="Tahoma" charset="0"/>
            </a:endParaRPr>
          </a:p>
        </p:txBody>
      </p:sp>
      <p:sp>
        <p:nvSpPr>
          <p:cNvPr id="9219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0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 dirty="0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9pPr>
          </a:lstStyle>
          <a:p>
            <a:pPr eaLnBrk="1"/>
            <a:fld id="{E40CEF22-B175-4384-87AC-BE174AC80022}" type="slidenum">
              <a:rPr lang="en-US" altLang="en-US">
                <a:solidFill>
                  <a:srgbClr val="000000"/>
                </a:solidFill>
                <a:latin typeface="Times New Roman" pitchFamily="16" charset="0"/>
                <a:cs typeface="Tahoma" charset="0"/>
              </a:rPr>
              <a:pPr eaLnBrk="1"/>
              <a:t>13</a:t>
            </a:fld>
            <a:endParaRPr lang="en-US" altLang="en-US" dirty="0">
              <a:solidFill>
                <a:srgbClr val="000000"/>
              </a:solidFill>
              <a:latin typeface="Times New Roman" pitchFamily="16" charset="0"/>
              <a:cs typeface="Tahoma" charset="0"/>
            </a:endParaRPr>
          </a:p>
        </p:txBody>
      </p:sp>
      <p:sp>
        <p:nvSpPr>
          <p:cNvPr id="9219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0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9pPr>
          </a:lstStyle>
          <a:p>
            <a:pPr eaLnBrk="1"/>
            <a:fld id="{E40CEF22-B175-4384-87AC-BE174AC80022}" type="slidenum">
              <a:rPr lang="en-US" altLang="en-US">
                <a:solidFill>
                  <a:srgbClr val="000000"/>
                </a:solidFill>
                <a:latin typeface="Times New Roman" pitchFamily="16" charset="0"/>
                <a:cs typeface="Tahoma" charset="0"/>
              </a:rPr>
              <a:pPr eaLnBrk="1"/>
              <a:t>2</a:t>
            </a:fld>
            <a:endParaRPr lang="en-US" altLang="en-US" dirty="0">
              <a:solidFill>
                <a:srgbClr val="000000"/>
              </a:solidFill>
              <a:latin typeface="Times New Roman" pitchFamily="16" charset="0"/>
              <a:cs typeface="Tahoma" charset="0"/>
            </a:endParaRPr>
          </a:p>
        </p:txBody>
      </p:sp>
      <p:sp>
        <p:nvSpPr>
          <p:cNvPr id="9219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0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en-US" altLang="en-US" dirty="0" smtClean="0"/>
              <a:t>How many people</a:t>
            </a:r>
            <a:r>
              <a:rPr lang="en-US" altLang="en-US" baseline="0" dirty="0" smtClean="0"/>
              <a:t> believe their organization uses Nagios?</a:t>
            </a:r>
          </a:p>
          <a:p>
            <a:endParaRPr lang="en-US" altLang="en-US" baseline="0" dirty="0" smtClean="0"/>
          </a:p>
          <a:p>
            <a:endParaRPr lang="en-US" alt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9pPr>
          </a:lstStyle>
          <a:p>
            <a:pPr eaLnBrk="1"/>
            <a:fld id="{E40CEF22-B175-4384-87AC-BE174AC80022}" type="slidenum">
              <a:rPr lang="en-US" altLang="en-US">
                <a:solidFill>
                  <a:srgbClr val="000000"/>
                </a:solidFill>
                <a:latin typeface="Times New Roman" pitchFamily="16" charset="0"/>
                <a:cs typeface="Tahoma" charset="0"/>
              </a:rPr>
              <a:pPr eaLnBrk="1"/>
              <a:t>3</a:t>
            </a:fld>
            <a:endParaRPr lang="en-US" altLang="en-US" dirty="0">
              <a:solidFill>
                <a:srgbClr val="000000"/>
              </a:solidFill>
              <a:latin typeface="Times New Roman" pitchFamily="16" charset="0"/>
              <a:cs typeface="Tahoma" charset="0"/>
            </a:endParaRPr>
          </a:p>
        </p:txBody>
      </p:sp>
      <p:sp>
        <p:nvSpPr>
          <p:cNvPr id="9219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0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9pPr>
          </a:lstStyle>
          <a:p>
            <a:pPr eaLnBrk="1"/>
            <a:fld id="{E40CEF22-B175-4384-87AC-BE174AC80022}" type="slidenum">
              <a:rPr lang="en-US" altLang="en-US">
                <a:solidFill>
                  <a:srgbClr val="000000"/>
                </a:solidFill>
                <a:latin typeface="Times New Roman" pitchFamily="16" charset="0"/>
                <a:cs typeface="Tahoma" charset="0"/>
              </a:rPr>
              <a:pPr eaLnBrk="1"/>
              <a:t>4</a:t>
            </a:fld>
            <a:endParaRPr lang="en-US" altLang="en-US" dirty="0">
              <a:solidFill>
                <a:srgbClr val="000000"/>
              </a:solidFill>
              <a:latin typeface="Times New Roman" pitchFamily="16" charset="0"/>
              <a:cs typeface="Tahoma" charset="0"/>
            </a:endParaRPr>
          </a:p>
        </p:txBody>
      </p:sp>
      <p:sp>
        <p:nvSpPr>
          <p:cNvPr id="9219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0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9pPr>
          </a:lstStyle>
          <a:p>
            <a:pPr eaLnBrk="1"/>
            <a:fld id="{E40CEF22-B175-4384-87AC-BE174AC80022}" type="slidenum">
              <a:rPr lang="en-US" altLang="en-US">
                <a:solidFill>
                  <a:srgbClr val="000000"/>
                </a:solidFill>
                <a:latin typeface="Times New Roman" pitchFamily="16" charset="0"/>
                <a:cs typeface="Tahoma" charset="0"/>
              </a:rPr>
              <a:pPr eaLnBrk="1"/>
              <a:t>5</a:t>
            </a:fld>
            <a:endParaRPr lang="en-US" altLang="en-US" dirty="0">
              <a:solidFill>
                <a:srgbClr val="000000"/>
              </a:solidFill>
              <a:latin typeface="Times New Roman" pitchFamily="16" charset="0"/>
              <a:cs typeface="Tahoma" charset="0"/>
            </a:endParaRPr>
          </a:p>
        </p:txBody>
      </p:sp>
      <p:sp>
        <p:nvSpPr>
          <p:cNvPr id="9219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0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en-US" altLang="en-US" dirty="0" smtClean="0"/>
              <a:t>The decision to go the Open Source route wasn’t taken lightly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9pPr>
          </a:lstStyle>
          <a:p>
            <a:pPr eaLnBrk="1"/>
            <a:fld id="{E40CEF22-B175-4384-87AC-BE174AC80022}" type="slidenum">
              <a:rPr lang="en-US" altLang="en-US">
                <a:solidFill>
                  <a:srgbClr val="000000"/>
                </a:solidFill>
                <a:latin typeface="Times New Roman" pitchFamily="16" charset="0"/>
                <a:cs typeface="Tahoma" charset="0"/>
              </a:rPr>
              <a:pPr eaLnBrk="1"/>
              <a:t>6</a:t>
            </a:fld>
            <a:endParaRPr lang="en-US" altLang="en-US" dirty="0">
              <a:solidFill>
                <a:srgbClr val="000000"/>
              </a:solidFill>
              <a:latin typeface="Times New Roman" pitchFamily="16" charset="0"/>
              <a:cs typeface="Tahoma" charset="0"/>
            </a:endParaRPr>
          </a:p>
        </p:txBody>
      </p:sp>
      <p:sp>
        <p:nvSpPr>
          <p:cNvPr id="9219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0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9pPr>
          </a:lstStyle>
          <a:p>
            <a:pPr eaLnBrk="1"/>
            <a:fld id="{E40CEF22-B175-4384-87AC-BE174AC80022}" type="slidenum">
              <a:rPr lang="en-US" altLang="en-US">
                <a:solidFill>
                  <a:srgbClr val="000000"/>
                </a:solidFill>
                <a:latin typeface="Times New Roman" pitchFamily="16" charset="0"/>
                <a:cs typeface="Tahoma" charset="0"/>
              </a:rPr>
              <a:pPr eaLnBrk="1"/>
              <a:t>7</a:t>
            </a:fld>
            <a:endParaRPr lang="en-US" altLang="en-US" dirty="0">
              <a:solidFill>
                <a:srgbClr val="000000"/>
              </a:solidFill>
              <a:latin typeface="Times New Roman" pitchFamily="16" charset="0"/>
              <a:cs typeface="Tahoma" charset="0"/>
            </a:endParaRPr>
          </a:p>
        </p:txBody>
      </p:sp>
      <p:sp>
        <p:nvSpPr>
          <p:cNvPr id="9219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0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9pPr>
          </a:lstStyle>
          <a:p>
            <a:pPr eaLnBrk="1"/>
            <a:fld id="{E40CEF22-B175-4384-87AC-BE174AC80022}" type="slidenum">
              <a:rPr lang="en-US" altLang="en-US">
                <a:solidFill>
                  <a:srgbClr val="000000"/>
                </a:solidFill>
                <a:latin typeface="Times New Roman" pitchFamily="16" charset="0"/>
                <a:cs typeface="Tahoma" charset="0"/>
              </a:rPr>
              <a:pPr eaLnBrk="1"/>
              <a:t>8</a:t>
            </a:fld>
            <a:endParaRPr lang="en-US" altLang="en-US" dirty="0">
              <a:solidFill>
                <a:srgbClr val="000000"/>
              </a:solidFill>
              <a:latin typeface="Times New Roman" pitchFamily="16" charset="0"/>
              <a:cs typeface="Tahoma" charset="0"/>
            </a:endParaRPr>
          </a:p>
        </p:txBody>
      </p:sp>
      <p:sp>
        <p:nvSpPr>
          <p:cNvPr id="9219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0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9pPr>
          </a:lstStyle>
          <a:p>
            <a:pPr eaLnBrk="1"/>
            <a:fld id="{E40CEF22-B175-4384-87AC-BE174AC80022}" type="slidenum">
              <a:rPr lang="en-US" altLang="en-US">
                <a:solidFill>
                  <a:srgbClr val="000000"/>
                </a:solidFill>
                <a:latin typeface="Times New Roman" pitchFamily="16" charset="0"/>
                <a:cs typeface="Tahoma" charset="0"/>
              </a:rPr>
              <a:pPr eaLnBrk="1"/>
              <a:t>9</a:t>
            </a:fld>
            <a:endParaRPr lang="en-US" altLang="en-US" dirty="0">
              <a:solidFill>
                <a:srgbClr val="000000"/>
              </a:solidFill>
              <a:latin typeface="Times New Roman" pitchFamily="16" charset="0"/>
              <a:cs typeface="Tahoma" charset="0"/>
            </a:endParaRPr>
          </a:p>
        </p:txBody>
      </p:sp>
      <p:sp>
        <p:nvSpPr>
          <p:cNvPr id="9219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0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en-US" altLang="en-US" dirty="0" smtClean="0"/>
              <a:t>Insists on being extended</a:t>
            </a:r>
          </a:p>
          <a:p>
            <a:r>
              <a:rPr lang="en-US" altLang="en-US" dirty="0" smtClean="0"/>
              <a:t>Many can be extended </a:t>
            </a:r>
          </a:p>
          <a:p>
            <a:r>
              <a:rPr lang="en-US" altLang="en-US" dirty="0" smtClean="0"/>
              <a:t>Few do nothing until extended</a:t>
            </a:r>
          </a:p>
          <a:p>
            <a:r>
              <a:rPr lang="en-US" altLang="en-US" dirty="0" smtClean="0"/>
              <a:t>No two installations</a:t>
            </a:r>
            <a:r>
              <a:rPr lang="en-US" altLang="en-US" baseline="0" dirty="0" smtClean="0"/>
              <a:t> are alike</a:t>
            </a:r>
          </a:p>
          <a:p>
            <a:endParaRPr lang="en-US" altLang="en-US" baseline="0" dirty="0" smtClean="0"/>
          </a:p>
          <a:p>
            <a:r>
              <a:rPr lang="en-US" altLang="en-US" baseline="0" dirty="0" smtClean="0"/>
              <a:t>-Commercial</a:t>
            </a:r>
          </a:p>
          <a:p>
            <a:r>
              <a:rPr lang="en-US" altLang="en-US" baseline="0" dirty="0" smtClean="0"/>
              <a:t>	Extendable and Extensible</a:t>
            </a:r>
          </a:p>
          <a:p>
            <a:r>
              <a:rPr lang="en-US" altLang="en-US" baseline="0" dirty="0" smtClean="0"/>
              <a:t>	Easily integration with one another</a:t>
            </a:r>
            <a:endParaRPr lang="en-US" alt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930F35-FDE8-4269-A945-F2BD78DDEB4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16930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E6C830-7F9E-4774-A3DD-6784268C697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44697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5825" y="177800"/>
            <a:ext cx="2325688" cy="5957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4000" y="177800"/>
            <a:ext cx="6829425" cy="59578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789C8C-905E-48F3-892C-0DDA3969A2F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5613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8429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581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980121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47775" y="8018463"/>
            <a:ext cx="4457700" cy="4016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57875" y="8018463"/>
            <a:ext cx="4459288" cy="4016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4302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3793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017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6585165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383633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60EE23-BCE0-4534-91A6-B0F7E38EC9B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54794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2851930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64745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31150" y="7885113"/>
            <a:ext cx="2386013" cy="12604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7885113"/>
            <a:ext cx="7007225" cy="12604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92245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004BF5-BA0B-4655-8426-C2F1EFF992A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92155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2125" y="1147763"/>
            <a:ext cx="4457700" cy="4987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2225" y="1147763"/>
            <a:ext cx="4459288" cy="4987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7B84AE-F2F0-4090-ADBB-940C1BB9908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30917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6FAEF9-DE04-43CC-982E-E919076F0ED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4041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7491E8-6BCA-44E4-A85D-04353BC5C2E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2349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076019-AD3A-4D1A-92BA-91E650EDB8F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2904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925E58-9F7C-47DF-B326-5A6EB7DAA15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80501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09471A-3AF8-4E83-9488-FFC219B4870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66699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2125" y="1147763"/>
            <a:ext cx="9069388" cy="498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28224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0"/>
            <a:r>
              <a:rPr lang="en-GB" altLang="en-US" smtClean="0"/>
              <a:t>Second Outline Level</a:t>
            </a:r>
          </a:p>
          <a:p>
            <a:pPr lvl="0"/>
            <a:r>
              <a:rPr lang="en-GB" altLang="en-US" smtClean="0"/>
              <a:t>Third Outline Level</a:t>
            </a:r>
          </a:p>
          <a:p>
            <a:pPr lvl="0"/>
            <a:r>
              <a:rPr lang="en-GB" altLang="en-US" smtClean="0"/>
              <a:t>Fourth Outline Level</a:t>
            </a:r>
          </a:p>
          <a:p>
            <a:pPr lvl="0"/>
            <a:r>
              <a:rPr lang="en-GB" altLang="en-US" smtClean="0"/>
              <a:t>Fifth Outline Level</a:t>
            </a:r>
          </a:p>
          <a:p>
            <a:pPr lvl="0"/>
            <a:r>
              <a:rPr lang="en-GB" altLang="en-US" smtClean="0"/>
              <a:t>Sixth Outline Level</a:t>
            </a:r>
          </a:p>
          <a:p>
            <a:pPr lvl="0"/>
            <a:r>
              <a:rPr lang="en-GB" altLang="en-US" smtClean="0"/>
              <a:t>Seventh Outline Level</a:t>
            </a:r>
          </a:p>
          <a:p>
            <a:pPr lvl="0"/>
            <a:r>
              <a:rPr lang="en-GB" altLang="en-US" smtClean="0"/>
              <a:t>Eighth Outline Level</a:t>
            </a:r>
          </a:p>
          <a:p>
            <a:pPr lvl="0"/>
            <a:r>
              <a:rPr lang="en-GB" altLang="en-US" smtClean="0"/>
              <a:t>Ninth Outline Level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54000" y="177800"/>
            <a:ext cx="7346950" cy="59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sldNum"/>
          </p:nvPr>
        </p:nvSpPr>
        <p:spPr bwMode="auto">
          <a:xfrm>
            <a:off x="7613650" y="7223125"/>
            <a:ext cx="2352675" cy="2428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tabLst>
                <a:tab pos="723900" algn="l"/>
                <a:tab pos="1447800" algn="l"/>
                <a:tab pos="2171700" algn="l"/>
              </a:tabLst>
              <a:defRPr sz="1400" b="1" smtClean="0">
                <a:solidFill>
                  <a:srgbClr val="999999"/>
                </a:solidFill>
                <a:cs typeface="Tahoma" charset="0"/>
              </a:defRPr>
            </a:lvl1pPr>
          </a:lstStyle>
          <a:p>
            <a:pPr>
              <a:defRPr/>
            </a:pPr>
            <a:fld id="{740D4026-2451-4637-B1FF-0F0FE510981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28" name="Line 4"/>
          <p:cNvSpPr>
            <a:spLocks noChangeShapeType="1"/>
          </p:cNvSpPr>
          <p:nvPr/>
        </p:nvSpPr>
        <p:spPr bwMode="auto">
          <a:xfrm>
            <a:off x="0" y="890588"/>
            <a:ext cx="10080625" cy="1587"/>
          </a:xfrm>
          <a:prstGeom prst="line">
            <a:avLst/>
          </a:prstGeom>
          <a:noFill/>
          <a:ln w="18360" cap="flat">
            <a:solidFill>
              <a:srgbClr val="666666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pic>
        <p:nvPicPr>
          <p:cNvPr id="1030" name="Picture 5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080625" cy="89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031" name="Picture 6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38" y="6973888"/>
            <a:ext cx="2401887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FFFFFF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FFFFFF"/>
          </a:solidFill>
          <a:latin typeface="Arial" charset="0"/>
          <a:ea typeface="msgothic" charset="0"/>
          <a:cs typeface="msgothic" charset="0"/>
        </a:defRPr>
      </a:lvl2pPr>
      <a:lvl3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FFFFFF"/>
          </a:solidFill>
          <a:latin typeface="Arial" charset="0"/>
          <a:ea typeface="msgothic" charset="0"/>
          <a:cs typeface="msgothic" charset="0"/>
        </a:defRPr>
      </a:lvl3pPr>
      <a:lvl4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FFFFFF"/>
          </a:solidFill>
          <a:latin typeface="Arial" charset="0"/>
          <a:ea typeface="msgothic" charset="0"/>
          <a:cs typeface="msgothic" charset="0"/>
        </a:defRPr>
      </a:lvl4pPr>
      <a:lvl5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FFFFFF"/>
          </a:solidFill>
          <a:latin typeface="Arial" charset="0"/>
          <a:ea typeface="msgothic" charset="0"/>
          <a:cs typeface="msgothic" charset="0"/>
        </a:defRPr>
      </a:lvl5pPr>
      <a:lvl6pPr marL="2514600" indent="-2286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FFFFFF"/>
          </a:solidFill>
          <a:latin typeface="Arial" charset="0"/>
          <a:ea typeface="msgothic" charset="0"/>
          <a:cs typeface="msgothic" charset="0"/>
        </a:defRPr>
      </a:lvl6pPr>
      <a:lvl7pPr marL="2971800" indent="-2286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FFFFFF"/>
          </a:solidFill>
          <a:latin typeface="Arial" charset="0"/>
          <a:ea typeface="msgothic" charset="0"/>
          <a:cs typeface="msgothic" charset="0"/>
        </a:defRPr>
      </a:lvl7pPr>
      <a:lvl8pPr marL="3429000" indent="-2286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FFFFFF"/>
          </a:solidFill>
          <a:latin typeface="Arial" charset="0"/>
          <a:ea typeface="msgothic" charset="0"/>
          <a:cs typeface="msgothic" charset="0"/>
        </a:defRPr>
      </a:lvl8pPr>
      <a:lvl9pPr marL="3886200" indent="-2286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FFFFFF"/>
          </a:solidFill>
          <a:latin typeface="Arial" charset="0"/>
          <a:ea typeface="msgothic" charset="0"/>
          <a:cs typeface="msgothic" charset="0"/>
        </a:defRPr>
      </a:lvl9pPr>
    </p:titleStyle>
    <p:bodyStyle>
      <a:lvl1pPr marL="342900" indent="-342900" algn="l" defTabSz="457200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71525" y="7885113"/>
            <a:ext cx="9069388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47775" y="8018463"/>
            <a:ext cx="9069388" cy="40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28224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0"/>
            <a:r>
              <a:rPr lang="en-GB" altLang="en-US" smtClean="0"/>
              <a:t>Second Outline Level</a:t>
            </a:r>
          </a:p>
          <a:p>
            <a:pPr lvl="0"/>
            <a:r>
              <a:rPr lang="en-GB" altLang="en-US" smtClean="0"/>
              <a:t>Third Outline Level</a:t>
            </a:r>
          </a:p>
          <a:p>
            <a:pPr lvl="0"/>
            <a:r>
              <a:rPr lang="en-GB" altLang="en-US" smtClean="0"/>
              <a:t>Fourth Outline Level</a:t>
            </a:r>
          </a:p>
          <a:p>
            <a:pPr lvl="0"/>
            <a:r>
              <a:rPr lang="en-GB" altLang="en-US" smtClean="0"/>
              <a:t>Fifth Outline Level</a:t>
            </a:r>
          </a:p>
          <a:p>
            <a:pPr lvl="0"/>
            <a:r>
              <a:rPr lang="en-GB" altLang="en-US" smtClean="0"/>
              <a:t>Sixth Outline Level</a:t>
            </a:r>
          </a:p>
          <a:p>
            <a:pPr lvl="0"/>
            <a:r>
              <a:rPr lang="en-GB" altLang="en-US" smtClean="0"/>
              <a:t>Seventh Outline Level</a:t>
            </a:r>
          </a:p>
          <a:p>
            <a:pPr lvl="0"/>
            <a:r>
              <a:rPr lang="en-GB" altLang="en-US" smtClean="0"/>
              <a:t>Eighth Outline Level</a:t>
            </a:r>
          </a:p>
          <a:p>
            <a:pPr lvl="0"/>
            <a:r>
              <a:rPr lang="en-GB" altLang="en-US" smtClean="0"/>
              <a:t>Ninth Outline Level</a:t>
            </a:r>
          </a:p>
        </p:txBody>
      </p:sp>
      <p:pic>
        <p:nvPicPr>
          <p:cNvPr id="2052" name="Picture 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925" y="0"/>
            <a:ext cx="10156825" cy="761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gothic" charset="0"/>
          <a:cs typeface="msgothic" charset="0"/>
        </a:defRPr>
      </a:lvl2pPr>
      <a:lvl3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gothic" charset="0"/>
          <a:cs typeface="msgothic" charset="0"/>
        </a:defRPr>
      </a:lvl3pPr>
      <a:lvl4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gothic" charset="0"/>
          <a:cs typeface="msgothic" charset="0"/>
        </a:defRPr>
      </a:lvl4pPr>
      <a:lvl5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gothic" charset="0"/>
          <a:cs typeface="msgothic" charset="0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gothic" charset="0"/>
          <a:cs typeface="msgothic" charset="0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gothic" charset="0"/>
          <a:cs typeface="msgothic" charset="0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gothic" charset="0"/>
          <a:cs typeface="msgothic" charset="0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gothic" charset="0"/>
          <a:cs typeface="msgothic" charset="0"/>
        </a:defRPr>
      </a:lvl9pPr>
    </p:titleStyle>
    <p:bodyStyle>
      <a:lvl1pPr marL="342900" indent="-342900" algn="l" defTabSz="457200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mailto:sales@nagios.com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7712" y="-750598"/>
            <a:ext cx="8617339" cy="5825835"/>
          </a:xfrm>
          <a:prstGeom prst="rect">
            <a:avLst/>
          </a:prstGeom>
        </p:spPr>
      </p:pic>
      <p:sp>
        <p:nvSpPr>
          <p:cNvPr id="5122" name="Text Box 1"/>
          <p:cNvSpPr txBox="1">
            <a:spLocks noChangeArrowheads="1"/>
          </p:cNvSpPr>
          <p:nvPr/>
        </p:nvSpPr>
        <p:spPr bwMode="auto">
          <a:xfrm>
            <a:off x="200819" y="350838"/>
            <a:ext cx="5967411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87336" rIns="90000" bIns="45000"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9pPr>
          </a:lstStyle>
          <a:p>
            <a:pPr eaLnBrk="1"/>
            <a:r>
              <a:rPr lang="en-US" altLang="en-US" sz="4800" b="1" dirty="0">
                <a:solidFill>
                  <a:srgbClr val="FFFFFF"/>
                </a:solidFill>
              </a:rPr>
              <a:t>Building and Maintaining the Nagios Ecosystem</a:t>
            </a:r>
          </a:p>
        </p:txBody>
      </p:sp>
      <p:sp>
        <p:nvSpPr>
          <p:cNvPr id="5123" name="Text Box 2"/>
          <p:cNvSpPr txBox="1">
            <a:spLocks noChangeArrowheads="1"/>
          </p:cNvSpPr>
          <p:nvPr/>
        </p:nvSpPr>
        <p:spPr bwMode="auto">
          <a:xfrm>
            <a:off x="-2960688" y="3260724"/>
            <a:ext cx="10080625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71460" rIns="90000" bIns="45000"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9pPr>
          </a:lstStyle>
          <a:p>
            <a:pPr algn="ctr" eaLnBrk="1"/>
            <a:r>
              <a:rPr lang="en-US" altLang="en-US" sz="3000" b="1" dirty="0">
                <a:solidFill>
                  <a:srgbClr val="FFFFFF"/>
                </a:solidFill>
              </a:rPr>
              <a:t>Scott Wilkerson</a:t>
            </a:r>
          </a:p>
        </p:txBody>
      </p:sp>
      <p:sp>
        <p:nvSpPr>
          <p:cNvPr id="5124" name="Text Box 3"/>
          <p:cNvSpPr txBox="1">
            <a:spLocks noChangeArrowheads="1"/>
          </p:cNvSpPr>
          <p:nvPr/>
        </p:nvSpPr>
        <p:spPr bwMode="auto">
          <a:xfrm>
            <a:off x="331787" y="3730624"/>
            <a:ext cx="3494088" cy="35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60876" rIns="90000" bIns="45000"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9pPr>
          </a:lstStyle>
          <a:p>
            <a:pPr algn="ctr" eaLnBrk="1"/>
            <a:r>
              <a:rPr lang="en-US" altLang="en-US" b="1" dirty="0">
                <a:solidFill>
                  <a:srgbClr val="FFFFFF"/>
                </a:solidFill>
              </a:rPr>
              <a:t>swilkerson@nagios.com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1pPr>
            <a:lvl2pPr eaLnBrk="0"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2pPr>
            <a:lvl3pPr eaLnBrk="0"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3pPr>
            <a:lvl4pPr eaLnBrk="0"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4pPr>
            <a:lvl5pPr eaLnBrk="0"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9pPr>
          </a:lstStyle>
          <a:p>
            <a:pPr eaLnBrk="1"/>
            <a:fld id="{3B7385D3-237F-40E5-97B7-9465C3F0247E}" type="slidenum">
              <a:rPr lang="en-US" altLang="en-US">
                <a:solidFill>
                  <a:srgbClr val="999999"/>
                </a:solidFill>
                <a:cs typeface="Tahoma" charset="0"/>
              </a:rPr>
              <a:pPr eaLnBrk="1"/>
              <a:t>10</a:t>
            </a:fld>
            <a:endParaRPr lang="en-US" altLang="en-US" dirty="0">
              <a:solidFill>
                <a:srgbClr val="999999"/>
              </a:solidFill>
              <a:cs typeface="Tahoma" charset="0"/>
            </a:endParaRPr>
          </a:p>
        </p:txBody>
      </p:sp>
      <p:sp>
        <p:nvSpPr>
          <p:cNvPr id="6147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254000" y="-155575"/>
            <a:ext cx="7348538" cy="1262063"/>
          </a:xfrm>
        </p:spPr>
        <p:txBody>
          <a:bodyPr tIns="28224"/>
          <a:lstStyle/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altLang="en-US" dirty="0" smtClean="0">
                <a:solidFill>
                  <a:srgbClr val="000000"/>
                </a:solidFill>
              </a:rPr>
              <a:t>Nagios Challenges</a:t>
            </a:r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92125" y="1189037"/>
            <a:ext cx="9070975" cy="5638800"/>
          </a:xfrm>
        </p:spPr>
        <p:txBody>
          <a:bodyPr/>
          <a:lstStyle/>
          <a:p>
            <a:pPr marL="457200" indent="-457200" eaLnBrk="1">
              <a:buFont typeface="Wingdings" panose="05000000000000000000" pitchFamily="2" charset="2"/>
              <a:buChar char="Ø"/>
            </a:pPr>
            <a:r>
              <a:rPr lang="en-US" altLang="en-US" dirty="0" smtClean="0"/>
              <a:t>Guard The Code</a:t>
            </a:r>
          </a:p>
          <a:p>
            <a:pPr marL="857250" lvl="1" indent="-457200" eaLnBrk="1">
              <a:buFont typeface="Wingdings" panose="05000000000000000000" pitchFamily="2" charset="2"/>
              <a:buChar char="Ø"/>
            </a:pPr>
            <a:r>
              <a:rPr lang="en-US" altLang="en-US" dirty="0" smtClean="0"/>
              <a:t>Protect Against Scope Creep</a:t>
            </a:r>
          </a:p>
          <a:p>
            <a:pPr marL="1257300" lvl="2" indent="-457200" eaLnBrk="1">
              <a:buFont typeface="Wingdings" panose="05000000000000000000" pitchFamily="2" charset="2"/>
              <a:buChar char="Ø"/>
            </a:pPr>
            <a:r>
              <a:rPr lang="en-US" altLang="en-US" dirty="0" smtClean="0"/>
              <a:t>This is where addons / plugins should be used</a:t>
            </a:r>
          </a:p>
          <a:p>
            <a:pPr marL="857250" lvl="1" indent="-457200" eaLnBrk="1">
              <a:buFont typeface="Wingdings" panose="05000000000000000000" pitchFamily="2" charset="2"/>
              <a:buChar char="Ø"/>
            </a:pPr>
            <a:r>
              <a:rPr lang="en-US" altLang="en-US" dirty="0" smtClean="0"/>
              <a:t>Patch Review / Testing / Acceptance Process</a:t>
            </a:r>
          </a:p>
          <a:p>
            <a:pPr marL="457200" indent="-457200" eaLnBrk="1">
              <a:buFont typeface="Wingdings" panose="05000000000000000000" pitchFamily="2" charset="2"/>
              <a:buChar char="Ø"/>
            </a:pPr>
            <a:r>
              <a:rPr lang="en-US" altLang="en-US" dirty="0" smtClean="0"/>
              <a:t>Protect The Brand / Trademark</a:t>
            </a:r>
          </a:p>
          <a:p>
            <a:pPr marL="457200" indent="-457200" eaLnBrk="1">
              <a:buFont typeface="Wingdings" panose="05000000000000000000" pitchFamily="2" charset="2"/>
              <a:buChar char="Ø"/>
            </a:pPr>
            <a:r>
              <a:rPr lang="en-US" altLang="en-US" dirty="0" smtClean="0"/>
              <a:t>Project Begs to be Extended</a:t>
            </a:r>
          </a:p>
          <a:p>
            <a:pPr marL="857250" lvl="1" indent="-457200" eaLnBrk="1">
              <a:buFont typeface="Wingdings" panose="05000000000000000000" pitchFamily="2" charset="2"/>
              <a:buChar char="Ø"/>
            </a:pPr>
            <a:r>
              <a:rPr lang="en-US" altLang="en-US" dirty="0" smtClean="0"/>
              <a:t>Changes to Core Could </a:t>
            </a:r>
            <a:r>
              <a:rPr lang="en-US" altLang="en-US" dirty="0"/>
              <a:t>A</a:t>
            </a:r>
            <a:r>
              <a:rPr lang="en-US" altLang="en-US" dirty="0" smtClean="0"/>
              <a:t>ffect 1000’s of </a:t>
            </a:r>
            <a:r>
              <a:rPr lang="en-US" altLang="en-US" dirty="0" err="1" smtClean="0"/>
              <a:t>Addons</a:t>
            </a:r>
            <a:endParaRPr lang="en-US" altLang="en-US" dirty="0" smtClean="0"/>
          </a:p>
          <a:p>
            <a:pPr marL="457200" indent="-457200" eaLnBrk="1">
              <a:buFont typeface="Wingdings" panose="05000000000000000000" pitchFamily="2" charset="2"/>
              <a:buChar char="Ø"/>
            </a:pPr>
            <a:r>
              <a:rPr lang="en-US" altLang="en-US" dirty="0" smtClean="0"/>
              <a:t>Misconceptions:</a:t>
            </a:r>
          </a:p>
          <a:p>
            <a:pPr marL="857250" lvl="1" indent="-457200" eaLnBrk="1">
              <a:buFont typeface="Wingdings" panose="05000000000000000000" pitchFamily="2" charset="2"/>
              <a:buChar char="Ø"/>
            </a:pPr>
            <a:r>
              <a:rPr lang="en-US" altLang="en-US" dirty="0" smtClean="0"/>
              <a:t>Nagios Enterprises Only Supports Paid Clients</a:t>
            </a:r>
          </a:p>
          <a:p>
            <a:pPr marL="857250" lvl="1" indent="-457200" eaLnBrk="1">
              <a:buFont typeface="Wingdings" panose="05000000000000000000" pitchFamily="2" charset="2"/>
              <a:buChar char="Ø"/>
            </a:pPr>
            <a:r>
              <a:rPr lang="en-US" altLang="en-US" dirty="0" smtClean="0"/>
              <a:t>Free Version Could Disappear</a:t>
            </a:r>
          </a:p>
          <a:p>
            <a:pPr marL="857250" lvl="1" indent="-457200" eaLnBrk="1">
              <a:buFont typeface="Wingdings" panose="05000000000000000000" pitchFamily="2" charset="2"/>
              <a:buChar char="Ø"/>
            </a:pPr>
            <a:endParaRPr lang="en-US" altLang="en-US" dirty="0" smtClean="0"/>
          </a:p>
          <a:p>
            <a:pPr marL="457200" indent="-457200" eaLnBrk="1">
              <a:buFont typeface="Wingdings" panose="05000000000000000000" pitchFamily="2" charset="2"/>
              <a:buChar char="Ø"/>
            </a:pP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55119110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1pPr>
            <a:lvl2pPr eaLnBrk="0"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2pPr>
            <a:lvl3pPr eaLnBrk="0"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3pPr>
            <a:lvl4pPr eaLnBrk="0"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4pPr>
            <a:lvl5pPr eaLnBrk="0"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9pPr>
          </a:lstStyle>
          <a:p>
            <a:pPr eaLnBrk="1"/>
            <a:fld id="{3B7385D3-237F-40E5-97B7-9465C3F0247E}" type="slidenum">
              <a:rPr lang="en-US" altLang="en-US">
                <a:solidFill>
                  <a:srgbClr val="999999"/>
                </a:solidFill>
                <a:cs typeface="Tahoma" charset="0"/>
              </a:rPr>
              <a:pPr eaLnBrk="1"/>
              <a:t>11</a:t>
            </a:fld>
            <a:endParaRPr lang="en-US" altLang="en-US" dirty="0">
              <a:solidFill>
                <a:srgbClr val="999999"/>
              </a:solidFill>
              <a:cs typeface="Tahoma" charset="0"/>
            </a:endParaRPr>
          </a:p>
        </p:txBody>
      </p:sp>
      <p:sp>
        <p:nvSpPr>
          <p:cNvPr id="6147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254000" y="-155575"/>
            <a:ext cx="7348538" cy="1262063"/>
          </a:xfrm>
        </p:spPr>
        <p:txBody>
          <a:bodyPr tIns="28224"/>
          <a:lstStyle/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altLang="en-US" dirty="0" smtClean="0">
                <a:solidFill>
                  <a:srgbClr val="000000"/>
                </a:solidFill>
              </a:rPr>
              <a:t>How to Support </a:t>
            </a:r>
            <a:r>
              <a:rPr lang="en-US" altLang="en-US" dirty="0" smtClean="0">
                <a:solidFill>
                  <a:srgbClr val="000000"/>
                </a:solidFill>
              </a:rPr>
              <a:t>Nagios Project</a:t>
            </a:r>
            <a:endParaRPr lang="en-US" altLang="en-US" dirty="0" smtClean="0">
              <a:solidFill>
                <a:srgbClr val="000000"/>
              </a:solidFill>
            </a:endParaRPr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92125" y="1544638"/>
            <a:ext cx="9348787" cy="4899025"/>
          </a:xfrm>
        </p:spPr>
        <p:txBody>
          <a:bodyPr/>
          <a:lstStyle/>
          <a:p>
            <a:pPr marL="457200" indent="-457200" eaLnBrk="1">
              <a:buFont typeface="Wingdings" panose="05000000000000000000" pitchFamily="2" charset="2"/>
              <a:buChar char="Ø"/>
            </a:pPr>
            <a:r>
              <a:rPr lang="en-US" altLang="en-US" dirty="0" smtClean="0"/>
              <a:t>Feedback</a:t>
            </a:r>
          </a:p>
          <a:p>
            <a:pPr marL="857250" lvl="1" indent="-457200" eaLnBrk="1">
              <a:buFont typeface="Wingdings" panose="05000000000000000000" pitchFamily="2" charset="2"/>
              <a:buChar char="Ø"/>
            </a:pPr>
            <a:r>
              <a:rPr lang="en-US" altLang="en-US" dirty="0" smtClean="0"/>
              <a:t>New Features / Projects / Addons</a:t>
            </a:r>
          </a:p>
          <a:p>
            <a:pPr marL="857250" lvl="1" indent="-457200" eaLnBrk="1">
              <a:buFont typeface="Wingdings" panose="05000000000000000000" pitchFamily="2" charset="2"/>
              <a:buChar char="Ø"/>
            </a:pPr>
            <a:r>
              <a:rPr lang="en-US" altLang="en-US" dirty="0" smtClean="0"/>
              <a:t>Report Bugs</a:t>
            </a:r>
          </a:p>
          <a:p>
            <a:pPr marL="1257300" lvl="2" indent="-457200" eaLnBrk="1">
              <a:buFont typeface="Wingdings" panose="05000000000000000000" pitchFamily="2" charset="2"/>
              <a:buChar char="Ø"/>
            </a:pPr>
            <a:r>
              <a:rPr lang="en-US" altLang="en-US" dirty="0" smtClean="0"/>
              <a:t>Submit Patch</a:t>
            </a:r>
          </a:p>
          <a:p>
            <a:pPr marL="857250" lvl="1" indent="-457200" eaLnBrk="1">
              <a:buFont typeface="Wingdings" panose="05000000000000000000" pitchFamily="2" charset="2"/>
              <a:buChar char="Ø"/>
            </a:pPr>
            <a:r>
              <a:rPr lang="en-US" altLang="en-US" dirty="0" smtClean="0"/>
              <a:t>Assist Community Members / Users</a:t>
            </a:r>
          </a:p>
          <a:p>
            <a:pPr marL="1257300" lvl="2" indent="-457200" eaLnBrk="1">
              <a:buFont typeface="Wingdings" panose="05000000000000000000" pitchFamily="2" charset="2"/>
              <a:buChar char="Ø"/>
            </a:pPr>
            <a:r>
              <a:rPr lang="en-US" altLang="en-US" dirty="0" smtClean="0"/>
              <a:t>http://support.nagios.com/forum/</a:t>
            </a:r>
          </a:p>
          <a:p>
            <a:pPr marL="457200" indent="-457200" eaLnBrk="1">
              <a:buFont typeface="Wingdings" panose="05000000000000000000" pitchFamily="2" charset="2"/>
              <a:buChar char="Ø"/>
            </a:pPr>
            <a:r>
              <a:rPr lang="en-US" altLang="en-US" dirty="0" smtClean="0"/>
              <a:t>Financial Support</a:t>
            </a:r>
          </a:p>
          <a:p>
            <a:pPr marL="857250" lvl="1" indent="-457200" eaLnBrk="1">
              <a:buFont typeface="Wingdings" panose="05000000000000000000" pitchFamily="2" charset="2"/>
              <a:buChar char="Ø"/>
            </a:pPr>
            <a:r>
              <a:rPr lang="en-US" altLang="en-US" dirty="0" smtClean="0"/>
              <a:t>Send Donation ;-)</a:t>
            </a:r>
          </a:p>
          <a:p>
            <a:pPr marL="857250" lvl="1" indent="-457200" eaLnBrk="1">
              <a:buFont typeface="Wingdings" panose="05000000000000000000" pitchFamily="2" charset="2"/>
              <a:buChar char="Ø"/>
            </a:pPr>
            <a:r>
              <a:rPr lang="en-US" altLang="en-US" dirty="0" smtClean="0"/>
              <a:t>Consider Commercial Solutions Built on Open Source</a:t>
            </a:r>
          </a:p>
          <a:p>
            <a:pPr marL="857250" lvl="1" indent="-457200" eaLnBrk="1">
              <a:buFont typeface="Wingdings" panose="05000000000000000000" pitchFamily="2" charset="2"/>
              <a:buChar char="Ø"/>
            </a:pP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55119110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1pPr>
            <a:lvl2pPr eaLnBrk="0"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2pPr>
            <a:lvl3pPr eaLnBrk="0"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3pPr>
            <a:lvl4pPr eaLnBrk="0"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4pPr>
            <a:lvl5pPr eaLnBrk="0"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9pPr>
          </a:lstStyle>
          <a:p>
            <a:pPr eaLnBrk="1"/>
            <a:fld id="{3B7385D3-237F-40E5-97B7-9465C3F0247E}" type="slidenum">
              <a:rPr lang="en-US" altLang="en-US">
                <a:solidFill>
                  <a:srgbClr val="999999"/>
                </a:solidFill>
                <a:cs typeface="Tahoma" charset="0"/>
              </a:rPr>
              <a:pPr eaLnBrk="1"/>
              <a:t>12</a:t>
            </a:fld>
            <a:endParaRPr lang="en-US" altLang="en-US" dirty="0">
              <a:solidFill>
                <a:srgbClr val="999999"/>
              </a:solidFill>
              <a:cs typeface="Tahoma" charset="0"/>
            </a:endParaRPr>
          </a:p>
        </p:txBody>
      </p:sp>
      <p:sp>
        <p:nvSpPr>
          <p:cNvPr id="6147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254000" y="-155575"/>
            <a:ext cx="7348538" cy="1262063"/>
          </a:xfrm>
        </p:spPr>
        <p:txBody>
          <a:bodyPr tIns="28224"/>
          <a:lstStyle/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altLang="en-US" dirty="0" smtClean="0">
                <a:solidFill>
                  <a:srgbClr val="000000"/>
                </a:solidFill>
              </a:rPr>
              <a:t>Question &amp; Answer / Ask Nagios!</a:t>
            </a:r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92125" y="1544638"/>
            <a:ext cx="9070975" cy="4899025"/>
          </a:xfrm>
        </p:spPr>
        <p:txBody>
          <a:bodyPr/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 smtClean="0"/>
              <a:t>New </a:t>
            </a:r>
            <a:r>
              <a:rPr lang="en-US" dirty="0"/>
              <a:t>Product Ideas (What would be useful</a:t>
            </a:r>
            <a:r>
              <a:rPr lang="en-US" dirty="0" smtClean="0"/>
              <a:t>?)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 smtClean="0"/>
              <a:t>Current </a:t>
            </a:r>
            <a:r>
              <a:rPr lang="en-US" dirty="0"/>
              <a:t>Product Feature </a:t>
            </a:r>
            <a:r>
              <a:rPr lang="en-US" dirty="0" smtClean="0"/>
              <a:t>Improvements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 smtClean="0"/>
              <a:t>Current </a:t>
            </a:r>
            <a:r>
              <a:rPr lang="en-US" dirty="0"/>
              <a:t>Product Feature </a:t>
            </a:r>
            <a:r>
              <a:rPr lang="en-US" dirty="0" smtClean="0"/>
              <a:t>Additions</a:t>
            </a:r>
          </a:p>
          <a:p>
            <a:pPr marL="857250" lvl="1" indent="-457200">
              <a:buFont typeface="Wingdings" panose="05000000000000000000" pitchFamily="2" charset="2"/>
              <a:buChar char="Ø"/>
            </a:pPr>
            <a:r>
              <a:rPr lang="en-US" dirty="0" smtClean="0"/>
              <a:t>Nagios Core</a:t>
            </a:r>
          </a:p>
          <a:p>
            <a:pPr marL="857250" lvl="1" indent="-457200">
              <a:buFont typeface="Wingdings" panose="05000000000000000000" pitchFamily="2" charset="2"/>
              <a:buChar char="Ø"/>
            </a:pPr>
            <a:r>
              <a:rPr lang="en-US" dirty="0" smtClean="0"/>
              <a:t>Nagios XI</a:t>
            </a:r>
          </a:p>
          <a:p>
            <a:pPr marL="857250" lvl="1" indent="-457200">
              <a:buFont typeface="Wingdings" panose="05000000000000000000" pitchFamily="2" charset="2"/>
              <a:buChar char="Ø"/>
            </a:pPr>
            <a:r>
              <a:rPr lang="en-US" dirty="0" smtClean="0"/>
              <a:t>Nagios </a:t>
            </a:r>
            <a:r>
              <a:rPr lang="en-US" dirty="0"/>
              <a:t>Network </a:t>
            </a:r>
            <a:r>
              <a:rPr lang="en-US" dirty="0" smtClean="0"/>
              <a:t>Analyzer</a:t>
            </a:r>
          </a:p>
          <a:p>
            <a:pPr marL="857250" lvl="1" indent="-457200">
              <a:buFont typeface="Wingdings" panose="05000000000000000000" pitchFamily="2" charset="2"/>
              <a:buChar char="Ø"/>
            </a:pPr>
            <a:r>
              <a:rPr lang="en-US" dirty="0" smtClean="0"/>
              <a:t>Nagios </a:t>
            </a:r>
            <a:r>
              <a:rPr lang="en-US" dirty="0"/>
              <a:t>Incident Manager</a:t>
            </a:r>
          </a:p>
          <a:p>
            <a:pPr marL="457200" indent="-457200" eaLnBrk="1">
              <a:buFont typeface="Wingdings" panose="05000000000000000000" pitchFamily="2" charset="2"/>
              <a:buChar char="Ø"/>
            </a:pP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55119110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1pPr>
            <a:lvl2pPr eaLnBrk="0"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2pPr>
            <a:lvl3pPr eaLnBrk="0"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3pPr>
            <a:lvl4pPr eaLnBrk="0"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4pPr>
            <a:lvl5pPr eaLnBrk="0"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9pPr>
          </a:lstStyle>
          <a:p>
            <a:pPr eaLnBrk="1"/>
            <a:fld id="{3B7385D3-237F-40E5-97B7-9465C3F0247E}" type="slidenum">
              <a:rPr lang="en-US" altLang="en-US">
                <a:solidFill>
                  <a:srgbClr val="999999"/>
                </a:solidFill>
                <a:cs typeface="Tahoma" charset="0"/>
              </a:rPr>
              <a:pPr eaLnBrk="1"/>
              <a:t>13</a:t>
            </a:fld>
            <a:endParaRPr lang="en-US" altLang="en-US" dirty="0">
              <a:solidFill>
                <a:srgbClr val="999999"/>
              </a:solidFill>
              <a:cs typeface="Tahoma" charset="0"/>
            </a:endParaRPr>
          </a:p>
        </p:txBody>
      </p:sp>
      <p:sp>
        <p:nvSpPr>
          <p:cNvPr id="6147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254000" y="-155575"/>
            <a:ext cx="7348538" cy="1262063"/>
          </a:xfrm>
        </p:spPr>
        <p:txBody>
          <a:bodyPr tIns="28224"/>
          <a:lstStyle/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altLang="en-US" dirty="0" smtClean="0">
                <a:solidFill>
                  <a:srgbClr val="000000"/>
                </a:solidFill>
              </a:rPr>
              <a:t>Contact Information</a:t>
            </a:r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92125" y="1544638"/>
            <a:ext cx="9070975" cy="5283199"/>
          </a:xfrm>
        </p:spPr>
        <p:txBody>
          <a:bodyPr/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 smtClean="0"/>
              <a:t>Support</a:t>
            </a:r>
          </a:p>
          <a:p>
            <a:pPr marL="857250" lvl="1" indent="-457200">
              <a:buFont typeface="Wingdings" panose="05000000000000000000" pitchFamily="2" charset="2"/>
              <a:buChar char="Ø"/>
            </a:pPr>
            <a:r>
              <a:rPr lang="en-US" dirty="0" smtClean="0"/>
              <a:t>http://support.nagios.com/forum/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 smtClean="0"/>
              <a:t>Basic Contact Info</a:t>
            </a:r>
          </a:p>
          <a:p>
            <a:r>
              <a:rPr lang="en-US" sz="1600" b="1" dirty="0" smtClean="0"/>
              <a:t>		Phone: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		US: 1-888-NAGIOS-1 (1-888-624-4671)</a:t>
            </a:r>
            <a:br>
              <a:rPr lang="en-US" sz="1600" dirty="0" smtClean="0"/>
            </a:br>
            <a:r>
              <a:rPr lang="en-US" sz="1600" dirty="0" smtClean="0"/>
              <a:t>		International: +1-651-204-9102</a:t>
            </a:r>
          </a:p>
          <a:p>
            <a:r>
              <a:rPr lang="en-US" sz="1600" b="1" dirty="0" smtClean="0"/>
              <a:t>		Email: </a:t>
            </a:r>
            <a:r>
              <a:rPr lang="en-US" sz="1600" dirty="0" smtClean="0">
                <a:hlinkClick r:id="rId3"/>
              </a:rPr>
              <a:t>sales@nagios.com</a:t>
            </a:r>
            <a:endParaRPr lang="en-US" sz="1600" dirty="0" smtClean="0"/>
          </a:p>
          <a:p>
            <a:r>
              <a:rPr lang="en-US" sz="1600" b="1" dirty="0" smtClean="0"/>
              <a:t>		Fax: </a:t>
            </a:r>
            <a:r>
              <a:rPr lang="en-US" sz="1600" dirty="0" smtClean="0"/>
              <a:t>+1-651-204-9103</a:t>
            </a:r>
          </a:p>
          <a:p>
            <a:r>
              <a:rPr lang="en-US" sz="1600" b="1" dirty="0" smtClean="0"/>
              <a:t>		Mail: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		Nagios Enterprises, LLC</a:t>
            </a:r>
            <a:br>
              <a:rPr lang="en-US" sz="1600" dirty="0" smtClean="0"/>
            </a:br>
            <a:r>
              <a:rPr lang="en-US" sz="1600" dirty="0" smtClean="0"/>
              <a:t>		P.O. Box 8154</a:t>
            </a:r>
            <a:br>
              <a:rPr lang="en-US" sz="1600" dirty="0" smtClean="0"/>
            </a:br>
            <a:r>
              <a:rPr lang="en-US" sz="1600" dirty="0" smtClean="0"/>
              <a:t>		Saint Paul, MN 55108</a:t>
            </a:r>
          </a:p>
          <a:p>
            <a:r>
              <a:rPr lang="en-US" sz="1600" b="1" dirty="0" smtClean="0"/>
              <a:t>		Headquarters: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		1295 Bandana Blvd N, Suite 165</a:t>
            </a:r>
            <a:br>
              <a:rPr lang="en-US" sz="1600" dirty="0" smtClean="0"/>
            </a:br>
            <a:r>
              <a:rPr lang="en-US" sz="1600" dirty="0" smtClean="0"/>
              <a:t>		Saint Paul, MN 55108</a:t>
            </a:r>
          </a:p>
          <a:p>
            <a:pPr marL="457200" indent="-457200" eaLnBrk="1">
              <a:buFont typeface="Wingdings" panose="05000000000000000000" pitchFamily="2" charset="2"/>
              <a:buChar char="Ø"/>
            </a:pP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35553140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1pPr>
            <a:lvl2pPr eaLnBrk="0"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2pPr>
            <a:lvl3pPr eaLnBrk="0"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3pPr>
            <a:lvl4pPr eaLnBrk="0"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4pPr>
            <a:lvl5pPr eaLnBrk="0"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9pPr>
          </a:lstStyle>
          <a:p>
            <a:pPr eaLnBrk="1"/>
            <a:fld id="{3B7385D3-237F-40E5-97B7-9465C3F0247E}" type="slidenum">
              <a:rPr lang="en-US" altLang="en-US">
                <a:solidFill>
                  <a:srgbClr val="999999"/>
                </a:solidFill>
                <a:cs typeface="Tahoma" charset="0"/>
              </a:rPr>
              <a:pPr eaLnBrk="1"/>
              <a:t>2</a:t>
            </a:fld>
            <a:endParaRPr lang="en-US" altLang="en-US" dirty="0">
              <a:solidFill>
                <a:srgbClr val="999999"/>
              </a:solidFill>
              <a:cs typeface="Tahoma" charset="0"/>
            </a:endParaRPr>
          </a:p>
        </p:txBody>
      </p:sp>
      <p:sp>
        <p:nvSpPr>
          <p:cNvPr id="6147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254000" y="-155575"/>
            <a:ext cx="7348538" cy="1262063"/>
          </a:xfrm>
        </p:spPr>
        <p:txBody>
          <a:bodyPr tIns="28224"/>
          <a:lstStyle/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altLang="en-US" dirty="0" smtClean="0">
                <a:solidFill>
                  <a:srgbClr val="000000"/>
                </a:solidFill>
              </a:rPr>
              <a:t>Topics Covered</a:t>
            </a:r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92125" y="1544638"/>
            <a:ext cx="9070975" cy="5130799"/>
          </a:xfrm>
        </p:spPr>
        <p:txBody>
          <a:bodyPr/>
          <a:lstStyle/>
          <a:p>
            <a:pPr marL="457200" indent="-457200" eaLnBrk="1">
              <a:buFont typeface="Wingdings" panose="05000000000000000000" pitchFamily="2" charset="2"/>
              <a:buChar char="Ø"/>
            </a:pPr>
            <a:r>
              <a:rPr lang="en-US" altLang="en-US" sz="2800" dirty="0" smtClean="0"/>
              <a:t>About Me</a:t>
            </a:r>
          </a:p>
          <a:p>
            <a:pPr marL="457200" indent="-457200" eaLnBrk="1">
              <a:buFont typeface="Wingdings" panose="05000000000000000000" pitchFamily="2" charset="2"/>
              <a:buChar char="Ø"/>
            </a:pPr>
            <a:r>
              <a:rPr lang="en-US" altLang="en-US" sz="2800" dirty="0" smtClean="0"/>
              <a:t>What is </a:t>
            </a:r>
            <a:r>
              <a:rPr lang="en-US" altLang="en-US" sz="2800" dirty="0" smtClean="0"/>
              <a:t>Nagios?</a:t>
            </a:r>
          </a:p>
          <a:p>
            <a:pPr marL="457200" indent="-457200" eaLnBrk="1">
              <a:buFont typeface="Wingdings" panose="05000000000000000000" pitchFamily="2" charset="2"/>
              <a:buChar char="Ø"/>
            </a:pPr>
            <a:r>
              <a:rPr lang="en-US" altLang="en-US" sz="2800" dirty="0" smtClean="0"/>
              <a:t>Nagios History</a:t>
            </a:r>
          </a:p>
          <a:p>
            <a:pPr marL="457200" indent="-457200" eaLnBrk="1">
              <a:buFont typeface="Wingdings" panose="05000000000000000000" pitchFamily="2" charset="2"/>
              <a:buChar char="Ø"/>
            </a:pPr>
            <a:r>
              <a:rPr lang="en-US" altLang="en-US" sz="2800" dirty="0"/>
              <a:t>Commercial </a:t>
            </a:r>
            <a:r>
              <a:rPr lang="en-US" altLang="en-US" sz="2800" dirty="0" smtClean="0"/>
              <a:t>Nagios</a:t>
            </a:r>
            <a:endParaRPr lang="en-US" altLang="en-US" sz="2800" dirty="0" smtClean="0"/>
          </a:p>
          <a:p>
            <a:pPr marL="457200" indent="-457200" eaLnBrk="1">
              <a:buFont typeface="Wingdings" panose="05000000000000000000" pitchFamily="2" charset="2"/>
              <a:buChar char="Ø"/>
            </a:pPr>
            <a:r>
              <a:rPr lang="en-US" altLang="en-US" sz="2800" dirty="0" smtClean="0"/>
              <a:t>Nagios News</a:t>
            </a:r>
          </a:p>
          <a:p>
            <a:pPr marL="457200" indent="-457200" eaLnBrk="1">
              <a:buFont typeface="Wingdings" panose="05000000000000000000" pitchFamily="2" charset="2"/>
              <a:buChar char="Ø"/>
            </a:pPr>
            <a:r>
              <a:rPr lang="en-US" altLang="en-US" sz="2800" dirty="0" smtClean="0"/>
              <a:t>The Nagios Ecosystem</a:t>
            </a:r>
          </a:p>
          <a:p>
            <a:pPr marL="457200" indent="-457200" eaLnBrk="1">
              <a:buFont typeface="Wingdings" panose="05000000000000000000" pitchFamily="2" charset="2"/>
              <a:buChar char="Ø"/>
            </a:pPr>
            <a:r>
              <a:rPr lang="en-US" altLang="en-US" sz="2800" dirty="0" smtClean="0"/>
              <a:t>Nagios Challenges</a:t>
            </a:r>
          </a:p>
          <a:p>
            <a:pPr marL="457200" indent="-457200" eaLnBrk="1">
              <a:buFont typeface="Wingdings" panose="05000000000000000000" pitchFamily="2" charset="2"/>
              <a:buChar char="Ø"/>
            </a:pPr>
            <a:r>
              <a:rPr lang="en-US" altLang="en-US" sz="2800" dirty="0" smtClean="0"/>
              <a:t>How to Support Nagios</a:t>
            </a:r>
          </a:p>
          <a:p>
            <a:pPr marL="457200" indent="-457200" eaLnBrk="1">
              <a:buFont typeface="Wingdings" panose="05000000000000000000" pitchFamily="2" charset="2"/>
              <a:buChar char="Ø"/>
            </a:pPr>
            <a:r>
              <a:rPr lang="en-US" altLang="en-US" sz="2800" dirty="0" smtClean="0"/>
              <a:t>Q &amp; A / Ask Nagios!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0347" y="935939"/>
            <a:ext cx="5700277" cy="319191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1pPr>
            <a:lvl2pPr eaLnBrk="0"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2pPr>
            <a:lvl3pPr eaLnBrk="0"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3pPr>
            <a:lvl4pPr eaLnBrk="0"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4pPr>
            <a:lvl5pPr eaLnBrk="0"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9pPr>
          </a:lstStyle>
          <a:p>
            <a:pPr eaLnBrk="1"/>
            <a:fld id="{3B7385D3-237F-40E5-97B7-9465C3F0247E}" type="slidenum">
              <a:rPr lang="en-US" altLang="en-US">
                <a:solidFill>
                  <a:srgbClr val="999999"/>
                </a:solidFill>
                <a:cs typeface="Tahoma" charset="0"/>
              </a:rPr>
              <a:pPr eaLnBrk="1"/>
              <a:t>3</a:t>
            </a:fld>
            <a:endParaRPr lang="en-US" altLang="en-US" dirty="0">
              <a:solidFill>
                <a:srgbClr val="999999"/>
              </a:solidFill>
              <a:cs typeface="Tahoma" charset="0"/>
            </a:endParaRPr>
          </a:p>
        </p:txBody>
      </p:sp>
      <p:sp>
        <p:nvSpPr>
          <p:cNvPr id="6147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254000" y="-155575"/>
            <a:ext cx="7348538" cy="1262063"/>
          </a:xfrm>
        </p:spPr>
        <p:txBody>
          <a:bodyPr tIns="28224"/>
          <a:lstStyle/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altLang="en-US" dirty="0" smtClean="0">
                <a:solidFill>
                  <a:srgbClr val="000000"/>
                </a:solidFill>
              </a:rPr>
              <a:t>About Me</a:t>
            </a:r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92125" y="1544638"/>
            <a:ext cx="9120187" cy="5054599"/>
          </a:xfrm>
        </p:spPr>
        <p:txBody>
          <a:bodyPr/>
          <a:lstStyle/>
          <a:p>
            <a:pPr marL="457200" indent="-457200" eaLnBrk="1">
              <a:buFont typeface="Wingdings" panose="05000000000000000000" pitchFamily="2" charset="2"/>
              <a:buChar char="Ø"/>
            </a:pPr>
            <a:r>
              <a:rPr lang="en-US" altLang="en-US" dirty="0" smtClean="0"/>
              <a:t>IT Manager @ Nagios Enterprises</a:t>
            </a:r>
          </a:p>
          <a:p>
            <a:pPr marL="457200" indent="-457200" eaLnBrk="1">
              <a:buFont typeface="Wingdings" panose="05000000000000000000" pitchFamily="2" charset="2"/>
              <a:buChar char="Ø"/>
            </a:pPr>
            <a:r>
              <a:rPr lang="en-US" altLang="en-US" dirty="0" smtClean="0"/>
              <a:t>Nagios Team Member Since 2011</a:t>
            </a:r>
          </a:p>
          <a:p>
            <a:pPr marL="457200" indent="-457200" eaLnBrk="1">
              <a:buFont typeface="Wingdings" panose="05000000000000000000" pitchFamily="2" charset="2"/>
              <a:buChar char="Ø"/>
            </a:pPr>
            <a:r>
              <a:rPr lang="en-US" altLang="en-US" dirty="0" smtClean="0"/>
              <a:t>Nearly 20 Years in IT Industry</a:t>
            </a:r>
          </a:p>
          <a:p>
            <a:pPr marL="857250" lvl="1" indent="-457200" eaLnBrk="1">
              <a:buFont typeface="Wingdings" panose="05000000000000000000" pitchFamily="2" charset="2"/>
              <a:buChar char="Ø"/>
            </a:pPr>
            <a:r>
              <a:rPr lang="en-US" altLang="en-US" dirty="0" smtClean="0"/>
              <a:t>12 Years in Senior Management</a:t>
            </a:r>
          </a:p>
          <a:p>
            <a:pPr marL="857250" lvl="1" indent="-457200" eaLnBrk="1">
              <a:buFont typeface="Wingdings" panose="05000000000000000000" pitchFamily="2" charset="2"/>
              <a:buChar char="Ø"/>
            </a:pPr>
            <a:r>
              <a:rPr lang="en-US" altLang="en-US" dirty="0" smtClean="0"/>
              <a:t>Ran an ISP when 28.8k Modems were the Rage…</a:t>
            </a:r>
          </a:p>
          <a:p>
            <a:pPr marL="457200" indent="-457200" eaLnBrk="1">
              <a:buFont typeface="Wingdings" panose="05000000000000000000" pitchFamily="2" charset="2"/>
              <a:buChar char="Ø"/>
            </a:pPr>
            <a:r>
              <a:rPr lang="en-US" altLang="en-US" dirty="0" smtClean="0"/>
              <a:t>Degree in Computer Programming</a:t>
            </a:r>
          </a:p>
          <a:p>
            <a:pPr marL="857250" lvl="1" indent="-457200" eaLnBrk="1">
              <a:buFont typeface="Wingdings" panose="05000000000000000000" pitchFamily="2" charset="2"/>
              <a:buChar char="Ø"/>
            </a:pPr>
            <a:r>
              <a:rPr lang="en-US" altLang="en-US" dirty="0" smtClean="0"/>
              <a:t>Some Development at Nagios</a:t>
            </a:r>
            <a:endParaRPr lang="en-US" altLang="en-US" dirty="0"/>
          </a:p>
          <a:p>
            <a:pPr marL="857250" lvl="1" indent="-457200" eaLnBrk="1">
              <a:buFont typeface="Wingdings" panose="05000000000000000000" pitchFamily="2" charset="2"/>
              <a:buChar char="Ø"/>
            </a:pPr>
            <a:r>
              <a:rPr lang="en-US" altLang="en-US" dirty="0" smtClean="0"/>
              <a:t>Primary Role - Oversee IT Operations</a:t>
            </a:r>
          </a:p>
          <a:p>
            <a:pPr marL="1257300" lvl="2" indent="-457200" eaLnBrk="1">
              <a:buFont typeface="Wingdings" panose="05000000000000000000" pitchFamily="2" charset="2"/>
              <a:buChar char="Ø"/>
            </a:pPr>
            <a:r>
              <a:rPr lang="en-US" altLang="en-US" dirty="0" smtClean="0"/>
              <a:t>Developers / Support Staff</a:t>
            </a:r>
          </a:p>
        </p:txBody>
      </p:sp>
    </p:spTree>
    <p:extLst>
      <p:ext uri="{BB962C8B-B14F-4D97-AF65-F5344CB8AC3E}">
        <p14:creationId xmlns:p14="http://schemas.microsoft.com/office/powerpoint/2010/main" val="100054314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1pPr>
            <a:lvl2pPr eaLnBrk="0"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2pPr>
            <a:lvl3pPr eaLnBrk="0"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3pPr>
            <a:lvl4pPr eaLnBrk="0"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4pPr>
            <a:lvl5pPr eaLnBrk="0"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9pPr>
          </a:lstStyle>
          <a:p>
            <a:pPr eaLnBrk="1"/>
            <a:fld id="{3B7385D3-237F-40E5-97B7-9465C3F0247E}" type="slidenum">
              <a:rPr lang="en-US" altLang="en-US">
                <a:solidFill>
                  <a:srgbClr val="999999"/>
                </a:solidFill>
                <a:cs typeface="Tahoma" charset="0"/>
              </a:rPr>
              <a:pPr eaLnBrk="1"/>
              <a:t>4</a:t>
            </a:fld>
            <a:endParaRPr lang="en-US" altLang="en-US" dirty="0">
              <a:solidFill>
                <a:srgbClr val="999999"/>
              </a:solidFill>
              <a:cs typeface="Tahoma" charset="0"/>
            </a:endParaRPr>
          </a:p>
        </p:txBody>
      </p:sp>
      <p:sp>
        <p:nvSpPr>
          <p:cNvPr id="6147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254000" y="-155575"/>
            <a:ext cx="7348538" cy="1262063"/>
          </a:xfrm>
        </p:spPr>
        <p:txBody>
          <a:bodyPr tIns="28224"/>
          <a:lstStyle/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altLang="en-US" dirty="0" smtClean="0">
                <a:solidFill>
                  <a:srgbClr val="000000"/>
                </a:solidFill>
              </a:rPr>
              <a:t>What is Nagios?</a:t>
            </a:r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92125" y="1544638"/>
            <a:ext cx="9070975" cy="4899025"/>
          </a:xfrm>
        </p:spPr>
        <p:txBody>
          <a:bodyPr/>
          <a:lstStyle/>
          <a:p>
            <a:pPr marL="457200" indent="-457200" eaLnBrk="1">
              <a:buFont typeface="Wingdings" panose="05000000000000000000" pitchFamily="2" charset="2"/>
              <a:buChar char="Ø"/>
            </a:pPr>
            <a:r>
              <a:rPr lang="en-US" altLang="en-US" dirty="0" smtClean="0"/>
              <a:t>Nagios was Synonymous with Nagios Core</a:t>
            </a:r>
          </a:p>
          <a:p>
            <a:pPr marL="457200" indent="-457200" eaLnBrk="1">
              <a:buFont typeface="Wingdings" panose="05000000000000000000" pitchFamily="2" charset="2"/>
              <a:buChar char="Ø"/>
            </a:pPr>
            <a:r>
              <a:rPr lang="en-US" altLang="en-US" dirty="0" smtClean="0"/>
              <a:t>Nagios is a Brand / Trademark</a:t>
            </a:r>
          </a:p>
          <a:p>
            <a:pPr marL="857250" lvl="1" indent="-457200" eaLnBrk="1">
              <a:buFont typeface="Wingdings" panose="05000000000000000000" pitchFamily="2" charset="2"/>
              <a:buChar char="Ø"/>
            </a:pPr>
            <a:r>
              <a:rPr lang="en-US" altLang="en-US" dirty="0" smtClean="0"/>
              <a:t>Covering Numerous IT Related Software Areas</a:t>
            </a:r>
          </a:p>
          <a:p>
            <a:pPr marL="1257300" lvl="2" indent="-457200" eaLnBrk="1">
              <a:buFont typeface="Wingdings" panose="05000000000000000000" pitchFamily="2" charset="2"/>
              <a:buChar char="Ø"/>
            </a:pPr>
            <a:r>
              <a:rPr lang="en-US" altLang="en-US" dirty="0" smtClean="0"/>
              <a:t>Many Fully Open Source</a:t>
            </a:r>
          </a:p>
          <a:p>
            <a:pPr marL="1714500" lvl="3" indent="-457200" eaLnBrk="1">
              <a:buFont typeface="Wingdings" panose="05000000000000000000" pitchFamily="2" charset="2"/>
              <a:buChar char="Ø"/>
            </a:pPr>
            <a:r>
              <a:rPr lang="en-US" altLang="en-US" dirty="0" smtClean="0"/>
              <a:t>Nagios Core / NDOutils / NRPE / NSCA /NSTI / NCPA / etc.</a:t>
            </a:r>
          </a:p>
          <a:p>
            <a:pPr marL="1257300" lvl="2" indent="-457200" eaLnBrk="1">
              <a:buFont typeface="Wingdings" panose="05000000000000000000" pitchFamily="2" charset="2"/>
              <a:buChar char="Ø"/>
            </a:pPr>
            <a:r>
              <a:rPr lang="en-US" altLang="en-US" dirty="0" smtClean="0"/>
              <a:t>Several Commercial Products</a:t>
            </a:r>
          </a:p>
          <a:p>
            <a:pPr marL="1714500" lvl="3" indent="-457200" eaLnBrk="1">
              <a:buFont typeface="Wingdings" panose="05000000000000000000" pitchFamily="2" charset="2"/>
              <a:buChar char="Ø"/>
            </a:pPr>
            <a:r>
              <a:rPr lang="en-US" altLang="en-US" dirty="0" smtClean="0"/>
              <a:t>Nagios XI / Fusion / Incident Manager / Network Analyzer</a:t>
            </a:r>
            <a:br>
              <a:rPr lang="en-US" altLang="en-US" dirty="0" smtClean="0"/>
            </a:br>
            <a:endParaRPr lang="en-US" altLang="en-US" dirty="0" smtClean="0"/>
          </a:p>
          <a:p>
            <a:pPr marL="457200" indent="-457200" eaLnBrk="1">
              <a:buFont typeface="Wingdings" panose="05000000000000000000" pitchFamily="2" charset="2"/>
              <a:buChar char="Ø"/>
            </a:pPr>
            <a:r>
              <a:rPr lang="en-US" altLang="en-US" dirty="0" smtClean="0"/>
              <a:t>Over 5.6 Million Source Download Since 2001</a:t>
            </a:r>
          </a:p>
        </p:txBody>
      </p:sp>
    </p:spTree>
    <p:extLst>
      <p:ext uri="{BB962C8B-B14F-4D97-AF65-F5344CB8AC3E}">
        <p14:creationId xmlns:p14="http://schemas.microsoft.com/office/powerpoint/2010/main" val="127624709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1pPr>
            <a:lvl2pPr eaLnBrk="0"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2pPr>
            <a:lvl3pPr eaLnBrk="0"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3pPr>
            <a:lvl4pPr eaLnBrk="0"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4pPr>
            <a:lvl5pPr eaLnBrk="0"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9pPr>
          </a:lstStyle>
          <a:p>
            <a:pPr eaLnBrk="1"/>
            <a:fld id="{3B7385D3-237F-40E5-97B7-9465C3F0247E}" type="slidenum">
              <a:rPr lang="en-US" altLang="en-US">
                <a:solidFill>
                  <a:srgbClr val="999999"/>
                </a:solidFill>
                <a:cs typeface="Tahoma" charset="0"/>
              </a:rPr>
              <a:pPr eaLnBrk="1"/>
              <a:t>5</a:t>
            </a:fld>
            <a:endParaRPr lang="en-US" altLang="en-US" dirty="0">
              <a:solidFill>
                <a:srgbClr val="999999"/>
              </a:solidFill>
              <a:cs typeface="Tahoma" charset="0"/>
            </a:endParaRPr>
          </a:p>
        </p:txBody>
      </p:sp>
      <p:sp>
        <p:nvSpPr>
          <p:cNvPr id="6147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254000" y="-155575"/>
            <a:ext cx="7348538" cy="1262063"/>
          </a:xfrm>
        </p:spPr>
        <p:txBody>
          <a:bodyPr tIns="28224"/>
          <a:lstStyle/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altLang="en-US" dirty="0" smtClean="0">
                <a:solidFill>
                  <a:srgbClr val="000000"/>
                </a:solidFill>
              </a:rPr>
              <a:t>Nagios History</a:t>
            </a:r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92125" y="1417637"/>
            <a:ext cx="9424987" cy="4899025"/>
          </a:xfrm>
        </p:spPr>
        <p:txBody>
          <a:bodyPr/>
          <a:lstStyle/>
          <a:p>
            <a:pPr marL="457200" indent="-457200" eaLnBrk="1">
              <a:buFont typeface="Wingdings" panose="05000000000000000000" pitchFamily="2" charset="2"/>
              <a:buChar char="Ø"/>
            </a:pPr>
            <a:r>
              <a:rPr lang="en-US" altLang="en-US" dirty="0" smtClean="0"/>
              <a:t>Nagios Core First Released in 1999 as NetSaint</a:t>
            </a:r>
          </a:p>
          <a:p>
            <a:pPr marL="857250" lvl="1" indent="-457200" eaLnBrk="1">
              <a:buFont typeface="Wingdings" panose="05000000000000000000" pitchFamily="2" charset="2"/>
              <a:buChar char="Ø"/>
            </a:pPr>
            <a:r>
              <a:rPr lang="en-US" altLang="en-US" dirty="0" smtClean="0"/>
              <a:t>by Ethan Galstad</a:t>
            </a:r>
          </a:p>
          <a:p>
            <a:pPr marL="457200" indent="-457200" eaLnBrk="1">
              <a:buFont typeface="Wingdings" panose="05000000000000000000" pitchFamily="2" charset="2"/>
              <a:buChar char="Ø"/>
            </a:pPr>
            <a:r>
              <a:rPr lang="en-US" altLang="en-US" dirty="0" smtClean="0"/>
              <a:t>2001 Project Name Changed to Nagios</a:t>
            </a:r>
          </a:p>
          <a:p>
            <a:pPr marL="457200" indent="-457200" eaLnBrk="1">
              <a:buFont typeface="Wingdings" panose="05000000000000000000" pitchFamily="2" charset="2"/>
              <a:buChar char="Ø"/>
            </a:pPr>
            <a:r>
              <a:rPr lang="en-US" altLang="en-US" dirty="0" smtClean="0"/>
              <a:t>2007 Nagios Enterprises Founded</a:t>
            </a:r>
          </a:p>
          <a:p>
            <a:pPr marL="457200" indent="-457200" eaLnBrk="1">
              <a:buFont typeface="Wingdings" panose="05000000000000000000" pitchFamily="2" charset="2"/>
              <a:buChar char="Ø"/>
            </a:pPr>
            <a:r>
              <a:rPr lang="en-US" altLang="en-US" dirty="0" smtClean="0"/>
              <a:t>2009 Nagios XI Released</a:t>
            </a:r>
          </a:p>
          <a:p>
            <a:pPr marL="457200" indent="-457200" eaLnBrk="1">
              <a:buFont typeface="Wingdings" panose="05000000000000000000" pitchFamily="2" charset="2"/>
              <a:buChar char="Ø"/>
            </a:pPr>
            <a:endParaRPr lang="en-US" altLang="en-US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1471" y="4182581"/>
            <a:ext cx="6194241" cy="3483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119110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1pPr>
            <a:lvl2pPr eaLnBrk="0"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2pPr>
            <a:lvl3pPr eaLnBrk="0"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3pPr>
            <a:lvl4pPr eaLnBrk="0"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4pPr>
            <a:lvl5pPr eaLnBrk="0"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9pPr>
          </a:lstStyle>
          <a:p>
            <a:pPr eaLnBrk="1"/>
            <a:fld id="{3B7385D3-237F-40E5-97B7-9465C3F0247E}" type="slidenum">
              <a:rPr lang="en-US" altLang="en-US">
                <a:solidFill>
                  <a:srgbClr val="999999"/>
                </a:solidFill>
                <a:cs typeface="Tahoma" charset="0"/>
              </a:rPr>
              <a:pPr eaLnBrk="1"/>
              <a:t>6</a:t>
            </a:fld>
            <a:endParaRPr lang="en-US" altLang="en-US" dirty="0">
              <a:solidFill>
                <a:srgbClr val="999999"/>
              </a:solidFill>
              <a:cs typeface="Tahoma" charset="0"/>
            </a:endParaRPr>
          </a:p>
        </p:txBody>
      </p:sp>
      <p:sp>
        <p:nvSpPr>
          <p:cNvPr id="6147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254000" y="-155575"/>
            <a:ext cx="7348538" cy="1262063"/>
          </a:xfrm>
        </p:spPr>
        <p:txBody>
          <a:bodyPr tIns="28224"/>
          <a:lstStyle/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altLang="en-US" dirty="0" smtClean="0">
                <a:solidFill>
                  <a:srgbClr val="000000"/>
                </a:solidFill>
              </a:rPr>
              <a:t>Commercial Nagios</a:t>
            </a:r>
            <a:endParaRPr lang="en-US" altLang="en-US" dirty="0" smtClean="0">
              <a:solidFill>
                <a:srgbClr val="000000"/>
              </a:solidFill>
            </a:endParaRPr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92125" y="1544638"/>
            <a:ext cx="9070975" cy="4899025"/>
          </a:xfrm>
        </p:spPr>
        <p:txBody>
          <a:bodyPr/>
          <a:lstStyle/>
          <a:p>
            <a:pPr marL="457200" indent="-457200" eaLnBrk="1">
              <a:buFont typeface="Wingdings" panose="05000000000000000000" pitchFamily="2" charset="2"/>
              <a:buChar char="Ø"/>
            </a:pPr>
            <a:r>
              <a:rPr lang="en-US" altLang="en-US" dirty="0" smtClean="0"/>
              <a:t>Will Commercial Versions of Nagios Affect Open Source Core?</a:t>
            </a:r>
            <a:endParaRPr lang="en-US" altLang="en-US" dirty="0" smtClean="0"/>
          </a:p>
          <a:p>
            <a:pPr marL="457200" indent="-457200" eaLnBrk="1">
              <a:buFont typeface="Wingdings" panose="05000000000000000000" pitchFamily="2" charset="2"/>
              <a:buChar char="Ø"/>
            </a:pPr>
            <a:r>
              <a:rPr lang="en-US" altLang="en-US" dirty="0" smtClean="0"/>
              <a:t>Commercial Version will </a:t>
            </a:r>
            <a:r>
              <a:rPr lang="en-US" altLang="en-US" dirty="0"/>
              <a:t>L</a:t>
            </a:r>
            <a:r>
              <a:rPr lang="en-US" altLang="en-US" dirty="0" smtClean="0"/>
              <a:t>ikely Enhance Core</a:t>
            </a:r>
            <a:endParaRPr lang="en-US" altLang="en-US" dirty="0" smtClean="0"/>
          </a:p>
          <a:p>
            <a:pPr marL="857250" lvl="1" indent="-457200" eaLnBrk="1">
              <a:buFont typeface="Wingdings" panose="05000000000000000000" pitchFamily="2" charset="2"/>
              <a:buChar char="Ø"/>
            </a:pPr>
            <a:r>
              <a:rPr lang="en-US" altLang="en-US" dirty="0" smtClean="0"/>
              <a:t>Additional Exposure to Nagios Through Marketing Efforts</a:t>
            </a:r>
          </a:p>
          <a:p>
            <a:pPr marL="857250" lvl="1" indent="-457200" eaLnBrk="1">
              <a:buFont typeface="Wingdings" panose="05000000000000000000" pitchFamily="2" charset="2"/>
              <a:buChar char="Ø"/>
            </a:pPr>
            <a:r>
              <a:rPr lang="en-US" altLang="en-US" dirty="0" smtClean="0"/>
              <a:t>Additional </a:t>
            </a:r>
            <a:r>
              <a:rPr lang="en-US" altLang="en-US" dirty="0" err="1" smtClean="0"/>
              <a:t>Addons</a:t>
            </a:r>
            <a:r>
              <a:rPr lang="en-US" altLang="en-US" dirty="0" smtClean="0"/>
              <a:t> Which Can Be Used In Core</a:t>
            </a:r>
            <a:endParaRPr lang="en-US" altLang="en-US" dirty="0"/>
          </a:p>
          <a:p>
            <a:pPr marL="857250" lvl="1" indent="-457200" eaLnBrk="1">
              <a:buFont typeface="Wingdings" panose="05000000000000000000" pitchFamily="2" charset="2"/>
              <a:buChar char="Ø"/>
            </a:pPr>
            <a:r>
              <a:rPr lang="en-US" altLang="en-US" dirty="0" smtClean="0"/>
              <a:t>Additional In-House Resources Available to Start Other Open Source Projects</a:t>
            </a: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27689384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1pPr>
            <a:lvl2pPr eaLnBrk="0"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2pPr>
            <a:lvl3pPr eaLnBrk="0"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3pPr>
            <a:lvl4pPr eaLnBrk="0"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4pPr>
            <a:lvl5pPr eaLnBrk="0"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9pPr>
          </a:lstStyle>
          <a:p>
            <a:pPr eaLnBrk="1"/>
            <a:fld id="{3B7385D3-237F-40E5-97B7-9465C3F0247E}" type="slidenum">
              <a:rPr lang="en-US" altLang="en-US">
                <a:solidFill>
                  <a:srgbClr val="999999"/>
                </a:solidFill>
                <a:cs typeface="Tahoma" charset="0"/>
              </a:rPr>
              <a:pPr eaLnBrk="1"/>
              <a:t>7</a:t>
            </a:fld>
            <a:endParaRPr lang="en-US" altLang="en-US" dirty="0">
              <a:solidFill>
                <a:srgbClr val="999999"/>
              </a:solidFill>
              <a:cs typeface="Tahoma" charset="0"/>
            </a:endParaRPr>
          </a:p>
        </p:txBody>
      </p:sp>
      <p:sp>
        <p:nvSpPr>
          <p:cNvPr id="6147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254000" y="-155575"/>
            <a:ext cx="7348538" cy="1262063"/>
          </a:xfrm>
        </p:spPr>
        <p:txBody>
          <a:bodyPr tIns="28224"/>
          <a:lstStyle/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altLang="en-US" dirty="0" smtClean="0">
                <a:solidFill>
                  <a:srgbClr val="000000"/>
                </a:solidFill>
              </a:rPr>
              <a:t>Nagios News</a:t>
            </a:r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92125" y="1544638"/>
            <a:ext cx="9070975" cy="4899025"/>
          </a:xfrm>
        </p:spPr>
        <p:txBody>
          <a:bodyPr/>
          <a:lstStyle/>
          <a:p>
            <a:pPr marL="457200" indent="-457200" eaLnBrk="1">
              <a:buFont typeface="Wingdings" panose="05000000000000000000" pitchFamily="2" charset="2"/>
              <a:buChar char="Ø"/>
            </a:pPr>
            <a:r>
              <a:rPr lang="en-US" altLang="en-US" dirty="0" smtClean="0"/>
              <a:t>Nagios Core 4 </a:t>
            </a:r>
            <a:r>
              <a:rPr lang="en-US" altLang="en-US" dirty="0" smtClean="0"/>
              <a:t>Released - 9/20/2013</a:t>
            </a:r>
            <a:endParaRPr lang="en-US" altLang="en-US" dirty="0" smtClean="0"/>
          </a:p>
          <a:p>
            <a:pPr marL="857250" lvl="1" indent="-457200" eaLnBrk="1">
              <a:buFont typeface="Wingdings" panose="05000000000000000000" pitchFamily="2" charset="2"/>
              <a:buChar char="Ø"/>
            </a:pPr>
            <a:r>
              <a:rPr lang="en-US" altLang="en-US" dirty="0" smtClean="0"/>
              <a:t>700% Performance Increase Over Nagios </a:t>
            </a:r>
            <a:r>
              <a:rPr lang="en-US" altLang="en-US" dirty="0" smtClean="0"/>
              <a:t>3</a:t>
            </a:r>
          </a:p>
          <a:p>
            <a:pPr marL="857250" lvl="1" indent="-457200" eaLnBrk="1">
              <a:buFont typeface="Wingdings" panose="05000000000000000000" pitchFamily="2" charset="2"/>
              <a:buChar char="Ø"/>
            </a:pPr>
            <a:r>
              <a:rPr lang="en-US" altLang="en-US" dirty="0" smtClean="0"/>
              <a:t>Core Workers </a:t>
            </a:r>
          </a:p>
          <a:p>
            <a:pPr marL="1257300" lvl="2" indent="-457200" eaLnBrk="1">
              <a:buFont typeface="Wingdings" panose="05000000000000000000" pitchFamily="2" charset="2"/>
              <a:buChar char="Ø"/>
            </a:pPr>
            <a:r>
              <a:rPr lang="en-US" altLang="en-US" dirty="0" smtClean="0"/>
              <a:t>Remove Disk I/O Bottleneck</a:t>
            </a:r>
          </a:p>
          <a:p>
            <a:pPr marL="1257300" lvl="2" indent="-457200" eaLnBrk="1">
              <a:buFont typeface="Wingdings" panose="05000000000000000000" pitchFamily="2" charset="2"/>
              <a:buChar char="Ø"/>
            </a:pPr>
            <a:r>
              <a:rPr lang="en-US" altLang="en-US" dirty="0" smtClean="0"/>
              <a:t>Possibility to Distribute Load to </a:t>
            </a:r>
            <a:r>
              <a:rPr lang="en-US" altLang="en-US" dirty="0"/>
              <a:t>E</a:t>
            </a:r>
            <a:r>
              <a:rPr lang="en-US" altLang="en-US" dirty="0" smtClean="0"/>
              <a:t>xternal Workers</a:t>
            </a:r>
            <a:endParaRPr lang="en-US" altLang="en-US" dirty="0" smtClean="0"/>
          </a:p>
          <a:p>
            <a:pPr marL="857250" lvl="1" indent="-457200" eaLnBrk="1">
              <a:buFont typeface="Wingdings" panose="05000000000000000000" pitchFamily="2" charset="2"/>
              <a:buChar char="Ø"/>
            </a:pPr>
            <a:r>
              <a:rPr lang="en-US" dirty="0"/>
              <a:t>Query </a:t>
            </a:r>
            <a:r>
              <a:rPr lang="en-US" dirty="0" smtClean="0"/>
              <a:t>Handler – Simple Interface to communicate with Nagios Core</a:t>
            </a:r>
            <a:endParaRPr lang="en-US" altLang="en-US" dirty="0" smtClean="0"/>
          </a:p>
          <a:p>
            <a:pPr marL="857250" lvl="1" indent="-457200" eaLnBrk="1">
              <a:buFont typeface="Wingdings" panose="05000000000000000000" pitchFamily="2" charset="2"/>
              <a:buChar char="Ø"/>
            </a:pPr>
            <a:r>
              <a:rPr lang="en-US" altLang="en-US" dirty="0" smtClean="0"/>
              <a:t>Coming Soon! JSON </a:t>
            </a:r>
            <a:r>
              <a:rPr lang="en-US" altLang="en-US" dirty="0" smtClean="0"/>
              <a:t>API</a:t>
            </a: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55119110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1pPr>
            <a:lvl2pPr eaLnBrk="0"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2pPr>
            <a:lvl3pPr eaLnBrk="0"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3pPr>
            <a:lvl4pPr eaLnBrk="0"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4pPr>
            <a:lvl5pPr eaLnBrk="0"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9pPr>
          </a:lstStyle>
          <a:p>
            <a:pPr eaLnBrk="1"/>
            <a:fld id="{3B7385D3-237F-40E5-97B7-9465C3F0247E}" type="slidenum">
              <a:rPr lang="en-US" altLang="en-US">
                <a:solidFill>
                  <a:srgbClr val="999999"/>
                </a:solidFill>
                <a:cs typeface="Tahoma" charset="0"/>
              </a:rPr>
              <a:pPr eaLnBrk="1"/>
              <a:t>8</a:t>
            </a:fld>
            <a:endParaRPr lang="en-US" altLang="en-US" dirty="0">
              <a:solidFill>
                <a:srgbClr val="999999"/>
              </a:solidFill>
              <a:cs typeface="Tahoma" charset="0"/>
            </a:endParaRPr>
          </a:p>
        </p:txBody>
      </p:sp>
      <p:sp>
        <p:nvSpPr>
          <p:cNvPr id="6147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254000" y="-155575"/>
            <a:ext cx="7348538" cy="1262063"/>
          </a:xfrm>
        </p:spPr>
        <p:txBody>
          <a:bodyPr tIns="28224"/>
          <a:lstStyle/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altLang="en-US" dirty="0" smtClean="0">
                <a:solidFill>
                  <a:srgbClr val="000000"/>
                </a:solidFill>
              </a:rPr>
              <a:t>Nagios </a:t>
            </a:r>
            <a:r>
              <a:rPr lang="en-US" altLang="en-US" dirty="0" smtClean="0">
                <a:solidFill>
                  <a:srgbClr val="000000"/>
                </a:solidFill>
              </a:rPr>
              <a:t>News cont.</a:t>
            </a:r>
            <a:endParaRPr lang="en-US" altLang="en-US" dirty="0" smtClean="0">
              <a:solidFill>
                <a:srgbClr val="000000"/>
              </a:solidFill>
            </a:endParaRPr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92125" y="1544638"/>
            <a:ext cx="9070975" cy="4899025"/>
          </a:xfrm>
        </p:spPr>
        <p:txBody>
          <a:bodyPr/>
          <a:lstStyle/>
          <a:p>
            <a:pPr marL="457200" indent="-457200" eaLnBrk="1">
              <a:buFont typeface="Wingdings" panose="05000000000000000000" pitchFamily="2" charset="2"/>
              <a:buChar char="Ø"/>
            </a:pPr>
            <a:r>
              <a:rPr lang="en-US" altLang="en-US" dirty="0" smtClean="0"/>
              <a:t>Nagios </a:t>
            </a:r>
            <a:r>
              <a:rPr lang="en-US" altLang="en-US" dirty="0" smtClean="0"/>
              <a:t>Cross Platform Agent (NCPA</a:t>
            </a:r>
            <a:r>
              <a:rPr lang="en-US" altLang="en-US" dirty="0" smtClean="0"/>
              <a:t>)</a:t>
            </a:r>
          </a:p>
          <a:p>
            <a:pPr marL="857250" lvl="1" indent="-457200" eaLnBrk="1">
              <a:buFont typeface="Wingdings" panose="05000000000000000000" pitchFamily="2" charset="2"/>
              <a:buChar char="Ø"/>
            </a:pPr>
            <a:r>
              <a:rPr lang="en-US" altLang="en-US" dirty="0" smtClean="0"/>
              <a:t>One Source Base</a:t>
            </a:r>
          </a:p>
          <a:p>
            <a:pPr marL="857250" lvl="1" indent="-457200" eaLnBrk="1">
              <a:buFont typeface="Wingdings" panose="05000000000000000000" pitchFamily="2" charset="2"/>
              <a:buChar char="Ø"/>
            </a:pPr>
            <a:r>
              <a:rPr lang="en-US" altLang="en-US" dirty="0" smtClean="0"/>
              <a:t>Many OS’s – Windows/Linux</a:t>
            </a:r>
            <a:endParaRPr lang="en-US" altLang="en-US" dirty="0" smtClean="0"/>
          </a:p>
          <a:p>
            <a:pPr marL="457200" indent="-457200" eaLnBrk="1">
              <a:buFont typeface="Wingdings" panose="05000000000000000000" pitchFamily="2" charset="2"/>
              <a:buChar char="Ø"/>
            </a:pPr>
            <a:r>
              <a:rPr lang="en-US" altLang="en-US" dirty="0" smtClean="0"/>
              <a:t>Nagios Network Analyzer Released</a:t>
            </a:r>
          </a:p>
          <a:p>
            <a:pPr marL="857250" lvl="1" indent="-457200" eaLnBrk="1">
              <a:buFont typeface="Wingdings" panose="05000000000000000000" pitchFamily="2" charset="2"/>
              <a:buChar char="Ø"/>
            </a:pPr>
            <a:r>
              <a:rPr lang="en-US" altLang="en-US" dirty="0" err="1"/>
              <a:t>NetFlow</a:t>
            </a:r>
            <a:r>
              <a:rPr lang="en-US" altLang="en-US" dirty="0"/>
              <a:t> </a:t>
            </a:r>
            <a:r>
              <a:rPr lang="en-US" altLang="en-US" dirty="0" smtClean="0"/>
              <a:t>Analyzer</a:t>
            </a:r>
          </a:p>
          <a:p>
            <a:pPr marL="857250" lvl="1" indent="-457200" eaLnBrk="1">
              <a:buFont typeface="Wingdings" panose="05000000000000000000" pitchFamily="2" charset="2"/>
              <a:buChar char="Ø"/>
            </a:pPr>
            <a:r>
              <a:rPr lang="en-US" altLang="en-US" dirty="0" smtClean="0"/>
              <a:t>Commercial Product </a:t>
            </a:r>
            <a:r>
              <a:rPr lang="en-US" altLang="en-US" dirty="0" smtClean="0"/>
              <a:t>Built on Open </a:t>
            </a:r>
            <a:r>
              <a:rPr lang="en-US" altLang="en-US" dirty="0" smtClean="0"/>
              <a:t>Source</a:t>
            </a:r>
          </a:p>
          <a:p>
            <a:pPr marL="457200" indent="-457200" eaLnBrk="1">
              <a:buFont typeface="Wingdings" panose="05000000000000000000" pitchFamily="2" charset="2"/>
              <a:buChar char="Ø"/>
            </a:pPr>
            <a:r>
              <a:rPr lang="en-US" altLang="en-US" dirty="0" smtClean="0"/>
              <a:t>Search </a:t>
            </a:r>
            <a:r>
              <a:rPr lang="en-US" altLang="en-US" dirty="0" smtClean="0"/>
              <a:t>for Next Generation Nagios Stars</a:t>
            </a:r>
          </a:p>
          <a:p>
            <a:pPr marL="1257300" lvl="2" indent="-457200" eaLnBrk="1">
              <a:buFont typeface="Wingdings" panose="05000000000000000000" pitchFamily="2" charset="2"/>
              <a:buChar char="Ø"/>
            </a:pPr>
            <a:r>
              <a:rPr lang="en-US" altLang="en-US" dirty="0" smtClean="0">
                <a:solidFill>
                  <a:schemeClr val="tx1"/>
                </a:solidFill>
              </a:rPr>
              <a:t>http://go.nagios.com/nextgenstars</a:t>
            </a:r>
          </a:p>
          <a:p>
            <a:pPr marL="1257300" lvl="2" indent="-457200" eaLnBrk="1">
              <a:buFont typeface="Wingdings" panose="05000000000000000000" pitchFamily="2" charset="2"/>
              <a:buChar char="Ø"/>
            </a:pPr>
            <a:r>
              <a:rPr lang="en-US" altLang="en-US" dirty="0" smtClean="0"/>
              <a:t>nextgenstars@nagios.com</a:t>
            </a:r>
          </a:p>
        </p:txBody>
      </p:sp>
    </p:spTree>
    <p:extLst>
      <p:ext uri="{BB962C8B-B14F-4D97-AF65-F5344CB8AC3E}">
        <p14:creationId xmlns:p14="http://schemas.microsoft.com/office/powerpoint/2010/main" val="59085785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1pPr>
            <a:lvl2pPr eaLnBrk="0"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2pPr>
            <a:lvl3pPr eaLnBrk="0"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3pPr>
            <a:lvl4pPr eaLnBrk="0"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4pPr>
            <a:lvl5pPr eaLnBrk="0"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ea typeface="msgothic" charset="0"/>
                <a:cs typeface="msgothic" charset="0"/>
              </a:defRPr>
            </a:lvl9pPr>
          </a:lstStyle>
          <a:p>
            <a:pPr eaLnBrk="1"/>
            <a:fld id="{3B7385D3-237F-40E5-97B7-9465C3F0247E}" type="slidenum">
              <a:rPr lang="en-US" altLang="en-US">
                <a:solidFill>
                  <a:srgbClr val="999999"/>
                </a:solidFill>
                <a:cs typeface="Tahoma" charset="0"/>
              </a:rPr>
              <a:pPr eaLnBrk="1"/>
              <a:t>9</a:t>
            </a:fld>
            <a:endParaRPr lang="en-US" altLang="en-US" dirty="0">
              <a:solidFill>
                <a:srgbClr val="999999"/>
              </a:solidFill>
              <a:cs typeface="Tahoma" charset="0"/>
            </a:endParaRPr>
          </a:p>
        </p:txBody>
      </p:sp>
      <p:sp>
        <p:nvSpPr>
          <p:cNvPr id="6147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254000" y="-155575"/>
            <a:ext cx="7348538" cy="1262063"/>
          </a:xfrm>
        </p:spPr>
        <p:txBody>
          <a:bodyPr tIns="28224"/>
          <a:lstStyle/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altLang="en-US" dirty="0" smtClean="0">
                <a:solidFill>
                  <a:srgbClr val="000000"/>
                </a:solidFill>
              </a:rPr>
              <a:t>The Nagios Ecosystem</a:t>
            </a:r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92125" y="1544638"/>
            <a:ext cx="9070975" cy="5206999"/>
          </a:xfrm>
        </p:spPr>
        <p:txBody>
          <a:bodyPr/>
          <a:lstStyle/>
          <a:p>
            <a:pPr marL="457200" indent="-457200" eaLnBrk="1">
              <a:buFont typeface="Wingdings" panose="05000000000000000000" pitchFamily="2" charset="2"/>
              <a:buChar char="Ø"/>
            </a:pPr>
            <a:r>
              <a:rPr lang="en-US" altLang="en-US" dirty="0" smtClean="0"/>
              <a:t>Def. </a:t>
            </a:r>
            <a:r>
              <a:rPr lang="en-US" altLang="en-US" i="1" dirty="0" smtClean="0"/>
              <a:t>Community of Interacting </a:t>
            </a:r>
            <a:r>
              <a:rPr lang="en-US" altLang="en-US" i="1" dirty="0" smtClean="0"/>
              <a:t>Organisms</a:t>
            </a:r>
            <a:endParaRPr lang="en-US" altLang="en-US" i="1" dirty="0" smtClean="0"/>
          </a:p>
          <a:p>
            <a:pPr marL="457200" indent="-457200" eaLnBrk="1">
              <a:buFont typeface="Wingdings" panose="05000000000000000000" pitchFamily="2" charset="2"/>
              <a:buChar char="Ø"/>
            </a:pPr>
            <a:r>
              <a:rPr lang="en-US" altLang="en-US" dirty="0" smtClean="0"/>
              <a:t>Nagios Core </a:t>
            </a:r>
            <a:r>
              <a:rPr lang="en-US" altLang="en-US" dirty="0" smtClean="0"/>
              <a:t>Does </a:t>
            </a:r>
            <a:r>
              <a:rPr lang="en-US" altLang="en-US" dirty="0" smtClean="0"/>
              <a:t>Nothing Until Extended</a:t>
            </a:r>
          </a:p>
          <a:p>
            <a:pPr marL="857250" lvl="1" indent="-457200" eaLnBrk="1">
              <a:buFont typeface="Wingdings" panose="05000000000000000000" pitchFamily="2" charset="2"/>
              <a:buChar char="Ø"/>
            </a:pPr>
            <a:r>
              <a:rPr lang="en-US" altLang="en-US" dirty="0" smtClean="0"/>
              <a:t>Causes Additional Open/Closed Source Projects</a:t>
            </a:r>
          </a:p>
          <a:p>
            <a:pPr marL="457200" indent="-457200" eaLnBrk="1">
              <a:buFont typeface="Wingdings" panose="05000000000000000000" pitchFamily="2" charset="2"/>
              <a:buChar char="Ø"/>
            </a:pPr>
            <a:r>
              <a:rPr lang="en-US" altLang="en-US" dirty="0" smtClean="0"/>
              <a:t>Key Addons</a:t>
            </a:r>
            <a:endParaRPr lang="en-US" altLang="en-US" dirty="0"/>
          </a:p>
          <a:p>
            <a:pPr marL="857250" lvl="1" indent="-457200" eaLnBrk="1">
              <a:buFont typeface="Wingdings" panose="05000000000000000000" pitchFamily="2" charset="2"/>
              <a:buChar char="Ø"/>
            </a:pPr>
            <a:r>
              <a:rPr lang="en-US" altLang="en-US" dirty="0" smtClean="0"/>
              <a:t>NSCA / NRDP / NRPE / NDOutils / NSTI / NCPA</a:t>
            </a:r>
          </a:p>
          <a:p>
            <a:pPr marL="857250" lvl="1" indent="-457200" eaLnBrk="1">
              <a:buFont typeface="Wingdings" panose="05000000000000000000" pitchFamily="2" charset="2"/>
              <a:buChar char="Ø"/>
            </a:pPr>
            <a:r>
              <a:rPr lang="en-US" altLang="en-US" dirty="0" smtClean="0"/>
              <a:t>4000+ Projects on http://exchange.nagios.org</a:t>
            </a:r>
            <a:endParaRPr lang="en-US" altLang="en-US" dirty="0"/>
          </a:p>
          <a:p>
            <a:pPr marL="457200" indent="-457200" eaLnBrk="1">
              <a:buFont typeface="Wingdings" panose="05000000000000000000" pitchFamily="2" charset="2"/>
              <a:buChar char="Ø"/>
            </a:pPr>
            <a:r>
              <a:rPr lang="en-US" altLang="en-US" dirty="0" smtClean="0"/>
              <a:t>Commercial Projects Use Same </a:t>
            </a:r>
            <a:r>
              <a:rPr lang="en-US" altLang="en-US" dirty="0" smtClean="0"/>
              <a:t>Philosophy</a:t>
            </a:r>
          </a:p>
          <a:p>
            <a:pPr marL="857250" lvl="1" indent="-457200" eaLnBrk="1">
              <a:buFont typeface="Wingdings" panose="05000000000000000000" pitchFamily="2" charset="2"/>
              <a:buChar char="Ø"/>
            </a:pPr>
            <a:r>
              <a:rPr lang="en-US" altLang="en-US" dirty="0" smtClean="0"/>
              <a:t>Extendable</a:t>
            </a:r>
          </a:p>
          <a:p>
            <a:pPr marL="857250" lvl="1" indent="-457200" eaLnBrk="1">
              <a:buFont typeface="Wingdings" panose="05000000000000000000" pitchFamily="2" charset="2"/>
              <a:buChar char="Ø"/>
            </a:pPr>
            <a:r>
              <a:rPr lang="en-US" altLang="en-US" dirty="0" smtClean="0"/>
              <a:t>Use Open Source When Possible</a:t>
            </a:r>
            <a:endParaRPr lang="en-US" altLang="en-US" dirty="0" smtClean="0"/>
          </a:p>
          <a:p>
            <a:pPr marL="857250" lvl="1" indent="-457200" eaLnBrk="1">
              <a:buFont typeface="Wingdings" panose="05000000000000000000" pitchFamily="2" charset="2"/>
              <a:buChar char="Ø"/>
            </a:pP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55119110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msgothic"/>
        <a:cs typeface="msgothic"/>
      </a:majorFont>
      <a:minorFont>
        <a:latin typeface="Arial"/>
        <a:ea typeface="msgothic"/>
        <a:cs typeface="msgothic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msgothic"/>
        <a:cs typeface="msgothic"/>
      </a:majorFont>
      <a:minorFont>
        <a:latin typeface="Arial"/>
        <a:ea typeface="msgothic"/>
        <a:cs typeface="msgothic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23274</TotalTime>
  <Words>553</Words>
  <Application>Microsoft Office PowerPoint</Application>
  <PresentationFormat>Custom</PresentationFormat>
  <Paragraphs>158</Paragraphs>
  <Slides>13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Office Theme</vt:lpstr>
      <vt:lpstr>1_Office Theme</vt:lpstr>
      <vt:lpstr>PowerPoint Presentation</vt:lpstr>
      <vt:lpstr>Topics Covered</vt:lpstr>
      <vt:lpstr>About Me</vt:lpstr>
      <vt:lpstr>What is Nagios?</vt:lpstr>
      <vt:lpstr>Nagios History</vt:lpstr>
      <vt:lpstr>Commercial Nagios</vt:lpstr>
      <vt:lpstr>Nagios News</vt:lpstr>
      <vt:lpstr>Nagios News cont.</vt:lpstr>
      <vt:lpstr>The Nagios Ecosystem</vt:lpstr>
      <vt:lpstr>Nagios Challenges</vt:lpstr>
      <vt:lpstr>How to Support Nagios Project</vt:lpstr>
      <vt:lpstr>Question &amp; Answer / Ask Nagios!</vt:lpstr>
      <vt:lpstr>Contact Information</vt:lpstr>
    </vt:vector>
  </TitlesOfParts>
  <Company>Nagios Enterprises, LLC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Building and Maintaining the Nagios Ecosystem</dc:title>
  <dc:creator>Ethan Galstad;Scott Wilkerson</dc:creator>
  <cp:lastModifiedBy>swilkerson</cp:lastModifiedBy>
  <cp:revision>314</cp:revision>
  <cp:lastPrinted>2011-04-10T13:44:34Z</cp:lastPrinted>
  <dcterms:created xsi:type="dcterms:W3CDTF">2007-08-07T03:01:14Z</dcterms:created>
  <dcterms:modified xsi:type="dcterms:W3CDTF">2013-10-15T08:37:20Z</dcterms:modified>
</cp:coreProperties>
</file>