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6"/>
  </p:notesMasterIdLst>
  <p:sldIdLst>
    <p:sldId id="256" r:id="rId3"/>
    <p:sldId id="257" r:id="rId4"/>
    <p:sldId id="258" r:id="rId5"/>
    <p:sldId id="265" r:id="rId6"/>
    <p:sldId id="259" r:id="rId7"/>
    <p:sldId id="267" r:id="rId8"/>
    <p:sldId id="260" r:id="rId9"/>
    <p:sldId id="268" r:id="rId10"/>
    <p:sldId id="261" r:id="rId11"/>
    <p:sldId id="262" r:id="rId12"/>
    <p:sldId id="263" r:id="rId13"/>
    <p:sldId id="264" r:id="rId14"/>
    <p:sldId id="266" r:id="rId15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77163" autoAdjust="0"/>
  </p:normalViewPr>
  <p:slideViewPr>
    <p:cSldViewPr>
      <p:cViewPr varScale="1">
        <p:scale>
          <a:sx n="64" d="100"/>
          <a:sy n="64" d="100"/>
        </p:scale>
        <p:origin x="-1554" y="-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2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359727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fld id="{4721B9E2-FFD4-4BF7-800F-013636FCFC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17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 eaLnBrk="1"/>
            <a:fld id="{0A4650E2-4DF0-4981-AFBF-0E9AB0AC4D32}" type="slidenum">
              <a:rPr lang="en-US" altLang="en-US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1</a:t>
            </a:fld>
            <a:endParaRPr lang="en-US" altLang="en-US" dirty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81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 eaLnBrk="1"/>
            <a:fld id="{E40CEF22-B175-4384-87AC-BE174AC80022}" type="slidenum">
              <a:rPr lang="en-US" altLang="en-US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10</a:t>
            </a:fld>
            <a:endParaRPr lang="en-US" altLang="en-US" dirty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dirty="0" smtClean="0"/>
              <a:t>Guard the code</a:t>
            </a:r>
          </a:p>
          <a:p>
            <a:r>
              <a:rPr lang="en-US" altLang="en-US" dirty="0" smtClean="0"/>
              <a:t>	Regular contributors try to force their agenda</a:t>
            </a:r>
          </a:p>
          <a:p>
            <a:r>
              <a:rPr lang="en-US" altLang="en-US" dirty="0" smtClean="0"/>
              <a:t>	We love community patches, but not all can nor will get applied</a:t>
            </a:r>
          </a:p>
          <a:p>
            <a:endParaRPr lang="en-US" alt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altLang="en-US" dirty="0" smtClean="0"/>
              <a:t>Protect The Brand / Trademark</a:t>
            </a:r>
          </a:p>
          <a:p>
            <a:r>
              <a:rPr lang="en-US" altLang="en-US" dirty="0" smtClean="0"/>
              <a:t>	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 eaLnBrk="1"/>
            <a:fld id="{E40CEF22-B175-4384-87AC-BE174AC80022}" type="slidenum">
              <a:rPr lang="en-US" altLang="en-US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11</a:t>
            </a:fld>
            <a:endParaRPr lang="en-US" altLang="en-US" dirty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dirty="0" smtClean="0"/>
              <a:t>Feedback</a:t>
            </a:r>
          </a:p>
          <a:p>
            <a:r>
              <a:rPr lang="en-US" altLang="en-US" dirty="0" smtClean="0"/>
              <a:t>	Ideas Forum</a:t>
            </a:r>
          </a:p>
          <a:p>
            <a:endParaRPr lang="en-US" alt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altLang="en-US" dirty="0" smtClean="0"/>
              <a:t>Financial Support</a:t>
            </a:r>
            <a:r>
              <a:rPr lang="en-US" altLang="en-US" baseline="0" dirty="0" smtClean="0"/>
              <a:t> was the topic of the BoF session at RIPE 66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altLang="en-US" baseline="0" dirty="0" smtClean="0"/>
              <a:t>How to support?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altLang="en-US" dirty="0" smtClean="0"/>
              <a:t>Donations accepted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altLang="en-US" dirty="0" smtClean="0"/>
              <a:t>However maybe consider Nagios</a:t>
            </a:r>
            <a:r>
              <a:rPr lang="en-US" altLang="en-US" baseline="0" dirty="0" smtClean="0"/>
              <a:t> </a:t>
            </a:r>
            <a:r>
              <a:rPr lang="en-US" altLang="en-US" dirty="0" smtClean="0"/>
              <a:t>Commercial Solutions Built on Open Source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 eaLnBrk="1"/>
            <a:fld id="{E40CEF22-B175-4384-87AC-BE174AC80022}" type="slidenum">
              <a:rPr lang="en-US" altLang="en-US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12</a:t>
            </a:fld>
            <a:endParaRPr lang="en-US" altLang="en-US" dirty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 eaLnBrk="1"/>
            <a:fld id="{E40CEF22-B175-4384-87AC-BE174AC80022}" type="slidenum">
              <a:rPr lang="en-US" altLang="en-US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13</a:t>
            </a:fld>
            <a:endParaRPr lang="en-US" altLang="en-US" dirty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 eaLnBrk="1"/>
            <a:fld id="{E40CEF22-B175-4384-87AC-BE174AC80022}" type="slidenum">
              <a:rPr lang="en-US" altLang="en-US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2</a:t>
            </a:fld>
            <a:endParaRPr lang="en-US" altLang="en-US" dirty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dirty="0" smtClean="0"/>
              <a:t>How many people</a:t>
            </a:r>
            <a:r>
              <a:rPr lang="en-US" altLang="en-US" baseline="0" dirty="0" smtClean="0"/>
              <a:t> believe their organization uses Nagios?</a:t>
            </a:r>
          </a:p>
          <a:p>
            <a:endParaRPr lang="en-US" altLang="en-US" baseline="0" dirty="0" smtClean="0"/>
          </a:p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 eaLnBrk="1"/>
            <a:fld id="{E40CEF22-B175-4384-87AC-BE174AC80022}" type="slidenum">
              <a:rPr lang="en-US" altLang="en-US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3</a:t>
            </a:fld>
            <a:endParaRPr lang="en-US" altLang="en-US" dirty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 eaLnBrk="1"/>
            <a:fld id="{E40CEF22-B175-4384-87AC-BE174AC80022}" type="slidenum">
              <a:rPr lang="en-US" altLang="en-US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4</a:t>
            </a:fld>
            <a:endParaRPr lang="en-US" altLang="en-US" dirty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 eaLnBrk="1"/>
            <a:fld id="{E40CEF22-B175-4384-87AC-BE174AC80022}" type="slidenum">
              <a:rPr lang="en-US" altLang="en-US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5</a:t>
            </a:fld>
            <a:endParaRPr lang="en-US" altLang="en-US" dirty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dirty="0" smtClean="0"/>
              <a:t>The decision to go the Open Source route wasn’t taken lightly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 eaLnBrk="1"/>
            <a:fld id="{E40CEF22-B175-4384-87AC-BE174AC80022}" type="slidenum">
              <a:rPr lang="en-US" altLang="en-US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6</a:t>
            </a:fld>
            <a:endParaRPr lang="en-US" altLang="en-US" dirty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 eaLnBrk="1"/>
            <a:fld id="{E40CEF22-B175-4384-87AC-BE174AC80022}" type="slidenum">
              <a:rPr lang="en-US" altLang="en-US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7</a:t>
            </a:fld>
            <a:endParaRPr lang="en-US" altLang="en-US" dirty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 eaLnBrk="1"/>
            <a:fld id="{E40CEF22-B175-4384-87AC-BE174AC80022}" type="slidenum">
              <a:rPr lang="en-US" altLang="en-US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8</a:t>
            </a:fld>
            <a:endParaRPr lang="en-US" altLang="en-US" dirty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 eaLnBrk="1"/>
            <a:fld id="{E40CEF22-B175-4384-87AC-BE174AC80022}" type="slidenum">
              <a:rPr lang="en-US" altLang="en-US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9</a:t>
            </a:fld>
            <a:endParaRPr lang="en-US" altLang="en-US" dirty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dirty="0" smtClean="0"/>
              <a:t>Insists on being extended</a:t>
            </a:r>
          </a:p>
          <a:p>
            <a:r>
              <a:rPr lang="en-US" altLang="en-US" dirty="0" smtClean="0"/>
              <a:t>Many can be extended </a:t>
            </a:r>
          </a:p>
          <a:p>
            <a:r>
              <a:rPr lang="en-US" altLang="en-US" dirty="0" smtClean="0"/>
              <a:t>Few do nothing until extended</a:t>
            </a:r>
          </a:p>
          <a:p>
            <a:r>
              <a:rPr lang="en-US" altLang="en-US" dirty="0" smtClean="0"/>
              <a:t>No two installations</a:t>
            </a:r>
            <a:r>
              <a:rPr lang="en-US" altLang="en-US" baseline="0" dirty="0" smtClean="0"/>
              <a:t> are alike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-Commercial</a:t>
            </a:r>
          </a:p>
          <a:p>
            <a:r>
              <a:rPr lang="en-US" altLang="en-US" baseline="0" dirty="0" smtClean="0"/>
              <a:t>	Extendable and Extensible</a:t>
            </a:r>
          </a:p>
          <a:p>
            <a:r>
              <a:rPr lang="en-US" altLang="en-US" baseline="0" dirty="0" smtClean="0"/>
              <a:t>	Easily integration with one another</a:t>
            </a:r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0F35-FDE8-4269-A945-F2BD78DDEB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69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6C830-7F9E-4774-A3DD-6784268C69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6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5825" y="177800"/>
            <a:ext cx="2325688" cy="595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177800"/>
            <a:ext cx="6829425" cy="595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89C8C-905E-48F3-892C-0DDA3969A2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61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42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58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8012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7775" y="8018463"/>
            <a:ext cx="4457700" cy="401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875" y="8018463"/>
            <a:ext cx="4459288" cy="401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30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9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1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851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836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0EE23-BCE0-4534-91A6-B0F7E38EC9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79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8519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47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31150" y="7885113"/>
            <a:ext cx="2386013" cy="1260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885113"/>
            <a:ext cx="7007225" cy="1260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2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04BF5-BA0B-4655-8426-C2F1EFF992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1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125" y="1147763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147763"/>
            <a:ext cx="445928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B84AE-F2F0-4090-ADBB-940C1BB990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09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FAEF9-DE04-43CC-982E-E919076F0E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4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491E8-6BCA-44E4-A85D-04353BC5C2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4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76019-AD3A-4D1A-92BA-91E650EDB8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0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25E58-9F7C-47DF-B326-5A6EB7DAA1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5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471A-3AF8-4E83-9488-FFC219B48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6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1147763"/>
            <a:ext cx="9069388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0"/>
            <a:r>
              <a:rPr lang="en-GB" altLang="en-US" smtClean="0"/>
              <a:t>Second Outline Level</a:t>
            </a:r>
          </a:p>
          <a:p>
            <a:pPr lvl="0"/>
            <a:r>
              <a:rPr lang="en-GB" altLang="en-US" smtClean="0"/>
              <a:t>Third Outline Level</a:t>
            </a:r>
          </a:p>
          <a:p>
            <a:pPr lvl="0"/>
            <a:r>
              <a:rPr lang="en-GB" altLang="en-US" smtClean="0"/>
              <a:t>Fourth Outline Level</a:t>
            </a:r>
          </a:p>
          <a:p>
            <a:pPr lvl="0"/>
            <a:r>
              <a:rPr lang="en-GB" altLang="en-US" smtClean="0"/>
              <a:t>Fifth Outline Level</a:t>
            </a:r>
          </a:p>
          <a:p>
            <a:pPr lvl="0"/>
            <a:r>
              <a:rPr lang="en-GB" altLang="en-US" smtClean="0"/>
              <a:t>Sixth Outline Level</a:t>
            </a:r>
          </a:p>
          <a:p>
            <a:pPr lvl="0"/>
            <a:r>
              <a:rPr lang="en-GB" altLang="en-US" smtClean="0"/>
              <a:t>Seventh Outline Level</a:t>
            </a:r>
          </a:p>
          <a:p>
            <a:pPr lvl="0"/>
            <a:r>
              <a:rPr lang="en-GB" altLang="en-US" smtClean="0"/>
              <a:t>Eighth Outline Level</a:t>
            </a:r>
          </a:p>
          <a:p>
            <a:pPr lvl="0"/>
            <a:r>
              <a:rPr lang="en-GB" altLang="en-US" smtClean="0"/>
              <a:t>Ninth Outline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177800"/>
            <a:ext cx="73469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613650" y="7223125"/>
            <a:ext cx="2352675" cy="242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 b="1" smtClean="0">
                <a:solidFill>
                  <a:srgbClr val="999999"/>
                </a:solidFill>
                <a:cs typeface="Tahoma" charset="0"/>
              </a:defRPr>
            </a:lvl1pPr>
          </a:lstStyle>
          <a:p>
            <a:pPr>
              <a:defRPr/>
            </a:pPr>
            <a:fld id="{740D4026-2451-4637-B1FF-0F0FE51098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890588"/>
            <a:ext cx="10080625" cy="1587"/>
          </a:xfrm>
          <a:prstGeom prst="line">
            <a:avLst/>
          </a:prstGeom>
          <a:noFill/>
          <a:ln w="18360" cap="flat">
            <a:solidFill>
              <a:srgbClr val="6666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973888"/>
            <a:ext cx="24018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msgothic" charset="0"/>
          <a:cs typeface="msgothic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msgothic" charset="0"/>
          <a:cs typeface="msgothic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msgothic" charset="0"/>
          <a:cs typeface="msgothic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msgothic" charset="0"/>
          <a:cs typeface="msgothic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msgothic" charset="0"/>
          <a:cs typeface="msgothic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msgothic" charset="0"/>
          <a:cs typeface="msgothic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msgothic" charset="0"/>
          <a:cs typeface="msgothic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msgothic" charset="0"/>
          <a:cs typeface="msgothic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7885113"/>
            <a:ext cx="906938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7775" y="8018463"/>
            <a:ext cx="90693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0"/>
            <a:r>
              <a:rPr lang="en-GB" altLang="en-US" smtClean="0"/>
              <a:t>Second Outline Level</a:t>
            </a:r>
          </a:p>
          <a:p>
            <a:pPr lvl="0"/>
            <a:r>
              <a:rPr lang="en-GB" altLang="en-US" smtClean="0"/>
              <a:t>Third Outline Level</a:t>
            </a:r>
          </a:p>
          <a:p>
            <a:pPr lvl="0"/>
            <a:r>
              <a:rPr lang="en-GB" altLang="en-US" smtClean="0"/>
              <a:t>Fourth Outline Level</a:t>
            </a:r>
          </a:p>
          <a:p>
            <a:pPr lvl="0"/>
            <a:r>
              <a:rPr lang="en-GB" altLang="en-US" smtClean="0"/>
              <a:t>Fifth Outline Level</a:t>
            </a:r>
          </a:p>
          <a:p>
            <a:pPr lvl="0"/>
            <a:r>
              <a:rPr lang="en-GB" altLang="en-US" smtClean="0"/>
              <a:t>Sixth Outline Level</a:t>
            </a:r>
          </a:p>
          <a:p>
            <a:pPr lvl="0"/>
            <a:r>
              <a:rPr lang="en-GB" altLang="en-US" smtClean="0"/>
              <a:t>Seventh Outline Level</a:t>
            </a:r>
          </a:p>
          <a:p>
            <a:pPr lvl="0"/>
            <a:r>
              <a:rPr lang="en-GB" altLang="en-US" smtClean="0"/>
              <a:t>Eighth Outline Level</a:t>
            </a:r>
          </a:p>
          <a:p>
            <a:pPr lvl="0"/>
            <a:r>
              <a:rPr lang="en-GB" altLang="en-US" smtClean="0"/>
              <a:t>Ninth Outline Level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10156825" cy="761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gothic" charset="0"/>
          <a:cs typeface="msgothic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gothic" charset="0"/>
          <a:cs typeface="msgothic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gothic" charset="0"/>
          <a:cs typeface="msgothic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gothic" charset="0"/>
          <a:cs typeface="msgothic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gothic" charset="0"/>
          <a:cs typeface="msgothic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gothic" charset="0"/>
          <a:cs typeface="msgothic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gothic" charset="0"/>
          <a:cs typeface="msgothic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gothic" charset="0"/>
          <a:cs typeface="msgothic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nagios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712" y="-750598"/>
            <a:ext cx="8617339" cy="5825835"/>
          </a:xfrm>
          <a:prstGeom prst="rect">
            <a:avLst/>
          </a:prstGeom>
        </p:spPr>
      </p:pic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00819" y="350838"/>
            <a:ext cx="596741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8733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 eaLnBrk="1"/>
            <a:r>
              <a:rPr lang="en-US" altLang="en-US" sz="4800" b="1" dirty="0">
                <a:solidFill>
                  <a:srgbClr val="FFFFFF"/>
                </a:solidFill>
              </a:rPr>
              <a:t>Building and Maintaining the Nagios Ecosystem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-2960688" y="3260724"/>
            <a:ext cx="100806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146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 algn="ctr" eaLnBrk="1"/>
            <a:r>
              <a:rPr lang="en-US" altLang="en-US" sz="3000" b="1" dirty="0">
                <a:solidFill>
                  <a:srgbClr val="FFFFFF"/>
                </a:solidFill>
              </a:rPr>
              <a:t>Scott Wilkerson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331787" y="3730624"/>
            <a:ext cx="349408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 algn="ctr" eaLnBrk="1"/>
            <a:r>
              <a:rPr lang="en-US" altLang="en-US" b="1" dirty="0">
                <a:solidFill>
                  <a:srgbClr val="FFFFFF"/>
                </a:solidFill>
              </a:rPr>
              <a:t>swilkerson@nagios.com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 eaLnBrk="1"/>
            <a:fld id="{3B7385D3-237F-40E5-97B7-9465C3F0247E}" type="slidenum">
              <a:rPr lang="en-US" altLang="en-US">
                <a:solidFill>
                  <a:srgbClr val="999999"/>
                </a:solidFill>
                <a:cs typeface="Tahoma" charset="0"/>
              </a:rPr>
              <a:pPr eaLnBrk="1"/>
              <a:t>10</a:t>
            </a:fld>
            <a:endParaRPr lang="en-US" altLang="en-US" dirty="0">
              <a:solidFill>
                <a:srgbClr val="999999"/>
              </a:solidFill>
              <a:cs typeface="Tahoma" charset="0"/>
            </a:endParaRPr>
          </a:p>
        </p:txBody>
      </p:sp>
      <p:sp>
        <p:nvSpPr>
          <p:cNvPr id="614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-155575"/>
            <a:ext cx="7348538" cy="1262063"/>
          </a:xfrm>
        </p:spPr>
        <p:txBody>
          <a:bodyPr tIns="2822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en-US" dirty="0" smtClean="0">
                <a:solidFill>
                  <a:srgbClr val="000000"/>
                </a:solidFill>
              </a:rPr>
              <a:t>Nagios Challenges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92125" y="1189037"/>
            <a:ext cx="9070975" cy="5638800"/>
          </a:xfrm>
        </p:spPr>
        <p:txBody>
          <a:bodyPr/>
          <a:lstStyle/>
          <a:p>
            <a:pPr marL="457200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Guard The Code</a:t>
            </a:r>
          </a:p>
          <a:p>
            <a:pPr marL="857250" lvl="1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Protect Against Scope Creep</a:t>
            </a:r>
          </a:p>
          <a:p>
            <a:pPr marL="1257300" lvl="2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This is where addons / plugins should be used</a:t>
            </a:r>
          </a:p>
          <a:p>
            <a:pPr marL="857250" lvl="1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Patch Review / Testing / Acceptance Process</a:t>
            </a:r>
          </a:p>
          <a:p>
            <a:pPr marL="457200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Protect The Brand / Trademark</a:t>
            </a:r>
          </a:p>
          <a:p>
            <a:pPr marL="457200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Project Begs to be Extended</a:t>
            </a:r>
          </a:p>
          <a:p>
            <a:pPr marL="857250" lvl="1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Changes to Core Could </a:t>
            </a:r>
            <a:r>
              <a:rPr lang="en-US" altLang="en-US" dirty="0"/>
              <a:t>A</a:t>
            </a:r>
            <a:r>
              <a:rPr lang="en-US" altLang="en-US" dirty="0" smtClean="0"/>
              <a:t>ffect 1000’s of </a:t>
            </a:r>
            <a:r>
              <a:rPr lang="en-US" altLang="en-US" dirty="0" err="1" smtClean="0"/>
              <a:t>Addons</a:t>
            </a:r>
            <a:endParaRPr lang="en-US" altLang="en-US" dirty="0" smtClean="0"/>
          </a:p>
          <a:p>
            <a:pPr marL="457200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Misconceptions:</a:t>
            </a:r>
          </a:p>
          <a:p>
            <a:pPr marL="857250" lvl="1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Nagios Enterprises Only Supports Paid Clients</a:t>
            </a:r>
          </a:p>
          <a:p>
            <a:pPr marL="857250" lvl="1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Free Version Could Disappear</a:t>
            </a:r>
          </a:p>
          <a:p>
            <a:pPr marL="857250" lvl="1" indent="-457200" eaLnBrk="1">
              <a:buFont typeface="Wingdings" panose="05000000000000000000" pitchFamily="2" charset="2"/>
              <a:buChar char="Ø"/>
            </a:pPr>
            <a:endParaRPr lang="en-US" altLang="en-US" dirty="0" smtClean="0"/>
          </a:p>
          <a:p>
            <a:pPr marL="457200" indent="-457200" eaLnBrk="1">
              <a:buFont typeface="Wingdings" panose="05000000000000000000" pitchFamily="2" charset="2"/>
              <a:buChar char="Ø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11911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 eaLnBrk="1"/>
            <a:fld id="{3B7385D3-237F-40E5-97B7-9465C3F0247E}" type="slidenum">
              <a:rPr lang="en-US" altLang="en-US">
                <a:solidFill>
                  <a:srgbClr val="999999"/>
                </a:solidFill>
                <a:cs typeface="Tahoma" charset="0"/>
              </a:rPr>
              <a:pPr eaLnBrk="1"/>
              <a:t>11</a:t>
            </a:fld>
            <a:endParaRPr lang="en-US" altLang="en-US" dirty="0">
              <a:solidFill>
                <a:srgbClr val="999999"/>
              </a:solidFill>
              <a:cs typeface="Tahoma" charset="0"/>
            </a:endParaRPr>
          </a:p>
        </p:txBody>
      </p:sp>
      <p:sp>
        <p:nvSpPr>
          <p:cNvPr id="614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-155575"/>
            <a:ext cx="7348538" cy="1262063"/>
          </a:xfrm>
        </p:spPr>
        <p:txBody>
          <a:bodyPr tIns="2822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en-US" dirty="0" smtClean="0">
                <a:solidFill>
                  <a:srgbClr val="000000"/>
                </a:solidFill>
              </a:rPr>
              <a:t>How to Support </a:t>
            </a:r>
            <a:r>
              <a:rPr lang="en-US" altLang="en-US" dirty="0" smtClean="0">
                <a:solidFill>
                  <a:srgbClr val="000000"/>
                </a:solidFill>
              </a:rPr>
              <a:t>Nagios Project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92125" y="1544638"/>
            <a:ext cx="9348787" cy="4899025"/>
          </a:xfrm>
        </p:spPr>
        <p:txBody>
          <a:bodyPr/>
          <a:lstStyle/>
          <a:p>
            <a:pPr marL="457200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Feedback</a:t>
            </a:r>
          </a:p>
          <a:p>
            <a:pPr marL="857250" lvl="1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New Features / Projects / Addons</a:t>
            </a:r>
          </a:p>
          <a:p>
            <a:pPr marL="857250" lvl="1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Report Bugs</a:t>
            </a:r>
          </a:p>
          <a:p>
            <a:pPr marL="1257300" lvl="2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Submit Patch</a:t>
            </a:r>
          </a:p>
          <a:p>
            <a:pPr marL="857250" lvl="1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Assist Community Members / Users</a:t>
            </a:r>
          </a:p>
          <a:p>
            <a:pPr marL="1257300" lvl="2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http://support.nagios.com/forum/</a:t>
            </a:r>
          </a:p>
          <a:p>
            <a:pPr marL="457200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Financial Support</a:t>
            </a:r>
          </a:p>
          <a:p>
            <a:pPr marL="857250" lvl="1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Send Donation ;-)</a:t>
            </a:r>
          </a:p>
          <a:p>
            <a:pPr marL="857250" lvl="1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Consider Commercial Solutions Built on Open Source</a:t>
            </a:r>
          </a:p>
          <a:p>
            <a:pPr marL="857250" lvl="1" indent="-457200" eaLnBrk="1">
              <a:buFont typeface="Wingdings" panose="05000000000000000000" pitchFamily="2" charset="2"/>
              <a:buChar char="Ø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11911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 eaLnBrk="1"/>
            <a:fld id="{3B7385D3-237F-40E5-97B7-9465C3F0247E}" type="slidenum">
              <a:rPr lang="en-US" altLang="en-US">
                <a:solidFill>
                  <a:srgbClr val="999999"/>
                </a:solidFill>
                <a:cs typeface="Tahoma" charset="0"/>
              </a:rPr>
              <a:pPr eaLnBrk="1"/>
              <a:t>12</a:t>
            </a:fld>
            <a:endParaRPr lang="en-US" altLang="en-US" dirty="0">
              <a:solidFill>
                <a:srgbClr val="999999"/>
              </a:solidFill>
              <a:cs typeface="Tahoma" charset="0"/>
            </a:endParaRPr>
          </a:p>
        </p:txBody>
      </p:sp>
      <p:sp>
        <p:nvSpPr>
          <p:cNvPr id="614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-155575"/>
            <a:ext cx="7348538" cy="1262063"/>
          </a:xfrm>
        </p:spPr>
        <p:txBody>
          <a:bodyPr tIns="2822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en-US" dirty="0" smtClean="0">
                <a:solidFill>
                  <a:srgbClr val="000000"/>
                </a:solidFill>
              </a:rPr>
              <a:t>Question &amp; Answer / Ask Nagios!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92125" y="1544638"/>
            <a:ext cx="9070975" cy="489902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New </a:t>
            </a:r>
            <a:r>
              <a:rPr lang="en-US" dirty="0"/>
              <a:t>Product Ideas (What would be useful</a:t>
            </a:r>
            <a:r>
              <a:rPr lang="en-US" dirty="0" smtClean="0"/>
              <a:t>?)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Current </a:t>
            </a:r>
            <a:r>
              <a:rPr lang="en-US" dirty="0"/>
              <a:t>Product Feature </a:t>
            </a:r>
            <a:r>
              <a:rPr lang="en-US" dirty="0" smtClean="0"/>
              <a:t>Improvements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Current </a:t>
            </a:r>
            <a:r>
              <a:rPr lang="en-US" dirty="0"/>
              <a:t>Product Feature </a:t>
            </a:r>
            <a:r>
              <a:rPr lang="en-US" dirty="0" smtClean="0"/>
              <a:t>Additions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Nagios Core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Nagios XI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Nagios </a:t>
            </a:r>
            <a:r>
              <a:rPr lang="en-US" dirty="0"/>
              <a:t>Network </a:t>
            </a:r>
            <a:r>
              <a:rPr lang="en-US" dirty="0" smtClean="0"/>
              <a:t>Analyzer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Nagios </a:t>
            </a:r>
            <a:r>
              <a:rPr lang="en-US" dirty="0"/>
              <a:t>Incident Manager</a:t>
            </a:r>
          </a:p>
          <a:p>
            <a:pPr marL="457200" indent="-457200" eaLnBrk="1">
              <a:buFont typeface="Wingdings" panose="05000000000000000000" pitchFamily="2" charset="2"/>
              <a:buChar char="Ø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11911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 eaLnBrk="1"/>
            <a:fld id="{3B7385D3-237F-40E5-97B7-9465C3F0247E}" type="slidenum">
              <a:rPr lang="en-US" altLang="en-US">
                <a:solidFill>
                  <a:srgbClr val="999999"/>
                </a:solidFill>
                <a:cs typeface="Tahoma" charset="0"/>
              </a:rPr>
              <a:pPr eaLnBrk="1"/>
              <a:t>13</a:t>
            </a:fld>
            <a:endParaRPr lang="en-US" altLang="en-US" dirty="0">
              <a:solidFill>
                <a:srgbClr val="999999"/>
              </a:solidFill>
              <a:cs typeface="Tahoma" charset="0"/>
            </a:endParaRPr>
          </a:p>
        </p:txBody>
      </p:sp>
      <p:sp>
        <p:nvSpPr>
          <p:cNvPr id="614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-155575"/>
            <a:ext cx="7348538" cy="1262063"/>
          </a:xfrm>
        </p:spPr>
        <p:txBody>
          <a:bodyPr tIns="2822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en-US" dirty="0" smtClean="0">
                <a:solidFill>
                  <a:srgbClr val="000000"/>
                </a:solidFill>
              </a:rPr>
              <a:t>Contact Information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92125" y="1544638"/>
            <a:ext cx="9070975" cy="528319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Support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http://support.nagios.com/forum/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Basic Contact Info</a:t>
            </a:r>
          </a:p>
          <a:p>
            <a:r>
              <a:rPr lang="en-US" sz="1600" b="1" dirty="0" smtClean="0"/>
              <a:t>		Phone: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	US: 1-888-NAGIOS-1 (1-888-624-4671)</a:t>
            </a:r>
            <a:br>
              <a:rPr lang="en-US" sz="1600" dirty="0" smtClean="0"/>
            </a:br>
            <a:r>
              <a:rPr lang="en-US" sz="1600" dirty="0" smtClean="0"/>
              <a:t>		International: +1-651-204-9102</a:t>
            </a:r>
          </a:p>
          <a:p>
            <a:r>
              <a:rPr lang="en-US" sz="1600" b="1" dirty="0" smtClean="0"/>
              <a:t>		Email: </a:t>
            </a:r>
            <a:r>
              <a:rPr lang="en-US" sz="1600" dirty="0" smtClean="0">
                <a:hlinkClick r:id="rId3"/>
              </a:rPr>
              <a:t>sales@nagios.com</a:t>
            </a:r>
            <a:endParaRPr lang="en-US" sz="1600" dirty="0" smtClean="0"/>
          </a:p>
          <a:p>
            <a:r>
              <a:rPr lang="en-US" sz="1600" b="1" dirty="0" smtClean="0"/>
              <a:t>		Fax: </a:t>
            </a:r>
            <a:r>
              <a:rPr lang="en-US" sz="1600" dirty="0" smtClean="0"/>
              <a:t>+1-651-204-9103</a:t>
            </a:r>
          </a:p>
          <a:p>
            <a:r>
              <a:rPr lang="en-US" sz="1600" b="1" dirty="0" smtClean="0"/>
              <a:t>		Mail: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	Nagios Enterprises, LLC</a:t>
            </a:r>
            <a:br>
              <a:rPr lang="en-US" sz="1600" dirty="0" smtClean="0"/>
            </a:br>
            <a:r>
              <a:rPr lang="en-US" sz="1600" dirty="0" smtClean="0"/>
              <a:t>		P.O. Box 8154</a:t>
            </a:r>
            <a:br>
              <a:rPr lang="en-US" sz="1600" dirty="0" smtClean="0"/>
            </a:br>
            <a:r>
              <a:rPr lang="en-US" sz="1600" dirty="0" smtClean="0"/>
              <a:t>		Saint Paul, MN 55108</a:t>
            </a:r>
          </a:p>
          <a:p>
            <a:r>
              <a:rPr lang="en-US" sz="1600" b="1" dirty="0" smtClean="0"/>
              <a:t>		Headquarters: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	1295 Bandana Blvd N, Suite 165</a:t>
            </a:r>
            <a:br>
              <a:rPr lang="en-US" sz="1600" dirty="0" smtClean="0"/>
            </a:br>
            <a:r>
              <a:rPr lang="en-US" sz="1600" dirty="0" smtClean="0"/>
              <a:t>		Saint Paul, MN 55108</a:t>
            </a:r>
          </a:p>
          <a:p>
            <a:pPr marL="457200" indent="-457200" eaLnBrk="1">
              <a:buFont typeface="Wingdings" panose="05000000000000000000" pitchFamily="2" charset="2"/>
              <a:buChar char="Ø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55314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 eaLnBrk="1"/>
            <a:fld id="{3B7385D3-237F-40E5-97B7-9465C3F0247E}" type="slidenum">
              <a:rPr lang="en-US" altLang="en-US">
                <a:solidFill>
                  <a:srgbClr val="999999"/>
                </a:solidFill>
                <a:cs typeface="Tahoma" charset="0"/>
              </a:rPr>
              <a:pPr eaLnBrk="1"/>
              <a:t>2</a:t>
            </a:fld>
            <a:endParaRPr lang="en-US" altLang="en-US" dirty="0">
              <a:solidFill>
                <a:srgbClr val="999999"/>
              </a:solidFill>
              <a:cs typeface="Tahoma" charset="0"/>
            </a:endParaRPr>
          </a:p>
        </p:txBody>
      </p:sp>
      <p:sp>
        <p:nvSpPr>
          <p:cNvPr id="614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-155575"/>
            <a:ext cx="7348538" cy="1262063"/>
          </a:xfrm>
        </p:spPr>
        <p:txBody>
          <a:bodyPr tIns="2822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en-US" dirty="0" smtClean="0">
                <a:solidFill>
                  <a:srgbClr val="000000"/>
                </a:solidFill>
              </a:rPr>
              <a:t>Topics Covered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92125" y="1544638"/>
            <a:ext cx="9070975" cy="5130799"/>
          </a:xfrm>
        </p:spPr>
        <p:txBody>
          <a:bodyPr/>
          <a:lstStyle/>
          <a:p>
            <a:pPr marL="457200" indent="-457200" eaLnBrk="1"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About Me</a:t>
            </a:r>
          </a:p>
          <a:p>
            <a:pPr marL="457200" indent="-457200" eaLnBrk="1"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What is </a:t>
            </a:r>
            <a:r>
              <a:rPr lang="en-US" altLang="en-US" sz="2800" dirty="0" smtClean="0"/>
              <a:t>Nagios?</a:t>
            </a:r>
          </a:p>
          <a:p>
            <a:pPr marL="457200" indent="-457200" eaLnBrk="1"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Nagios History</a:t>
            </a:r>
          </a:p>
          <a:p>
            <a:pPr marL="457200" indent="-457200" eaLnBrk="1">
              <a:buFont typeface="Wingdings" panose="05000000000000000000" pitchFamily="2" charset="2"/>
              <a:buChar char="Ø"/>
            </a:pPr>
            <a:r>
              <a:rPr lang="en-US" altLang="en-US" sz="2800" dirty="0"/>
              <a:t>Commercial </a:t>
            </a:r>
            <a:r>
              <a:rPr lang="en-US" altLang="en-US" sz="2800" dirty="0" smtClean="0"/>
              <a:t>Nagios</a:t>
            </a:r>
            <a:endParaRPr lang="en-US" altLang="en-US" sz="2800" dirty="0" smtClean="0"/>
          </a:p>
          <a:p>
            <a:pPr marL="457200" indent="-457200" eaLnBrk="1"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Nagios News</a:t>
            </a:r>
          </a:p>
          <a:p>
            <a:pPr marL="457200" indent="-457200" eaLnBrk="1"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The Nagios Ecosystem</a:t>
            </a:r>
          </a:p>
          <a:p>
            <a:pPr marL="457200" indent="-457200" eaLnBrk="1"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Nagios Challenges</a:t>
            </a:r>
          </a:p>
          <a:p>
            <a:pPr marL="457200" indent="-457200" eaLnBrk="1"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How to Support Nagios</a:t>
            </a:r>
          </a:p>
          <a:p>
            <a:pPr marL="457200" indent="-457200" eaLnBrk="1"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Q &amp; A / Ask Nagios!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47" y="935939"/>
            <a:ext cx="5700277" cy="3191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 eaLnBrk="1"/>
            <a:fld id="{3B7385D3-237F-40E5-97B7-9465C3F0247E}" type="slidenum">
              <a:rPr lang="en-US" altLang="en-US">
                <a:solidFill>
                  <a:srgbClr val="999999"/>
                </a:solidFill>
                <a:cs typeface="Tahoma" charset="0"/>
              </a:rPr>
              <a:pPr eaLnBrk="1"/>
              <a:t>3</a:t>
            </a:fld>
            <a:endParaRPr lang="en-US" altLang="en-US" dirty="0">
              <a:solidFill>
                <a:srgbClr val="999999"/>
              </a:solidFill>
              <a:cs typeface="Tahoma" charset="0"/>
            </a:endParaRPr>
          </a:p>
        </p:txBody>
      </p:sp>
      <p:sp>
        <p:nvSpPr>
          <p:cNvPr id="614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-155575"/>
            <a:ext cx="7348538" cy="1262063"/>
          </a:xfrm>
        </p:spPr>
        <p:txBody>
          <a:bodyPr tIns="2822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en-US" dirty="0" smtClean="0">
                <a:solidFill>
                  <a:srgbClr val="000000"/>
                </a:solidFill>
              </a:rPr>
              <a:t>About Me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92125" y="1544638"/>
            <a:ext cx="9120187" cy="5054599"/>
          </a:xfrm>
        </p:spPr>
        <p:txBody>
          <a:bodyPr/>
          <a:lstStyle/>
          <a:p>
            <a:pPr marL="457200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IT Manager @ Nagios Enterprises</a:t>
            </a:r>
          </a:p>
          <a:p>
            <a:pPr marL="457200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Nagios Team Member Since 2011</a:t>
            </a:r>
          </a:p>
          <a:p>
            <a:pPr marL="457200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Nearly 20 Years in IT Industry</a:t>
            </a:r>
          </a:p>
          <a:p>
            <a:pPr marL="857250" lvl="1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12 Years in Senior Management</a:t>
            </a:r>
          </a:p>
          <a:p>
            <a:pPr marL="857250" lvl="1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Ran an ISP when 28.8k Modems were the Rage…</a:t>
            </a:r>
          </a:p>
          <a:p>
            <a:pPr marL="457200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Degree in Computer Programming</a:t>
            </a:r>
          </a:p>
          <a:p>
            <a:pPr marL="857250" lvl="1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Some Development at Nagios</a:t>
            </a:r>
            <a:endParaRPr lang="en-US" altLang="en-US" dirty="0"/>
          </a:p>
          <a:p>
            <a:pPr marL="857250" lvl="1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Primary Role - Oversee IT Operations</a:t>
            </a:r>
          </a:p>
          <a:p>
            <a:pPr marL="1257300" lvl="2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Developers / Support Staff</a:t>
            </a:r>
          </a:p>
        </p:txBody>
      </p:sp>
    </p:spTree>
    <p:extLst>
      <p:ext uri="{BB962C8B-B14F-4D97-AF65-F5344CB8AC3E}">
        <p14:creationId xmlns:p14="http://schemas.microsoft.com/office/powerpoint/2010/main" val="1000543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 eaLnBrk="1"/>
            <a:fld id="{3B7385D3-237F-40E5-97B7-9465C3F0247E}" type="slidenum">
              <a:rPr lang="en-US" altLang="en-US">
                <a:solidFill>
                  <a:srgbClr val="999999"/>
                </a:solidFill>
                <a:cs typeface="Tahoma" charset="0"/>
              </a:rPr>
              <a:pPr eaLnBrk="1"/>
              <a:t>4</a:t>
            </a:fld>
            <a:endParaRPr lang="en-US" altLang="en-US" dirty="0">
              <a:solidFill>
                <a:srgbClr val="999999"/>
              </a:solidFill>
              <a:cs typeface="Tahoma" charset="0"/>
            </a:endParaRPr>
          </a:p>
        </p:txBody>
      </p:sp>
      <p:sp>
        <p:nvSpPr>
          <p:cNvPr id="614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-155575"/>
            <a:ext cx="7348538" cy="1262063"/>
          </a:xfrm>
        </p:spPr>
        <p:txBody>
          <a:bodyPr tIns="2822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en-US" dirty="0" smtClean="0">
                <a:solidFill>
                  <a:srgbClr val="000000"/>
                </a:solidFill>
              </a:rPr>
              <a:t>What is Nagios?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92125" y="1544638"/>
            <a:ext cx="9070975" cy="4899025"/>
          </a:xfrm>
        </p:spPr>
        <p:txBody>
          <a:bodyPr/>
          <a:lstStyle/>
          <a:p>
            <a:pPr marL="457200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Nagios was Synonymous with Nagios Core</a:t>
            </a:r>
          </a:p>
          <a:p>
            <a:pPr marL="457200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Nagios is a Brand / Trademark</a:t>
            </a:r>
          </a:p>
          <a:p>
            <a:pPr marL="857250" lvl="1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Covering Numerous IT Related Software Areas</a:t>
            </a:r>
          </a:p>
          <a:p>
            <a:pPr marL="1257300" lvl="2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Many Fully Open Source</a:t>
            </a:r>
          </a:p>
          <a:p>
            <a:pPr marL="1714500" lvl="3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Nagios Core / NDOutils / NRPE / NSCA /NSTI / NCPA / etc.</a:t>
            </a:r>
          </a:p>
          <a:p>
            <a:pPr marL="1257300" lvl="2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Several Commercial Products</a:t>
            </a:r>
          </a:p>
          <a:p>
            <a:pPr marL="1714500" lvl="3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Nagios XI / Fusion / Incident Manager / Network Analyzer</a:t>
            </a:r>
            <a:br>
              <a:rPr lang="en-US" altLang="en-US" dirty="0" smtClean="0"/>
            </a:br>
            <a:endParaRPr lang="en-US" altLang="en-US" dirty="0" smtClean="0"/>
          </a:p>
          <a:p>
            <a:pPr marL="457200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Over 5.6 Million Source Download Since 2001</a:t>
            </a:r>
          </a:p>
        </p:txBody>
      </p:sp>
    </p:spTree>
    <p:extLst>
      <p:ext uri="{BB962C8B-B14F-4D97-AF65-F5344CB8AC3E}">
        <p14:creationId xmlns:p14="http://schemas.microsoft.com/office/powerpoint/2010/main" val="12762470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 eaLnBrk="1"/>
            <a:fld id="{3B7385D3-237F-40E5-97B7-9465C3F0247E}" type="slidenum">
              <a:rPr lang="en-US" altLang="en-US">
                <a:solidFill>
                  <a:srgbClr val="999999"/>
                </a:solidFill>
                <a:cs typeface="Tahoma" charset="0"/>
              </a:rPr>
              <a:pPr eaLnBrk="1"/>
              <a:t>5</a:t>
            </a:fld>
            <a:endParaRPr lang="en-US" altLang="en-US" dirty="0">
              <a:solidFill>
                <a:srgbClr val="999999"/>
              </a:solidFill>
              <a:cs typeface="Tahoma" charset="0"/>
            </a:endParaRPr>
          </a:p>
        </p:txBody>
      </p:sp>
      <p:sp>
        <p:nvSpPr>
          <p:cNvPr id="614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-155575"/>
            <a:ext cx="7348538" cy="1262063"/>
          </a:xfrm>
        </p:spPr>
        <p:txBody>
          <a:bodyPr tIns="2822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en-US" dirty="0" smtClean="0">
                <a:solidFill>
                  <a:srgbClr val="000000"/>
                </a:solidFill>
              </a:rPr>
              <a:t>Nagios History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92125" y="1417637"/>
            <a:ext cx="9424987" cy="4899025"/>
          </a:xfrm>
        </p:spPr>
        <p:txBody>
          <a:bodyPr/>
          <a:lstStyle/>
          <a:p>
            <a:pPr marL="457200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Nagios Core First Released in 1999 as NetSaint</a:t>
            </a:r>
          </a:p>
          <a:p>
            <a:pPr marL="857250" lvl="1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by Ethan Galstad</a:t>
            </a:r>
          </a:p>
          <a:p>
            <a:pPr marL="457200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2001 Project Name Changed to Nagios</a:t>
            </a:r>
          </a:p>
          <a:p>
            <a:pPr marL="457200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2007 Nagios Enterprises Founded</a:t>
            </a:r>
          </a:p>
          <a:p>
            <a:pPr marL="457200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2009 Nagios XI Released</a:t>
            </a:r>
          </a:p>
          <a:p>
            <a:pPr marL="457200" indent="-457200" eaLnBrk="1">
              <a:buFont typeface="Wingdings" panose="05000000000000000000" pitchFamily="2" charset="2"/>
              <a:buChar char="Ø"/>
            </a:pPr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71" y="4182581"/>
            <a:ext cx="6194241" cy="348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91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 eaLnBrk="1"/>
            <a:fld id="{3B7385D3-237F-40E5-97B7-9465C3F0247E}" type="slidenum">
              <a:rPr lang="en-US" altLang="en-US">
                <a:solidFill>
                  <a:srgbClr val="999999"/>
                </a:solidFill>
                <a:cs typeface="Tahoma" charset="0"/>
              </a:rPr>
              <a:pPr eaLnBrk="1"/>
              <a:t>6</a:t>
            </a:fld>
            <a:endParaRPr lang="en-US" altLang="en-US" dirty="0">
              <a:solidFill>
                <a:srgbClr val="999999"/>
              </a:solidFill>
              <a:cs typeface="Tahoma" charset="0"/>
            </a:endParaRPr>
          </a:p>
        </p:txBody>
      </p:sp>
      <p:sp>
        <p:nvSpPr>
          <p:cNvPr id="614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-155575"/>
            <a:ext cx="7348538" cy="1262063"/>
          </a:xfrm>
        </p:spPr>
        <p:txBody>
          <a:bodyPr tIns="2822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en-US" dirty="0" smtClean="0">
                <a:solidFill>
                  <a:srgbClr val="000000"/>
                </a:solidFill>
              </a:rPr>
              <a:t>Commercial Nagios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92125" y="1544638"/>
            <a:ext cx="9070975" cy="4899025"/>
          </a:xfrm>
        </p:spPr>
        <p:txBody>
          <a:bodyPr/>
          <a:lstStyle/>
          <a:p>
            <a:pPr marL="457200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Will Commercial Versions of Nagios Affect Open Source Core?</a:t>
            </a:r>
            <a:endParaRPr lang="en-US" altLang="en-US" dirty="0" smtClean="0"/>
          </a:p>
          <a:p>
            <a:pPr marL="457200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Commercial Version will </a:t>
            </a:r>
            <a:r>
              <a:rPr lang="en-US" altLang="en-US" dirty="0"/>
              <a:t>L</a:t>
            </a:r>
            <a:r>
              <a:rPr lang="en-US" altLang="en-US" dirty="0" smtClean="0"/>
              <a:t>ikely Enhance Core</a:t>
            </a:r>
            <a:endParaRPr lang="en-US" altLang="en-US" dirty="0" smtClean="0"/>
          </a:p>
          <a:p>
            <a:pPr marL="857250" lvl="1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Additional Exposure to Nagios Through Marketing Efforts</a:t>
            </a:r>
          </a:p>
          <a:p>
            <a:pPr marL="857250" lvl="1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Additional </a:t>
            </a:r>
            <a:r>
              <a:rPr lang="en-US" altLang="en-US" dirty="0" err="1" smtClean="0"/>
              <a:t>Addons</a:t>
            </a:r>
            <a:r>
              <a:rPr lang="en-US" altLang="en-US" dirty="0" smtClean="0"/>
              <a:t> Which Can Be Used In Core</a:t>
            </a:r>
            <a:endParaRPr lang="en-US" altLang="en-US" dirty="0"/>
          </a:p>
          <a:p>
            <a:pPr marL="857250" lvl="1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Additional In-House Resources Available to Start Other Open Source Projects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68938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 eaLnBrk="1"/>
            <a:fld id="{3B7385D3-237F-40E5-97B7-9465C3F0247E}" type="slidenum">
              <a:rPr lang="en-US" altLang="en-US">
                <a:solidFill>
                  <a:srgbClr val="999999"/>
                </a:solidFill>
                <a:cs typeface="Tahoma" charset="0"/>
              </a:rPr>
              <a:pPr eaLnBrk="1"/>
              <a:t>7</a:t>
            </a:fld>
            <a:endParaRPr lang="en-US" altLang="en-US" dirty="0">
              <a:solidFill>
                <a:srgbClr val="999999"/>
              </a:solidFill>
              <a:cs typeface="Tahoma" charset="0"/>
            </a:endParaRPr>
          </a:p>
        </p:txBody>
      </p:sp>
      <p:sp>
        <p:nvSpPr>
          <p:cNvPr id="614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-155575"/>
            <a:ext cx="7348538" cy="1262063"/>
          </a:xfrm>
        </p:spPr>
        <p:txBody>
          <a:bodyPr tIns="2822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en-US" dirty="0" smtClean="0">
                <a:solidFill>
                  <a:srgbClr val="000000"/>
                </a:solidFill>
              </a:rPr>
              <a:t>Nagios News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92125" y="1544638"/>
            <a:ext cx="9070975" cy="4899025"/>
          </a:xfrm>
        </p:spPr>
        <p:txBody>
          <a:bodyPr/>
          <a:lstStyle/>
          <a:p>
            <a:pPr marL="457200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Nagios Core 4 </a:t>
            </a:r>
            <a:r>
              <a:rPr lang="en-US" altLang="en-US" dirty="0" smtClean="0"/>
              <a:t>Released - 9/20/2013</a:t>
            </a:r>
            <a:endParaRPr lang="en-US" altLang="en-US" dirty="0" smtClean="0"/>
          </a:p>
          <a:p>
            <a:pPr marL="857250" lvl="1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700% Performance Increase Over Nagios </a:t>
            </a:r>
            <a:r>
              <a:rPr lang="en-US" altLang="en-US" dirty="0" smtClean="0"/>
              <a:t>3</a:t>
            </a:r>
          </a:p>
          <a:p>
            <a:pPr marL="857250" lvl="1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Core Workers </a:t>
            </a:r>
          </a:p>
          <a:p>
            <a:pPr marL="1257300" lvl="2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Remove Disk I/O Bottleneck</a:t>
            </a:r>
          </a:p>
          <a:p>
            <a:pPr marL="1257300" lvl="2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Possibility to Distribute Load to </a:t>
            </a:r>
            <a:r>
              <a:rPr lang="en-US" altLang="en-US" dirty="0"/>
              <a:t>E</a:t>
            </a:r>
            <a:r>
              <a:rPr lang="en-US" altLang="en-US" dirty="0" smtClean="0"/>
              <a:t>xternal Workers</a:t>
            </a:r>
            <a:endParaRPr lang="en-US" altLang="en-US" dirty="0" smtClean="0"/>
          </a:p>
          <a:p>
            <a:pPr marL="857250" lvl="1" indent="-457200" eaLnBrk="1">
              <a:buFont typeface="Wingdings" panose="05000000000000000000" pitchFamily="2" charset="2"/>
              <a:buChar char="Ø"/>
            </a:pPr>
            <a:r>
              <a:rPr lang="en-US" dirty="0"/>
              <a:t>Query </a:t>
            </a:r>
            <a:r>
              <a:rPr lang="en-US" dirty="0" smtClean="0"/>
              <a:t>Handler – Simple Interface to communicate with Nagios Core</a:t>
            </a:r>
            <a:endParaRPr lang="en-US" altLang="en-US" dirty="0" smtClean="0"/>
          </a:p>
          <a:p>
            <a:pPr marL="857250" lvl="1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Coming Soon! JSON </a:t>
            </a:r>
            <a:r>
              <a:rPr lang="en-US" altLang="en-US" dirty="0" smtClean="0"/>
              <a:t>API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11911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 eaLnBrk="1"/>
            <a:fld id="{3B7385D3-237F-40E5-97B7-9465C3F0247E}" type="slidenum">
              <a:rPr lang="en-US" altLang="en-US">
                <a:solidFill>
                  <a:srgbClr val="999999"/>
                </a:solidFill>
                <a:cs typeface="Tahoma" charset="0"/>
              </a:rPr>
              <a:pPr eaLnBrk="1"/>
              <a:t>8</a:t>
            </a:fld>
            <a:endParaRPr lang="en-US" altLang="en-US" dirty="0">
              <a:solidFill>
                <a:srgbClr val="999999"/>
              </a:solidFill>
              <a:cs typeface="Tahoma" charset="0"/>
            </a:endParaRPr>
          </a:p>
        </p:txBody>
      </p:sp>
      <p:sp>
        <p:nvSpPr>
          <p:cNvPr id="614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-155575"/>
            <a:ext cx="7348538" cy="1262063"/>
          </a:xfrm>
        </p:spPr>
        <p:txBody>
          <a:bodyPr tIns="2822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en-US" dirty="0" smtClean="0">
                <a:solidFill>
                  <a:srgbClr val="000000"/>
                </a:solidFill>
              </a:rPr>
              <a:t>Nagios </a:t>
            </a:r>
            <a:r>
              <a:rPr lang="en-US" altLang="en-US" dirty="0" smtClean="0">
                <a:solidFill>
                  <a:srgbClr val="000000"/>
                </a:solidFill>
              </a:rPr>
              <a:t>News cont.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92125" y="1544638"/>
            <a:ext cx="9070975" cy="4899025"/>
          </a:xfrm>
        </p:spPr>
        <p:txBody>
          <a:bodyPr/>
          <a:lstStyle/>
          <a:p>
            <a:pPr marL="457200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Nagios </a:t>
            </a:r>
            <a:r>
              <a:rPr lang="en-US" altLang="en-US" dirty="0" smtClean="0"/>
              <a:t>Cross Platform Agent (NCPA</a:t>
            </a:r>
            <a:r>
              <a:rPr lang="en-US" altLang="en-US" dirty="0" smtClean="0"/>
              <a:t>)</a:t>
            </a:r>
          </a:p>
          <a:p>
            <a:pPr marL="857250" lvl="1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One Source Base</a:t>
            </a:r>
          </a:p>
          <a:p>
            <a:pPr marL="857250" lvl="1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Many OS’s – Windows/Linux</a:t>
            </a:r>
            <a:endParaRPr lang="en-US" altLang="en-US" dirty="0" smtClean="0"/>
          </a:p>
          <a:p>
            <a:pPr marL="457200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Nagios Network Analyzer Released</a:t>
            </a:r>
          </a:p>
          <a:p>
            <a:pPr marL="857250" lvl="1" indent="-457200" eaLnBrk="1">
              <a:buFont typeface="Wingdings" panose="05000000000000000000" pitchFamily="2" charset="2"/>
              <a:buChar char="Ø"/>
            </a:pPr>
            <a:r>
              <a:rPr lang="en-US" altLang="en-US" dirty="0" err="1"/>
              <a:t>NetFlow</a:t>
            </a:r>
            <a:r>
              <a:rPr lang="en-US" altLang="en-US" dirty="0"/>
              <a:t> </a:t>
            </a:r>
            <a:r>
              <a:rPr lang="en-US" altLang="en-US" dirty="0" smtClean="0"/>
              <a:t>Analyzer</a:t>
            </a:r>
          </a:p>
          <a:p>
            <a:pPr marL="857250" lvl="1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Commercial Product </a:t>
            </a:r>
            <a:r>
              <a:rPr lang="en-US" altLang="en-US" dirty="0" smtClean="0"/>
              <a:t>Built on Open </a:t>
            </a:r>
            <a:r>
              <a:rPr lang="en-US" altLang="en-US" dirty="0" smtClean="0"/>
              <a:t>Source</a:t>
            </a:r>
          </a:p>
          <a:p>
            <a:pPr marL="457200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Search </a:t>
            </a:r>
            <a:r>
              <a:rPr lang="en-US" altLang="en-US" dirty="0" smtClean="0"/>
              <a:t>for Next Generation Nagios Stars</a:t>
            </a:r>
          </a:p>
          <a:p>
            <a:pPr marL="1257300" lvl="2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chemeClr val="tx1"/>
                </a:solidFill>
              </a:rPr>
              <a:t>http://go.nagios.com/nextgenstars</a:t>
            </a:r>
          </a:p>
          <a:p>
            <a:pPr marL="1257300" lvl="2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nextgenstars@nagios.com</a:t>
            </a:r>
          </a:p>
        </p:txBody>
      </p:sp>
    </p:spTree>
    <p:extLst>
      <p:ext uri="{BB962C8B-B14F-4D97-AF65-F5344CB8AC3E}">
        <p14:creationId xmlns:p14="http://schemas.microsoft.com/office/powerpoint/2010/main" val="590857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 eaLnBrk="1"/>
            <a:fld id="{3B7385D3-237F-40E5-97B7-9465C3F0247E}" type="slidenum">
              <a:rPr lang="en-US" altLang="en-US">
                <a:solidFill>
                  <a:srgbClr val="999999"/>
                </a:solidFill>
                <a:cs typeface="Tahoma" charset="0"/>
              </a:rPr>
              <a:pPr eaLnBrk="1"/>
              <a:t>9</a:t>
            </a:fld>
            <a:endParaRPr lang="en-US" altLang="en-US" dirty="0">
              <a:solidFill>
                <a:srgbClr val="999999"/>
              </a:solidFill>
              <a:cs typeface="Tahoma" charset="0"/>
            </a:endParaRPr>
          </a:p>
        </p:txBody>
      </p:sp>
      <p:sp>
        <p:nvSpPr>
          <p:cNvPr id="614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-155575"/>
            <a:ext cx="7348538" cy="1262063"/>
          </a:xfrm>
        </p:spPr>
        <p:txBody>
          <a:bodyPr tIns="2822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en-US" dirty="0" smtClean="0">
                <a:solidFill>
                  <a:srgbClr val="000000"/>
                </a:solidFill>
              </a:rPr>
              <a:t>The Nagios Ecosystem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92125" y="1544638"/>
            <a:ext cx="9070975" cy="5206999"/>
          </a:xfrm>
        </p:spPr>
        <p:txBody>
          <a:bodyPr/>
          <a:lstStyle/>
          <a:p>
            <a:pPr marL="457200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Def. </a:t>
            </a:r>
            <a:r>
              <a:rPr lang="en-US" altLang="en-US" i="1" dirty="0" smtClean="0"/>
              <a:t>Community of Interacting </a:t>
            </a:r>
            <a:r>
              <a:rPr lang="en-US" altLang="en-US" i="1" dirty="0" smtClean="0"/>
              <a:t>Organisms</a:t>
            </a:r>
            <a:endParaRPr lang="en-US" altLang="en-US" i="1" dirty="0" smtClean="0"/>
          </a:p>
          <a:p>
            <a:pPr marL="457200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Nagios Core </a:t>
            </a:r>
            <a:r>
              <a:rPr lang="en-US" altLang="en-US" dirty="0" smtClean="0"/>
              <a:t>Does </a:t>
            </a:r>
            <a:r>
              <a:rPr lang="en-US" altLang="en-US" dirty="0" smtClean="0"/>
              <a:t>Nothing Until Extended</a:t>
            </a:r>
          </a:p>
          <a:p>
            <a:pPr marL="857250" lvl="1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Causes Additional Open/Closed Source Projects</a:t>
            </a:r>
          </a:p>
          <a:p>
            <a:pPr marL="457200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Key Addons</a:t>
            </a:r>
            <a:endParaRPr lang="en-US" altLang="en-US" dirty="0"/>
          </a:p>
          <a:p>
            <a:pPr marL="857250" lvl="1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NSCA / NRDP / NRPE / NDOutils / NSTI / NCPA</a:t>
            </a:r>
          </a:p>
          <a:p>
            <a:pPr marL="857250" lvl="1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4000+ Projects on http://exchange.nagios.org</a:t>
            </a:r>
            <a:endParaRPr lang="en-US" altLang="en-US" dirty="0"/>
          </a:p>
          <a:p>
            <a:pPr marL="457200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Commercial Projects Use Same </a:t>
            </a:r>
            <a:r>
              <a:rPr lang="en-US" altLang="en-US" dirty="0" smtClean="0"/>
              <a:t>Philosophy</a:t>
            </a:r>
          </a:p>
          <a:p>
            <a:pPr marL="857250" lvl="1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Extendable</a:t>
            </a:r>
          </a:p>
          <a:p>
            <a:pPr marL="857250" lvl="1" indent="-457200" eaLnBrk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Use Open Source When Possible</a:t>
            </a:r>
            <a:endParaRPr lang="en-US" altLang="en-US" dirty="0" smtClean="0"/>
          </a:p>
          <a:p>
            <a:pPr marL="857250" lvl="1" indent="-457200" eaLnBrk="1">
              <a:buFont typeface="Wingdings" panose="05000000000000000000" pitchFamily="2" charset="2"/>
              <a:buChar char="Ø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11911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gothic"/>
        <a:cs typeface="msgothic"/>
      </a:majorFont>
      <a:minorFont>
        <a:latin typeface="Arial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gothic"/>
        <a:cs typeface="msgothic"/>
      </a:majorFont>
      <a:minorFont>
        <a:latin typeface="Arial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23274</TotalTime>
  <Words>553</Words>
  <Application>Microsoft Office PowerPoint</Application>
  <PresentationFormat>Custom</PresentationFormat>
  <Paragraphs>158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PowerPoint Presentation</vt:lpstr>
      <vt:lpstr>Topics Covered</vt:lpstr>
      <vt:lpstr>About Me</vt:lpstr>
      <vt:lpstr>What is Nagios?</vt:lpstr>
      <vt:lpstr>Nagios History</vt:lpstr>
      <vt:lpstr>Commercial Nagios</vt:lpstr>
      <vt:lpstr>Nagios News</vt:lpstr>
      <vt:lpstr>Nagios News cont.</vt:lpstr>
      <vt:lpstr>The Nagios Ecosystem</vt:lpstr>
      <vt:lpstr>Nagios Challenges</vt:lpstr>
      <vt:lpstr>How to Support Nagios Project</vt:lpstr>
      <vt:lpstr>Question &amp; Answer / Ask Nagios!</vt:lpstr>
      <vt:lpstr>Contact Information</vt:lpstr>
    </vt:vector>
  </TitlesOfParts>
  <Company>Nagios Enterprises,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and Maintaining the Nagios Ecosystem</dc:title>
  <dc:creator>Ethan Galstad;Scott Wilkerson</dc:creator>
  <cp:lastModifiedBy>swilkerson</cp:lastModifiedBy>
  <cp:revision>314</cp:revision>
  <cp:lastPrinted>2011-04-10T13:44:34Z</cp:lastPrinted>
  <dcterms:created xsi:type="dcterms:W3CDTF">2007-08-07T03:01:14Z</dcterms:created>
  <dcterms:modified xsi:type="dcterms:W3CDTF">2013-10-15T08:37:20Z</dcterms:modified>
</cp:coreProperties>
</file>