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78" r:id="rId1"/>
    <p:sldMasterId id="2147483751" r:id="rId2"/>
    <p:sldMasterId id="2147483727" r:id="rId3"/>
  </p:sldMasterIdLst>
  <p:notesMasterIdLst>
    <p:notesMasterId r:id="rId23"/>
  </p:notesMasterIdLst>
  <p:handoutMasterIdLst>
    <p:handoutMasterId r:id="rId24"/>
  </p:handoutMasterIdLst>
  <p:sldIdLst>
    <p:sldId id="360" r:id="rId4"/>
    <p:sldId id="394" r:id="rId5"/>
    <p:sldId id="420" r:id="rId6"/>
    <p:sldId id="396" r:id="rId7"/>
    <p:sldId id="418" r:id="rId8"/>
    <p:sldId id="398" r:id="rId9"/>
    <p:sldId id="399" r:id="rId10"/>
    <p:sldId id="421" r:id="rId11"/>
    <p:sldId id="406" r:id="rId12"/>
    <p:sldId id="426" r:id="rId13"/>
    <p:sldId id="427" r:id="rId14"/>
    <p:sldId id="419" r:id="rId15"/>
    <p:sldId id="422" r:id="rId16"/>
    <p:sldId id="423" r:id="rId17"/>
    <p:sldId id="428" r:id="rId18"/>
    <p:sldId id="401" r:id="rId19"/>
    <p:sldId id="424" r:id="rId20"/>
    <p:sldId id="425" r:id="rId21"/>
    <p:sldId id="340"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9830"/>
    <a:srgbClr val="AA0000"/>
    <a:srgbClr val="66D818"/>
    <a:srgbClr val="8CBF30"/>
    <a:srgbClr val="589126"/>
    <a:srgbClr val="404040"/>
    <a:srgbClr val="484B54"/>
    <a:srgbClr val="541B65"/>
    <a:srgbClr val="008FD3"/>
    <a:srgbClr val="8E90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21" autoAdjust="0"/>
    <p:restoredTop sz="85382" autoAdjust="0"/>
  </p:normalViewPr>
  <p:slideViewPr>
    <p:cSldViewPr snapToGrid="0">
      <p:cViewPr>
        <p:scale>
          <a:sx n="85" d="100"/>
          <a:sy n="85" d="100"/>
        </p:scale>
        <p:origin x="-984" y="-248"/>
      </p:cViewPr>
      <p:guideLst>
        <p:guide orient="horz" pos="2160"/>
        <p:guide pos="40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piff:Documents:Work:IPv4%20supply%20analysis:Demand%20extrapolation.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e129894:Documents:IPv6:IPv4%20Analysis:Demand%20extrapol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400" dirty="0"/>
              <a:t>RIR Allocations by Year (/8 Equivalents)</a:t>
            </a:r>
          </a:p>
        </c:rich>
      </c:tx>
      <c:layout/>
      <c:overlay val="0"/>
    </c:title>
    <c:autoTitleDeleted val="0"/>
    <c:plotArea>
      <c:layout>
        <c:manualLayout>
          <c:layoutTarget val="inner"/>
          <c:xMode val="edge"/>
          <c:yMode val="edge"/>
          <c:x val="0.112807874948438"/>
          <c:y val="0.211111128390389"/>
          <c:w val="0.825082488782667"/>
          <c:h val="0.616089967920677"/>
        </c:manualLayout>
      </c:layout>
      <c:lineChart>
        <c:grouping val="standard"/>
        <c:varyColors val="0"/>
        <c:ser>
          <c:idx val="0"/>
          <c:order val="0"/>
          <c:tx>
            <c:v>Total RIR Allocations</c:v>
          </c:tx>
          <c:spPr>
            <a:ln>
              <a:solidFill>
                <a:schemeClr val="accent6">
                  <a:lumMod val="75000"/>
                  <a:lumOff val="25000"/>
                </a:schemeClr>
              </a:solidFill>
            </a:ln>
          </c:spPr>
          <c:marker>
            <c:symbol val="none"/>
          </c:marker>
          <c:trendline>
            <c:trendlineType val="linear"/>
            <c:forward val="6.0"/>
            <c:dispRSqr val="0"/>
            <c:dispEq val="0"/>
          </c:trendline>
          <c:cat>
            <c:strRef>
              <c:f>Sheet1!$B$1:$S$1</c:f>
              <c:strCache>
                <c:ptCount val="18"/>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E2013</c:v>
                </c:pt>
                <c:pt idx="15">
                  <c:v>E2014</c:v>
                </c:pt>
                <c:pt idx="16">
                  <c:v>E2015</c:v>
                </c:pt>
                <c:pt idx="17">
                  <c:v>R2016</c:v>
                </c:pt>
              </c:strCache>
            </c:strRef>
          </c:cat>
          <c:val>
            <c:numRef>
              <c:f>Sheet1!$B$7:$N$7</c:f>
              <c:numCache>
                <c:formatCode>General</c:formatCode>
                <c:ptCount val="13"/>
                <c:pt idx="0">
                  <c:v>2.5</c:v>
                </c:pt>
                <c:pt idx="1">
                  <c:v>4.7</c:v>
                </c:pt>
                <c:pt idx="2">
                  <c:v>5.5</c:v>
                </c:pt>
                <c:pt idx="3">
                  <c:v>4.5</c:v>
                </c:pt>
                <c:pt idx="4">
                  <c:v>5.100000000000001</c:v>
                </c:pt>
                <c:pt idx="5">
                  <c:v>6.6</c:v>
                </c:pt>
                <c:pt idx="6">
                  <c:v>9.2</c:v>
                </c:pt>
                <c:pt idx="7">
                  <c:v>10.5</c:v>
                </c:pt>
                <c:pt idx="8">
                  <c:v>11.9</c:v>
                </c:pt>
                <c:pt idx="9">
                  <c:v>12.5</c:v>
                </c:pt>
                <c:pt idx="10">
                  <c:v>10.9</c:v>
                </c:pt>
                <c:pt idx="11">
                  <c:v>14.8</c:v>
                </c:pt>
                <c:pt idx="12">
                  <c:v>13.1</c:v>
                </c:pt>
              </c:numCache>
            </c:numRef>
          </c:val>
          <c:smooth val="0"/>
        </c:ser>
        <c:dLbls>
          <c:showLegendKey val="0"/>
          <c:showVal val="0"/>
          <c:showCatName val="0"/>
          <c:showSerName val="0"/>
          <c:showPercent val="0"/>
          <c:showBubbleSize val="0"/>
        </c:dLbls>
        <c:marker val="1"/>
        <c:smooth val="0"/>
        <c:axId val="-2108054920"/>
        <c:axId val="-2108052200"/>
      </c:lineChart>
      <c:catAx>
        <c:axId val="-2108054920"/>
        <c:scaling>
          <c:orientation val="minMax"/>
        </c:scaling>
        <c:delete val="0"/>
        <c:axPos val="b"/>
        <c:numFmt formatCode="General" sourceLinked="1"/>
        <c:majorTickMark val="out"/>
        <c:minorTickMark val="none"/>
        <c:tickLblPos val="nextTo"/>
        <c:txPr>
          <a:bodyPr rot="-1800000"/>
          <a:lstStyle/>
          <a:p>
            <a:pPr>
              <a:defRPr/>
            </a:pPr>
            <a:endParaRPr lang="en-US"/>
          </a:p>
        </c:txPr>
        <c:crossAx val="-2108052200"/>
        <c:crosses val="autoZero"/>
        <c:auto val="1"/>
        <c:lblAlgn val="ctr"/>
        <c:lblOffset val="100"/>
        <c:noMultiLvlLbl val="0"/>
      </c:catAx>
      <c:valAx>
        <c:axId val="-2108052200"/>
        <c:scaling>
          <c:orientation val="minMax"/>
        </c:scaling>
        <c:delete val="0"/>
        <c:axPos val="l"/>
        <c:majorGridlines/>
        <c:title>
          <c:tx>
            <c:rich>
              <a:bodyPr rot="-5400000" vert="horz"/>
              <a:lstStyle/>
              <a:p>
                <a:pPr>
                  <a:defRPr/>
                </a:pPr>
                <a:r>
                  <a:rPr lang="en-US" sz="1800" dirty="0" smtClean="0"/>
                  <a:t>/8 Equivalent</a:t>
                </a:r>
                <a:endParaRPr lang="en-US" sz="1800" dirty="0"/>
              </a:p>
            </c:rich>
          </c:tx>
          <c:layout>
            <c:manualLayout>
              <c:xMode val="edge"/>
              <c:yMode val="edge"/>
              <c:x val="0.00111349641717043"/>
              <c:y val="0.390300001088594"/>
            </c:manualLayout>
          </c:layout>
          <c:overlay val="0"/>
        </c:title>
        <c:numFmt formatCode="General" sourceLinked="1"/>
        <c:majorTickMark val="out"/>
        <c:minorTickMark val="none"/>
        <c:tickLblPos val="nextTo"/>
        <c:txPr>
          <a:bodyPr/>
          <a:lstStyle/>
          <a:p>
            <a:pPr>
              <a:defRPr sz="1800"/>
            </a:pPr>
            <a:endParaRPr lang="en-US"/>
          </a:p>
        </c:txPr>
        <c:crossAx val="-2108054920"/>
        <c:crosses val="autoZero"/>
        <c:crossBetween val="between"/>
      </c:valAx>
    </c:plotArea>
    <c:legend>
      <c:legendPos val="r"/>
      <c:legendEntry>
        <c:idx val="1"/>
        <c:delete val="1"/>
      </c:legendEntry>
      <c:layout>
        <c:manualLayout>
          <c:xMode val="edge"/>
          <c:yMode val="edge"/>
          <c:x val="0.150524830073624"/>
          <c:y val="0.348268141922853"/>
          <c:w val="0.294828419526341"/>
          <c:h val="0.0984928621278844"/>
        </c:manualLayout>
      </c:layout>
      <c:overlay val="0"/>
      <c:spPr>
        <a:solidFill>
          <a:schemeClr val="bg1"/>
        </a:solidFill>
        <a:ln>
          <a:solidFill>
            <a:schemeClr val="accent1"/>
          </a:solidFill>
        </a:ln>
      </c:spPr>
      <c:txPr>
        <a:bodyPr/>
        <a:lstStyle/>
        <a:p>
          <a:pPr>
            <a:defRPr sz="1800"/>
          </a:pPr>
          <a:endParaRPr lang="en-US"/>
        </a:p>
      </c:txPr>
    </c:legend>
    <c:plotVisOnly val="1"/>
    <c:dispBlanksAs val="gap"/>
    <c:showDLblsOverMax val="0"/>
  </c:chart>
  <c:txPr>
    <a:bodyPr/>
    <a:lstStyle/>
    <a:p>
      <a:pPr>
        <a:defRPr sz="14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IPv4 Address Supply</a:t>
            </a:r>
          </a:p>
        </c:rich>
      </c:tx>
      <c:layout/>
      <c:overlay val="0"/>
    </c:title>
    <c:autoTitleDeleted val="0"/>
    <c:plotArea>
      <c:layout>
        <c:manualLayout>
          <c:layoutTarget val="inner"/>
          <c:xMode val="edge"/>
          <c:yMode val="edge"/>
          <c:x val="0.16541447944007"/>
          <c:y val="0.211111111111111"/>
          <c:w val="0.75958552055993"/>
          <c:h val="0.605462962962963"/>
        </c:manualLayout>
      </c:layout>
      <c:lineChart>
        <c:grouping val="standard"/>
        <c:varyColors val="0"/>
        <c:ser>
          <c:idx val="0"/>
          <c:order val="0"/>
          <c:tx>
            <c:strRef>
              <c:f>Demand!$N$41</c:f>
              <c:strCache>
                <c:ptCount val="1"/>
                <c:pt idx="0">
                  <c:v>Supply (linear demand)</c:v>
                </c:pt>
              </c:strCache>
            </c:strRef>
          </c:tx>
          <c:spPr>
            <a:ln>
              <a:solidFill>
                <a:srgbClr val="CD9830"/>
              </a:solidFill>
            </a:ln>
          </c:spPr>
          <c:marker>
            <c:symbol val="none"/>
          </c:marker>
          <c:cat>
            <c:strRef>
              <c:f>Demand!$O$34:$V$34</c:f>
              <c:strCache>
                <c:ptCount val="8"/>
                <c:pt idx="0">
                  <c:v>2012</c:v>
                </c:pt>
                <c:pt idx="1">
                  <c:v>2013E</c:v>
                </c:pt>
                <c:pt idx="2">
                  <c:v>2014E</c:v>
                </c:pt>
                <c:pt idx="3">
                  <c:v>2015E</c:v>
                </c:pt>
                <c:pt idx="4">
                  <c:v>2016E</c:v>
                </c:pt>
                <c:pt idx="5">
                  <c:v>2017E</c:v>
                </c:pt>
                <c:pt idx="6">
                  <c:v>2018E</c:v>
                </c:pt>
                <c:pt idx="7">
                  <c:v>2019E</c:v>
                </c:pt>
              </c:strCache>
            </c:strRef>
          </c:cat>
          <c:val>
            <c:numRef>
              <c:f>Demand!$O$41:$V$41</c:f>
              <c:numCache>
                <c:formatCode>General</c:formatCode>
                <c:ptCount val="8"/>
                <c:pt idx="0">
                  <c:v>1144.0</c:v>
                </c:pt>
                <c:pt idx="1">
                  <c:v>840.0</c:v>
                </c:pt>
                <c:pt idx="2">
                  <c:v>496.0</c:v>
                </c:pt>
                <c:pt idx="3">
                  <c:v>128.0</c:v>
                </c:pt>
                <c:pt idx="4">
                  <c:v>-192.0</c:v>
                </c:pt>
              </c:numCache>
            </c:numRef>
          </c:val>
          <c:smooth val="0"/>
        </c:ser>
        <c:ser>
          <c:idx val="1"/>
          <c:order val="1"/>
          <c:tx>
            <c:strRef>
              <c:f>Demand!$N$42</c:f>
              <c:strCache>
                <c:ptCount val="1"/>
                <c:pt idx="0">
                  <c:v>Supply (flat demand)</c:v>
                </c:pt>
              </c:strCache>
            </c:strRef>
          </c:tx>
          <c:marker>
            <c:symbol val="none"/>
          </c:marker>
          <c:cat>
            <c:strRef>
              <c:f>Demand!$O$34:$V$34</c:f>
              <c:strCache>
                <c:ptCount val="8"/>
                <c:pt idx="0">
                  <c:v>2012</c:v>
                </c:pt>
                <c:pt idx="1">
                  <c:v>2013E</c:v>
                </c:pt>
                <c:pt idx="2">
                  <c:v>2014E</c:v>
                </c:pt>
                <c:pt idx="3">
                  <c:v>2015E</c:v>
                </c:pt>
                <c:pt idx="4">
                  <c:v>2016E</c:v>
                </c:pt>
                <c:pt idx="5">
                  <c:v>2017E</c:v>
                </c:pt>
                <c:pt idx="6">
                  <c:v>2018E</c:v>
                </c:pt>
                <c:pt idx="7">
                  <c:v>2019E</c:v>
                </c:pt>
              </c:strCache>
            </c:strRef>
          </c:cat>
          <c:val>
            <c:numRef>
              <c:f>Demand!$O$42:$V$42</c:f>
              <c:numCache>
                <c:formatCode>General</c:formatCode>
                <c:ptCount val="8"/>
                <c:pt idx="0">
                  <c:v>1144.0</c:v>
                </c:pt>
                <c:pt idx="1">
                  <c:v>904.0</c:v>
                </c:pt>
                <c:pt idx="2">
                  <c:v>664.0</c:v>
                </c:pt>
                <c:pt idx="3">
                  <c:v>424.0</c:v>
                </c:pt>
                <c:pt idx="4">
                  <c:v>184.0</c:v>
                </c:pt>
                <c:pt idx="5">
                  <c:v>-56.0</c:v>
                </c:pt>
              </c:numCache>
            </c:numRef>
          </c:val>
          <c:smooth val="0"/>
        </c:ser>
        <c:ser>
          <c:idx val="2"/>
          <c:order val="2"/>
          <c:tx>
            <c:strRef>
              <c:f>Demand!$N$43</c:f>
              <c:strCache>
                <c:ptCount val="1"/>
                <c:pt idx="0">
                  <c:v>Supply (2012 rate)</c:v>
                </c:pt>
              </c:strCache>
            </c:strRef>
          </c:tx>
          <c:spPr>
            <a:ln>
              <a:solidFill>
                <a:srgbClr val="46E5C5"/>
              </a:solidFill>
            </a:ln>
          </c:spPr>
          <c:marker>
            <c:symbol val="none"/>
          </c:marker>
          <c:cat>
            <c:strRef>
              <c:f>Demand!$O$34:$V$34</c:f>
              <c:strCache>
                <c:ptCount val="8"/>
                <c:pt idx="0">
                  <c:v>2012</c:v>
                </c:pt>
                <c:pt idx="1">
                  <c:v>2013E</c:v>
                </c:pt>
                <c:pt idx="2">
                  <c:v>2014E</c:v>
                </c:pt>
                <c:pt idx="3">
                  <c:v>2015E</c:v>
                </c:pt>
                <c:pt idx="4">
                  <c:v>2016E</c:v>
                </c:pt>
                <c:pt idx="5">
                  <c:v>2017E</c:v>
                </c:pt>
                <c:pt idx="6">
                  <c:v>2018E</c:v>
                </c:pt>
                <c:pt idx="7">
                  <c:v>2019E</c:v>
                </c:pt>
              </c:strCache>
            </c:strRef>
          </c:cat>
          <c:val>
            <c:numRef>
              <c:f>Demand!$O$43:$V$43</c:f>
              <c:numCache>
                <c:formatCode>General</c:formatCode>
                <c:ptCount val="8"/>
                <c:pt idx="0">
                  <c:v>1144.0</c:v>
                </c:pt>
                <c:pt idx="1">
                  <c:v>1064.0</c:v>
                </c:pt>
                <c:pt idx="2">
                  <c:v>984.0</c:v>
                </c:pt>
                <c:pt idx="3">
                  <c:v>904.0</c:v>
                </c:pt>
                <c:pt idx="4">
                  <c:v>824.0</c:v>
                </c:pt>
                <c:pt idx="5">
                  <c:v>744.0</c:v>
                </c:pt>
                <c:pt idx="6">
                  <c:v>664.0</c:v>
                </c:pt>
                <c:pt idx="7">
                  <c:v>584.0</c:v>
                </c:pt>
              </c:numCache>
            </c:numRef>
          </c:val>
          <c:smooth val="0"/>
        </c:ser>
        <c:dLbls>
          <c:showLegendKey val="0"/>
          <c:showVal val="0"/>
          <c:showCatName val="0"/>
          <c:showSerName val="0"/>
          <c:showPercent val="0"/>
          <c:showBubbleSize val="0"/>
        </c:dLbls>
        <c:marker val="1"/>
        <c:smooth val="0"/>
        <c:axId val="-2107990696"/>
        <c:axId val="-2107987720"/>
      </c:lineChart>
      <c:catAx>
        <c:axId val="-2107990696"/>
        <c:scaling>
          <c:orientation val="minMax"/>
        </c:scaling>
        <c:delete val="0"/>
        <c:axPos val="b"/>
        <c:majorTickMark val="out"/>
        <c:minorTickMark val="none"/>
        <c:tickLblPos val="nextTo"/>
        <c:crossAx val="-2107987720"/>
        <c:crosses val="autoZero"/>
        <c:auto val="1"/>
        <c:lblAlgn val="ctr"/>
        <c:lblOffset val="100"/>
        <c:noMultiLvlLbl val="0"/>
      </c:catAx>
      <c:valAx>
        <c:axId val="-2107987720"/>
        <c:scaling>
          <c:orientation val="minMax"/>
          <c:min val="0.0"/>
        </c:scaling>
        <c:delete val="0"/>
        <c:axPos val="l"/>
        <c:majorGridlines/>
        <c:title>
          <c:tx>
            <c:rich>
              <a:bodyPr rot="-5400000" vert="horz"/>
              <a:lstStyle/>
              <a:p>
                <a:pPr>
                  <a:defRPr/>
                </a:pPr>
                <a:r>
                  <a:rPr lang="en-US"/>
                  <a:t>Millions of Addresses </a:t>
                </a:r>
              </a:p>
              <a:p>
                <a:pPr>
                  <a:defRPr/>
                </a:pPr>
                <a:r>
                  <a:rPr lang="en-US"/>
                  <a:t>(RIR + Market)</a:t>
                </a:r>
              </a:p>
            </c:rich>
          </c:tx>
          <c:layout/>
          <c:overlay val="0"/>
        </c:title>
        <c:numFmt formatCode="General" sourceLinked="1"/>
        <c:majorTickMark val="out"/>
        <c:minorTickMark val="none"/>
        <c:tickLblPos val="nextTo"/>
        <c:crossAx val="-2107990696"/>
        <c:crosses val="autoZero"/>
        <c:crossBetween val="between"/>
      </c:valAx>
    </c:plotArea>
    <c:legend>
      <c:legendPos val="r"/>
      <c:layout>
        <c:manualLayout>
          <c:xMode val="edge"/>
          <c:yMode val="edge"/>
          <c:x val="0.633333333333333"/>
          <c:y val="0.181368474773987"/>
          <c:w val="0.344444444444444"/>
          <c:h val="0.278929352580927"/>
        </c:manualLayout>
      </c:layout>
      <c:overlay val="1"/>
    </c:legend>
    <c:plotVisOnly val="1"/>
    <c:dispBlanksAs val="gap"/>
    <c:showDLblsOverMax val="0"/>
  </c:chart>
  <c:txPr>
    <a:bodyPr/>
    <a:lstStyle/>
    <a:p>
      <a:pPr>
        <a:defRPr sz="20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0.60858</cdr:x>
      <cdr:y>0.73715</cdr:y>
    </cdr:from>
    <cdr:to>
      <cdr:x>0.91308</cdr:x>
      <cdr:y>0.82048</cdr:y>
    </cdr:to>
    <cdr:sp macro="" textlink="">
      <cdr:nvSpPr>
        <cdr:cNvPr id="2" name="Text Box 1"/>
        <cdr:cNvSpPr txBox="1"/>
      </cdr:nvSpPr>
      <cdr:spPr>
        <a:xfrm xmlns:a="http://schemas.openxmlformats.org/drawingml/2006/main">
          <a:off x="3198264" y="2022149"/>
          <a:ext cx="16002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0">
              <a:effectLst/>
              <a:latin typeface="+mn-lt"/>
              <a:ea typeface="+mn-ea"/>
              <a:cs typeface="+mn-cs"/>
            </a:rPr>
            <a:t>Source:  NRO Statistics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72D938B-CA3E-4A0A-98B3-CA4040DB8B61}" type="datetimeFigureOut">
              <a:rPr lang="en-US"/>
              <a:pPr>
                <a:defRPr/>
              </a:pPr>
              <a:t>4/4/13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0362A4F-6A7D-447D-8B86-F3E9E5F9C6B5}" type="slidenum">
              <a:rPr lang="en-US"/>
              <a:pPr>
                <a:defRPr/>
              </a:pPr>
              <a:t>‹#›</a:t>
            </a:fld>
            <a:endParaRPr lang="en-US"/>
          </a:p>
        </p:txBody>
      </p:sp>
    </p:spTree>
    <p:extLst>
      <p:ext uri="{BB962C8B-B14F-4D97-AF65-F5344CB8AC3E}">
        <p14:creationId xmlns:p14="http://schemas.microsoft.com/office/powerpoint/2010/main" val="32068998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243F5C4-6A12-4FEB-9BBB-1CE34EA692F0}" type="datetimeFigureOut">
              <a:rPr lang="en-US"/>
              <a:pPr>
                <a:defRPr/>
              </a:pPr>
              <a:t>4/4/13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F6202D9-9DCA-4064-AF91-77183426A1C4}" type="slidenum">
              <a:rPr lang="en-US"/>
              <a:pPr>
                <a:defRPr/>
              </a:pPr>
              <a:t>‹#›</a:t>
            </a:fld>
            <a:endParaRPr lang="en-US"/>
          </a:p>
        </p:txBody>
      </p:sp>
    </p:spTree>
    <p:extLst>
      <p:ext uri="{BB962C8B-B14F-4D97-AF65-F5344CB8AC3E}">
        <p14:creationId xmlns:p14="http://schemas.microsoft.com/office/powerpoint/2010/main" val="1780941588"/>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F6202D9-9DCA-4064-AF91-77183426A1C4}" type="slidenum">
              <a:rPr lang="en-US" smtClean="0"/>
              <a:pPr>
                <a:defRPr/>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Costs:  Product </a:t>
            </a:r>
            <a:r>
              <a:rPr lang="en-US" baseline="0" dirty="0" err="1" smtClean="0"/>
              <a:t>dev</a:t>
            </a:r>
            <a:r>
              <a:rPr lang="en-US" baseline="0" dirty="0" smtClean="0"/>
              <a:t> is 17-20% of expenses for GOOG ($13/76) and YHOO.	</a:t>
            </a:r>
          </a:p>
          <a:p>
            <a:r>
              <a:rPr lang="en-US" dirty="0" smtClean="0"/>
              <a:t>	“Cost of revenue” is $17B/$37B is 2012, or 46%.  Guess</a:t>
            </a:r>
            <a:r>
              <a:rPr lang="en-US" baseline="0" dirty="0" smtClean="0"/>
              <a:t> that 10% of that is IPv6-aware operations ($3.4B), and that cost is increased by 5%: $85M.</a:t>
            </a:r>
            <a:endParaRPr lang="en-US" dirty="0" smtClean="0"/>
          </a:p>
          <a:p>
            <a:pPr marL="0" lvl="0" indent="0">
              <a:buFont typeface="Arial"/>
              <a:buNone/>
            </a:pPr>
            <a:endParaRPr lang="en-US" dirty="0" smtClean="0"/>
          </a:p>
          <a:p>
            <a:pPr marL="0" lvl="0" indent="0">
              <a:buFont typeface="Arial"/>
              <a:buNone/>
            </a:pPr>
            <a:r>
              <a:rPr lang="en-US" dirty="0" smtClean="0"/>
              <a:t>	CMCSA has 18M Internet</a:t>
            </a:r>
            <a:r>
              <a:rPr lang="en-US" baseline="0" dirty="0" smtClean="0"/>
              <a:t> subs (2011).  </a:t>
            </a:r>
            <a:r>
              <a:rPr lang="en-US" baseline="0" dirty="0" err="1" smtClean="0"/>
              <a:t>OpEx</a:t>
            </a:r>
            <a:r>
              <a:rPr lang="en-US" baseline="0" dirty="0" smtClean="0"/>
              <a:t> $23B (</a:t>
            </a:r>
            <a:r>
              <a:rPr lang="en-US" baseline="0" dirty="0" err="1" smtClean="0"/>
              <a:t>excl</a:t>
            </a:r>
            <a:r>
              <a:rPr lang="en-US" baseline="0" dirty="0" smtClean="0"/>
              <a:t> NBCU).  Guess that 5% is Engineering/QA, which increases by 10%</a:t>
            </a:r>
          </a:p>
          <a:p>
            <a:pPr marL="0" lvl="0" indent="0">
              <a:buFont typeface="Arial"/>
              <a:buNone/>
            </a:pPr>
            <a:r>
              <a:rPr lang="en-US" baseline="0" dirty="0" smtClean="0"/>
              <a:t>		Guess that 20% of it is NOC/support/etc., ($2.3B) and costs increase by 5%.</a:t>
            </a:r>
            <a:endParaRPr lang="en-US" dirty="0" smtClean="0"/>
          </a:p>
          <a:p>
            <a:r>
              <a:rPr lang="en-US" dirty="0" smtClean="0"/>
              <a:t>Operate</a:t>
            </a:r>
            <a:r>
              <a:rPr lang="en-US" dirty="0" smtClean="0"/>
              <a:t>:</a:t>
            </a:r>
            <a:r>
              <a:rPr lang="en-US" baseline="0" dirty="0" smtClean="0"/>
              <a:t>  ping6, ping</a:t>
            </a:r>
            <a:endParaRPr lang="en-US" dirty="0"/>
          </a:p>
        </p:txBody>
      </p:sp>
      <p:sp>
        <p:nvSpPr>
          <p:cNvPr id="4" name="Slide Number Placeholder 3"/>
          <p:cNvSpPr>
            <a:spLocks noGrp="1"/>
          </p:cNvSpPr>
          <p:nvPr>
            <p:ph type="sldNum" sz="quarter" idx="10"/>
          </p:nvPr>
        </p:nvSpPr>
        <p:spPr/>
        <p:txBody>
          <a:bodyPr/>
          <a:lstStyle/>
          <a:p>
            <a:pPr>
              <a:defRPr/>
            </a:pPr>
            <a:fld id="{EF6202D9-9DCA-4064-AF91-77183426A1C4}" type="slidenum">
              <a:rPr lang="en-US" smtClean="0"/>
              <a:pPr>
                <a:defRPr/>
              </a:pPr>
              <a:t>10</a:t>
            </a:fld>
            <a:endParaRPr lang="en-US"/>
          </a:p>
        </p:txBody>
      </p:sp>
    </p:spTree>
    <p:extLst>
      <p:ext uri="{BB962C8B-B14F-4D97-AF65-F5344CB8AC3E}">
        <p14:creationId xmlns:p14="http://schemas.microsoft.com/office/powerpoint/2010/main" val="560858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Eventually</a:t>
            </a:r>
            <a:r>
              <a:rPr lang="en-US" dirty="0" smtClean="0"/>
              <a:t>, reduce those incremental</a:t>
            </a:r>
            <a:r>
              <a:rPr lang="en-US" baseline="0" dirty="0" smtClean="0"/>
              <a:t> costs by going IPv6-only.</a:t>
            </a:r>
            <a:endParaRPr lang="en-US" dirty="0"/>
          </a:p>
        </p:txBody>
      </p:sp>
      <p:sp>
        <p:nvSpPr>
          <p:cNvPr id="4" name="Slide Number Placeholder 3"/>
          <p:cNvSpPr>
            <a:spLocks noGrp="1"/>
          </p:cNvSpPr>
          <p:nvPr>
            <p:ph type="sldNum" sz="quarter" idx="10"/>
          </p:nvPr>
        </p:nvSpPr>
        <p:spPr/>
        <p:txBody>
          <a:bodyPr/>
          <a:lstStyle/>
          <a:p>
            <a:pPr>
              <a:defRPr/>
            </a:pPr>
            <a:fld id="{EF6202D9-9DCA-4064-AF91-77183426A1C4}" type="slidenum">
              <a:rPr lang="en-US" smtClean="0"/>
              <a:pPr>
                <a:defRPr/>
              </a:pPr>
              <a:t>11</a:t>
            </a:fld>
            <a:endParaRPr lang="en-US"/>
          </a:p>
        </p:txBody>
      </p:sp>
    </p:spTree>
    <p:extLst>
      <p:ext uri="{BB962C8B-B14F-4D97-AF65-F5344CB8AC3E}">
        <p14:creationId xmlns:p14="http://schemas.microsoft.com/office/powerpoint/2010/main" val="1970559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2012 allocations crashed to about 5 /8 equivalent.</a:t>
            </a:r>
            <a:r>
              <a:rPr lang="en-US" baseline="0" dirty="0" smtClean="0"/>
              <a:t>  Hold steady at five, or expect growth?</a:t>
            </a:r>
            <a:endParaRPr lang="en-US" dirty="0"/>
          </a:p>
        </p:txBody>
      </p:sp>
      <p:sp>
        <p:nvSpPr>
          <p:cNvPr id="4" name="Slide Number Placeholder 3"/>
          <p:cNvSpPr>
            <a:spLocks noGrp="1"/>
          </p:cNvSpPr>
          <p:nvPr>
            <p:ph type="sldNum" sz="quarter" idx="10"/>
          </p:nvPr>
        </p:nvSpPr>
        <p:spPr/>
        <p:txBody>
          <a:bodyPr/>
          <a:lstStyle/>
          <a:p>
            <a:pPr>
              <a:defRPr/>
            </a:pPr>
            <a:fld id="{EF6202D9-9DCA-4064-AF91-77183426A1C4}" type="slidenum">
              <a:rPr lang="en-US" smtClean="0"/>
              <a:pPr>
                <a:defRPr/>
              </a:pPr>
              <a:t>13</a:t>
            </a:fld>
            <a:endParaRPr lang="en-US"/>
          </a:p>
        </p:txBody>
      </p:sp>
    </p:spTree>
    <p:extLst>
      <p:ext uri="{BB962C8B-B14F-4D97-AF65-F5344CB8AC3E}">
        <p14:creationId xmlns:p14="http://schemas.microsoft.com/office/powerpoint/2010/main" val="1681641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IPv4 address supply</a:t>
            </a:r>
            <a:r>
              <a:rPr lang="en-US" baseline="0" dirty="0" smtClean="0"/>
              <a:t> including all current RIR inventory, plus </a:t>
            </a:r>
            <a:r>
              <a:rPr lang="en-US" baseline="0" dirty="0" err="1" smtClean="0"/>
              <a:t>unrouted</a:t>
            </a:r>
            <a:r>
              <a:rPr lang="en-US" baseline="0" dirty="0" smtClean="0"/>
              <a:t> and underutilized address space</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6202D9-9DCA-4064-AF91-77183426A1C4}" type="slidenum">
              <a:rPr lang="en-US" smtClean="0"/>
              <a:pPr>
                <a:defRPr/>
              </a:pPr>
              <a:t>14</a:t>
            </a:fld>
            <a:endParaRPr lang="en-US"/>
          </a:p>
        </p:txBody>
      </p:sp>
    </p:spTree>
    <p:extLst>
      <p:ext uri="{BB962C8B-B14F-4D97-AF65-F5344CB8AC3E}">
        <p14:creationId xmlns:p14="http://schemas.microsoft.com/office/powerpoint/2010/main" val="2611395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Abandoned space mostly</a:t>
            </a:r>
            <a:r>
              <a:rPr lang="en-US" baseline="0" dirty="0" smtClean="0"/>
              <a:t> needs a broker to do the legwork to bring it under someone’s authority, then transfer.</a:t>
            </a:r>
          </a:p>
          <a:p>
            <a:r>
              <a:rPr lang="en-US" baseline="0" dirty="0" smtClean="0"/>
              <a:t>Underutilized space must be renumbered, order of $1 per address.</a:t>
            </a:r>
            <a:endParaRPr lang="en-US" dirty="0"/>
          </a:p>
        </p:txBody>
      </p:sp>
      <p:sp>
        <p:nvSpPr>
          <p:cNvPr id="4" name="Slide Number Placeholder 3"/>
          <p:cNvSpPr>
            <a:spLocks noGrp="1"/>
          </p:cNvSpPr>
          <p:nvPr>
            <p:ph type="sldNum" sz="quarter" idx="10"/>
          </p:nvPr>
        </p:nvSpPr>
        <p:spPr/>
        <p:txBody>
          <a:bodyPr/>
          <a:lstStyle/>
          <a:p>
            <a:pPr>
              <a:defRPr/>
            </a:pPr>
            <a:fld id="{EF6202D9-9DCA-4064-AF91-77183426A1C4}" type="slidenum">
              <a:rPr lang="en-US" smtClean="0"/>
              <a:pPr>
                <a:defRPr/>
              </a:pPr>
              <a:t>15</a:t>
            </a:fld>
            <a:endParaRPr lang="en-US"/>
          </a:p>
        </p:txBody>
      </p:sp>
    </p:spTree>
    <p:extLst>
      <p:ext uri="{BB962C8B-B14F-4D97-AF65-F5344CB8AC3E}">
        <p14:creationId xmlns:p14="http://schemas.microsoft.com/office/powerpoint/2010/main" val="2867021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just by publishing this, I</a:t>
            </a:r>
            <a:r>
              <a:rPr lang="en-US" baseline="0" dirty="0" smtClean="0"/>
              <a:t> may have changed the market; sellers may hold out until 2016-2017 and there will be decreased supply, which would raise the price.</a:t>
            </a:r>
            <a:endParaRPr lang="en-US" dirty="0"/>
          </a:p>
        </p:txBody>
      </p:sp>
      <p:sp>
        <p:nvSpPr>
          <p:cNvPr id="4" name="Slide Number Placeholder 3"/>
          <p:cNvSpPr>
            <a:spLocks noGrp="1"/>
          </p:cNvSpPr>
          <p:nvPr>
            <p:ph type="sldNum" sz="quarter" idx="10"/>
          </p:nvPr>
        </p:nvSpPr>
        <p:spPr/>
        <p:txBody>
          <a:bodyPr/>
          <a:lstStyle/>
          <a:p>
            <a:pPr>
              <a:defRPr/>
            </a:pPr>
            <a:fld id="{EF6202D9-9DCA-4064-AF91-77183426A1C4}" type="slidenum">
              <a:rPr lang="en-US" smtClean="0"/>
              <a:pPr>
                <a:defRPr/>
              </a:pPr>
              <a:t>16</a:t>
            </a:fld>
            <a:endParaRPr lang="en-US"/>
          </a:p>
        </p:txBody>
      </p:sp>
    </p:spTree>
    <p:extLst>
      <p:ext uri="{BB962C8B-B14F-4D97-AF65-F5344CB8AC3E}">
        <p14:creationId xmlns:p14="http://schemas.microsoft.com/office/powerpoint/2010/main" val="1693871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ISPs, I said dual-stack</a:t>
            </a:r>
            <a:r>
              <a:rPr lang="en-US" baseline="0" dirty="0" smtClean="0"/>
              <a:t> costs $4-8 per new user.  That combined with buying addresses is still cheaper than CGN, but not by much, and not by any if I’m wrong about how many users cancel due to CGN.</a:t>
            </a:r>
          </a:p>
          <a:p>
            <a:r>
              <a:rPr lang="en-US" baseline="0" dirty="0" smtClean="0"/>
              <a:t>I can reduce my costs by pushing the cost on to those who do not completely support IPv6 yet.</a:t>
            </a:r>
            <a:endParaRPr lang="en-US" dirty="0"/>
          </a:p>
        </p:txBody>
      </p:sp>
      <p:sp>
        <p:nvSpPr>
          <p:cNvPr id="4" name="Slide Number Placeholder 3"/>
          <p:cNvSpPr>
            <a:spLocks noGrp="1"/>
          </p:cNvSpPr>
          <p:nvPr>
            <p:ph type="sldNum" sz="quarter" idx="10"/>
          </p:nvPr>
        </p:nvSpPr>
        <p:spPr/>
        <p:txBody>
          <a:bodyPr/>
          <a:lstStyle/>
          <a:p>
            <a:pPr>
              <a:defRPr/>
            </a:pPr>
            <a:fld id="{EF6202D9-9DCA-4064-AF91-77183426A1C4}" type="slidenum">
              <a:rPr lang="en-US" smtClean="0"/>
              <a:pPr>
                <a:defRPr/>
              </a:pPr>
              <a:t>17</a:t>
            </a:fld>
            <a:endParaRPr lang="en-US"/>
          </a:p>
        </p:txBody>
      </p:sp>
    </p:spTree>
    <p:extLst>
      <p:ext uri="{BB962C8B-B14F-4D97-AF65-F5344CB8AC3E}">
        <p14:creationId xmlns:p14="http://schemas.microsoft.com/office/powerpoint/2010/main" val="110573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base" latinLnBrk="0" hangingPunct="1">
              <a:lnSpc>
                <a:spcPct val="100000"/>
              </a:lnSpc>
              <a:spcBef>
                <a:spcPct val="30000"/>
              </a:spcBef>
              <a:spcAft>
                <a:spcPct val="0"/>
              </a:spcAft>
              <a:buClrTx/>
              <a:buSzTx/>
              <a:buFontTx/>
              <a:buNone/>
              <a:tabLst/>
              <a:defRPr/>
            </a:pPr>
            <a:r>
              <a:rPr lang="en-US" sz="2600" dirty="0" smtClean="0"/>
              <a:t>http://</a:t>
            </a:r>
            <a:r>
              <a:rPr lang="en-US" sz="2600" dirty="0" err="1" smtClean="0"/>
              <a:t>www.nanog.org</a:t>
            </a:r>
            <a:r>
              <a:rPr lang="en-US" sz="2600" dirty="0" smtClean="0"/>
              <a:t>/meetings/nanog56/presentations/Wednesday/wed.general.howard.24.wmv</a:t>
            </a:r>
          </a:p>
          <a:p>
            <a:r>
              <a:rPr lang="en-US" dirty="0" smtClean="0"/>
              <a:t>http://</a:t>
            </a:r>
            <a:r>
              <a:rPr lang="en-US" dirty="0" err="1" smtClean="0"/>
              <a:t>www.nanog.org</a:t>
            </a:r>
            <a:r>
              <a:rPr lang="en-US" dirty="0" smtClean="0"/>
              <a:t>/meetings/nanog57/presentations/Tuesday/tue.cost-ipv4-ipv6-dual-stack.howard.wmv</a:t>
            </a:r>
          </a:p>
          <a:p>
            <a:endParaRPr lang="en-US" dirty="0"/>
          </a:p>
        </p:txBody>
      </p:sp>
      <p:sp>
        <p:nvSpPr>
          <p:cNvPr id="4" name="Slide Number Placeholder 3"/>
          <p:cNvSpPr>
            <a:spLocks noGrp="1"/>
          </p:cNvSpPr>
          <p:nvPr>
            <p:ph type="sldNum" sz="quarter" idx="10"/>
          </p:nvPr>
        </p:nvSpPr>
        <p:spPr/>
        <p:txBody>
          <a:bodyPr/>
          <a:lstStyle/>
          <a:p>
            <a:pPr>
              <a:defRPr/>
            </a:pPr>
            <a:fld id="{EF6202D9-9DCA-4064-AF91-77183426A1C4}" type="slidenum">
              <a:rPr lang="en-US" smtClean="0"/>
              <a:pPr>
                <a:defRPr/>
              </a:pPr>
              <a:t>1</a:t>
            </a:fld>
            <a:endParaRPr lang="en-US"/>
          </a:p>
        </p:txBody>
      </p:sp>
    </p:spTree>
    <p:extLst>
      <p:ext uri="{BB962C8B-B14F-4D97-AF65-F5344CB8AC3E}">
        <p14:creationId xmlns:p14="http://schemas.microsoft.com/office/powerpoint/2010/main" val="3152846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TCO of CGN, originally</a:t>
            </a:r>
            <a:r>
              <a:rPr lang="en-US" baseline="0" dirty="0" smtClean="0"/>
              <a:t> presented at 2012 North American IPv6 Summit, and (video at) NANOG56.</a:t>
            </a:r>
            <a:endParaRPr lang="en-US" dirty="0"/>
          </a:p>
        </p:txBody>
      </p:sp>
      <p:sp>
        <p:nvSpPr>
          <p:cNvPr id="4" name="Slide Number Placeholder 3"/>
          <p:cNvSpPr>
            <a:spLocks noGrp="1"/>
          </p:cNvSpPr>
          <p:nvPr>
            <p:ph type="sldNum" sz="quarter" idx="10"/>
          </p:nvPr>
        </p:nvSpPr>
        <p:spPr/>
        <p:txBody>
          <a:bodyPr/>
          <a:lstStyle/>
          <a:p>
            <a:pPr>
              <a:defRPr/>
            </a:pPr>
            <a:fld id="{EF6202D9-9DCA-4064-AF91-77183426A1C4}" type="slidenum">
              <a:rPr lang="en-US" smtClean="0"/>
              <a:pPr>
                <a:defRPr/>
              </a:pPr>
              <a:t>2</a:t>
            </a:fld>
            <a:endParaRPr lang="en-US"/>
          </a:p>
        </p:txBody>
      </p:sp>
    </p:spTree>
    <p:extLst>
      <p:ext uri="{BB962C8B-B14F-4D97-AF65-F5344CB8AC3E}">
        <p14:creationId xmlns:p14="http://schemas.microsoft.com/office/powerpoint/2010/main" val="3868724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since RMv6TF</a:t>
            </a:r>
            <a:endParaRPr lang="en-US" dirty="0"/>
          </a:p>
        </p:txBody>
      </p:sp>
      <p:sp>
        <p:nvSpPr>
          <p:cNvPr id="4" name="Slide Number Placeholder 3"/>
          <p:cNvSpPr>
            <a:spLocks noGrp="1"/>
          </p:cNvSpPr>
          <p:nvPr>
            <p:ph type="sldNum" sz="quarter" idx="10"/>
          </p:nvPr>
        </p:nvSpPr>
        <p:spPr/>
        <p:txBody>
          <a:bodyPr/>
          <a:lstStyle/>
          <a:p>
            <a:pPr>
              <a:defRPr/>
            </a:pPr>
            <a:fld id="{EF6202D9-9DCA-4064-AF91-77183426A1C4}" type="slidenum">
              <a:rPr lang="en-US" smtClean="0"/>
              <a:pPr>
                <a:defRPr/>
              </a:pPr>
              <a:t>3</a:t>
            </a:fld>
            <a:endParaRPr lang="en-US"/>
          </a:p>
        </p:txBody>
      </p:sp>
    </p:spTree>
    <p:extLst>
      <p:ext uri="{BB962C8B-B14F-4D97-AF65-F5344CB8AC3E}">
        <p14:creationId xmlns:p14="http://schemas.microsoft.com/office/powerpoint/2010/main" val="3385893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ARPU=Average Revenue Per User</a:t>
            </a:r>
            <a:endParaRPr lang="en-US" dirty="0"/>
          </a:p>
        </p:txBody>
      </p:sp>
      <p:sp>
        <p:nvSpPr>
          <p:cNvPr id="4" name="Slide Number Placeholder 3"/>
          <p:cNvSpPr>
            <a:spLocks noGrp="1"/>
          </p:cNvSpPr>
          <p:nvPr>
            <p:ph type="sldNum" sz="quarter" idx="10"/>
          </p:nvPr>
        </p:nvSpPr>
        <p:spPr/>
        <p:txBody>
          <a:bodyPr/>
          <a:lstStyle/>
          <a:p>
            <a:pPr>
              <a:defRPr/>
            </a:pPr>
            <a:fld id="{EF6202D9-9DCA-4064-AF91-77183426A1C4}" type="slidenum">
              <a:rPr lang="en-US" smtClean="0"/>
              <a:pPr>
                <a:defRPr/>
              </a:pPr>
              <a:t>4</a:t>
            </a:fld>
            <a:endParaRPr lang="en-US"/>
          </a:p>
        </p:txBody>
      </p:sp>
    </p:spTree>
    <p:extLst>
      <p:ext uri="{BB962C8B-B14F-4D97-AF65-F5344CB8AC3E}">
        <p14:creationId xmlns:p14="http://schemas.microsoft.com/office/powerpoint/2010/main" val="803754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 issues should be discovered</a:t>
            </a:r>
            <a:r>
              <a:rPr lang="en-US" baseline="0" dirty="0" smtClean="0"/>
              <a:t> within the first year.</a:t>
            </a:r>
            <a:endParaRPr lang="en-US" dirty="0"/>
          </a:p>
        </p:txBody>
      </p:sp>
      <p:sp>
        <p:nvSpPr>
          <p:cNvPr id="4" name="Slide Number Placeholder 3"/>
          <p:cNvSpPr>
            <a:spLocks noGrp="1"/>
          </p:cNvSpPr>
          <p:nvPr>
            <p:ph type="sldNum" sz="quarter" idx="10"/>
          </p:nvPr>
        </p:nvSpPr>
        <p:spPr/>
        <p:txBody>
          <a:bodyPr/>
          <a:lstStyle/>
          <a:p>
            <a:pPr>
              <a:defRPr/>
            </a:pPr>
            <a:fld id="{EF6202D9-9DCA-4064-AF91-77183426A1C4}" type="slidenum">
              <a:rPr lang="en-US" smtClean="0"/>
              <a:pPr>
                <a:defRPr/>
              </a:pPr>
              <a:t>5</a:t>
            </a:fld>
            <a:endParaRPr lang="en-US"/>
          </a:p>
        </p:txBody>
      </p:sp>
    </p:spTree>
    <p:extLst>
      <p:ext uri="{BB962C8B-B14F-4D97-AF65-F5344CB8AC3E}">
        <p14:creationId xmlns:p14="http://schemas.microsoft.com/office/powerpoint/2010/main" val="1258492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cost either</a:t>
            </a:r>
            <a:r>
              <a:rPr lang="en-US" baseline="0" dirty="0" smtClean="0"/>
              <a:t> erodes profits or raises ISP prices.</a:t>
            </a:r>
            <a:endParaRPr lang="en-US" dirty="0"/>
          </a:p>
        </p:txBody>
      </p:sp>
      <p:sp>
        <p:nvSpPr>
          <p:cNvPr id="4" name="Slide Number Placeholder 3"/>
          <p:cNvSpPr>
            <a:spLocks noGrp="1"/>
          </p:cNvSpPr>
          <p:nvPr>
            <p:ph type="sldNum" sz="quarter" idx="10"/>
          </p:nvPr>
        </p:nvSpPr>
        <p:spPr/>
        <p:txBody>
          <a:bodyPr/>
          <a:lstStyle/>
          <a:p>
            <a:pPr>
              <a:defRPr/>
            </a:pPr>
            <a:fld id="{EF6202D9-9DCA-4064-AF91-77183426A1C4}" type="slidenum">
              <a:rPr lang="en-US" smtClean="0"/>
              <a:pPr>
                <a:defRPr/>
              </a:pPr>
              <a:t>6</a:t>
            </a:fld>
            <a:endParaRPr lang="en-US"/>
          </a:p>
        </p:txBody>
      </p:sp>
    </p:spTree>
    <p:extLst>
      <p:ext uri="{BB962C8B-B14F-4D97-AF65-F5344CB8AC3E}">
        <p14:creationId xmlns:p14="http://schemas.microsoft.com/office/powerpoint/2010/main" val="1473221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“Cost of IPv6” originally presented at NANOG57.</a:t>
            </a:r>
            <a:endParaRPr lang="en-US" dirty="0"/>
          </a:p>
        </p:txBody>
      </p:sp>
      <p:sp>
        <p:nvSpPr>
          <p:cNvPr id="4" name="Slide Number Placeholder 3"/>
          <p:cNvSpPr>
            <a:spLocks noGrp="1"/>
          </p:cNvSpPr>
          <p:nvPr>
            <p:ph type="sldNum" sz="quarter" idx="10"/>
          </p:nvPr>
        </p:nvSpPr>
        <p:spPr/>
        <p:txBody>
          <a:bodyPr/>
          <a:lstStyle/>
          <a:p>
            <a:pPr>
              <a:defRPr/>
            </a:pPr>
            <a:fld id="{EF6202D9-9DCA-4064-AF91-77183426A1C4}" type="slidenum">
              <a:rPr lang="en-US" smtClean="0"/>
              <a:pPr>
                <a:defRPr/>
              </a:pPr>
              <a:t>7</a:t>
            </a:fld>
            <a:endParaRPr lang="en-US"/>
          </a:p>
        </p:txBody>
      </p:sp>
    </p:spTree>
    <p:extLst>
      <p:ext uri="{BB962C8B-B14F-4D97-AF65-F5344CB8AC3E}">
        <p14:creationId xmlns:p14="http://schemas.microsoft.com/office/powerpoint/2010/main" val="4010131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a:t>
            </a:r>
            <a:r>
              <a:rPr lang="en-US" baseline="0" dirty="0" smtClean="0"/>
              <a:t> provider costs:	</a:t>
            </a:r>
          </a:p>
          <a:p>
            <a:r>
              <a:rPr lang="en-US" dirty="0" smtClean="0"/>
              <a:t>	Content ARPU:</a:t>
            </a:r>
            <a:r>
              <a:rPr lang="en-US" baseline="0" dirty="0" smtClean="0"/>
              <a:t>  http://</a:t>
            </a:r>
            <a:r>
              <a:rPr lang="en-US" baseline="0" dirty="0" err="1" smtClean="0"/>
              <a:t>www.fool.com</a:t>
            </a:r>
            <a:r>
              <a:rPr lang="en-US" baseline="0" dirty="0" smtClean="0"/>
              <a:t>/investing/general/2012/08/27/how-much-is-a-user-</a:t>
            </a:r>
            <a:r>
              <a:rPr lang="en-US" baseline="0" dirty="0" err="1" smtClean="0"/>
              <a:t>worth.aspx</a:t>
            </a:r>
            <a:endParaRPr lang="en-US" baseline="0" dirty="0" smtClean="0"/>
          </a:p>
          <a:p>
            <a:r>
              <a:rPr lang="en-US" baseline="0" dirty="0" smtClean="0"/>
              <a:t>		Given GOOG revenue of $46B in 2012, we’ll use 1B as number of </a:t>
            </a:r>
            <a:r>
              <a:rPr lang="en-US" baseline="0" dirty="0" err="1" smtClean="0"/>
              <a:t>Goog</a:t>
            </a:r>
            <a:r>
              <a:rPr lang="en-US" baseline="0" dirty="0" smtClean="0"/>
              <a:t> users.</a:t>
            </a:r>
            <a:endParaRPr lang="en-US" baseline="0" dirty="0" smtClean="0"/>
          </a:p>
          <a:p>
            <a:r>
              <a:rPr lang="en-US" baseline="0" dirty="0" smtClean="0"/>
              <a:t>	http://</a:t>
            </a:r>
            <a:r>
              <a:rPr lang="en-US" baseline="0" dirty="0" err="1" smtClean="0"/>
              <a:t>www.slideshare.net</a:t>
            </a:r>
            <a:r>
              <a:rPr lang="en-US" baseline="0" dirty="0" smtClean="0"/>
              <a:t>/</a:t>
            </a:r>
            <a:r>
              <a:rPr lang="en-US" baseline="0" dirty="0" err="1" smtClean="0"/>
              <a:t>augustinefou</a:t>
            </a:r>
            <a:r>
              <a:rPr lang="en-US" baseline="0" dirty="0" smtClean="0"/>
              <a:t>/facebook-google-yahoo-arpu-benchmarks-by-augustine-fou-digital-strategist</a:t>
            </a:r>
          </a:p>
          <a:p>
            <a:r>
              <a:rPr lang="en-US" baseline="0" dirty="0" smtClean="0"/>
              <a:t>		Varies from $1.37 to $543 (Amazon).  $39 eBay.  $43 Google,   Use $40.</a:t>
            </a:r>
          </a:p>
          <a:p>
            <a:r>
              <a:rPr lang="en-US" baseline="0" dirty="0" smtClean="0"/>
              <a:t>	Costs:  Product </a:t>
            </a:r>
            <a:r>
              <a:rPr lang="en-US" baseline="0" dirty="0" err="1" smtClean="0"/>
              <a:t>dev</a:t>
            </a:r>
            <a:r>
              <a:rPr lang="en-US" baseline="0" dirty="0" smtClean="0"/>
              <a:t> is 17-20% of expenses for GOOG ($</a:t>
            </a:r>
            <a:r>
              <a:rPr lang="en-US" baseline="0" dirty="0" smtClean="0"/>
              <a:t>13B/76B) </a:t>
            </a:r>
            <a:r>
              <a:rPr lang="en-US" baseline="0" dirty="0" smtClean="0"/>
              <a:t>and YHOO</a:t>
            </a:r>
            <a:r>
              <a:rPr lang="en-US" baseline="0" dirty="0" smtClean="0"/>
              <a:t>. 30% to deploy IPv6.</a:t>
            </a:r>
            <a:endParaRPr lang="en-US" baseline="0" dirty="0" smtClean="0"/>
          </a:p>
          <a:p>
            <a:r>
              <a:rPr lang="en-US" baseline="0" dirty="0" smtClean="0"/>
              <a:t>ISP costs:</a:t>
            </a:r>
          </a:p>
          <a:p>
            <a:r>
              <a:rPr lang="en-US" baseline="0" dirty="0" smtClean="0"/>
              <a:t>	   RIR trainers do intensive 7-hour trainings, teaching techs to be network engineers.  </a:t>
            </a:r>
          </a:p>
          <a:p>
            <a:r>
              <a:rPr lang="en-US" baseline="0" dirty="0" smtClean="0"/>
              <a:t>		Most IPv6 training starts with remedial IPv4 training (“What’s </a:t>
            </a:r>
            <a:r>
              <a:rPr lang="en-US" baseline="0" dirty="0" smtClean="0"/>
              <a:t>a subnet?</a:t>
            </a:r>
            <a:r>
              <a:rPr lang="en-US" baseline="0" dirty="0" smtClean="0"/>
              <a:t>”)</a:t>
            </a:r>
          </a:p>
          <a:p>
            <a:r>
              <a:rPr lang="en-US" baseline="0" dirty="0" smtClean="0"/>
              <a:t>		Support and NOC need to know how their tools will change, little more.	</a:t>
            </a:r>
          </a:p>
          <a:p>
            <a:endParaRPr lang="en-US" dirty="0"/>
          </a:p>
        </p:txBody>
      </p:sp>
      <p:sp>
        <p:nvSpPr>
          <p:cNvPr id="4" name="Slide Number Placeholder 3"/>
          <p:cNvSpPr>
            <a:spLocks noGrp="1"/>
          </p:cNvSpPr>
          <p:nvPr>
            <p:ph type="sldNum" sz="quarter" idx="10"/>
          </p:nvPr>
        </p:nvSpPr>
        <p:spPr/>
        <p:txBody>
          <a:bodyPr/>
          <a:lstStyle/>
          <a:p>
            <a:pPr>
              <a:defRPr/>
            </a:pPr>
            <a:fld id="{EF6202D9-9DCA-4064-AF91-77183426A1C4}" type="slidenum">
              <a:rPr lang="en-US" smtClean="0"/>
              <a:pPr>
                <a:defRPr/>
              </a:pPr>
              <a:t>9</a:t>
            </a:fld>
            <a:endParaRPr lang="en-US"/>
          </a:p>
        </p:txBody>
      </p:sp>
    </p:spTree>
    <p:extLst>
      <p:ext uri="{BB962C8B-B14F-4D97-AF65-F5344CB8AC3E}">
        <p14:creationId xmlns:p14="http://schemas.microsoft.com/office/powerpoint/2010/main" val="395145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descr="TWC_GradientBackgrounds smallGREY-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 y="0"/>
            <a:ext cx="9143391" cy="6857543"/>
          </a:xfrm>
          <a:prstGeom prst="rect">
            <a:avLst/>
          </a:prstGeom>
        </p:spPr>
      </p:pic>
      <p:sp>
        <p:nvSpPr>
          <p:cNvPr id="11" name="Text Placeholder 2"/>
          <p:cNvSpPr>
            <a:spLocks noGrp="1"/>
          </p:cNvSpPr>
          <p:nvPr>
            <p:ph type="body" idx="1"/>
          </p:nvPr>
        </p:nvSpPr>
        <p:spPr>
          <a:xfrm>
            <a:off x="497451" y="3891915"/>
            <a:ext cx="4790981" cy="1500187"/>
          </a:xfrm>
        </p:spPr>
        <p:txBody>
          <a:bodyPr rtlCol="0">
            <a:normAutofit/>
          </a:bodyPr>
          <a:lstStyle>
            <a:lvl1pPr marL="0" indent="0" algn="l" defTabSz="457200" rtl="0" eaLnBrk="1" latinLnBrk="0" hangingPunct="1">
              <a:spcBef>
                <a:spcPct val="0"/>
              </a:spcBef>
              <a:buNone/>
              <a:defRPr lang="en-US" sz="3200" b="0" kern="1200" dirty="0" smtClean="0">
                <a:solidFill>
                  <a:schemeClr val="bg1"/>
                </a:solidFill>
                <a:latin typeface="Calibri" pitchFamily="34" charset="0"/>
                <a:ea typeface="+mj-ea"/>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9" name="Picture 8" descr="twc enjo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681" y="5596467"/>
            <a:ext cx="2411885" cy="662871"/>
          </a:xfrm>
          <a:prstGeom prst="rect">
            <a:avLst/>
          </a:prstGeom>
        </p:spPr>
      </p:pic>
    </p:spTree>
    <p:extLst>
      <p:ext uri="{BB962C8B-B14F-4D97-AF65-F5344CB8AC3E}">
        <p14:creationId xmlns:p14="http://schemas.microsoft.com/office/powerpoint/2010/main" val="52266735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_Section Header">
    <p:bg>
      <p:bgPr>
        <a:gradFill rotWithShape="1">
          <a:gsLst>
            <a:gs pos="100000">
              <a:schemeClr val="tx1"/>
            </a:gs>
            <a:gs pos="25000">
              <a:srgbClr val="8E9095"/>
            </a:gs>
            <a:gs pos="0">
              <a:srgbClr val="B4B8BF"/>
            </a:gs>
          </a:gsLst>
          <a:lin ang="5400000" scaled="1"/>
        </a:gradFill>
        <a:effectLst/>
      </p:bgPr>
    </p:bg>
    <p:spTree>
      <p:nvGrpSpPr>
        <p:cNvPr id="1" name=""/>
        <p:cNvGrpSpPr/>
        <p:nvPr/>
      </p:nvGrpSpPr>
      <p:grpSpPr>
        <a:xfrm>
          <a:off x="0" y="0"/>
          <a:ext cx="0" cy="0"/>
          <a:chOff x="0" y="0"/>
          <a:chExt cx="0" cy="0"/>
        </a:xfrm>
      </p:grpSpPr>
      <p:pic>
        <p:nvPicPr>
          <p:cNvPr id="2" name="Picture 1" descr="TWC_GradientBackgroundsGREY-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 y="0"/>
            <a:ext cx="9143391" cy="6857543"/>
          </a:xfrm>
          <a:prstGeom prst="rect">
            <a:avLst/>
          </a:prstGeom>
        </p:spPr>
      </p:pic>
      <p:sp>
        <p:nvSpPr>
          <p:cNvPr id="11" name="Text Placeholder 2"/>
          <p:cNvSpPr>
            <a:spLocks noGrp="1"/>
          </p:cNvSpPr>
          <p:nvPr>
            <p:ph type="body" idx="1" hasCustomPrompt="1"/>
          </p:nvPr>
        </p:nvSpPr>
        <p:spPr>
          <a:xfrm>
            <a:off x="722313" y="3033713"/>
            <a:ext cx="7772400" cy="1500187"/>
          </a:xfrm>
        </p:spPr>
        <p:txBody>
          <a:bodyPr rtlCol="0">
            <a:normAutofit/>
          </a:bodyPr>
          <a:lstStyle>
            <a:lvl1pPr marL="0" indent="0" algn="ctr" defTabSz="457200" rtl="0" eaLnBrk="1" latinLnBrk="0" hangingPunct="1">
              <a:spcBef>
                <a:spcPct val="0"/>
              </a:spcBef>
              <a:buNone/>
              <a:defRPr lang="en-US" sz="3200" b="0" kern="1200" dirty="0" smtClean="0">
                <a:solidFill>
                  <a:schemeClr val="bg1"/>
                </a:solidFill>
                <a:latin typeface="Calibri" pitchFamily="34" charset="0"/>
                <a:ea typeface="+mj-ea"/>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(Calibri, 36pt)</a:t>
            </a:r>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descr="TWC_GradientBackgrounds smallBLU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11" name="Text Placeholder 2"/>
          <p:cNvSpPr>
            <a:spLocks noGrp="1"/>
          </p:cNvSpPr>
          <p:nvPr>
            <p:ph type="body" idx="1"/>
          </p:nvPr>
        </p:nvSpPr>
        <p:spPr>
          <a:xfrm>
            <a:off x="497451" y="3891915"/>
            <a:ext cx="4790981" cy="1500187"/>
          </a:xfrm>
        </p:spPr>
        <p:txBody>
          <a:bodyPr rtlCol="0">
            <a:normAutofit/>
          </a:bodyPr>
          <a:lstStyle>
            <a:lvl1pPr marL="0" indent="0" algn="l" defTabSz="457200" rtl="0" eaLnBrk="1" latinLnBrk="0" hangingPunct="1">
              <a:spcBef>
                <a:spcPct val="0"/>
              </a:spcBef>
              <a:buNone/>
              <a:defRPr lang="en-US" sz="3200" b="0" kern="1200" dirty="0" smtClean="0">
                <a:solidFill>
                  <a:schemeClr val="bg1"/>
                </a:solidFill>
                <a:latin typeface="Calibri" pitchFamily="34" charset="0"/>
                <a:ea typeface="+mj-ea"/>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8" name="Picture 7" descr="twc enjo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681" y="5596467"/>
            <a:ext cx="2411885" cy="662871"/>
          </a:xfrm>
          <a:prstGeom prst="rect">
            <a:avLst/>
          </a:prstGeom>
        </p:spPr>
      </p:pic>
    </p:spTree>
    <p:extLst>
      <p:ext uri="{BB962C8B-B14F-4D97-AF65-F5344CB8AC3E}">
        <p14:creationId xmlns:p14="http://schemas.microsoft.com/office/powerpoint/2010/main" val="522667358"/>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EA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F7518321-6400-4C2D-A35B-9659C14FC4BB}" type="slidenum">
              <a:rPr lang="en-US"/>
              <a:pPr>
                <a:defRPr/>
              </a:pPr>
              <a:t>‹#›</a:t>
            </a:fld>
            <a:endParaRPr lang="en-US" dirty="0"/>
          </a:p>
        </p:txBody>
      </p:sp>
      <p:sp>
        <p:nvSpPr>
          <p:cNvPr id="6" name="TextBox 5"/>
          <p:cNvSpPr txBox="1"/>
          <p:nvPr userDrawn="1"/>
        </p:nvSpPr>
        <p:spPr>
          <a:xfrm>
            <a:off x="3310092" y="6629774"/>
            <a:ext cx="2523817" cy="230832"/>
          </a:xfrm>
          <a:prstGeom prst="rect">
            <a:avLst/>
          </a:prstGeom>
          <a:noFill/>
        </p:spPr>
        <p:txBody>
          <a:bodyPr wrap="none" rtlCol="0">
            <a:spAutoFit/>
          </a:bodyPr>
          <a:lstStyle/>
          <a:p>
            <a:r>
              <a:rPr lang="en-US" sz="900" dirty="0" smtClean="0">
                <a:solidFill>
                  <a:srgbClr val="808080"/>
                </a:solidFill>
              </a:rPr>
              <a:t>Time Warner</a:t>
            </a:r>
            <a:r>
              <a:rPr lang="en-US" sz="900" baseline="0" dirty="0" smtClean="0">
                <a:solidFill>
                  <a:srgbClr val="808080"/>
                </a:solidFill>
              </a:rPr>
              <a:t> Cable Proprietary &amp; Confidential</a:t>
            </a:r>
            <a:endParaRPr lang="en-US" sz="900" dirty="0">
              <a:solidFill>
                <a:srgbClr val="808080"/>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rotWithShape="1">
          <a:gsLst>
            <a:gs pos="0">
              <a:schemeClr val="tx1"/>
            </a:gs>
            <a:gs pos="75000">
              <a:srgbClr val="005EA1"/>
            </a:gs>
            <a:gs pos="100000">
              <a:schemeClr val="accent2"/>
            </a:gs>
          </a:gsLst>
          <a:lin ang="16200000"/>
        </a:gradFill>
        <a:effectLst/>
      </p:bgPr>
    </p:bg>
    <p:spTree>
      <p:nvGrpSpPr>
        <p:cNvPr id="1" name=""/>
        <p:cNvGrpSpPr/>
        <p:nvPr/>
      </p:nvGrpSpPr>
      <p:grpSpPr>
        <a:xfrm>
          <a:off x="0" y="0"/>
          <a:ext cx="0" cy="0"/>
          <a:chOff x="0" y="0"/>
          <a:chExt cx="0" cy="0"/>
        </a:xfrm>
      </p:grpSpPr>
      <p:pic>
        <p:nvPicPr>
          <p:cNvPr id="6" name="Picture 5" descr="TWC_GradientBackgroundsBLU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pic>
        <p:nvPicPr>
          <p:cNvPr id="2" name="Picture 1" descr="TWC_GradientBackgrounds cop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11" name="Text Placeholder 2"/>
          <p:cNvSpPr>
            <a:spLocks noGrp="1"/>
          </p:cNvSpPr>
          <p:nvPr>
            <p:ph type="body" idx="1"/>
          </p:nvPr>
        </p:nvSpPr>
        <p:spPr>
          <a:xfrm>
            <a:off x="722313" y="3033713"/>
            <a:ext cx="7772400" cy="1500187"/>
          </a:xfrm>
        </p:spPr>
        <p:txBody>
          <a:bodyPr rtlCol="0">
            <a:normAutofit/>
          </a:bodyPr>
          <a:lstStyle>
            <a:lvl1pPr marL="0" indent="0" algn="ctr" defTabSz="457200" rtl="0" eaLnBrk="1" latinLnBrk="0" hangingPunct="1">
              <a:spcBef>
                <a:spcPct val="0"/>
              </a:spcBef>
              <a:buNone/>
              <a:defRPr lang="en-US" sz="3200" b="0" kern="1200" dirty="0" smtClean="0">
                <a:solidFill>
                  <a:schemeClr val="bg1"/>
                </a:solidFill>
                <a:latin typeface="Calibri" pitchFamily="34" charset="0"/>
                <a:ea typeface="+mj-ea"/>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noFill/>
          <a:ln w="9525">
            <a:noFill/>
            <a:miter lim="800000"/>
            <a:headEnd/>
            <a:tailEnd/>
          </a:ln>
          <a:effectLst/>
        </p:spPr>
        <p:txBody>
          <a:bodyPr/>
          <a:lstStyle>
            <a:lvl1pPr algn="l" defTabSz="682625" rtl="0" eaLnBrk="1" fontAlgn="base" latinLnBrk="0" hangingPunct="1">
              <a:spcBef>
                <a:spcPts val="1200"/>
              </a:spcBef>
              <a:spcAft>
                <a:spcPct val="0"/>
              </a:spcAft>
              <a:buFont typeface="Arial"/>
              <a:defRPr lang="en-US" sz="2000" kern="1200" dirty="0" smtClean="0">
                <a:solidFill>
                  <a:schemeClr val="tx2"/>
                </a:solidFill>
                <a:latin typeface="+mn-lt"/>
                <a:ea typeface="+mn-ea"/>
                <a:cs typeface="+mn-cs"/>
              </a:defRPr>
            </a:lvl1pPr>
            <a:lvl2pPr algn="l" defTabSz="682625" rtl="0" eaLnBrk="1" fontAlgn="base" latinLnBrk="0" hangingPunct="1">
              <a:spcBef>
                <a:spcPts val="0"/>
              </a:spcBef>
              <a:spcAft>
                <a:spcPct val="0"/>
              </a:spcAft>
              <a:buFont typeface="Arial"/>
              <a:defRPr lang="en-US" sz="1800" kern="1200" dirty="0" smtClean="0">
                <a:solidFill>
                  <a:schemeClr val="tx2"/>
                </a:solidFill>
                <a:latin typeface="+mn-lt"/>
                <a:ea typeface="+mn-ea"/>
                <a:cs typeface="+mn-cs"/>
              </a:defRPr>
            </a:lvl2pPr>
            <a:lvl3pPr algn="l" defTabSz="682625" rtl="0" eaLnBrk="1" fontAlgn="base" latinLnBrk="0" hangingPunct="1">
              <a:spcBef>
                <a:spcPts val="0"/>
              </a:spcBef>
              <a:spcAft>
                <a:spcPct val="0"/>
              </a:spcAft>
              <a:buFont typeface="Arial"/>
              <a:defRPr lang="en-US" sz="1600" kern="1200" dirty="0" smtClean="0">
                <a:solidFill>
                  <a:schemeClr val="tx2"/>
                </a:solidFill>
                <a:latin typeface="+mn-lt"/>
                <a:ea typeface="+mn-ea"/>
                <a:cs typeface="+mn-cs"/>
              </a:defRPr>
            </a:lvl3pPr>
            <a:lvl4pPr algn="l" defTabSz="682625" rtl="0" eaLnBrk="1" fontAlgn="base" latinLnBrk="0" hangingPunct="1">
              <a:spcBef>
                <a:spcPts val="0"/>
              </a:spcBef>
              <a:spcAft>
                <a:spcPct val="0"/>
              </a:spcAft>
              <a:buFont typeface="Arial"/>
              <a:defRPr lang="en-US" sz="1400" kern="1200" dirty="0" smtClean="0">
                <a:solidFill>
                  <a:schemeClr val="tx2"/>
                </a:solidFill>
                <a:latin typeface="+mn-lt"/>
                <a:ea typeface="+mn-ea"/>
                <a:cs typeface="+mn-cs"/>
              </a:defRPr>
            </a:lvl4pPr>
            <a:lvl5pPr algn="l" defTabSz="682625" rtl="0" eaLnBrk="1" fontAlgn="base" latinLnBrk="0" hangingPunct="1">
              <a:spcBef>
                <a:spcPts val="0"/>
              </a:spcBef>
              <a:spcAft>
                <a:spcPct val="0"/>
              </a:spcAft>
              <a:buFont typeface="Arial"/>
              <a:defRPr lang="en-US" sz="1200" kern="1200" dirty="0">
                <a:solidFill>
                  <a:schemeClr val="tx2"/>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noFill/>
          <a:ln w="9525">
            <a:noFill/>
            <a:miter lim="800000"/>
            <a:headEnd/>
            <a:tailEnd/>
          </a:ln>
          <a:effectLst/>
        </p:spPr>
        <p:txBody>
          <a:bodyPr/>
          <a:lstStyle>
            <a:lvl1pPr algn="l" defTabSz="682625" rtl="0" eaLnBrk="1" fontAlgn="base" latinLnBrk="0" hangingPunct="1">
              <a:spcBef>
                <a:spcPts val="1200"/>
              </a:spcBef>
              <a:spcAft>
                <a:spcPct val="0"/>
              </a:spcAft>
              <a:buFont typeface="Arial"/>
              <a:defRPr lang="en-US" sz="2000" kern="1200" dirty="0" smtClean="0">
                <a:solidFill>
                  <a:schemeClr val="tx2"/>
                </a:solidFill>
                <a:latin typeface="+mn-lt"/>
                <a:ea typeface="+mn-ea"/>
                <a:cs typeface="+mn-cs"/>
              </a:defRPr>
            </a:lvl1pPr>
            <a:lvl2pPr algn="l" defTabSz="682625" rtl="0" eaLnBrk="1" fontAlgn="base" latinLnBrk="0" hangingPunct="1">
              <a:spcBef>
                <a:spcPts val="0"/>
              </a:spcBef>
              <a:spcAft>
                <a:spcPct val="0"/>
              </a:spcAft>
              <a:buFont typeface="Arial"/>
              <a:defRPr lang="en-US" sz="1800" kern="1200" dirty="0" smtClean="0">
                <a:solidFill>
                  <a:schemeClr val="tx2"/>
                </a:solidFill>
                <a:latin typeface="+mn-lt"/>
                <a:ea typeface="+mn-ea"/>
                <a:cs typeface="+mn-cs"/>
              </a:defRPr>
            </a:lvl2pPr>
            <a:lvl3pPr algn="l" defTabSz="682625" rtl="0" eaLnBrk="1" fontAlgn="base" latinLnBrk="0" hangingPunct="1">
              <a:spcBef>
                <a:spcPts val="0"/>
              </a:spcBef>
              <a:spcAft>
                <a:spcPct val="0"/>
              </a:spcAft>
              <a:buFont typeface="Arial"/>
              <a:defRPr lang="en-US" sz="1600" kern="1200" dirty="0" smtClean="0">
                <a:solidFill>
                  <a:schemeClr val="tx2"/>
                </a:solidFill>
                <a:latin typeface="+mn-lt"/>
                <a:ea typeface="+mn-ea"/>
                <a:cs typeface="+mn-cs"/>
              </a:defRPr>
            </a:lvl3pPr>
            <a:lvl4pPr algn="l" defTabSz="682625" rtl="0" eaLnBrk="1" fontAlgn="base" latinLnBrk="0" hangingPunct="1">
              <a:spcBef>
                <a:spcPts val="0"/>
              </a:spcBef>
              <a:spcAft>
                <a:spcPct val="0"/>
              </a:spcAft>
              <a:buFont typeface="Arial"/>
              <a:defRPr lang="en-US" sz="1400" kern="1200" dirty="0" smtClean="0">
                <a:solidFill>
                  <a:schemeClr val="tx2"/>
                </a:solidFill>
                <a:latin typeface="+mn-lt"/>
                <a:ea typeface="+mn-ea"/>
                <a:cs typeface="+mn-cs"/>
              </a:defRPr>
            </a:lvl4pPr>
            <a:lvl5pPr algn="l" defTabSz="682625" rtl="0" eaLnBrk="1" fontAlgn="base" latinLnBrk="0" hangingPunct="1">
              <a:spcBef>
                <a:spcPts val="0"/>
              </a:spcBef>
              <a:spcAft>
                <a:spcPct val="0"/>
              </a:spcAft>
              <a:buFont typeface="Arial"/>
              <a:defRPr lang="en-US" sz="1200" kern="1200" dirty="0">
                <a:solidFill>
                  <a:schemeClr val="tx2"/>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6"/>
          <p:cNvSpPr>
            <a:spLocks noGrp="1"/>
          </p:cNvSpPr>
          <p:nvPr>
            <p:ph type="sldNum" sz="quarter" idx="10"/>
          </p:nvPr>
        </p:nvSpPr>
        <p:spPr/>
        <p:txBody>
          <a:bodyPr/>
          <a:lstStyle>
            <a:lvl1pPr>
              <a:defRPr smtClean="0"/>
            </a:lvl1pPr>
          </a:lstStyle>
          <a:p>
            <a:pPr>
              <a:defRPr/>
            </a:pPr>
            <a:fld id="{E959DA52-ABC8-446F-8C73-F29027806DE6}" type="slidenum">
              <a:rPr lang="en-US"/>
              <a:pPr>
                <a:defRPr/>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latin typeface="Calibri" pitchFamily="34" charset="0"/>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noFill/>
          <a:ln w="9525">
            <a:noFill/>
            <a:miter lim="800000"/>
            <a:headEnd/>
            <a:tailEnd/>
          </a:ln>
          <a:effectLst/>
        </p:spPr>
        <p:txBody>
          <a:bodyPr/>
          <a:lstStyle>
            <a:lvl1pPr algn="l" defTabSz="682625" rtl="0" eaLnBrk="1" fontAlgn="base" latinLnBrk="0" hangingPunct="1">
              <a:spcBef>
                <a:spcPts val="1200"/>
              </a:spcBef>
              <a:spcAft>
                <a:spcPct val="0"/>
              </a:spcAft>
              <a:buFont typeface="Arial"/>
              <a:defRPr lang="en-US" sz="2000" kern="1200" dirty="0" smtClean="0">
                <a:solidFill>
                  <a:schemeClr val="tx2"/>
                </a:solidFill>
                <a:latin typeface="+mn-lt"/>
                <a:ea typeface="+mn-ea"/>
                <a:cs typeface="+mn-cs"/>
              </a:defRPr>
            </a:lvl1pPr>
            <a:lvl2pPr algn="l" defTabSz="682625" rtl="0" eaLnBrk="1" fontAlgn="base" latinLnBrk="0" hangingPunct="1">
              <a:spcBef>
                <a:spcPts val="0"/>
              </a:spcBef>
              <a:spcAft>
                <a:spcPct val="0"/>
              </a:spcAft>
              <a:buFont typeface="Arial"/>
              <a:defRPr lang="en-US" sz="1800" kern="1200" dirty="0" smtClean="0">
                <a:solidFill>
                  <a:schemeClr val="tx2"/>
                </a:solidFill>
                <a:latin typeface="+mn-lt"/>
                <a:ea typeface="+mn-ea"/>
                <a:cs typeface="+mn-cs"/>
              </a:defRPr>
            </a:lvl2pPr>
            <a:lvl3pPr algn="l" defTabSz="682625" rtl="0" eaLnBrk="1" fontAlgn="base" latinLnBrk="0" hangingPunct="1">
              <a:spcBef>
                <a:spcPts val="0"/>
              </a:spcBef>
              <a:spcAft>
                <a:spcPct val="0"/>
              </a:spcAft>
              <a:buFont typeface="Arial"/>
              <a:defRPr lang="en-US" sz="1600" kern="1200" dirty="0" smtClean="0">
                <a:solidFill>
                  <a:schemeClr val="tx2"/>
                </a:solidFill>
                <a:latin typeface="+mn-lt"/>
                <a:ea typeface="+mn-ea"/>
                <a:cs typeface="+mn-cs"/>
              </a:defRPr>
            </a:lvl3pPr>
            <a:lvl4pPr algn="l" defTabSz="682625" rtl="0" eaLnBrk="1" fontAlgn="base" latinLnBrk="0" hangingPunct="1">
              <a:spcBef>
                <a:spcPts val="0"/>
              </a:spcBef>
              <a:spcAft>
                <a:spcPct val="0"/>
              </a:spcAft>
              <a:buFont typeface="Arial"/>
              <a:defRPr lang="en-US" sz="1400" kern="1200" dirty="0" smtClean="0">
                <a:solidFill>
                  <a:schemeClr val="tx2"/>
                </a:solidFill>
                <a:latin typeface="+mn-lt"/>
                <a:ea typeface="+mn-ea"/>
                <a:cs typeface="+mn-cs"/>
              </a:defRPr>
            </a:lvl4pPr>
            <a:lvl5pPr algn="l" defTabSz="682625" rtl="0" eaLnBrk="1" fontAlgn="base" latinLnBrk="0" hangingPunct="1">
              <a:spcBef>
                <a:spcPts val="0"/>
              </a:spcBef>
              <a:spcAft>
                <a:spcPct val="0"/>
              </a:spcAft>
              <a:buFont typeface="Arial"/>
              <a:defRPr lang="en-US" sz="1200" kern="1200" dirty="0">
                <a:solidFill>
                  <a:schemeClr val="tx2"/>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latin typeface="Calibri" pitchFamily="34" charset="0"/>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noFill/>
          <a:ln w="9525">
            <a:noFill/>
            <a:miter lim="800000"/>
            <a:headEnd/>
            <a:tailEnd/>
          </a:ln>
          <a:effectLst/>
        </p:spPr>
        <p:txBody>
          <a:bodyPr/>
          <a:lstStyle>
            <a:lvl1pPr algn="l" defTabSz="682625" rtl="0" eaLnBrk="1" fontAlgn="base" latinLnBrk="0" hangingPunct="1">
              <a:spcBef>
                <a:spcPts val="1200"/>
              </a:spcBef>
              <a:spcAft>
                <a:spcPct val="0"/>
              </a:spcAft>
              <a:buFont typeface="Arial"/>
              <a:defRPr lang="en-US" sz="2000" kern="1200" dirty="0" smtClean="0">
                <a:solidFill>
                  <a:schemeClr val="tx2"/>
                </a:solidFill>
                <a:latin typeface="+mn-lt"/>
                <a:ea typeface="+mn-ea"/>
                <a:cs typeface="+mn-cs"/>
              </a:defRPr>
            </a:lvl1pPr>
            <a:lvl2pPr algn="l" defTabSz="682625" rtl="0" eaLnBrk="1" fontAlgn="base" latinLnBrk="0" hangingPunct="1">
              <a:spcBef>
                <a:spcPts val="0"/>
              </a:spcBef>
              <a:spcAft>
                <a:spcPct val="0"/>
              </a:spcAft>
              <a:buFont typeface="Arial"/>
              <a:defRPr lang="en-US" sz="1800" kern="1200" dirty="0" smtClean="0">
                <a:solidFill>
                  <a:schemeClr val="tx2"/>
                </a:solidFill>
                <a:latin typeface="+mn-lt"/>
                <a:ea typeface="+mn-ea"/>
                <a:cs typeface="+mn-cs"/>
              </a:defRPr>
            </a:lvl2pPr>
            <a:lvl3pPr algn="l" defTabSz="682625" rtl="0" eaLnBrk="1" fontAlgn="base" latinLnBrk="0" hangingPunct="1">
              <a:spcBef>
                <a:spcPts val="0"/>
              </a:spcBef>
              <a:spcAft>
                <a:spcPct val="0"/>
              </a:spcAft>
              <a:buFont typeface="Arial"/>
              <a:defRPr lang="en-US" sz="1600" kern="1200" dirty="0" smtClean="0">
                <a:solidFill>
                  <a:schemeClr val="tx2"/>
                </a:solidFill>
                <a:latin typeface="+mn-lt"/>
                <a:ea typeface="+mn-ea"/>
                <a:cs typeface="+mn-cs"/>
              </a:defRPr>
            </a:lvl3pPr>
            <a:lvl4pPr algn="l" defTabSz="682625" rtl="0" eaLnBrk="1" fontAlgn="base" latinLnBrk="0" hangingPunct="1">
              <a:spcBef>
                <a:spcPts val="0"/>
              </a:spcBef>
              <a:spcAft>
                <a:spcPct val="0"/>
              </a:spcAft>
              <a:buFont typeface="Arial"/>
              <a:defRPr lang="en-US" sz="1400" kern="1200" dirty="0" smtClean="0">
                <a:solidFill>
                  <a:schemeClr val="tx2"/>
                </a:solidFill>
                <a:latin typeface="+mn-lt"/>
                <a:ea typeface="+mn-ea"/>
                <a:cs typeface="+mn-cs"/>
              </a:defRPr>
            </a:lvl4pPr>
            <a:lvl5pPr algn="l" defTabSz="682625" rtl="0" eaLnBrk="1" fontAlgn="base" latinLnBrk="0" hangingPunct="1">
              <a:spcBef>
                <a:spcPts val="0"/>
              </a:spcBef>
              <a:spcAft>
                <a:spcPct val="0"/>
              </a:spcAft>
              <a:buFont typeface="Arial"/>
              <a:defRPr lang="en-US" sz="1200" kern="1200" dirty="0">
                <a:solidFill>
                  <a:schemeClr val="tx2"/>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8"/>
          <p:cNvSpPr>
            <a:spLocks noGrp="1"/>
          </p:cNvSpPr>
          <p:nvPr>
            <p:ph type="sldNum" sz="quarter" idx="10"/>
          </p:nvPr>
        </p:nvSpPr>
        <p:spPr/>
        <p:txBody>
          <a:bodyPr/>
          <a:lstStyle>
            <a:lvl1pPr>
              <a:defRPr smtClean="0"/>
            </a:lvl1pPr>
          </a:lstStyle>
          <a:p>
            <a:pPr>
              <a:defRPr/>
            </a:pPr>
            <a:fld id="{D41E5196-6ED7-4A6E-8546-0BB4C3136DE1}" type="slidenum">
              <a:rPr lang="en-US"/>
              <a:pPr>
                <a:defRPr/>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smtClean="0"/>
            </a:lvl1pPr>
          </a:lstStyle>
          <a:p>
            <a:pPr>
              <a:defRPr/>
            </a:pPr>
            <a:fld id="{A8BB70D4-276F-44A9-9CDE-6EE6C4B17585}" type="slidenum">
              <a:rPr lang="en-US"/>
              <a:pPr>
                <a:defRPr/>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lvl1pPr>
              <a:defRPr smtClean="0"/>
            </a:lvl1pPr>
          </a:lstStyle>
          <a:p>
            <a:pPr>
              <a:defRPr/>
            </a:pPr>
            <a:fld id="{B4F3E4DE-49DE-40E2-B140-FCC799C8F8A6}" type="slidenum">
              <a:rPr lang="en-US"/>
              <a:pPr>
                <a:defRPr/>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6946900" y="6446838"/>
            <a:ext cx="2133600" cy="365125"/>
          </a:xfrm>
        </p:spPr>
        <p:txBody>
          <a:bodyPr/>
          <a:lstStyle>
            <a:lvl1pPr>
              <a:defRPr smtClean="0"/>
            </a:lvl1pPr>
          </a:lstStyle>
          <a:p>
            <a:pPr>
              <a:defRPr/>
            </a:pPr>
            <a:fld id="{D488E03C-913C-4349-A598-E395E09DF8F1}" type="slidenum">
              <a:rPr lang="en-US"/>
              <a:pPr>
                <a:defRPr/>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descr="TWC_GradientBackgrounds smallPRP-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11" name="Text Placeholder 2"/>
          <p:cNvSpPr>
            <a:spLocks noGrp="1"/>
          </p:cNvSpPr>
          <p:nvPr>
            <p:ph type="body" idx="1"/>
          </p:nvPr>
        </p:nvSpPr>
        <p:spPr>
          <a:xfrm>
            <a:off x="497451" y="3891915"/>
            <a:ext cx="4790981" cy="1500187"/>
          </a:xfrm>
        </p:spPr>
        <p:txBody>
          <a:bodyPr rtlCol="0">
            <a:normAutofit/>
          </a:bodyPr>
          <a:lstStyle>
            <a:lvl1pPr marL="0" indent="0" algn="l" defTabSz="457200" rtl="0" eaLnBrk="1" latinLnBrk="0" hangingPunct="1">
              <a:spcBef>
                <a:spcPct val="0"/>
              </a:spcBef>
              <a:buNone/>
              <a:defRPr lang="en-US" sz="3200" b="0" kern="1200" dirty="0" smtClean="0">
                <a:solidFill>
                  <a:schemeClr val="bg1"/>
                </a:solidFill>
                <a:latin typeface="Calibri" pitchFamily="34" charset="0"/>
                <a:ea typeface="+mj-ea"/>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8" name="Picture 7" descr="twc enjo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681" y="5596467"/>
            <a:ext cx="2411885" cy="662871"/>
          </a:xfrm>
          <a:prstGeom prst="rect">
            <a:avLst/>
          </a:prstGeom>
        </p:spPr>
      </p:pic>
    </p:spTree>
    <p:extLst>
      <p:ext uri="{BB962C8B-B14F-4D97-AF65-F5344CB8AC3E}">
        <p14:creationId xmlns:p14="http://schemas.microsoft.com/office/powerpoint/2010/main" val="130682337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84B5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5B45B665-223B-4CE0-94E4-5EB98F6B0856}" type="slidenum">
              <a:rPr lang="en-US"/>
              <a:pPr>
                <a:defRPr/>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41B6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000">
                <a:solidFill>
                  <a:srgbClr val="484B54"/>
                </a:solidFill>
              </a:defRPr>
            </a:lvl1pPr>
            <a:lvl2pPr>
              <a:defRPr sz="1800">
                <a:solidFill>
                  <a:srgbClr val="484B54"/>
                </a:solidFill>
              </a:defRPr>
            </a:lvl2pPr>
            <a:lvl3pPr>
              <a:defRPr sz="1600">
                <a:solidFill>
                  <a:srgbClr val="484B54"/>
                </a:solidFill>
              </a:defRPr>
            </a:lvl3pPr>
            <a:lvl4pPr>
              <a:defRPr sz="1400">
                <a:solidFill>
                  <a:srgbClr val="484B54"/>
                </a:solidFill>
              </a:defRPr>
            </a:lvl4pPr>
            <a:lvl5pPr marL="1146175" indent="-231775">
              <a:defRPr sz="1200">
                <a:solidFill>
                  <a:srgbClr val="484B5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3F471440-9CE8-4508-B4FB-B76E71201242}" type="slidenum">
              <a:rPr lang="en-US"/>
              <a:pPr>
                <a:defRPr/>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rotWithShape="1">
          <a:gsLst>
            <a:gs pos="0">
              <a:schemeClr val="tx1"/>
            </a:gs>
            <a:gs pos="75000">
              <a:schemeClr val="accent4"/>
            </a:gs>
            <a:gs pos="100000">
              <a:srgbClr val="9860A4"/>
            </a:gs>
          </a:gsLst>
          <a:lin ang="16200000"/>
        </a:gradFill>
        <a:effectLst/>
      </p:bgPr>
    </p:bg>
    <p:spTree>
      <p:nvGrpSpPr>
        <p:cNvPr id="1" name=""/>
        <p:cNvGrpSpPr/>
        <p:nvPr/>
      </p:nvGrpSpPr>
      <p:grpSpPr>
        <a:xfrm>
          <a:off x="0" y="0"/>
          <a:ext cx="0" cy="0"/>
          <a:chOff x="0" y="0"/>
          <a:chExt cx="0" cy="0"/>
        </a:xfrm>
      </p:grpSpPr>
      <p:pic>
        <p:nvPicPr>
          <p:cNvPr id="2" name="Picture 1" descr="TWC_GradientBackgroundsPRP-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 y="0"/>
            <a:ext cx="9143391" cy="6857543"/>
          </a:xfrm>
          <a:prstGeom prst="rect">
            <a:avLst/>
          </a:prstGeom>
        </p:spPr>
      </p:pic>
      <p:sp>
        <p:nvSpPr>
          <p:cNvPr id="11" name="Text Placeholder 2"/>
          <p:cNvSpPr>
            <a:spLocks noGrp="1"/>
          </p:cNvSpPr>
          <p:nvPr>
            <p:ph type="body" idx="1"/>
          </p:nvPr>
        </p:nvSpPr>
        <p:spPr>
          <a:xfrm>
            <a:off x="722313" y="3033713"/>
            <a:ext cx="7772400" cy="1500187"/>
          </a:xfrm>
        </p:spPr>
        <p:txBody>
          <a:bodyPr rtlCol="0">
            <a:normAutofit/>
          </a:bodyPr>
          <a:lstStyle>
            <a:lvl1pPr marL="0" indent="0" algn="ctr" defTabSz="457200" rtl="0" eaLnBrk="1" latinLnBrk="0" hangingPunct="1">
              <a:spcBef>
                <a:spcPct val="0"/>
              </a:spcBef>
              <a:buNone/>
              <a:defRPr lang="en-US" sz="3200" b="0" kern="1200" dirty="0" smtClean="0">
                <a:solidFill>
                  <a:schemeClr val="bg1"/>
                </a:solidFill>
                <a:latin typeface="Calibri" pitchFamily="34" charset="0"/>
                <a:ea typeface="+mj-ea"/>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noFill/>
          <a:ln w="9525">
            <a:noFill/>
            <a:miter lim="800000"/>
            <a:headEnd/>
            <a:tailEnd/>
          </a:ln>
          <a:effectLst/>
        </p:spPr>
        <p:txBody>
          <a:bodyPr/>
          <a:lstStyle>
            <a:lvl1pPr algn="l" defTabSz="682625" rtl="0" eaLnBrk="1" fontAlgn="base" latinLnBrk="0" hangingPunct="1">
              <a:lnSpc>
                <a:spcPct val="100000"/>
              </a:lnSpc>
              <a:spcBef>
                <a:spcPts val="1200"/>
              </a:spcBef>
              <a:spcAft>
                <a:spcPct val="0"/>
              </a:spcAft>
              <a:buFont typeface="Arial"/>
              <a:defRPr lang="en-US" sz="2000" kern="1200" dirty="0" smtClean="0">
                <a:solidFill>
                  <a:schemeClr val="tx2"/>
                </a:solidFill>
                <a:latin typeface="+mn-lt"/>
                <a:ea typeface="+mn-ea"/>
                <a:cs typeface="+mn-cs"/>
              </a:defRPr>
            </a:lvl1pPr>
            <a:lvl2pPr algn="l" defTabSz="682625" rtl="0" eaLnBrk="1" fontAlgn="base" latinLnBrk="0" hangingPunct="1">
              <a:lnSpc>
                <a:spcPct val="100000"/>
              </a:lnSpc>
              <a:spcBef>
                <a:spcPts val="0"/>
              </a:spcBef>
              <a:spcAft>
                <a:spcPct val="0"/>
              </a:spcAft>
              <a:buFont typeface="Arial"/>
              <a:defRPr lang="en-US" sz="1800" kern="1200" dirty="0" smtClean="0">
                <a:solidFill>
                  <a:schemeClr val="tx2"/>
                </a:solidFill>
                <a:latin typeface="+mn-lt"/>
                <a:ea typeface="+mn-ea"/>
                <a:cs typeface="+mn-cs"/>
              </a:defRPr>
            </a:lvl2pPr>
            <a:lvl3pPr algn="l" defTabSz="682625" rtl="0" eaLnBrk="1" fontAlgn="base" latinLnBrk="0" hangingPunct="1">
              <a:lnSpc>
                <a:spcPct val="100000"/>
              </a:lnSpc>
              <a:spcBef>
                <a:spcPts val="0"/>
              </a:spcBef>
              <a:spcAft>
                <a:spcPct val="0"/>
              </a:spcAft>
              <a:buFont typeface="Arial"/>
              <a:defRPr lang="en-US" sz="1600" kern="1200" dirty="0" smtClean="0">
                <a:solidFill>
                  <a:schemeClr val="tx2"/>
                </a:solidFill>
                <a:latin typeface="+mn-lt"/>
                <a:ea typeface="+mn-ea"/>
                <a:cs typeface="+mn-cs"/>
              </a:defRPr>
            </a:lvl3pPr>
            <a:lvl4pPr algn="l" defTabSz="682625" rtl="0" eaLnBrk="1" fontAlgn="base" latinLnBrk="0" hangingPunct="1">
              <a:lnSpc>
                <a:spcPct val="100000"/>
              </a:lnSpc>
              <a:spcBef>
                <a:spcPts val="0"/>
              </a:spcBef>
              <a:spcAft>
                <a:spcPct val="0"/>
              </a:spcAft>
              <a:buFont typeface="Arial"/>
              <a:defRPr lang="en-US" sz="1400" kern="1200" dirty="0" smtClean="0">
                <a:solidFill>
                  <a:schemeClr val="tx2"/>
                </a:solidFill>
                <a:latin typeface="+mn-lt"/>
                <a:ea typeface="+mn-ea"/>
                <a:cs typeface="+mn-cs"/>
              </a:defRPr>
            </a:lvl4pPr>
            <a:lvl5pPr algn="l" defTabSz="682625" rtl="0" eaLnBrk="1" fontAlgn="base" latinLnBrk="0" hangingPunct="1">
              <a:lnSpc>
                <a:spcPct val="100000"/>
              </a:lnSpc>
              <a:spcBef>
                <a:spcPts val="0"/>
              </a:spcBef>
              <a:spcAft>
                <a:spcPct val="0"/>
              </a:spcAft>
              <a:buFont typeface="Arial"/>
              <a:defRPr lang="en-US" sz="1200" kern="1200" dirty="0">
                <a:solidFill>
                  <a:schemeClr val="tx2"/>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noFill/>
          <a:ln w="9525">
            <a:noFill/>
            <a:miter lim="800000"/>
            <a:headEnd/>
            <a:tailEnd/>
          </a:ln>
          <a:effectLst/>
        </p:spPr>
        <p:txBody>
          <a:bodyPr/>
          <a:lstStyle>
            <a:lvl1pPr algn="l" defTabSz="682625" rtl="0" eaLnBrk="1" fontAlgn="base" latinLnBrk="0" hangingPunct="1">
              <a:lnSpc>
                <a:spcPct val="100000"/>
              </a:lnSpc>
              <a:spcBef>
                <a:spcPts val="1200"/>
              </a:spcBef>
              <a:spcAft>
                <a:spcPct val="0"/>
              </a:spcAft>
              <a:buFont typeface="Arial"/>
              <a:defRPr lang="en-US" sz="2000" kern="1200" dirty="0" smtClean="0">
                <a:solidFill>
                  <a:schemeClr val="tx2"/>
                </a:solidFill>
                <a:latin typeface="+mn-lt"/>
                <a:ea typeface="+mn-ea"/>
                <a:cs typeface="+mn-cs"/>
              </a:defRPr>
            </a:lvl1pPr>
            <a:lvl2pPr algn="l" defTabSz="682625" rtl="0" eaLnBrk="1" fontAlgn="base" latinLnBrk="0" hangingPunct="1">
              <a:lnSpc>
                <a:spcPct val="100000"/>
              </a:lnSpc>
              <a:spcBef>
                <a:spcPts val="0"/>
              </a:spcBef>
              <a:spcAft>
                <a:spcPct val="0"/>
              </a:spcAft>
              <a:buFont typeface="Arial"/>
              <a:defRPr lang="en-US" sz="1800" kern="1200" dirty="0" smtClean="0">
                <a:solidFill>
                  <a:schemeClr val="tx2"/>
                </a:solidFill>
                <a:latin typeface="+mn-lt"/>
                <a:ea typeface="+mn-ea"/>
                <a:cs typeface="+mn-cs"/>
              </a:defRPr>
            </a:lvl2pPr>
            <a:lvl3pPr algn="l" defTabSz="682625" rtl="0" eaLnBrk="1" fontAlgn="base" latinLnBrk="0" hangingPunct="1">
              <a:lnSpc>
                <a:spcPct val="100000"/>
              </a:lnSpc>
              <a:spcBef>
                <a:spcPts val="0"/>
              </a:spcBef>
              <a:spcAft>
                <a:spcPct val="0"/>
              </a:spcAft>
              <a:buFont typeface="Arial"/>
              <a:defRPr lang="en-US" sz="1600" kern="1200" dirty="0" smtClean="0">
                <a:solidFill>
                  <a:schemeClr val="tx2"/>
                </a:solidFill>
                <a:latin typeface="+mn-lt"/>
                <a:ea typeface="+mn-ea"/>
                <a:cs typeface="+mn-cs"/>
              </a:defRPr>
            </a:lvl3pPr>
            <a:lvl4pPr algn="l" defTabSz="682625" rtl="0" eaLnBrk="1" fontAlgn="base" latinLnBrk="0" hangingPunct="1">
              <a:lnSpc>
                <a:spcPct val="100000"/>
              </a:lnSpc>
              <a:spcBef>
                <a:spcPts val="0"/>
              </a:spcBef>
              <a:spcAft>
                <a:spcPct val="0"/>
              </a:spcAft>
              <a:buFont typeface="Arial"/>
              <a:defRPr lang="en-US" sz="1400" kern="1200" dirty="0" smtClean="0">
                <a:solidFill>
                  <a:schemeClr val="tx2"/>
                </a:solidFill>
                <a:latin typeface="+mn-lt"/>
                <a:ea typeface="+mn-ea"/>
                <a:cs typeface="+mn-cs"/>
              </a:defRPr>
            </a:lvl4pPr>
            <a:lvl5pPr algn="l" defTabSz="682625" rtl="0" eaLnBrk="1" fontAlgn="base" latinLnBrk="0" hangingPunct="1">
              <a:lnSpc>
                <a:spcPct val="100000"/>
              </a:lnSpc>
              <a:spcBef>
                <a:spcPts val="0"/>
              </a:spcBef>
              <a:spcAft>
                <a:spcPct val="0"/>
              </a:spcAft>
              <a:buFont typeface="Arial"/>
              <a:defRPr lang="en-US" sz="1200" kern="1200" dirty="0">
                <a:solidFill>
                  <a:schemeClr val="tx2"/>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6"/>
          <p:cNvSpPr>
            <a:spLocks noGrp="1"/>
          </p:cNvSpPr>
          <p:nvPr>
            <p:ph type="sldNum" sz="quarter" idx="10"/>
          </p:nvPr>
        </p:nvSpPr>
        <p:spPr/>
        <p:txBody>
          <a:bodyPr/>
          <a:lstStyle>
            <a:lvl1pPr>
              <a:defRPr smtClean="0"/>
            </a:lvl1pPr>
          </a:lstStyle>
          <a:p>
            <a:pPr>
              <a:defRPr/>
            </a:pPr>
            <a:fld id="{BD5595E4-4C29-4D72-9E8C-4BAF4BA750BD}" type="slidenum">
              <a:rPr lang="en-US"/>
              <a:pPr>
                <a:defRPr/>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latin typeface="Calibri" pitchFamily="34" charset="0"/>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noFill/>
          <a:ln w="9525">
            <a:noFill/>
            <a:miter lim="800000"/>
            <a:headEnd/>
            <a:tailEnd/>
          </a:ln>
          <a:effectLst/>
        </p:spPr>
        <p:txBody>
          <a:bodyPr/>
          <a:lstStyle>
            <a:lvl1pPr algn="l" defTabSz="682625" rtl="0" eaLnBrk="1" fontAlgn="base" latinLnBrk="0" hangingPunct="1">
              <a:spcBef>
                <a:spcPts val="1200"/>
              </a:spcBef>
              <a:spcAft>
                <a:spcPct val="0"/>
              </a:spcAft>
              <a:buFont typeface="Arial"/>
              <a:defRPr lang="en-US" sz="2000" kern="1200" dirty="0" smtClean="0">
                <a:solidFill>
                  <a:schemeClr val="tx2"/>
                </a:solidFill>
                <a:latin typeface="+mn-lt"/>
                <a:ea typeface="+mn-ea"/>
                <a:cs typeface="+mn-cs"/>
              </a:defRPr>
            </a:lvl1pPr>
            <a:lvl2pPr algn="l" defTabSz="682625" rtl="0" eaLnBrk="1" fontAlgn="base" latinLnBrk="0" hangingPunct="1">
              <a:spcBef>
                <a:spcPts val="0"/>
              </a:spcBef>
              <a:spcAft>
                <a:spcPct val="0"/>
              </a:spcAft>
              <a:buFont typeface="Arial"/>
              <a:defRPr lang="en-US" sz="1800" kern="1200" dirty="0" smtClean="0">
                <a:solidFill>
                  <a:schemeClr val="tx2"/>
                </a:solidFill>
                <a:latin typeface="+mn-lt"/>
                <a:ea typeface="+mn-ea"/>
                <a:cs typeface="+mn-cs"/>
              </a:defRPr>
            </a:lvl2pPr>
            <a:lvl3pPr algn="l" defTabSz="682625" rtl="0" eaLnBrk="1" fontAlgn="base" latinLnBrk="0" hangingPunct="1">
              <a:spcBef>
                <a:spcPts val="0"/>
              </a:spcBef>
              <a:spcAft>
                <a:spcPct val="0"/>
              </a:spcAft>
              <a:buFont typeface="Arial"/>
              <a:defRPr lang="en-US" sz="1600" kern="1200" dirty="0" smtClean="0">
                <a:solidFill>
                  <a:schemeClr val="tx2"/>
                </a:solidFill>
                <a:latin typeface="+mn-lt"/>
                <a:ea typeface="+mn-ea"/>
                <a:cs typeface="+mn-cs"/>
              </a:defRPr>
            </a:lvl3pPr>
            <a:lvl4pPr algn="l" defTabSz="682625" rtl="0" eaLnBrk="1" fontAlgn="base" latinLnBrk="0" hangingPunct="1">
              <a:spcBef>
                <a:spcPts val="0"/>
              </a:spcBef>
              <a:spcAft>
                <a:spcPct val="0"/>
              </a:spcAft>
              <a:buFont typeface="Arial"/>
              <a:defRPr lang="en-US" sz="1400" kern="1200" dirty="0" smtClean="0">
                <a:solidFill>
                  <a:schemeClr val="tx2"/>
                </a:solidFill>
                <a:latin typeface="+mn-lt"/>
                <a:ea typeface="+mn-ea"/>
                <a:cs typeface="+mn-cs"/>
              </a:defRPr>
            </a:lvl4pPr>
            <a:lvl5pPr algn="l" defTabSz="682625" rtl="0" eaLnBrk="1" fontAlgn="base" latinLnBrk="0" hangingPunct="1">
              <a:spcBef>
                <a:spcPts val="0"/>
              </a:spcBef>
              <a:spcAft>
                <a:spcPct val="0"/>
              </a:spcAft>
              <a:buFont typeface="Arial"/>
              <a:defRPr lang="en-US" sz="1200" kern="1200" dirty="0">
                <a:solidFill>
                  <a:schemeClr val="tx2"/>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latin typeface="Calibri" pitchFamily="34" charset="0"/>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noFill/>
          <a:ln w="9525">
            <a:noFill/>
            <a:miter lim="800000"/>
            <a:headEnd/>
            <a:tailEnd/>
          </a:ln>
          <a:effectLst/>
        </p:spPr>
        <p:txBody>
          <a:bodyPr/>
          <a:lstStyle>
            <a:lvl1pPr algn="l" defTabSz="682625" rtl="0" eaLnBrk="1" fontAlgn="base" latinLnBrk="0" hangingPunct="1">
              <a:spcBef>
                <a:spcPts val="1200"/>
              </a:spcBef>
              <a:spcAft>
                <a:spcPct val="0"/>
              </a:spcAft>
              <a:buFont typeface="Arial"/>
              <a:defRPr lang="en-US" sz="2000" kern="1200" dirty="0" smtClean="0">
                <a:solidFill>
                  <a:schemeClr val="tx2"/>
                </a:solidFill>
                <a:latin typeface="+mn-lt"/>
                <a:ea typeface="+mn-ea"/>
                <a:cs typeface="+mn-cs"/>
              </a:defRPr>
            </a:lvl1pPr>
            <a:lvl2pPr algn="l" defTabSz="682625" rtl="0" eaLnBrk="1" fontAlgn="base" latinLnBrk="0" hangingPunct="1">
              <a:spcBef>
                <a:spcPts val="0"/>
              </a:spcBef>
              <a:spcAft>
                <a:spcPct val="0"/>
              </a:spcAft>
              <a:buFont typeface="Arial"/>
              <a:defRPr lang="en-US" sz="1800" kern="1200" dirty="0" smtClean="0">
                <a:solidFill>
                  <a:schemeClr val="tx2"/>
                </a:solidFill>
                <a:latin typeface="+mn-lt"/>
                <a:ea typeface="+mn-ea"/>
                <a:cs typeface="+mn-cs"/>
              </a:defRPr>
            </a:lvl2pPr>
            <a:lvl3pPr algn="l" defTabSz="682625" rtl="0" eaLnBrk="1" fontAlgn="base" latinLnBrk="0" hangingPunct="1">
              <a:spcBef>
                <a:spcPts val="0"/>
              </a:spcBef>
              <a:spcAft>
                <a:spcPct val="0"/>
              </a:spcAft>
              <a:buFont typeface="Arial"/>
              <a:defRPr lang="en-US" sz="1600" kern="1200" dirty="0" smtClean="0">
                <a:solidFill>
                  <a:schemeClr val="tx2"/>
                </a:solidFill>
                <a:latin typeface="+mn-lt"/>
                <a:ea typeface="+mn-ea"/>
                <a:cs typeface="+mn-cs"/>
              </a:defRPr>
            </a:lvl3pPr>
            <a:lvl4pPr algn="l" defTabSz="682625" rtl="0" eaLnBrk="1" fontAlgn="base" latinLnBrk="0" hangingPunct="1">
              <a:spcBef>
                <a:spcPts val="0"/>
              </a:spcBef>
              <a:spcAft>
                <a:spcPct val="0"/>
              </a:spcAft>
              <a:buFont typeface="Arial"/>
              <a:defRPr lang="en-US" sz="1400" kern="1200" dirty="0" smtClean="0">
                <a:solidFill>
                  <a:schemeClr val="tx2"/>
                </a:solidFill>
                <a:latin typeface="+mn-lt"/>
                <a:ea typeface="+mn-ea"/>
                <a:cs typeface="+mn-cs"/>
              </a:defRPr>
            </a:lvl4pPr>
            <a:lvl5pPr algn="l" defTabSz="682625" rtl="0" eaLnBrk="1" fontAlgn="base" latinLnBrk="0" hangingPunct="1">
              <a:spcBef>
                <a:spcPts val="0"/>
              </a:spcBef>
              <a:spcAft>
                <a:spcPct val="0"/>
              </a:spcAft>
              <a:buFont typeface="Arial"/>
              <a:defRPr lang="en-US" sz="1200" kern="1200" dirty="0">
                <a:solidFill>
                  <a:schemeClr val="tx2"/>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8"/>
          <p:cNvSpPr>
            <a:spLocks noGrp="1"/>
          </p:cNvSpPr>
          <p:nvPr>
            <p:ph type="sldNum" sz="quarter" idx="10"/>
          </p:nvPr>
        </p:nvSpPr>
        <p:spPr/>
        <p:txBody>
          <a:bodyPr/>
          <a:lstStyle>
            <a:lvl1pPr>
              <a:defRPr smtClean="0"/>
            </a:lvl1pPr>
          </a:lstStyle>
          <a:p>
            <a:pPr>
              <a:defRPr/>
            </a:pPr>
            <a:fld id="{5DA64D14-2B84-473F-8B1B-0BB6C140F09D}" type="slidenum">
              <a:rPr lang="en-US"/>
              <a:pPr>
                <a:defRPr/>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smtClean="0"/>
            </a:lvl1pPr>
          </a:lstStyle>
          <a:p>
            <a:pPr>
              <a:defRPr/>
            </a:pPr>
            <a:fld id="{8B2B3EB7-3692-424A-A345-8F4A1D63C2B8}" type="slidenum">
              <a:rPr lang="en-US"/>
              <a:pPr>
                <a:defRPr/>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lvl1pPr>
              <a:defRPr smtClean="0"/>
            </a:lvl1pPr>
          </a:lstStyle>
          <a:p>
            <a:pPr>
              <a:defRPr/>
            </a:pPr>
            <a:fld id="{D488E03C-913C-4349-A598-E395E09DF8F1}" type="slidenum">
              <a:rPr lang="en-US"/>
              <a:pPr>
                <a:defRPr/>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6946900" y="6446838"/>
            <a:ext cx="2133600" cy="365125"/>
          </a:xfrm>
        </p:spPr>
        <p:txBody>
          <a:bodyPr/>
          <a:lstStyle>
            <a:lvl1pPr>
              <a:defRPr smtClean="0"/>
            </a:lvl1pPr>
          </a:lstStyle>
          <a:p>
            <a:pPr>
              <a:defRPr/>
            </a:pPr>
            <a:fld id="{D488E03C-913C-4349-A598-E395E09DF8F1}" type="slidenum">
              <a:rPr lang="en-US"/>
              <a:pPr>
                <a:defRPr/>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1" descr="TWC_GradientBackgrounds smallGREY-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 y="0"/>
            <a:ext cx="9143391" cy="6857543"/>
          </a:xfrm>
          <a:prstGeom prst="rect">
            <a:avLst/>
          </a:prstGeom>
        </p:spPr>
      </p:pic>
      <p:sp>
        <p:nvSpPr>
          <p:cNvPr id="11" name="Text Placeholder 2"/>
          <p:cNvSpPr>
            <a:spLocks noGrp="1"/>
          </p:cNvSpPr>
          <p:nvPr>
            <p:ph type="body" idx="1"/>
          </p:nvPr>
        </p:nvSpPr>
        <p:spPr>
          <a:xfrm>
            <a:off x="497451" y="3891915"/>
            <a:ext cx="4790981" cy="1500187"/>
          </a:xfrm>
        </p:spPr>
        <p:txBody>
          <a:bodyPr rtlCol="0">
            <a:normAutofit/>
          </a:bodyPr>
          <a:lstStyle>
            <a:lvl1pPr marL="0" indent="0" algn="l" defTabSz="457200" rtl="0" eaLnBrk="1" latinLnBrk="0" hangingPunct="1">
              <a:spcBef>
                <a:spcPct val="0"/>
              </a:spcBef>
              <a:buNone/>
              <a:defRPr lang="en-US" sz="3200" b="0" kern="1200" dirty="0" smtClean="0">
                <a:solidFill>
                  <a:schemeClr val="bg1"/>
                </a:solidFill>
                <a:latin typeface="Calibri" pitchFamily="34" charset="0"/>
                <a:ea typeface="+mj-ea"/>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9" name="Picture 8" descr="twc enjo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681" y="5596467"/>
            <a:ext cx="2411885" cy="662871"/>
          </a:xfrm>
          <a:prstGeom prst="rect">
            <a:avLst/>
          </a:prstGeom>
        </p:spPr>
      </p:pic>
    </p:spTree>
    <p:extLst>
      <p:ext uri="{BB962C8B-B14F-4D97-AF65-F5344CB8AC3E}">
        <p14:creationId xmlns:p14="http://schemas.microsoft.com/office/powerpoint/2010/main" val="522667358"/>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6D98097-13D5-274C-A265-7B596E7CE74D}" type="datetimeFigureOut">
              <a:rPr lang="en-US" smtClean="0"/>
              <a:t>4/4/13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pPr>
              <a:defRPr/>
            </a:pPr>
            <a:fld id="{560071FD-011E-408E-9A2A-636E84DEC83B}" type="slidenum">
              <a:rPr lang="en-US" smtClean="0"/>
              <a:pPr>
                <a:defRPr/>
              </a:pPr>
              <a:t>‹#›</a:t>
            </a:fld>
            <a:endParaRPr lang="en-US" dirty="0"/>
          </a:p>
        </p:txBody>
      </p:sp>
    </p:spTree>
    <p:extLst>
      <p:ext uri="{BB962C8B-B14F-4D97-AF65-F5344CB8AC3E}">
        <p14:creationId xmlns:p14="http://schemas.microsoft.com/office/powerpoint/2010/main" val="103007977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_Section Header">
    <p:bg>
      <p:bgPr>
        <a:gradFill rotWithShape="1">
          <a:gsLst>
            <a:gs pos="100000">
              <a:schemeClr val="tx1"/>
            </a:gs>
            <a:gs pos="25000">
              <a:srgbClr val="8E9095"/>
            </a:gs>
            <a:gs pos="0">
              <a:srgbClr val="B4B8BF"/>
            </a:gs>
          </a:gsLst>
          <a:lin ang="5400000" scaled="1"/>
        </a:gradFill>
        <a:effectLst/>
      </p:bgPr>
    </p:bg>
    <p:spTree>
      <p:nvGrpSpPr>
        <p:cNvPr id="1" name=""/>
        <p:cNvGrpSpPr/>
        <p:nvPr/>
      </p:nvGrpSpPr>
      <p:grpSpPr>
        <a:xfrm>
          <a:off x="0" y="0"/>
          <a:ext cx="0" cy="0"/>
          <a:chOff x="0" y="0"/>
          <a:chExt cx="0" cy="0"/>
        </a:xfrm>
      </p:grpSpPr>
      <p:pic>
        <p:nvPicPr>
          <p:cNvPr id="2" name="Picture 1" descr="TWC_GradientBackgroundsGREY-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 y="0"/>
            <a:ext cx="9143391" cy="6857543"/>
          </a:xfrm>
          <a:prstGeom prst="rect">
            <a:avLst/>
          </a:prstGeom>
        </p:spPr>
      </p:pic>
      <p:sp>
        <p:nvSpPr>
          <p:cNvPr id="11" name="Text Placeholder 2"/>
          <p:cNvSpPr>
            <a:spLocks noGrp="1"/>
          </p:cNvSpPr>
          <p:nvPr>
            <p:ph type="body" idx="1" hasCustomPrompt="1"/>
          </p:nvPr>
        </p:nvSpPr>
        <p:spPr>
          <a:xfrm>
            <a:off x="722313" y="3033713"/>
            <a:ext cx="7772400" cy="1500187"/>
          </a:xfrm>
        </p:spPr>
        <p:txBody>
          <a:bodyPr rtlCol="0">
            <a:normAutofit/>
          </a:bodyPr>
          <a:lstStyle>
            <a:lvl1pPr marL="0" indent="0" algn="ctr" defTabSz="457200" rtl="0" eaLnBrk="1" latinLnBrk="0" hangingPunct="1">
              <a:spcBef>
                <a:spcPct val="0"/>
              </a:spcBef>
              <a:buNone/>
              <a:defRPr lang="en-US" sz="3200" b="0" kern="1200" dirty="0" smtClean="0">
                <a:solidFill>
                  <a:schemeClr val="bg1"/>
                </a:solidFill>
                <a:latin typeface="Calibri" pitchFamily="34" charset="0"/>
                <a:ea typeface="+mj-ea"/>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(Calibri, 36pt)</a:t>
            </a:r>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rotWithShape="1">
          <a:gsLst>
            <a:gs pos="100000">
              <a:schemeClr val="tx1"/>
            </a:gs>
            <a:gs pos="25000">
              <a:srgbClr val="8E9095"/>
            </a:gs>
            <a:gs pos="0">
              <a:srgbClr val="B4B8BF"/>
            </a:gs>
          </a:gsLst>
          <a:lin ang="5400000" scaled="1"/>
        </a:gradFill>
        <a:effectLst/>
      </p:bgPr>
    </p:bg>
    <p:spTree>
      <p:nvGrpSpPr>
        <p:cNvPr id="1" name=""/>
        <p:cNvGrpSpPr/>
        <p:nvPr/>
      </p:nvGrpSpPr>
      <p:grpSpPr>
        <a:xfrm>
          <a:off x="0" y="0"/>
          <a:ext cx="0" cy="0"/>
          <a:chOff x="0" y="0"/>
          <a:chExt cx="0" cy="0"/>
        </a:xfrm>
      </p:grpSpPr>
      <p:pic>
        <p:nvPicPr>
          <p:cNvPr id="2" name="Picture 1" descr="TWC_GradientBackgroundsGREY-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 y="0"/>
            <a:ext cx="9143391" cy="6857543"/>
          </a:xfrm>
          <a:prstGeom prst="rect">
            <a:avLst/>
          </a:prstGeom>
        </p:spPr>
      </p:pic>
      <p:sp>
        <p:nvSpPr>
          <p:cNvPr id="11" name="Text Placeholder 2"/>
          <p:cNvSpPr>
            <a:spLocks noGrp="1"/>
          </p:cNvSpPr>
          <p:nvPr>
            <p:ph type="body" idx="1" hasCustomPrompt="1"/>
          </p:nvPr>
        </p:nvSpPr>
        <p:spPr>
          <a:xfrm>
            <a:off x="722313" y="3033713"/>
            <a:ext cx="7772400" cy="1500187"/>
          </a:xfrm>
        </p:spPr>
        <p:txBody>
          <a:bodyPr rtlCol="0">
            <a:normAutofit/>
          </a:bodyPr>
          <a:lstStyle>
            <a:lvl1pPr marL="0" indent="0" algn="ctr" defTabSz="457200" rtl="0" eaLnBrk="1" latinLnBrk="0" hangingPunct="1">
              <a:spcBef>
                <a:spcPct val="0"/>
              </a:spcBef>
              <a:buNone/>
              <a:defRPr lang="en-US" sz="3200" b="0" kern="1200" dirty="0" smtClean="0">
                <a:solidFill>
                  <a:schemeClr val="bg1"/>
                </a:solidFill>
                <a:latin typeface="Calibri" pitchFamily="34" charset="0"/>
                <a:ea typeface="+mj-ea"/>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(Calibri, 36pt)</a:t>
            </a:r>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noFill/>
          <a:ln w="9525">
            <a:noFill/>
            <a:miter lim="800000"/>
            <a:headEnd/>
            <a:tailEnd/>
          </a:ln>
          <a:effectLst/>
        </p:spPr>
        <p:txBody>
          <a:bodyPr/>
          <a:lstStyle>
            <a:lvl1pPr algn="l" defTabSz="682625" rtl="0" eaLnBrk="1" fontAlgn="base" latinLnBrk="0" hangingPunct="1">
              <a:spcBef>
                <a:spcPts val="1200"/>
              </a:spcBef>
              <a:spcAft>
                <a:spcPct val="0"/>
              </a:spcAft>
              <a:buFont typeface="Arial"/>
              <a:defRPr lang="en-US" sz="2000" kern="1200" dirty="0" smtClean="0">
                <a:solidFill>
                  <a:srgbClr val="4D4F53"/>
                </a:solidFill>
                <a:latin typeface="+mn-lt"/>
                <a:ea typeface="+mn-ea"/>
                <a:cs typeface="+mn-cs"/>
              </a:defRPr>
            </a:lvl1pPr>
            <a:lvl2pPr algn="l" defTabSz="682625" rtl="0" eaLnBrk="1" fontAlgn="base" latinLnBrk="0" hangingPunct="1">
              <a:spcBef>
                <a:spcPts val="0"/>
              </a:spcBef>
              <a:spcAft>
                <a:spcPct val="0"/>
              </a:spcAft>
              <a:buFont typeface="Arial"/>
              <a:defRPr lang="en-US" sz="1800" kern="1200" dirty="0" smtClean="0">
                <a:solidFill>
                  <a:srgbClr val="4D4F53"/>
                </a:solidFill>
                <a:latin typeface="+mn-lt"/>
                <a:ea typeface="+mn-ea"/>
                <a:cs typeface="+mn-cs"/>
              </a:defRPr>
            </a:lvl2pPr>
            <a:lvl3pPr algn="l" defTabSz="682625" rtl="0" eaLnBrk="1" fontAlgn="base" latinLnBrk="0" hangingPunct="1">
              <a:spcBef>
                <a:spcPts val="0"/>
              </a:spcBef>
              <a:spcAft>
                <a:spcPct val="0"/>
              </a:spcAft>
              <a:buFont typeface="Arial"/>
              <a:defRPr lang="en-US" sz="1600" kern="1200" dirty="0" smtClean="0">
                <a:solidFill>
                  <a:srgbClr val="4D4F53"/>
                </a:solidFill>
                <a:latin typeface="+mn-lt"/>
                <a:ea typeface="+mn-ea"/>
                <a:cs typeface="+mn-cs"/>
              </a:defRPr>
            </a:lvl3pPr>
            <a:lvl4pPr algn="l" defTabSz="682625" rtl="0" eaLnBrk="1" fontAlgn="base" latinLnBrk="0" hangingPunct="1">
              <a:spcBef>
                <a:spcPts val="0"/>
              </a:spcBef>
              <a:spcAft>
                <a:spcPct val="0"/>
              </a:spcAft>
              <a:buFont typeface="Arial"/>
              <a:defRPr lang="en-US" sz="1400" kern="1200" dirty="0" smtClean="0">
                <a:solidFill>
                  <a:srgbClr val="4D4F53"/>
                </a:solidFill>
                <a:latin typeface="+mn-lt"/>
                <a:ea typeface="+mn-ea"/>
                <a:cs typeface="+mn-cs"/>
              </a:defRPr>
            </a:lvl4pPr>
            <a:lvl5pPr algn="l" defTabSz="682625" rtl="0" eaLnBrk="1" fontAlgn="base" latinLnBrk="0" hangingPunct="1">
              <a:spcBef>
                <a:spcPts val="0"/>
              </a:spcBef>
              <a:spcAft>
                <a:spcPct val="0"/>
              </a:spcAft>
              <a:buFont typeface="Arial"/>
              <a:defRPr lang="en-US" sz="1200" kern="1200" dirty="0">
                <a:solidFill>
                  <a:srgbClr val="4D4F53"/>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noFill/>
          <a:ln w="9525">
            <a:noFill/>
            <a:miter lim="800000"/>
            <a:headEnd/>
            <a:tailEnd/>
          </a:ln>
          <a:effectLst/>
        </p:spPr>
        <p:txBody>
          <a:bodyPr/>
          <a:lstStyle>
            <a:lvl1pPr algn="l" defTabSz="682625" rtl="0" eaLnBrk="1" fontAlgn="base" latinLnBrk="0" hangingPunct="1">
              <a:spcBef>
                <a:spcPts val="1200"/>
              </a:spcBef>
              <a:spcAft>
                <a:spcPct val="0"/>
              </a:spcAft>
              <a:buFont typeface="Arial"/>
              <a:defRPr lang="en-US" sz="2000" kern="1200" dirty="0" smtClean="0">
                <a:solidFill>
                  <a:srgbClr val="4D4F53"/>
                </a:solidFill>
                <a:latin typeface="+mn-lt"/>
                <a:ea typeface="+mn-ea"/>
                <a:cs typeface="+mn-cs"/>
              </a:defRPr>
            </a:lvl1pPr>
            <a:lvl2pPr algn="l" defTabSz="682625" rtl="0" eaLnBrk="1" fontAlgn="base" latinLnBrk="0" hangingPunct="1">
              <a:spcBef>
                <a:spcPts val="0"/>
              </a:spcBef>
              <a:spcAft>
                <a:spcPct val="0"/>
              </a:spcAft>
              <a:buFont typeface="Arial"/>
              <a:defRPr lang="en-US" sz="1800" kern="1200" dirty="0" smtClean="0">
                <a:solidFill>
                  <a:srgbClr val="4D4F53"/>
                </a:solidFill>
                <a:latin typeface="+mn-lt"/>
                <a:ea typeface="+mn-ea"/>
                <a:cs typeface="+mn-cs"/>
              </a:defRPr>
            </a:lvl2pPr>
            <a:lvl3pPr algn="l" defTabSz="682625" rtl="0" eaLnBrk="1" fontAlgn="base" latinLnBrk="0" hangingPunct="1">
              <a:spcBef>
                <a:spcPts val="0"/>
              </a:spcBef>
              <a:spcAft>
                <a:spcPct val="0"/>
              </a:spcAft>
              <a:buFont typeface="Arial"/>
              <a:defRPr lang="en-US" sz="1600" kern="1200" dirty="0" smtClean="0">
                <a:solidFill>
                  <a:srgbClr val="4D4F53"/>
                </a:solidFill>
                <a:latin typeface="+mn-lt"/>
                <a:ea typeface="+mn-ea"/>
                <a:cs typeface="+mn-cs"/>
              </a:defRPr>
            </a:lvl3pPr>
            <a:lvl4pPr algn="l" defTabSz="682625" rtl="0" eaLnBrk="1" fontAlgn="base" latinLnBrk="0" hangingPunct="1">
              <a:spcBef>
                <a:spcPts val="0"/>
              </a:spcBef>
              <a:spcAft>
                <a:spcPct val="0"/>
              </a:spcAft>
              <a:buFont typeface="Arial"/>
              <a:defRPr lang="en-US" sz="1400" kern="1200" dirty="0" smtClean="0">
                <a:solidFill>
                  <a:srgbClr val="4D4F53"/>
                </a:solidFill>
                <a:latin typeface="+mn-lt"/>
                <a:ea typeface="+mn-ea"/>
                <a:cs typeface="+mn-cs"/>
              </a:defRPr>
            </a:lvl4pPr>
            <a:lvl5pPr algn="l" defTabSz="682625" rtl="0" eaLnBrk="1" fontAlgn="base" latinLnBrk="0" hangingPunct="1">
              <a:spcBef>
                <a:spcPts val="0"/>
              </a:spcBef>
              <a:spcAft>
                <a:spcPct val="0"/>
              </a:spcAft>
              <a:buFont typeface="Arial"/>
              <a:defRPr lang="en-US" sz="1200" kern="1200" dirty="0">
                <a:solidFill>
                  <a:srgbClr val="4D4F53"/>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6"/>
          <p:cNvSpPr>
            <a:spLocks noGrp="1"/>
          </p:cNvSpPr>
          <p:nvPr>
            <p:ph type="sldNum" sz="quarter" idx="10"/>
          </p:nvPr>
        </p:nvSpPr>
        <p:spPr/>
        <p:txBody>
          <a:bodyPr/>
          <a:lstStyle>
            <a:lvl1pPr>
              <a:defRPr smtClean="0"/>
            </a:lvl1pPr>
          </a:lstStyle>
          <a:p>
            <a:pPr>
              <a:defRPr/>
            </a:pPr>
            <a:fld id="{05F6A74C-78E7-4D8B-B7DF-6D5DDE450978}" type="slidenum">
              <a:rPr lang="en-US"/>
              <a:pPr>
                <a:defRPr/>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404040"/>
                </a:solidFill>
                <a:latin typeface="Calibri" pitchFamily="34" charset="0"/>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noFill/>
          <a:ln w="9525">
            <a:noFill/>
            <a:miter lim="800000"/>
            <a:headEnd/>
            <a:tailEnd/>
          </a:ln>
          <a:effectLst/>
        </p:spPr>
        <p:txBody>
          <a:bodyPr/>
          <a:lstStyle>
            <a:lvl1pPr algn="l" defTabSz="682625" rtl="0" eaLnBrk="1" fontAlgn="base" latinLnBrk="0" hangingPunct="1">
              <a:spcBef>
                <a:spcPts val="1200"/>
              </a:spcBef>
              <a:spcAft>
                <a:spcPct val="0"/>
              </a:spcAft>
              <a:buFont typeface="Arial"/>
              <a:defRPr lang="en-US" sz="2000" kern="1200" dirty="0" smtClean="0">
                <a:solidFill>
                  <a:srgbClr val="404040"/>
                </a:solidFill>
                <a:latin typeface="+mn-lt"/>
                <a:ea typeface="+mn-ea"/>
                <a:cs typeface="+mn-cs"/>
              </a:defRPr>
            </a:lvl1pPr>
            <a:lvl2pPr algn="l" defTabSz="682625" rtl="0" eaLnBrk="1" fontAlgn="base" latinLnBrk="0" hangingPunct="1">
              <a:spcBef>
                <a:spcPts val="0"/>
              </a:spcBef>
              <a:spcAft>
                <a:spcPct val="0"/>
              </a:spcAft>
              <a:buFont typeface="Arial"/>
              <a:defRPr lang="en-US" sz="1800" kern="1200" dirty="0" smtClean="0">
                <a:solidFill>
                  <a:srgbClr val="404040"/>
                </a:solidFill>
                <a:latin typeface="+mn-lt"/>
                <a:ea typeface="+mn-ea"/>
                <a:cs typeface="+mn-cs"/>
              </a:defRPr>
            </a:lvl2pPr>
            <a:lvl3pPr algn="l" defTabSz="682625" rtl="0" eaLnBrk="1" fontAlgn="base" latinLnBrk="0" hangingPunct="1">
              <a:spcBef>
                <a:spcPts val="0"/>
              </a:spcBef>
              <a:spcAft>
                <a:spcPct val="0"/>
              </a:spcAft>
              <a:buFont typeface="Arial"/>
              <a:defRPr lang="en-US" sz="1600" kern="1200" dirty="0" smtClean="0">
                <a:solidFill>
                  <a:srgbClr val="404040"/>
                </a:solidFill>
                <a:latin typeface="+mn-lt"/>
                <a:ea typeface="+mn-ea"/>
                <a:cs typeface="+mn-cs"/>
              </a:defRPr>
            </a:lvl3pPr>
            <a:lvl4pPr algn="l" defTabSz="682625" rtl="0" eaLnBrk="1" fontAlgn="base" latinLnBrk="0" hangingPunct="1">
              <a:spcBef>
                <a:spcPts val="0"/>
              </a:spcBef>
              <a:spcAft>
                <a:spcPct val="0"/>
              </a:spcAft>
              <a:buFont typeface="Arial"/>
              <a:defRPr lang="en-US" sz="1400" kern="1200" dirty="0" smtClean="0">
                <a:solidFill>
                  <a:srgbClr val="404040"/>
                </a:solidFill>
                <a:latin typeface="+mn-lt"/>
                <a:ea typeface="+mn-ea"/>
                <a:cs typeface="+mn-cs"/>
              </a:defRPr>
            </a:lvl4pPr>
            <a:lvl5pPr algn="l" defTabSz="682625" rtl="0" eaLnBrk="1" fontAlgn="base" latinLnBrk="0" hangingPunct="1">
              <a:spcBef>
                <a:spcPts val="0"/>
              </a:spcBef>
              <a:spcAft>
                <a:spcPct val="0"/>
              </a:spcAft>
              <a:buFont typeface="Arial"/>
              <a:defRPr lang="en-US" sz="1200" kern="1200" dirty="0">
                <a:solidFill>
                  <a:srgbClr val="404040"/>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404040"/>
                </a:solidFill>
                <a:latin typeface="Calibri" pitchFamily="34" charset="0"/>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noFill/>
          <a:ln w="9525">
            <a:noFill/>
            <a:miter lim="800000"/>
            <a:headEnd/>
            <a:tailEnd/>
          </a:ln>
          <a:effectLst/>
        </p:spPr>
        <p:txBody>
          <a:bodyPr/>
          <a:lstStyle>
            <a:lvl1pPr algn="l" defTabSz="682625" rtl="0" eaLnBrk="1" fontAlgn="base" latinLnBrk="0" hangingPunct="1">
              <a:spcBef>
                <a:spcPts val="1200"/>
              </a:spcBef>
              <a:spcAft>
                <a:spcPct val="0"/>
              </a:spcAft>
              <a:buFont typeface="Arial"/>
              <a:defRPr lang="en-US" sz="2000" kern="1200" dirty="0" smtClean="0">
                <a:solidFill>
                  <a:srgbClr val="404040"/>
                </a:solidFill>
                <a:latin typeface="+mn-lt"/>
                <a:ea typeface="+mn-ea"/>
                <a:cs typeface="+mn-cs"/>
              </a:defRPr>
            </a:lvl1pPr>
            <a:lvl2pPr algn="l" defTabSz="682625" rtl="0" eaLnBrk="1" fontAlgn="base" latinLnBrk="0" hangingPunct="1">
              <a:spcBef>
                <a:spcPts val="0"/>
              </a:spcBef>
              <a:spcAft>
                <a:spcPct val="0"/>
              </a:spcAft>
              <a:buFont typeface="Arial"/>
              <a:defRPr lang="en-US" sz="1800" kern="1200" dirty="0" smtClean="0">
                <a:solidFill>
                  <a:srgbClr val="404040"/>
                </a:solidFill>
                <a:latin typeface="+mn-lt"/>
                <a:ea typeface="+mn-ea"/>
                <a:cs typeface="+mn-cs"/>
              </a:defRPr>
            </a:lvl2pPr>
            <a:lvl3pPr algn="l" defTabSz="682625" rtl="0" eaLnBrk="1" fontAlgn="base" latinLnBrk="0" hangingPunct="1">
              <a:spcBef>
                <a:spcPts val="0"/>
              </a:spcBef>
              <a:spcAft>
                <a:spcPct val="0"/>
              </a:spcAft>
              <a:buFont typeface="Arial"/>
              <a:defRPr lang="en-US" sz="1600" kern="1200" dirty="0" smtClean="0">
                <a:solidFill>
                  <a:srgbClr val="404040"/>
                </a:solidFill>
                <a:latin typeface="+mn-lt"/>
                <a:ea typeface="+mn-ea"/>
                <a:cs typeface="+mn-cs"/>
              </a:defRPr>
            </a:lvl3pPr>
            <a:lvl4pPr algn="l" defTabSz="682625" rtl="0" eaLnBrk="1" fontAlgn="base" latinLnBrk="0" hangingPunct="1">
              <a:spcBef>
                <a:spcPts val="0"/>
              </a:spcBef>
              <a:spcAft>
                <a:spcPct val="0"/>
              </a:spcAft>
              <a:buFont typeface="Arial"/>
              <a:defRPr lang="en-US" sz="1400" kern="1200" dirty="0" smtClean="0">
                <a:solidFill>
                  <a:srgbClr val="404040"/>
                </a:solidFill>
                <a:latin typeface="+mn-lt"/>
                <a:ea typeface="+mn-ea"/>
                <a:cs typeface="+mn-cs"/>
              </a:defRPr>
            </a:lvl4pPr>
            <a:lvl5pPr algn="l" defTabSz="682625" rtl="0" eaLnBrk="1" fontAlgn="base" latinLnBrk="0" hangingPunct="1">
              <a:spcBef>
                <a:spcPts val="0"/>
              </a:spcBef>
              <a:spcAft>
                <a:spcPct val="0"/>
              </a:spcAft>
              <a:buFont typeface="Arial"/>
              <a:defRPr lang="en-US" sz="1200" kern="1200" dirty="0">
                <a:solidFill>
                  <a:srgbClr val="404040"/>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8"/>
          <p:cNvSpPr>
            <a:spLocks noGrp="1"/>
          </p:cNvSpPr>
          <p:nvPr>
            <p:ph type="sldNum" sz="quarter" idx="10"/>
          </p:nvPr>
        </p:nvSpPr>
        <p:spPr>
          <a:xfrm>
            <a:off x="6946900" y="6446838"/>
            <a:ext cx="2133600" cy="365125"/>
          </a:xfrm>
        </p:spPr>
        <p:txBody>
          <a:bodyPr/>
          <a:lstStyle>
            <a:lvl1pPr>
              <a:defRPr smtClean="0">
                <a:solidFill>
                  <a:srgbClr val="808080"/>
                </a:solidFill>
              </a:defRPr>
            </a:lvl1pPr>
          </a:lstStyle>
          <a:p>
            <a:pPr>
              <a:defRPr/>
            </a:pPr>
            <a:fld id="{8BDE5660-0D75-48F2-BCFB-A75474686B8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smtClean="0"/>
            </a:lvl1pPr>
          </a:lstStyle>
          <a:p>
            <a:pPr>
              <a:defRPr/>
            </a:pPr>
            <a:fld id="{9D2429AD-8637-4CBD-B189-DEF030A177F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lvl1pPr>
              <a:defRPr smtClean="0"/>
            </a:lvl1pPr>
          </a:lstStyle>
          <a:p>
            <a:pPr>
              <a:defRPr/>
            </a:pPr>
            <a:fld id="{1755DDA1-76D9-4AED-8A93-75871893DCD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6946900" y="6446838"/>
            <a:ext cx="2133600" cy="365125"/>
          </a:xfrm>
        </p:spPr>
        <p:txBody>
          <a:bodyPr/>
          <a:lstStyle>
            <a:lvl1pPr>
              <a:defRPr smtClean="0"/>
            </a:lvl1pPr>
          </a:lstStyle>
          <a:p>
            <a:pPr>
              <a:defRPr/>
            </a:pPr>
            <a:fld id="{D488E03C-913C-4349-A598-E395E09DF8F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1" descr="TWC_GradientBackgrounds smallGREY-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 y="0"/>
            <a:ext cx="9143391" cy="6857543"/>
          </a:xfrm>
          <a:prstGeom prst="rect">
            <a:avLst/>
          </a:prstGeom>
        </p:spPr>
      </p:pic>
      <p:sp>
        <p:nvSpPr>
          <p:cNvPr id="11" name="Text Placeholder 2"/>
          <p:cNvSpPr>
            <a:spLocks noGrp="1"/>
          </p:cNvSpPr>
          <p:nvPr>
            <p:ph type="body" idx="1"/>
          </p:nvPr>
        </p:nvSpPr>
        <p:spPr>
          <a:xfrm>
            <a:off x="497451" y="3891915"/>
            <a:ext cx="4790981" cy="1500187"/>
          </a:xfrm>
        </p:spPr>
        <p:txBody>
          <a:bodyPr rtlCol="0">
            <a:normAutofit/>
          </a:bodyPr>
          <a:lstStyle>
            <a:lvl1pPr marL="0" indent="0" algn="l" defTabSz="457200" rtl="0" eaLnBrk="1" latinLnBrk="0" hangingPunct="1">
              <a:spcBef>
                <a:spcPct val="0"/>
              </a:spcBef>
              <a:buNone/>
              <a:defRPr lang="en-US" sz="3200" b="0" kern="1200" dirty="0" smtClean="0">
                <a:solidFill>
                  <a:schemeClr val="bg1"/>
                </a:solidFill>
                <a:latin typeface="Calibri" pitchFamily="34" charset="0"/>
                <a:ea typeface="+mj-ea"/>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9" name="Picture 8" descr="twc enjo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681" y="5596467"/>
            <a:ext cx="2411885" cy="662871"/>
          </a:xfrm>
          <a:prstGeom prst="rect">
            <a:avLst/>
          </a:prstGeom>
        </p:spPr>
      </p:pic>
    </p:spTree>
    <p:extLst>
      <p:ext uri="{BB962C8B-B14F-4D97-AF65-F5344CB8AC3E}">
        <p14:creationId xmlns:p14="http://schemas.microsoft.com/office/powerpoint/2010/main" val="522667358"/>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theme" Target="../theme/theme2.xml"/><Relationship Id="rId10" Type="http://schemas.openxmlformats.org/officeDocument/2006/relationships/image" Target="../media/image5.pn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3.xml"/><Relationship Id="rId13" Type="http://schemas.openxmlformats.org/officeDocument/2006/relationships/image" Target="../media/image9.png"/><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1986" name="Title Placeholder 1"/>
          <p:cNvSpPr>
            <a:spLocks noGrp="1"/>
          </p:cNvSpPr>
          <p:nvPr>
            <p:ph type="title"/>
          </p:nvPr>
        </p:nvSpPr>
        <p:spPr bwMode="auto">
          <a:xfrm>
            <a:off x="457200" y="274638"/>
            <a:ext cx="7551738"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41987" name="Text Placeholder 2"/>
          <p:cNvSpPr>
            <a:spLocks noGrp="1"/>
          </p:cNvSpPr>
          <p:nvPr>
            <p:ph type="body" idx="1"/>
          </p:nvPr>
        </p:nvSpPr>
        <p:spPr bwMode="auto">
          <a:xfrm>
            <a:off x="457200" y="1417638"/>
            <a:ext cx="8229600" cy="4938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946900" y="6446838"/>
            <a:ext cx="2133600" cy="365125"/>
          </a:xfrm>
          <a:prstGeom prst="rect">
            <a:avLst/>
          </a:prstGeom>
        </p:spPr>
        <p:txBody>
          <a:bodyPr vert="horz" lIns="91440" tIns="45720" rIns="91440" bIns="45720" rtlCol="0" anchor="ctr"/>
          <a:lstStyle>
            <a:lvl1pPr algn="r" fontAlgn="auto">
              <a:spcBef>
                <a:spcPts val="0"/>
              </a:spcBef>
              <a:spcAft>
                <a:spcPts val="0"/>
              </a:spcAft>
              <a:defRPr sz="1000" smtClean="0">
                <a:solidFill>
                  <a:srgbClr val="808080"/>
                </a:solidFill>
                <a:latin typeface="Calibri" pitchFamily="34" charset="0"/>
                <a:cs typeface="Arial"/>
              </a:defRPr>
            </a:lvl1pPr>
          </a:lstStyle>
          <a:p>
            <a:pPr>
              <a:defRPr/>
            </a:pPr>
            <a:fld id="{560071FD-011E-408E-9A2A-636E84DEC83B}" type="slidenum">
              <a:rPr lang="en-US" smtClean="0"/>
              <a:pPr>
                <a:defRPr/>
              </a:pPr>
              <a:t>‹#›</a:t>
            </a:fld>
            <a:endParaRPr lang="en-US" dirty="0"/>
          </a:p>
        </p:txBody>
      </p:sp>
      <p:pic>
        <p:nvPicPr>
          <p:cNvPr id="7" name="Picture 6" descr="TWC_Logo_1_1_GREYEEYE-01.png"/>
          <p:cNvPicPr>
            <a:picLocks noChangeAspect="1"/>
          </p:cNvPicPr>
          <p:nvPr userDrawn="1"/>
        </p:nvPicPr>
        <p:blipFill rotWithShape="1">
          <a:blip r:embed="rId12">
            <a:extLst>
              <a:ext uri="{28A0092B-C50C-407E-A947-70E740481C1C}">
                <a14:useLocalDpi xmlns:a14="http://schemas.microsoft.com/office/drawing/2010/main" val="0"/>
              </a:ext>
            </a:extLst>
          </a:blip>
          <a:srcRect r="47870"/>
          <a:stretch/>
        </p:blipFill>
        <p:spPr>
          <a:xfrm>
            <a:off x="8188270" y="273495"/>
            <a:ext cx="564461" cy="429768"/>
          </a:xfrm>
          <a:prstGeom prst="rect">
            <a:avLst/>
          </a:prstGeom>
        </p:spPr>
      </p:pic>
    </p:spTree>
  </p:cSld>
  <p:clrMap bg1="lt1" tx1="dk1" bg2="lt2" tx2="dk2" accent1="accent1" accent2="accent2" accent3="accent3" accent4="accent4" accent5="accent5" accent6="accent6" hlink="hlink" folHlink="folHlink"/>
  <p:sldLayoutIdLst>
    <p:sldLayoutId id="2147483872" r:id="rId1"/>
    <p:sldLayoutId id="2147483861" r:id="rId2"/>
    <p:sldLayoutId id="2147483863" r:id="rId3"/>
    <p:sldLayoutId id="2147483864" r:id="rId4"/>
    <p:sldLayoutId id="2147483865" r:id="rId5"/>
    <p:sldLayoutId id="2147483866" r:id="rId6"/>
    <p:sldLayoutId id="2147483867" r:id="rId7"/>
    <p:sldLayoutId id="2147483868" r:id="rId8"/>
    <p:sldLayoutId id="2147483906" r:id="rId9"/>
    <p:sldLayoutId id="2147483907" r:id="rId10"/>
  </p:sldLayoutIdLst>
  <p:timing>
    <p:tnLst>
      <p:par>
        <p:cTn xmlns:p14="http://schemas.microsoft.com/office/powerpoint/2010/main" id="1" dur="indefinite" restart="never" nodeType="tmRoot"/>
      </p:par>
    </p:tnLst>
  </p:timing>
  <p:hf hdr="0" ftr="0" dt="0"/>
  <p:txStyles>
    <p:titleStyle>
      <a:lvl1pPr algn="l" defTabSz="457200" rtl="0" fontAlgn="base">
        <a:spcBef>
          <a:spcPct val="0"/>
        </a:spcBef>
        <a:spcAft>
          <a:spcPct val="0"/>
        </a:spcAft>
        <a:defRPr sz="2800" b="0" kern="1200">
          <a:solidFill>
            <a:srgbClr val="404040"/>
          </a:solidFill>
          <a:latin typeface="Calibri" pitchFamily="34" charset="0"/>
          <a:ea typeface="+mj-ea"/>
          <a:cs typeface="Arial"/>
        </a:defRPr>
      </a:lvl1pPr>
      <a:lvl2pPr algn="l" defTabSz="457200" rtl="0" fontAlgn="base">
        <a:spcBef>
          <a:spcPct val="0"/>
        </a:spcBef>
        <a:spcAft>
          <a:spcPct val="0"/>
        </a:spcAft>
        <a:defRPr sz="2800" b="1">
          <a:solidFill>
            <a:srgbClr val="4D4F53"/>
          </a:solidFill>
          <a:latin typeface="Calibri" pitchFamily="34" charset="0"/>
          <a:cs typeface="Arial" charset="0"/>
        </a:defRPr>
      </a:lvl2pPr>
      <a:lvl3pPr algn="l" defTabSz="457200" rtl="0" fontAlgn="base">
        <a:spcBef>
          <a:spcPct val="0"/>
        </a:spcBef>
        <a:spcAft>
          <a:spcPct val="0"/>
        </a:spcAft>
        <a:defRPr sz="2800" b="1">
          <a:solidFill>
            <a:srgbClr val="4D4F53"/>
          </a:solidFill>
          <a:latin typeface="Calibri" pitchFamily="34" charset="0"/>
          <a:cs typeface="Arial" charset="0"/>
        </a:defRPr>
      </a:lvl3pPr>
      <a:lvl4pPr algn="l" defTabSz="457200" rtl="0" fontAlgn="base">
        <a:spcBef>
          <a:spcPct val="0"/>
        </a:spcBef>
        <a:spcAft>
          <a:spcPct val="0"/>
        </a:spcAft>
        <a:defRPr sz="2800" b="1">
          <a:solidFill>
            <a:srgbClr val="4D4F53"/>
          </a:solidFill>
          <a:latin typeface="Calibri" pitchFamily="34" charset="0"/>
          <a:cs typeface="Arial" charset="0"/>
        </a:defRPr>
      </a:lvl4pPr>
      <a:lvl5pPr algn="l" defTabSz="457200" rtl="0" fontAlgn="base">
        <a:spcBef>
          <a:spcPct val="0"/>
        </a:spcBef>
        <a:spcAft>
          <a:spcPct val="0"/>
        </a:spcAft>
        <a:defRPr sz="2800" b="1">
          <a:solidFill>
            <a:srgbClr val="4D4F53"/>
          </a:solidFill>
          <a:latin typeface="Calibri" pitchFamily="34" charset="0"/>
          <a:cs typeface="Arial" charset="0"/>
        </a:defRPr>
      </a:lvl5pPr>
      <a:lvl6pPr marL="457200" algn="l" defTabSz="457200" rtl="0" fontAlgn="base">
        <a:spcBef>
          <a:spcPct val="0"/>
        </a:spcBef>
        <a:spcAft>
          <a:spcPct val="0"/>
        </a:spcAft>
        <a:defRPr sz="2800" b="1">
          <a:solidFill>
            <a:srgbClr val="4D4F53"/>
          </a:solidFill>
          <a:latin typeface="Calibri" pitchFamily="34" charset="0"/>
          <a:cs typeface="Arial" charset="0"/>
        </a:defRPr>
      </a:lvl6pPr>
      <a:lvl7pPr marL="914400" algn="l" defTabSz="457200" rtl="0" fontAlgn="base">
        <a:spcBef>
          <a:spcPct val="0"/>
        </a:spcBef>
        <a:spcAft>
          <a:spcPct val="0"/>
        </a:spcAft>
        <a:defRPr sz="2800" b="1">
          <a:solidFill>
            <a:srgbClr val="4D4F53"/>
          </a:solidFill>
          <a:latin typeface="Calibri" pitchFamily="34" charset="0"/>
          <a:cs typeface="Arial" charset="0"/>
        </a:defRPr>
      </a:lvl7pPr>
      <a:lvl8pPr marL="1371600" algn="l" defTabSz="457200" rtl="0" fontAlgn="base">
        <a:spcBef>
          <a:spcPct val="0"/>
        </a:spcBef>
        <a:spcAft>
          <a:spcPct val="0"/>
        </a:spcAft>
        <a:defRPr sz="2800" b="1">
          <a:solidFill>
            <a:srgbClr val="4D4F53"/>
          </a:solidFill>
          <a:latin typeface="Calibri" pitchFamily="34" charset="0"/>
          <a:cs typeface="Arial" charset="0"/>
        </a:defRPr>
      </a:lvl8pPr>
      <a:lvl9pPr marL="1828800" algn="l" defTabSz="457200" rtl="0" fontAlgn="base">
        <a:spcBef>
          <a:spcPct val="0"/>
        </a:spcBef>
        <a:spcAft>
          <a:spcPct val="0"/>
        </a:spcAft>
        <a:defRPr sz="2800" b="1">
          <a:solidFill>
            <a:srgbClr val="4D4F53"/>
          </a:solidFill>
          <a:latin typeface="Calibri" pitchFamily="34" charset="0"/>
          <a:cs typeface="Arial" charset="0"/>
        </a:defRPr>
      </a:lvl9pPr>
    </p:titleStyle>
    <p:bodyStyle>
      <a:lvl1pPr marL="231775" indent="-231775" algn="l" defTabSz="682625" rtl="0" fontAlgn="base">
        <a:spcBef>
          <a:spcPts val="600"/>
        </a:spcBef>
        <a:spcAft>
          <a:spcPct val="0"/>
        </a:spcAft>
        <a:buFont typeface="Arial" charset="0"/>
        <a:buChar char="•"/>
        <a:defRPr lang="en-US" sz="2000" kern="1200" dirty="0">
          <a:solidFill>
            <a:srgbClr val="404040"/>
          </a:solidFill>
          <a:latin typeface="+mn-lt"/>
          <a:ea typeface="+mn-ea"/>
          <a:cs typeface="+mn-cs"/>
        </a:defRPr>
      </a:lvl1pPr>
      <a:lvl2pPr marL="461963" indent="-230188" algn="l" defTabSz="682625" rtl="0" fontAlgn="base">
        <a:spcBef>
          <a:spcPts val="600"/>
        </a:spcBef>
        <a:spcAft>
          <a:spcPct val="0"/>
        </a:spcAft>
        <a:buFont typeface="Arial" charset="0"/>
        <a:buChar char="–"/>
        <a:defRPr lang="en-US" kern="1200" dirty="0">
          <a:solidFill>
            <a:srgbClr val="404040"/>
          </a:solidFill>
          <a:latin typeface="+mn-lt"/>
          <a:ea typeface="+mn-ea"/>
          <a:cs typeface="+mn-cs"/>
        </a:defRPr>
      </a:lvl2pPr>
      <a:lvl3pPr marL="682625" indent="-220663" algn="l" defTabSz="682625" rtl="0" fontAlgn="base">
        <a:spcBef>
          <a:spcPts val="600"/>
        </a:spcBef>
        <a:spcAft>
          <a:spcPct val="0"/>
        </a:spcAft>
        <a:buFont typeface="Arial" charset="0"/>
        <a:buChar char="•"/>
        <a:defRPr lang="en-US" sz="1600" kern="1200" dirty="0">
          <a:solidFill>
            <a:srgbClr val="404040"/>
          </a:solidFill>
          <a:latin typeface="+mn-lt"/>
          <a:ea typeface="+mn-ea"/>
          <a:cs typeface="+mn-cs"/>
        </a:defRPr>
      </a:lvl3pPr>
      <a:lvl4pPr marL="914400" indent="-231775" algn="l" defTabSz="682625" rtl="0" fontAlgn="base">
        <a:spcBef>
          <a:spcPts val="600"/>
        </a:spcBef>
        <a:spcAft>
          <a:spcPct val="0"/>
        </a:spcAft>
        <a:buFont typeface="Arial" charset="0"/>
        <a:buChar char="–"/>
        <a:defRPr lang="en-US" sz="1400" kern="1200" dirty="0">
          <a:solidFill>
            <a:srgbClr val="404040"/>
          </a:solidFill>
          <a:latin typeface="+mn-lt"/>
          <a:ea typeface="+mn-ea"/>
          <a:cs typeface="+mn-cs"/>
        </a:defRPr>
      </a:lvl4pPr>
      <a:lvl5pPr marL="1146175" indent="-231775" algn="l" defTabSz="682625" rtl="0" fontAlgn="base">
        <a:spcBef>
          <a:spcPts val="600"/>
        </a:spcBef>
        <a:spcAft>
          <a:spcPct val="0"/>
        </a:spcAft>
        <a:buFont typeface="Arial" charset="0"/>
        <a:buChar char="»"/>
        <a:defRPr lang="en-US" sz="1400" kern="1200" dirty="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7551738"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417638"/>
            <a:ext cx="8229600" cy="4938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946900" y="6446838"/>
            <a:ext cx="2133600" cy="365125"/>
          </a:xfrm>
          <a:prstGeom prst="rect">
            <a:avLst/>
          </a:prstGeom>
        </p:spPr>
        <p:txBody>
          <a:bodyPr vert="horz" lIns="91440" tIns="45720" rIns="91440" bIns="45720" rtlCol="0" anchor="ctr"/>
          <a:lstStyle>
            <a:lvl1pPr algn="r" fontAlgn="auto">
              <a:spcBef>
                <a:spcPts val="0"/>
              </a:spcBef>
              <a:spcAft>
                <a:spcPts val="0"/>
              </a:spcAft>
              <a:defRPr sz="1000" smtClean="0">
                <a:solidFill>
                  <a:srgbClr val="808080"/>
                </a:solidFill>
                <a:latin typeface="Calibri" pitchFamily="34" charset="0"/>
                <a:cs typeface="Arial"/>
              </a:defRPr>
            </a:lvl1pPr>
          </a:lstStyle>
          <a:p>
            <a:pPr>
              <a:defRPr/>
            </a:pPr>
            <a:fld id="{5D476F2A-7031-4590-BF85-A2F253757EF3}" type="slidenum">
              <a:rPr lang="en-US" smtClean="0"/>
              <a:pPr>
                <a:defRPr/>
              </a:pPr>
              <a:t>‹#›</a:t>
            </a:fld>
            <a:endParaRPr lang="en-US" dirty="0"/>
          </a:p>
        </p:txBody>
      </p:sp>
      <p:pic>
        <p:nvPicPr>
          <p:cNvPr id="8" name="Picture 7" descr="TWC_Logo_1_1_Black_RGBLUEUEYE-01.png"/>
          <p:cNvPicPr>
            <a:picLocks noChangeAspect="1"/>
          </p:cNvPicPr>
          <p:nvPr userDrawn="1"/>
        </p:nvPicPr>
        <p:blipFill rotWithShape="1">
          <a:blip r:embed="rId10">
            <a:extLst>
              <a:ext uri="{28A0092B-C50C-407E-A947-70E740481C1C}">
                <a14:useLocalDpi xmlns:a14="http://schemas.microsoft.com/office/drawing/2010/main" val="0"/>
              </a:ext>
            </a:extLst>
          </a:blip>
          <a:srcRect r="48384"/>
          <a:stretch/>
        </p:blipFill>
        <p:spPr>
          <a:xfrm>
            <a:off x="8188270" y="273495"/>
            <a:ext cx="558888" cy="429768"/>
          </a:xfrm>
          <a:prstGeom prst="rect">
            <a:avLst/>
          </a:prstGeom>
        </p:spPr>
      </p:pic>
      <p:sp>
        <p:nvSpPr>
          <p:cNvPr id="7" name="TextBox 6"/>
          <p:cNvSpPr txBox="1"/>
          <p:nvPr userDrawn="1"/>
        </p:nvSpPr>
        <p:spPr>
          <a:xfrm>
            <a:off x="3310092" y="6624130"/>
            <a:ext cx="2523817" cy="230832"/>
          </a:xfrm>
          <a:prstGeom prst="rect">
            <a:avLst/>
          </a:prstGeom>
          <a:noFill/>
        </p:spPr>
        <p:txBody>
          <a:bodyPr wrap="none" rtlCol="0">
            <a:spAutoFit/>
          </a:bodyPr>
          <a:lstStyle/>
          <a:p>
            <a:r>
              <a:rPr lang="en-US" sz="900" dirty="0" smtClean="0">
                <a:solidFill>
                  <a:srgbClr val="808080"/>
                </a:solidFill>
              </a:rPr>
              <a:t>Time Warner</a:t>
            </a:r>
            <a:r>
              <a:rPr lang="en-US" sz="900" baseline="0" dirty="0" smtClean="0">
                <a:solidFill>
                  <a:srgbClr val="808080"/>
                </a:solidFill>
              </a:rPr>
              <a:t> Cable Proprietary &amp; Confidential</a:t>
            </a:r>
            <a:endParaRPr lang="en-US" sz="900" dirty="0">
              <a:solidFill>
                <a:srgbClr val="808080"/>
              </a:solidFill>
            </a:endParaRPr>
          </a:p>
        </p:txBody>
      </p:sp>
    </p:spTree>
  </p:cSld>
  <p:clrMap bg1="lt1" tx1="dk1" bg2="lt2" tx2="dk2" accent1="accent1" accent2="accent2" accent3="accent3" accent4="accent4" accent5="accent5" accent6="accent6" hlink="hlink" folHlink="folHlink"/>
  <p:sldLayoutIdLst>
    <p:sldLayoutId id="2147483870" r:id="rId1"/>
    <p:sldLayoutId id="2147483834" r:id="rId2"/>
    <p:sldLayoutId id="2147483836" r:id="rId3"/>
    <p:sldLayoutId id="2147483837" r:id="rId4"/>
    <p:sldLayoutId id="2147483838" r:id="rId5"/>
    <p:sldLayoutId id="2147483839" r:id="rId6"/>
    <p:sldLayoutId id="2147483840" r:id="rId7"/>
    <p:sldLayoutId id="2147483841" r:id="rId8"/>
  </p:sldLayoutIdLst>
  <p:timing>
    <p:tnLst>
      <p:par>
        <p:cTn xmlns:p14="http://schemas.microsoft.com/office/powerpoint/2010/main" id="1" dur="indefinite" restart="never" nodeType="tmRoot"/>
      </p:par>
    </p:tnLst>
  </p:timing>
  <p:hf hdr="0" ftr="0" dt="0"/>
  <p:txStyles>
    <p:titleStyle>
      <a:lvl1pPr algn="l" defTabSz="457200" rtl="0" fontAlgn="base">
        <a:spcBef>
          <a:spcPct val="0"/>
        </a:spcBef>
        <a:spcAft>
          <a:spcPct val="0"/>
        </a:spcAft>
        <a:defRPr sz="2800" b="0" kern="1200">
          <a:solidFill>
            <a:srgbClr val="005EA1"/>
          </a:solidFill>
          <a:latin typeface="Calibri" pitchFamily="34" charset="0"/>
          <a:ea typeface="+mj-ea"/>
          <a:cs typeface="Arial"/>
        </a:defRPr>
      </a:lvl1pPr>
      <a:lvl2pPr algn="l" defTabSz="457200" rtl="0" fontAlgn="base">
        <a:spcBef>
          <a:spcPct val="0"/>
        </a:spcBef>
        <a:spcAft>
          <a:spcPct val="0"/>
        </a:spcAft>
        <a:defRPr sz="2800" b="1">
          <a:solidFill>
            <a:srgbClr val="0088CE"/>
          </a:solidFill>
          <a:latin typeface="Calibri" pitchFamily="34" charset="0"/>
          <a:cs typeface="Arial" charset="0"/>
        </a:defRPr>
      </a:lvl2pPr>
      <a:lvl3pPr algn="l" defTabSz="457200" rtl="0" fontAlgn="base">
        <a:spcBef>
          <a:spcPct val="0"/>
        </a:spcBef>
        <a:spcAft>
          <a:spcPct val="0"/>
        </a:spcAft>
        <a:defRPr sz="2800" b="1">
          <a:solidFill>
            <a:srgbClr val="0088CE"/>
          </a:solidFill>
          <a:latin typeface="Calibri" pitchFamily="34" charset="0"/>
          <a:cs typeface="Arial" charset="0"/>
        </a:defRPr>
      </a:lvl3pPr>
      <a:lvl4pPr algn="l" defTabSz="457200" rtl="0" fontAlgn="base">
        <a:spcBef>
          <a:spcPct val="0"/>
        </a:spcBef>
        <a:spcAft>
          <a:spcPct val="0"/>
        </a:spcAft>
        <a:defRPr sz="2800" b="1">
          <a:solidFill>
            <a:srgbClr val="0088CE"/>
          </a:solidFill>
          <a:latin typeface="Calibri" pitchFamily="34" charset="0"/>
          <a:cs typeface="Arial" charset="0"/>
        </a:defRPr>
      </a:lvl4pPr>
      <a:lvl5pPr algn="l" defTabSz="457200" rtl="0" fontAlgn="base">
        <a:spcBef>
          <a:spcPct val="0"/>
        </a:spcBef>
        <a:spcAft>
          <a:spcPct val="0"/>
        </a:spcAft>
        <a:defRPr sz="2800" b="1">
          <a:solidFill>
            <a:srgbClr val="0088CE"/>
          </a:solidFill>
          <a:latin typeface="Calibri" pitchFamily="34" charset="0"/>
          <a:cs typeface="Arial" charset="0"/>
        </a:defRPr>
      </a:lvl5pPr>
      <a:lvl6pPr marL="457200" algn="l" defTabSz="457200" rtl="0" fontAlgn="base">
        <a:spcBef>
          <a:spcPct val="0"/>
        </a:spcBef>
        <a:spcAft>
          <a:spcPct val="0"/>
        </a:spcAft>
        <a:defRPr sz="2800" b="1">
          <a:solidFill>
            <a:srgbClr val="0088CE"/>
          </a:solidFill>
          <a:latin typeface="Calibri" pitchFamily="34" charset="0"/>
          <a:cs typeface="Arial" charset="0"/>
        </a:defRPr>
      </a:lvl6pPr>
      <a:lvl7pPr marL="914400" algn="l" defTabSz="457200" rtl="0" fontAlgn="base">
        <a:spcBef>
          <a:spcPct val="0"/>
        </a:spcBef>
        <a:spcAft>
          <a:spcPct val="0"/>
        </a:spcAft>
        <a:defRPr sz="2800" b="1">
          <a:solidFill>
            <a:srgbClr val="0088CE"/>
          </a:solidFill>
          <a:latin typeface="Calibri" pitchFamily="34" charset="0"/>
          <a:cs typeface="Arial" charset="0"/>
        </a:defRPr>
      </a:lvl7pPr>
      <a:lvl8pPr marL="1371600" algn="l" defTabSz="457200" rtl="0" fontAlgn="base">
        <a:spcBef>
          <a:spcPct val="0"/>
        </a:spcBef>
        <a:spcAft>
          <a:spcPct val="0"/>
        </a:spcAft>
        <a:defRPr sz="2800" b="1">
          <a:solidFill>
            <a:srgbClr val="0088CE"/>
          </a:solidFill>
          <a:latin typeface="Calibri" pitchFamily="34" charset="0"/>
          <a:cs typeface="Arial" charset="0"/>
        </a:defRPr>
      </a:lvl8pPr>
      <a:lvl9pPr marL="1828800" algn="l" defTabSz="457200" rtl="0" fontAlgn="base">
        <a:spcBef>
          <a:spcPct val="0"/>
        </a:spcBef>
        <a:spcAft>
          <a:spcPct val="0"/>
        </a:spcAft>
        <a:defRPr sz="2800" b="1">
          <a:solidFill>
            <a:srgbClr val="0088CE"/>
          </a:solidFill>
          <a:latin typeface="Calibri" pitchFamily="34" charset="0"/>
          <a:cs typeface="Arial" charset="0"/>
        </a:defRPr>
      </a:lvl9pPr>
    </p:titleStyle>
    <p:bodyStyle>
      <a:lvl1pPr marL="231775" indent="-231775" algn="l" defTabSz="682625" rtl="0" fontAlgn="base">
        <a:spcBef>
          <a:spcPts val="600"/>
        </a:spcBef>
        <a:spcAft>
          <a:spcPct val="0"/>
        </a:spcAft>
        <a:buFont typeface="Arial" charset="0"/>
        <a:buChar char="•"/>
        <a:defRPr lang="en-US" sz="2000" kern="1200" dirty="0">
          <a:solidFill>
            <a:srgbClr val="404040"/>
          </a:solidFill>
          <a:latin typeface="+mn-lt"/>
          <a:ea typeface="+mn-ea"/>
          <a:cs typeface="+mn-cs"/>
        </a:defRPr>
      </a:lvl1pPr>
      <a:lvl2pPr marL="461963" indent="-230188" algn="l" defTabSz="682625" rtl="0" fontAlgn="base">
        <a:spcBef>
          <a:spcPts val="600"/>
        </a:spcBef>
        <a:spcAft>
          <a:spcPct val="0"/>
        </a:spcAft>
        <a:buFont typeface="Arial" charset="0"/>
        <a:buChar char="–"/>
        <a:defRPr lang="en-US" kern="1200" dirty="0">
          <a:solidFill>
            <a:srgbClr val="404040"/>
          </a:solidFill>
          <a:latin typeface="+mn-lt"/>
          <a:ea typeface="+mn-ea"/>
          <a:cs typeface="+mn-cs"/>
        </a:defRPr>
      </a:lvl2pPr>
      <a:lvl3pPr marL="682625" indent="-220663" algn="l" defTabSz="682625" rtl="0" fontAlgn="base">
        <a:spcBef>
          <a:spcPts val="600"/>
        </a:spcBef>
        <a:spcAft>
          <a:spcPct val="0"/>
        </a:spcAft>
        <a:buFont typeface="Arial" charset="0"/>
        <a:buChar char="•"/>
        <a:defRPr lang="en-US" sz="1600" kern="1200" dirty="0">
          <a:solidFill>
            <a:srgbClr val="404040"/>
          </a:solidFill>
          <a:latin typeface="+mn-lt"/>
          <a:ea typeface="+mn-ea"/>
          <a:cs typeface="+mn-cs"/>
        </a:defRPr>
      </a:lvl3pPr>
      <a:lvl4pPr marL="914400" indent="-231775" algn="l" defTabSz="682625" rtl="0" fontAlgn="base">
        <a:spcBef>
          <a:spcPts val="600"/>
        </a:spcBef>
        <a:spcAft>
          <a:spcPct val="0"/>
        </a:spcAft>
        <a:buFont typeface="Arial" charset="0"/>
        <a:buChar char="–"/>
        <a:defRPr lang="en-US" sz="1400" kern="1200" dirty="0">
          <a:solidFill>
            <a:srgbClr val="404040"/>
          </a:solidFill>
          <a:latin typeface="+mn-lt"/>
          <a:ea typeface="+mn-ea"/>
          <a:cs typeface="+mn-cs"/>
        </a:defRPr>
      </a:lvl4pPr>
      <a:lvl5pPr marL="1146175" indent="-231775" algn="l" defTabSz="682625" rtl="0" fontAlgn="base">
        <a:spcBef>
          <a:spcPts val="600"/>
        </a:spcBef>
        <a:spcAft>
          <a:spcPct val="0"/>
        </a:spcAft>
        <a:buFont typeface="Arial" charset="0"/>
        <a:buChar char="»"/>
        <a:defRPr lang="en-US" sz="1200" kern="1200" dirty="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551738"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417638"/>
            <a:ext cx="8229600" cy="4938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946900" y="6446838"/>
            <a:ext cx="2133600" cy="365125"/>
          </a:xfrm>
          <a:prstGeom prst="rect">
            <a:avLst/>
          </a:prstGeom>
        </p:spPr>
        <p:txBody>
          <a:bodyPr vert="horz" lIns="91440" tIns="45720" rIns="91440" bIns="45720" rtlCol="0" anchor="ctr"/>
          <a:lstStyle>
            <a:lvl1pPr algn="r" fontAlgn="auto">
              <a:spcBef>
                <a:spcPts val="0"/>
              </a:spcBef>
              <a:spcAft>
                <a:spcPts val="0"/>
              </a:spcAft>
              <a:defRPr sz="1000" smtClean="0">
                <a:solidFill>
                  <a:srgbClr val="404040"/>
                </a:solidFill>
                <a:latin typeface="Calibri" pitchFamily="34" charset="0"/>
                <a:cs typeface="Arial"/>
              </a:defRPr>
            </a:lvl1pPr>
          </a:lstStyle>
          <a:p>
            <a:pPr>
              <a:defRPr/>
            </a:pPr>
            <a:fld id="{0B59EF77-C971-4710-8C6B-930ACE172A9C}" type="slidenum">
              <a:rPr lang="en-US" smtClean="0"/>
              <a:pPr>
                <a:defRPr/>
              </a:pPr>
              <a:t>‹#›</a:t>
            </a:fld>
            <a:endParaRPr lang="en-US" dirty="0"/>
          </a:p>
        </p:txBody>
      </p:sp>
      <p:pic>
        <p:nvPicPr>
          <p:cNvPr id="8" name="Picture 7" descr="TWC_Logo_1_1_Black_PURPEYE-01.png"/>
          <p:cNvPicPr>
            <a:picLocks noChangeAspect="1"/>
          </p:cNvPicPr>
          <p:nvPr userDrawn="1"/>
        </p:nvPicPr>
        <p:blipFill rotWithShape="1">
          <a:blip r:embed="rId13">
            <a:extLst>
              <a:ext uri="{28A0092B-C50C-407E-A947-70E740481C1C}">
                <a14:useLocalDpi xmlns:a14="http://schemas.microsoft.com/office/drawing/2010/main" val="0"/>
              </a:ext>
            </a:extLst>
          </a:blip>
          <a:srcRect r="50533"/>
          <a:stretch/>
        </p:blipFill>
        <p:spPr>
          <a:xfrm>
            <a:off x="8178800" y="274638"/>
            <a:ext cx="535625" cy="429768"/>
          </a:xfrm>
          <a:prstGeom prst="rect">
            <a:avLst/>
          </a:prstGeom>
        </p:spPr>
      </p:pic>
    </p:spTree>
  </p:cSld>
  <p:clrMap bg1="lt1" tx1="dk1" bg2="lt2" tx2="dk2" accent1="accent1" accent2="accent2" accent3="accent3" accent4="accent4" accent5="accent5" accent6="accent6" hlink="hlink" folHlink="folHlink"/>
  <p:sldLayoutIdLst>
    <p:sldLayoutId id="2147483869" r:id="rId1"/>
    <p:sldLayoutId id="2147483825" r:id="rId2"/>
    <p:sldLayoutId id="2147483827" r:id="rId3"/>
    <p:sldLayoutId id="2147483828" r:id="rId4"/>
    <p:sldLayoutId id="2147483829" r:id="rId5"/>
    <p:sldLayoutId id="2147483830" r:id="rId6"/>
    <p:sldLayoutId id="2147483831" r:id="rId7"/>
    <p:sldLayoutId id="2147483832" r:id="rId8"/>
    <p:sldLayoutId id="2147483889" r:id="rId9"/>
    <p:sldLayoutId id="2147483890" r:id="rId10"/>
    <p:sldLayoutId id="2147483891" r:id="rId11"/>
  </p:sldLayoutIdLst>
  <p:timing>
    <p:tnLst>
      <p:par>
        <p:cTn xmlns:p14="http://schemas.microsoft.com/office/powerpoint/2010/main" id="1" dur="indefinite" restart="never" nodeType="tmRoot"/>
      </p:par>
    </p:tnLst>
  </p:timing>
  <p:hf hdr="0" ftr="0" dt="0"/>
  <p:txStyles>
    <p:titleStyle>
      <a:lvl1pPr algn="l" defTabSz="457200" rtl="0" fontAlgn="base">
        <a:spcBef>
          <a:spcPct val="0"/>
        </a:spcBef>
        <a:spcAft>
          <a:spcPct val="0"/>
        </a:spcAft>
        <a:defRPr sz="2800" b="0" kern="1200">
          <a:solidFill>
            <a:srgbClr val="541B65"/>
          </a:solidFill>
          <a:latin typeface="Calibri" pitchFamily="34" charset="0"/>
          <a:ea typeface="+mj-ea"/>
          <a:cs typeface="Arial"/>
        </a:defRPr>
      </a:lvl1pPr>
      <a:lvl2pPr algn="l" defTabSz="457200" rtl="0" fontAlgn="base">
        <a:spcBef>
          <a:spcPct val="0"/>
        </a:spcBef>
        <a:spcAft>
          <a:spcPct val="0"/>
        </a:spcAft>
        <a:defRPr sz="2800" b="1">
          <a:solidFill>
            <a:srgbClr val="80379B"/>
          </a:solidFill>
          <a:latin typeface="Calibri" pitchFamily="34" charset="0"/>
          <a:cs typeface="Arial" charset="0"/>
        </a:defRPr>
      </a:lvl2pPr>
      <a:lvl3pPr algn="l" defTabSz="457200" rtl="0" fontAlgn="base">
        <a:spcBef>
          <a:spcPct val="0"/>
        </a:spcBef>
        <a:spcAft>
          <a:spcPct val="0"/>
        </a:spcAft>
        <a:defRPr sz="2800" b="1">
          <a:solidFill>
            <a:srgbClr val="80379B"/>
          </a:solidFill>
          <a:latin typeface="Calibri" pitchFamily="34" charset="0"/>
          <a:cs typeface="Arial" charset="0"/>
        </a:defRPr>
      </a:lvl3pPr>
      <a:lvl4pPr algn="l" defTabSz="457200" rtl="0" fontAlgn="base">
        <a:spcBef>
          <a:spcPct val="0"/>
        </a:spcBef>
        <a:spcAft>
          <a:spcPct val="0"/>
        </a:spcAft>
        <a:defRPr sz="2800" b="1">
          <a:solidFill>
            <a:srgbClr val="80379B"/>
          </a:solidFill>
          <a:latin typeface="Calibri" pitchFamily="34" charset="0"/>
          <a:cs typeface="Arial" charset="0"/>
        </a:defRPr>
      </a:lvl4pPr>
      <a:lvl5pPr algn="l" defTabSz="457200" rtl="0" fontAlgn="base">
        <a:spcBef>
          <a:spcPct val="0"/>
        </a:spcBef>
        <a:spcAft>
          <a:spcPct val="0"/>
        </a:spcAft>
        <a:defRPr sz="2800" b="1">
          <a:solidFill>
            <a:srgbClr val="80379B"/>
          </a:solidFill>
          <a:latin typeface="Calibri" pitchFamily="34" charset="0"/>
          <a:cs typeface="Arial" charset="0"/>
        </a:defRPr>
      </a:lvl5pPr>
      <a:lvl6pPr marL="457200" algn="l" defTabSz="457200" rtl="0" fontAlgn="base">
        <a:spcBef>
          <a:spcPct val="0"/>
        </a:spcBef>
        <a:spcAft>
          <a:spcPct val="0"/>
        </a:spcAft>
        <a:defRPr sz="2800" b="1">
          <a:solidFill>
            <a:srgbClr val="80379B"/>
          </a:solidFill>
          <a:latin typeface="Calibri" pitchFamily="34" charset="0"/>
          <a:cs typeface="Arial" charset="0"/>
        </a:defRPr>
      </a:lvl6pPr>
      <a:lvl7pPr marL="914400" algn="l" defTabSz="457200" rtl="0" fontAlgn="base">
        <a:spcBef>
          <a:spcPct val="0"/>
        </a:spcBef>
        <a:spcAft>
          <a:spcPct val="0"/>
        </a:spcAft>
        <a:defRPr sz="2800" b="1">
          <a:solidFill>
            <a:srgbClr val="80379B"/>
          </a:solidFill>
          <a:latin typeface="Calibri" pitchFamily="34" charset="0"/>
          <a:cs typeface="Arial" charset="0"/>
        </a:defRPr>
      </a:lvl7pPr>
      <a:lvl8pPr marL="1371600" algn="l" defTabSz="457200" rtl="0" fontAlgn="base">
        <a:spcBef>
          <a:spcPct val="0"/>
        </a:spcBef>
        <a:spcAft>
          <a:spcPct val="0"/>
        </a:spcAft>
        <a:defRPr sz="2800" b="1">
          <a:solidFill>
            <a:srgbClr val="80379B"/>
          </a:solidFill>
          <a:latin typeface="Calibri" pitchFamily="34" charset="0"/>
          <a:cs typeface="Arial" charset="0"/>
        </a:defRPr>
      </a:lvl8pPr>
      <a:lvl9pPr marL="1828800" algn="l" defTabSz="457200" rtl="0" fontAlgn="base">
        <a:spcBef>
          <a:spcPct val="0"/>
        </a:spcBef>
        <a:spcAft>
          <a:spcPct val="0"/>
        </a:spcAft>
        <a:defRPr sz="2800" b="1">
          <a:solidFill>
            <a:srgbClr val="80379B"/>
          </a:solidFill>
          <a:latin typeface="Calibri" pitchFamily="34" charset="0"/>
          <a:cs typeface="Arial" charset="0"/>
        </a:defRPr>
      </a:lvl9pPr>
    </p:titleStyle>
    <p:bodyStyle>
      <a:lvl1pPr marL="231775" indent="-231775" algn="l" defTabSz="682625" rtl="0" fontAlgn="base">
        <a:spcBef>
          <a:spcPts val="600"/>
        </a:spcBef>
        <a:spcAft>
          <a:spcPct val="0"/>
        </a:spcAft>
        <a:buFont typeface="Arial" charset="0"/>
        <a:buChar char="•"/>
        <a:defRPr lang="en-US" sz="2000" kern="1200" dirty="0">
          <a:solidFill>
            <a:srgbClr val="404040"/>
          </a:solidFill>
          <a:latin typeface="+mn-lt"/>
          <a:ea typeface="+mn-ea"/>
          <a:cs typeface="+mn-cs"/>
        </a:defRPr>
      </a:lvl1pPr>
      <a:lvl2pPr marL="461963" indent="-230188" algn="l" defTabSz="682625" rtl="0" fontAlgn="base">
        <a:spcBef>
          <a:spcPts val="600"/>
        </a:spcBef>
        <a:spcAft>
          <a:spcPct val="0"/>
        </a:spcAft>
        <a:buFont typeface="Arial" charset="0"/>
        <a:buChar char="–"/>
        <a:defRPr lang="en-US" kern="1200" dirty="0">
          <a:solidFill>
            <a:srgbClr val="404040"/>
          </a:solidFill>
          <a:latin typeface="+mn-lt"/>
          <a:ea typeface="+mn-ea"/>
          <a:cs typeface="+mn-cs"/>
        </a:defRPr>
      </a:lvl2pPr>
      <a:lvl3pPr marL="682625" indent="-220663" algn="l" defTabSz="682625" rtl="0" fontAlgn="base">
        <a:spcBef>
          <a:spcPts val="600"/>
        </a:spcBef>
        <a:spcAft>
          <a:spcPct val="0"/>
        </a:spcAft>
        <a:buFont typeface="Arial" charset="0"/>
        <a:buChar char="•"/>
        <a:defRPr lang="en-US" sz="1600" kern="1200" dirty="0">
          <a:solidFill>
            <a:srgbClr val="404040"/>
          </a:solidFill>
          <a:latin typeface="+mn-lt"/>
          <a:ea typeface="+mn-ea"/>
          <a:cs typeface="+mn-cs"/>
        </a:defRPr>
      </a:lvl3pPr>
      <a:lvl4pPr marL="914400" indent="-231775" algn="l" defTabSz="682625" rtl="0" fontAlgn="base">
        <a:spcBef>
          <a:spcPts val="600"/>
        </a:spcBef>
        <a:spcAft>
          <a:spcPct val="0"/>
        </a:spcAft>
        <a:buFont typeface="Arial" charset="0"/>
        <a:buChar char="–"/>
        <a:defRPr lang="en-US" sz="1400" kern="1200" dirty="0">
          <a:solidFill>
            <a:srgbClr val="404040"/>
          </a:solidFill>
          <a:latin typeface="+mn-lt"/>
          <a:ea typeface="+mn-ea"/>
          <a:cs typeface="+mn-cs"/>
        </a:defRPr>
      </a:lvl4pPr>
      <a:lvl5pPr marL="1025525" indent="-111125" algn="l" defTabSz="682625" rtl="0" fontAlgn="base">
        <a:spcBef>
          <a:spcPts val="600"/>
        </a:spcBef>
        <a:spcAft>
          <a:spcPct val="0"/>
        </a:spcAft>
        <a:buFont typeface="Arial" charset="0"/>
        <a:buChar char="»"/>
        <a:defRPr lang="en-US" sz="1200" kern="1200" dirty="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package" Target="../embeddings/Microsoft_Word_Document1.docx"/><Relationship Id="rId5"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7451" y="3891915"/>
            <a:ext cx="5957137" cy="1500187"/>
          </a:xfrm>
        </p:spPr>
        <p:txBody>
          <a:bodyPr>
            <a:normAutofit/>
          </a:bodyPr>
          <a:lstStyle/>
          <a:p>
            <a:r>
              <a:rPr lang="en-US" dirty="0" smtClean="0"/>
              <a:t>The Cost of IPv4-IPv6 Transition</a:t>
            </a:r>
          </a:p>
          <a:p>
            <a:endParaRPr lang="en-US" sz="2400" dirty="0" smtClean="0"/>
          </a:p>
          <a:p>
            <a:r>
              <a:rPr lang="en-US" sz="2400" dirty="0" err="1" smtClean="0"/>
              <a:t>Lee.Howard@twcable.com</a:t>
            </a:r>
            <a:endParaRPr lang="en-US" dirty="0" smtClean="0"/>
          </a:p>
        </p:txBody>
      </p:sp>
    </p:spTree>
    <p:extLst>
      <p:ext uri="{BB962C8B-B14F-4D97-AF65-F5344CB8AC3E}">
        <p14:creationId xmlns:p14="http://schemas.microsoft.com/office/powerpoint/2010/main" val="8777200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Costs</a:t>
            </a:r>
            <a:endParaRPr lang="en-US" dirty="0"/>
          </a:p>
        </p:txBody>
      </p:sp>
      <p:sp>
        <p:nvSpPr>
          <p:cNvPr id="4" name="Slide Number Placeholder 3"/>
          <p:cNvSpPr>
            <a:spLocks noGrp="1"/>
          </p:cNvSpPr>
          <p:nvPr>
            <p:ph type="sldNum" sz="quarter" idx="10"/>
          </p:nvPr>
        </p:nvSpPr>
        <p:spPr/>
        <p:txBody>
          <a:bodyPr/>
          <a:lstStyle/>
          <a:p>
            <a:pPr>
              <a:defRPr/>
            </a:pPr>
            <a:fld id="{5B45B665-223B-4CE0-94E4-5EB98F6B0856}" type="slidenum">
              <a:rPr lang="en-US" smtClean="0"/>
              <a:pPr>
                <a:defRPr/>
              </a:pPr>
              <a:t>9</a:t>
            </a:fld>
            <a:endParaRPr lang="en-US" dirty="0"/>
          </a:p>
        </p:txBody>
      </p:sp>
      <p:sp>
        <p:nvSpPr>
          <p:cNvPr id="6" name="Rectangle 5"/>
          <p:cNvSpPr/>
          <p:nvPr/>
        </p:nvSpPr>
        <p:spPr>
          <a:xfrm>
            <a:off x="747058" y="5657671"/>
            <a:ext cx="7590118" cy="923330"/>
          </a:xfrm>
          <a:prstGeom prst="rect">
            <a:avLst/>
          </a:prstGeom>
        </p:spPr>
        <p:txBody>
          <a:bodyPr wrap="square">
            <a:spAutoFit/>
          </a:bodyPr>
          <a:lstStyle/>
          <a:p>
            <a:r>
              <a:rPr lang="en-US" dirty="0" smtClean="0">
                <a:solidFill>
                  <a:schemeClr val="accent6">
                    <a:lumMod val="90000"/>
                    <a:lumOff val="10000"/>
                  </a:schemeClr>
                </a:solidFill>
              </a:rPr>
              <a:t>Capital expenditures are reduced if spread over a longer period of time, when upgrades were planned anyway.</a:t>
            </a:r>
          </a:p>
          <a:p>
            <a:r>
              <a:rPr lang="en-US" dirty="0" smtClean="0">
                <a:solidFill>
                  <a:schemeClr val="accent6">
                    <a:lumMod val="90000"/>
                    <a:lumOff val="10000"/>
                  </a:schemeClr>
                </a:solidFill>
              </a:rPr>
              <a:t>So</a:t>
            </a:r>
            <a:r>
              <a:rPr lang="en-US" dirty="0">
                <a:solidFill>
                  <a:schemeClr val="accent6">
                    <a:lumMod val="90000"/>
                    <a:lumOff val="10000"/>
                  </a:schemeClr>
                </a:solidFill>
              </a:rPr>
              <a:t>, start four years ago and it’s cheap.</a:t>
            </a:r>
          </a:p>
        </p:txBody>
      </p:sp>
      <p:graphicFrame>
        <p:nvGraphicFramePr>
          <p:cNvPr id="7" name="Table 6"/>
          <p:cNvGraphicFramePr>
            <a:graphicFrameLocks noGrp="1"/>
          </p:cNvGraphicFramePr>
          <p:nvPr>
            <p:extLst>
              <p:ext uri="{D42A27DB-BD31-4B8C-83A1-F6EECF244321}">
                <p14:modId xmlns:p14="http://schemas.microsoft.com/office/powerpoint/2010/main" val="970181784"/>
              </p:ext>
            </p:extLst>
          </p:nvPr>
        </p:nvGraphicFramePr>
        <p:xfrm>
          <a:off x="702233" y="1397000"/>
          <a:ext cx="7829178" cy="4358640"/>
        </p:xfrm>
        <a:graphic>
          <a:graphicData uri="http://schemas.openxmlformats.org/drawingml/2006/table">
            <a:tbl>
              <a:tblPr firstRow="1" bandRow="1">
                <a:tableStyleId>{3B4B98B0-60AC-42C2-AFA5-B58CD77FA1E5}</a:tableStyleId>
              </a:tblPr>
              <a:tblGrid>
                <a:gridCol w="2609726"/>
                <a:gridCol w="2609726"/>
                <a:gridCol w="2609726"/>
              </a:tblGrid>
              <a:tr h="567267">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0" dirty="0" smtClean="0"/>
                        <a:t>Data Center, Hosting, Content</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ysDot"/>
                      <a:round/>
                      <a:headEnd type="none" w="med" len="med"/>
                      <a:tailEnd type="none" w="med" len="med"/>
                    </a:lnB>
                  </a:tcPr>
                </a:tc>
                <a:tc>
                  <a:txBody>
                    <a:bodyPr/>
                    <a:lstStyle/>
                    <a:p>
                      <a:r>
                        <a:rPr lang="en-US" sz="2000" b="0" dirty="0" smtClean="0"/>
                        <a:t>Security</a:t>
                      </a:r>
                      <a:r>
                        <a:rPr lang="en-US" sz="2000" b="0" baseline="0" dirty="0" smtClean="0"/>
                        <a:t> appliances, Monitoring systems</a:t>
                      </a:r>
                    </a:p>
                  </a:txBody>
                  <a:tcPr>
                    <a:lnT w="12700" cap="flat" cmpd="sng" algn="ctr">
                      <a:solidFill>
                        <a:scrgbClr r="0" g="0" b="0"/>
                      </a:solidFill>
                      <a:prstDash val="solid"/>
                      <a:round/>
                      <a:headEnd type="none" w="med" len="med"/>
                      <a:tailEnd type="none" w="med" len="med"/>
                    </a:lnT>
                  </a:tcPr>
                </a:tc>
                <a:tc>
                  <a:txBody>
                    <a:bodyPr/>
                    <a:lstStyle/>
                    <a:p>
                      <a:r>
                        <a:rPr lang="en-US" sz="2400" b="0" baseline="0" dirty="0" smtClean="0"/>
                        <a:t>$1 per user</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621453">
                <a:tc v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aseline="0" dirty="0" smtClean="0"/>
                        <a:t>Application development</a:t>
                      </a:r>
                      <a:endParaRPr lang="en-US" sz="2000" b="0" baseline="0" dirty="0" smtClean="0"/>
                    </a:p>
                  </a:txBody>
                  <a:tcPr>
                    <a:lnB w="12700" cap="flat" cmpd="sng" algn="ctr">
                      <a:solidFill>
                        <a:scrgbClr r="0" g="0" b="0"/>
                      </a:solidFill>
                      <a:prstDash val="sysDot"/>
                      <a:round/>
                      <a:headEnd type="none" w="med" len="med"/>
                      <a:tailEnd type="none" w="med" len="med"/>
                    </a:lnB>
                    <a:solidFill>
                      <a:schemeClr val="accent5">
                        <a:lumMod val="85000"/>
                      </a:schemeClr>
                    </a:solidFill>
                  </a:tcPr>
                </a:tc>
                <a:tc>
                  <a:txBody>
                    <a:bodyPr/>
                    <a:lstStyle/>
                    <a:p>
                      <a:r>
                        <a:rPr lang="en-US" sz="2400" dirty="0" smtClean="0"/>
                        <a:t>$6 </a:t>
                      </a:r>
                      <a:r>
                        <a:rPr lang="en-US" sz="2400" dirty="0" smtClean="0"/>
                        <a:t>per user</a:t>
                      </a:r>
                      <a:endParaRPr lang="en-US" sz="2400" b="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ysDot"/>
                      <a:round/>
                      <a:headEnd type="none" w="med" len="med"/>
                      <a:tailEnd type="none" w="med" len="med"/>
                    </a:lnB>
                    <a:solidFill>
                      <a:schemeClr val="accent5">
                        <a:lumMod val="85000"/>
                      </a:schemeClr>
                    </a:solidFill>
                  </a:tcPr>
                </a:tc>
              </a:tr>
              <a:tr h="450477">
                <a:tc rowSpan="2">
                  <a:txBody>
                    <a:bodyPr/>
                    <a:lstStyle/>
                    <a:p>
                      <a:r>
                        <a:rPr lang="en-US" sz="2400" dirty="0" smtClean="0"/>
                        <a:t>ISP</a:t>
                      </a:r>
                      <a:endParaRPr lang="en-US" sz="2400" b="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solidFill>
                      <a:schemeClr val="accent5">
                        <a:lumMod val="95000"/>
                      </a:schemeClr>
                    </a:solidFill>
                  </a:tcPr>
                </a:tc>
                <a:tc>
                  <a:txBody>
                    <a:bodyPr/>
                    <a:lstStyle/>
                    <a:p>
                      <a:r>
                        <a:rPr lang="en-US" sz="2000" dirty="0" smtClean="0"/>
                        <a:t>Training</a:t>
                      </a:r>
                    </a:p>
                    <a:p>
                      <a:r>
                        <a:rPr lang="en-US" sz="2000" dirty="0" smtClean="0"/>
                        <a:t>2-3 hours of training</a:t>
                      </a:r>
                      <a:endParaRPr lang="en-US" sz="2000" b="0" dirty="0" smtClean="0"/>
                    </a:p>
                  </a:txBody>
                  <a:tcPr>
                    <a:lnT w="12700" cap="flat" cmpd="sng" algn="ctr">
                      <a:solidFill>
                        <a:scrgbClr r="0" g="0" b="0"/>
                      </a:solidFill>
                      <a:prstDash val="sysDot"/>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$0.15 per user</a:t>
                      </a:r>
                    </a:p>
                    <a:p>
                      <a:r>
                        <a:rPr lang="en-US" sz="1600" dirty="0" smtClean="0"/>
                        <a:t>$150 per support/NOC employee</a:t>
                      </a:r>
                    </a:p>
                    <a:p>
                      <a:r>
                        <a:rPr lang="en-US" sz="1600" dirty="0" smtClean="0"/>
                        <a:t>1 support staff per 1000 subs</a:t>
                      </a:r>
                      <a:endParaRPr lang="en-US" sz="1600" b="0" dirty="0" smtClean="0"/>
                    </a:p>
                  </a:txBody>
                  <a:tcPr>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tcPr>
                </a:tc>
              </a:tr>
              <a:tr h="450477">
                <a:tc v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CPE</a:t>
                      </a:r>
                      <a:endParaRPr lang="en-US" sz="2000" b="0" dirty="0" smtClean="0"/>
                    </a:p>
                  </a:txBody>
                  <a:tcPr>
                    <a:lnB w="12700" cap="flat" cmpd="sng" algn="ctr">
                      <a:solidFill>
                        <a:scrgbClr r="0" g="0" b="0"/>
                      </a:solidFill>
                      <a:prstDash val="sysDot"/>
                      <a:round/>
                      <a:headEnd type="none" w="med" len="med"/>
                      <a:tailEnd type="none" w="med" len="med"/>
                    </a:lnB>
                    <a:solidFill>
                      <a:schemeClr val="accent5">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$25 per user</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$50</a:t>
                      </a:r>
                      <a:r>
                        <a:rPr lang="en-US" sz="1600" baseline="0" dirty="0" smtClean="0"/>
                        <a:t> each, but only half need upgrades</a:t>
                      </a:r>
                      <a:endParaRPr lang="en-US" sz="2400" b="0" dirty="0" smtClean="0"/>
                    </a:p>
                  </a:txBody>
                  <a:tcPr>
                    <a:lnR w="12700" cap="flat" cmpd="sng" algn="ctr">
                      <a:solidFill>
                        <a:scrgbClr r="0" g="0" b="0"/>
                      </a:solidFill>
                      <a:prstDash val="solid"/>
                      <a:round/>
                      <a:headEnd type="none" w="med" len="med"/>
                      <a:tailEnd type="none" w="med" len="med"/>
                    </a:lnR>
                    <a:lnB w="12700" cap="flat" cmpd="sng" algn="ctr">
                      <a:solidFill>
                        <a:scrgbClr r="0" g="0" b="0"/>
                      </a:solidFill>
                      <a:prstDash val="sysDot"/>
                      <a:round/>
                      <a:headEnd type="none" w="med" len="med"/>
                      <a:tailEnd type="none" w="med" len="med"/>
                    </a:lnB>
                    <a:solidFill>
                      <a:schemeClr val="accent5">
                        <a:lumMod val="85000"/>
                      </a:schemeClr>
                    </a:solidFill>
                  </a:tcPr>
                </a:tc>
              </a:tr>
              <a:tr h="450477">
                <a:tc>
                  <a:txBody>
                    <a:bodyPr/>
                    <a:lstStyle/>
                    <a:p>
                      <a:r>
                        <a:rPr lang="en-US" sz="2400" dirty="0" smtClean="0"/>
                        <a:t>Consumer Electronics</a:t>
                      </a:r>
                      <a:endParaRPr lang="en-US" sz="2400" b="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ysDot"/>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dirty="0" smtClean="0"/>
                        <a:t>Labor</a:t>
                      </a:r>
                      <a:endParaRPr lang="en-US" sz="2000" b="0" dirty="0" smtClean="0"/>
                    </a:p>
                  </a:txBody>
                  <a:tcPr>
                    <a:lnT w="12700" cap="flat" cmpd="sng" algn="ctr">
                      <a:solidFill>
                        <a:scrgbClr r="0" g="0" b="0"/>
                      </a:solidFill>
                      <a:prstDash val="sysDot"/>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$0.30 per device</a:t>
                      </a:r>
                      <a:endParaRPr lang="en-US" sz="2400" b="0" dirty="0" smtClean="0"/>
                    </a:p>
                  </a:txBody>
                  <a:tcPr>
                    <a:lnR w="12700" cap="flat" cmpd="sng" algn="ctr">
                      <a:solidFill>
                        <a:scrgbClr r="0" g="0" b="0"/>
                      </a:solidFill>
                      <a:prstDash val="solid"/>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73907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 Costs</a:t>
            </a:r>
            <a:endParaRPr lang="en-US" dirty="0"/>
          </a:p>
        </p:txBody>
      </p:sp>
      <p:sp>
        <p:nvSpPr>
          <p:cNvPr id="4" name="Slide Number Placeholder 3"/>
          <p:cNvSpPr>
            <a:spLocks noGrp="1"/>
          </p:cNvSpPr>
          <p:nvPr>
            <p:ph type="sldNum" sz="quarter" idx="10"/>
          </p:nvPr>
        </p:nvSpPr>
        <p:spPr/>
        <p:txBody>
          <a:bodyPr/>
          <a:lstStyle/>
          <a:p>
            <a:pPr>
              <a:defRPr/>
            </a:pPr>
            <a:fld id="{5B45B665-223B-4CE0-94E4-5EB98F6B0856}" type="slidenum">
              <a:rPr lang="en-US" smtClean="0"/>
              <a:pPr>
                <a:defRPr/>
              </a:pPr>
              <a:t>10</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54882157"/>
              </p:ext>
            </p:extLst>
          </p:nvPr>
        </p:nvGraphicFramePr>
        <p:xfrm>
          <a:off x="642470" y="1470811"/>
          <a:ext cx="7664823" cy="3688080"/>
        </p:xfrm>
        <a:graphic>
          <a:graphicData uri="http://schemas.openxmlformats.org/drawingml/2006/table">
            <a:tbl>
              <a:tblPr firstRow="1" bandRow="1">
                <a:tableStyleId>{0E3FDE45-AF77-4B5C-9715-49D594BDF05E}</a:tableStyleId>
              </a:tblPr>
              <a:tblGrid>
                <a:gridCol w="2278860"/>
                <a:gridCol w="2757613"/>
                <a:gridCol w="2628350"/>
              </a:tblGrid>
              <a:tr h="45570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400" b="0" dirty="0" smtClean="0"/>
                    </a:p>
                  </a:txBody>
                  <a:tcPr/>
                </a:tc>
                <a:tc>
                  <a:txBody>
                    <a:bodyPr/>
                    <a:lstStyle/>
                    <a:p>
                      <a:r>
                        <a:rPr lang="en-US" sz="2400" b="0" dirty="0" smtClean="0"/>
                        <a:t>Develop</a:t>
                      </a:r>
                      <a:endParaRPr lang="en-US" sz="2400" b="0" dirty="0"/>
                    </a:p>
                  </a:txBody>
                  <a:tcPr/>
                </a:tc>
                <a:tc>
                  <a:txBody>
                    <a:bodyPr/>
                    <a:lstStyle/>
                    <a:p>
                      <a:r>
                        <a:rPr lang="en-US" sz="2400" b="0" dirty="0" smtClean="0"/>
                        <a:t>Operate</a:t>
                      </a:r>
                      <a:endParaRPr lang="en-US" sz="2400" b="0" dirty="0"/>
                    </a:p>
                  </a:txBody>
                  <a:tcPr/>
                </a:tc>
              </a:tr>
              <a:tr h="153621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0" dirty="0" smtClean="0"/>
                        <a:t>Content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400"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2400" b="0" dirty="0" smtClean="0"/>
                        <a:t>Data Center, Hosting, </a:t>
                      </a:r>
                      <a:endParaRPr lang="en-US" sz="2400" b="0" dirty="0" smtClean="0"/>
                    </a:p>
                  </a:txBody>
                  <a:tcPr/>
                </a:tc>
                <a:tc>
                  <a:txBody>
                    <a:bodyPr/>
                    <a:lstStyle/>
                    <a:p>
                      <a:r>
                        <a:rPr lang="en-US" sz="2400" b="0" baseline="0" dirty="0" smtClean="0"/>
                        <a:t>$6 </a:t>
                      </a:r>
                      <a:r>
                        <a:rPr lang="en-US" sz="2400" b="0" i="1" baseline="0" dirty="0" err="1" smtClean="0"/>
                        <a:t>pupy</a:t>
                      </a:r>
                      <a:endParaRPr lang="en-US" sz="2400" b="0" i="1" baseline="0" dirty="0" smtClean="0"/>
                    </a:p>
                    <a:p>
                      <a:r>
                        <a:rPr lang="en-US" sz="2000" b="0" baseline="0" dirty="0" smtClean="0"/>
                        <a:t>+10-30%</a:t>
                      </a:r>
                    </a:p>
                    <a:p>
                      <a:r>
                        <a:rPr lang="en-US" sz="1800" b="0" dirty="0" smtClean="0"/>
                        <a:t>Application</a:t>
                      </a:r>
                      <a:r>
                        <a:rPr lang="en-US" sz="1800" b="0" baseline="0" dirty="0" smtClean="0"/>
                        <a:t> development</a:t>
                      </a:r>
                    </a:p>
                    <a:p>
                      <a:endParaRPr lang="en-US" sz="1800" b="0" baseline="0" dirty="0" smtClean="0"/>
                    </a:p>
                    <a:p>
                      <a:r>
                        <a:rPr lang="en-US" sz="1800" b="0" baseline="0" dirty="0" smtClean="0"/>
                        <a:t>Lower for hosting</a:t>
                      </a:r>
                      <a:endParaRPr lang="en-US" sz="1800" b="0" dirty="0"/>
                    </a:p>
                  </a:txBody>
                  <a:tcPr/>
                </a:tc>
                <a:tc>
                  <a:txBody>
                    <a:bodyPr/>
                    <a:lstStyle/>
                    <a:p>
                      <a:pPr lvl="0"/>
                      <a:r>
                        <a:rPr lang="en-US" sz="2400" dirty="0" smtClean="0"/>
                        <a:t>$0.08 </a:t>
                      </a:r>
                      <a:r>
                        <a:rPr lang="en-US" sz="2400" i="1" dirty="0" err="1" smtClean="0"/>
                        <a:t>pupy</a:t>
                      </a:r>
                      <a:endParaRPr lang="en-US" sz="2400" i="1" dirty="0" smtClean="0"/>
                    </a:p>
                    <a:p>
                      <a:pPr lvl="0"/>
                      <a:r>
                        <a:rPr lang="en-US" sz="1800" dirty="0" smtClean="0"/>
                        <a:t>20</a:t>
                      </a:r>
                      <a:r>
                        <a:rPr lang="en-US" sz="1800" dirty="0" smtClean="0"/>
                        <a:t>% of </a:t>
                      </a:r>
                      <a:r>
                        <a:rPr lang="en-US" sz="1800" dirty="0" err="1" smtClean="0"/>
                        <a:t>OpEx</a:t>
                      </a:r>
                      <a:r>
                        <a:rPr lang="en-US" sz="1800" dirty="0" smtClean="0"/>
                        <a:t> increases by 1-5%</a:t>
                      </a:r>
                      <a:endParaRPr lang="en-US" sz="1800" dirty="0" smtClean="0"/>
                    </a:p>
                  </a:txBody>
                  <a:tcPr/>
                </a:tc>
              </a:tr>
              <a:tr h="813288">
                <a:tc>
                  <a:txBody>
                    <a:bodyPr/>
                    <a:lstStyle/>
                    <a:p>
                      <a:r>
                        <a:rPr lang="en-US" sz="2400" b="0" dirty="0" smtClean="0"/>
                        <a:t>ISP</a:t>
                      </a:r>
                      <a:endParaRPr lang="en-US" sz="2400" b="0" dirty="0"/>
                    </a:p>
                  </a:txBody>
                  <a:tcPr/>
                </a:tc>
                <a:tc>
                  <a:txBody>
                    <a:bodyPr/>
                    <a:lstStyle/>
                    <a:p>
                      <a:r>
                        <a:rPr lang="en-US" sz="2400" b="0" dirty="0" smtClean="0"/>
                        <a:t>$6.40 </a:t>
                      </a:r>
                      <a:r>
                        <a:rPr lang="en-US" sz="2400" b="0" i="1" dirty="0" err="1" smtClean="0"/>
                        <a:t>pupy</a:t>
                      </a:r>
                      <a:endParaRPr lang="en-US" sz="2400" b="0" i="1" dirty="0" smtClean="0"/>
                    </a:p>
                    <a:p>
                      <a:r>
                        <a:rPr lang="en-US" sz="2000" b="0" dirty="0" smtClean="0"/>
                        <a:t>Device code</a:t>
                      </a:r>
                      <a:endParaRPr lang="en-US" sz="2000" b="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t>$0.25 - $1.27 </a:t>
                      </a:r>
                      <a:r>
                        <a:rPr lang="en-US" sz="2400" i="1" dirty="0" err="1" smtClean="0"/>
                        <a:t>pupy</a:t>
                      </a:r>
                      <a:endParaRPr lang="en-US" sz="2400" i="1" dirty="0" smtClean="0"/>
                    </a:p>
                    <a:p>
                      <a:endParaRPr lang="en-US" sz="2400" b="0" dirty="0"/>
                    </a:p>
                  </a:txBody>
                  <a:tcPr/>
                </a:tc>
              </a:tr>
              <a:tr h="813288">
                <a:tc>
                  <a:txBody>
                    <a:bodyPr/>
                    <a:lstStyle/>
                    <a:p>
                      <a:r>
                        <a:rPr lang="en-US" sz="2400" b="0" dirty="0" smtClean="0"/>
                        <a:t>Consumer</a:t>
                      </a:r>
                      <a:r>
                        <a:rPr lang="en-US" sz="2400" b="0" baseline="0" dirty="0" smtClean="0"/>
                        <a:t> Electronics</a:t>
                      </a:r>
                      <a:endParaRPr lang="en-US" sz="2400" b="0" dirty="0"/>
                    </a:p>
                  </a:txBody>
                  <a:tcPr/>
                </a:tc>
                <a:tc>
                  <a:txBody>
                    <a:bodyPr/>
                    <a:lstStyle/>
                    <a:p>
                      <a:r>
                        <a:rPr lang="en-US" sz="2400" b="0" dirty="0" smtClean="0"/>
                        <a:t>$0</a:t>
                      </a:r>
                      <a:endParaRPr lang="en-US" sz="2400" b="0" dirty="0"/>
                    </a:p>
                  </a:txBody>
                  <a:tcPr/>
                </a:tc>
                <a:tc>
                  <a:txBody>
                    <a:bodyPr/>
                    <a:lstStyle/>
                    <a:p>
                      <a:r>
                        <a:rPr lang="en-US" sz="2400" b="0" dirty="0" smtClean="0"/>
                        <a:t>$0</a:t>
                      </a:r>
                      <a:endParaRPr lang="en-US" sz="2400" b="0" dirty="0"/>
                    </a:p>
                  </a:txBody>
                  <a:tcPr/>
                </a:tc>
              </a:tr>
            </a:tbl>
          </a:graphicData>
        </a:graphic>
      </p:graphicFrame>
      <p:sp>
        <p:nvSpPr>
          <p:cNvPr id="3" name="Rectangle 2"/>
          <p:cNvSpPr/>
          <p:nvPr/>
        </p:nvSpPr>
        <p:spPr>
          <a:xfrm>
            <a:off x="688058" y="5784334"/>
            <a:ext cx="3009433" cy="369332"/>
          </a:xfrm>
          <a:prstGeom prst="rect">
            <a:avLst/>
          </a:prstGeom>
        </p:spPr>
        <p:txBody>
          <a:bodyPr wrap="none">
            <a:spAutoFit/>
          </a:bodyPr>
          <a:lstStyle/>
          <a:p>
            <a:r>
              <a:rPr lang="en-US" i="1" dirty="0" err="1" smtClean="0"/>
              <a:t>pupy</a:t>
            </a:r>
            <a:r>
              <a:rPr lang="en-US" dirty="0" smtClean="0"/>
              <a:t> = “Per User Per Year”</a:t>
            </a:r>
            <a:endParaRPr lang="en-US" dirty="0"/>
          </a:p>
        </p:txBody>
      </p:sp>
    </p:spTree>
    <p:extLst>
      <p:ext uri="{BB962C8B-B14F-4D97-AF65-F5344CB8AC3E}">
        <p14:creationId xmlns:p14="http://schemas.microsoft.com/office/powerpoint/2010/main" val="4026005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it cost to run dual-stack?</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65938176"/>
              </p:ext>
            </p:extLst>
          </p:nvPr>
        </p:nvGraphicFramePr>
        <p:xfrm>
          <a:off x="457199" y="1417638"/>
          <a:ext cx="7745507" cy="3301869"/>
        </p:xfrm>
        <a:graphic>
          <a:graphicData uri="http://schemas.openxmlformats.org/drawingml/2006/table">
            <a:tbl>
              <a:tblPr firstRow="1" bandRow="1">
                <a:tableStyleId>{21E4AEA4-8DFA-4A89-87EB-49C32662AFE0}</a:tableStyleId>
              </a:tblPr>
              <a:tblGrid>
                <a:gridCol w="1617495"/>
                <a:gridCol w="3064006"/>
                <a:gridCol w="3064006"/>
              </a:tblGrid>
              <a:tr h="765343">
                <a:tc>
                  <a:txBody>
                    <a:bodyPr/>
                    <a:lstStyle/>
                    <a:p>
                      <a:endParaRPr lang="en-US" sz="2000" dirty="0"/>
                    </a:p>
                  </a:txBody>
                  <a:tcPr/>
                </a:tc>
                <a:tc>
                  <a:txBody>
                    <a:bodyPr/>
                    <a:lstStyle/>
                    <a:p>
                      <a:r>
                        <a:rPr lang="en-US" sz="2000" dirty="0" smtClean="0"/>
                        <a:t>Deploy</a:t>
                      </a:r>
                      <a:endParaRPr lang="en-US" sz="2000" dirty="0"/>
                    </a:p>
                  </a:txBody>
                  <a:tcPr/>
                </a:tc>
                <a:tc>
                  <a:txBody>
                    <a:bodyPr/>
                    <a:lstStyle/>
                    <a:p>
                      <a:r>
                        <a:rPr lang="en-US" sz="2000" dirty="0" smtClean="0"/>
                        <a:t>Operate</a:t>
                      </a:r>
                      <a:endParaRPr lang="en-US" sz="2000" dirty="0"/>
                    </a:p>
                  </a:txBody>
                  <a:tcPr/>
                </a:tc>
              </a:tr>
              <a:tr h="765343">
                <a:tc>
                  <a:txBody>
                    <a:bodyPr/>
                    <a:lstStyle/>
                    <a:p>
                      <a:r>
                        <a:rPr lang="en-US" sz="2000" dirty="0" smtClean="0"/>
                        <a:t>Data center</a:t>
                      </a:r>
                    </a:p>
                    <a:p>
                      <a:r>
                        <a:rPr lang="en-US" sz="2000" dirty="0" smtClean="0"/>
                        <a:t>Hosting</a:t>
                      </a:r>
                    </a:p>
                    <a:p>
                      <a:r>
                        <a:rPr lang="en-US" sz="2000" dirty="0" smtClean="0"/>
                        <a:t>Content</a:t>
                      </a:r>
                      <a:endParaRPr lang="en-US" sz="2000" dirty="0"/>
                    </a:p>
                  </a:txBody>
                  <a:tcPr/>
                </a:tc>
                <a:tc>
                  <a:txBody>
                    <a:bodyPr/>
                    <a:lstStyle/>
                    <a:p>
                      <a:r>
                        <a:rPr lang="en-US" sz="2000" dirty="0" smtClean="0"/>
                        <a:t>$7 per user</a:t>
                      </a:r>
                      <a:endParaRPr lang="en-US" sz="2000" dirty="0"/>
                    </a:p>
                  </a:txBody>
                  <a:tcPr/>
                </a:tc>
                <a:tc>
                  <a:txBody>
                    <a:bodyPr/>
                    <a:lstStyle/>
                    <a:p>
                      <a:r>
                        <a:rPr lang="en-US" sz="2000" dirty="0" smtClean="0"/>
                        <a:t>$6.08 per </a:t>
                      </a:r>
                      <a:r>
                        <a:rPr lang="en-US" sz="2000" dirty="0" smtClean="0"/>
                        <a:t>user per</a:t>
                      </a:r>
                      <a:r>
                        <a:rPr lang="en-US" sz="2000" baseline="0" dirty="0" smtClean="0"/>
                        <a:t> year</a:t>
                      </a:r>
                      <a:endParaRPr lang="en-US" sz="2000" dirty="0"/>
                    </a:p>
                  </a:txBody>
                  <a:tcPr/>
                </a:tc>
              </a:tr>
              <a:tr h="765343">
                <a:tc>
                  <a:txBody>
                    <a:bodyPr/>
                    <a:lstStyle/>
                    <a:p>
                      <a:r>
                        <a:rPr lang="en-US" sz="2000" dirty="0" smtClean="0"/>
                        <a:t>ISP</a:t>
                      </a:r>
                      <a:endParaRPr lang="en-US" sz="2000" dirty="0"/>
                    </a:p>
                  </a:txBody>
                  <a:tcPr/>
                </a:tc>
                <a:tc>
                  <a:txBody>
                    <a:bodyPr/>
                    <a:lstStyle/>
                    <a:p>
                      <a:r>
                        <a:rPr lang="en-US" sz="2000" dirty="0" smtClean="0"/>
                        <a:t>$25 per user</a:t>
                      </a:r>
                      <a:endParaRPr lang="en-US" sz="2000" dirty="0"/>
                    </a:p>
                  </a:txBody>
                  <a:tcPr/>
                </a:tc>
                <a:tc>
                  <a:txBody>
                    <a:bodyPr/>
                    <a:lstStyle/>
                    <a:p>
                      <a:r>
                        <a:rPr lang="en-US" sz="2000" dirty="0" smtClean="0"/>
                        <a:t>$7.50</a:t>
                      </a:r>
                      <a:r>
                        <a:rPr lang="en-US" sz="2000" baseline="0" dirty="0" smtClean="0"/>
                        <a:t> </a:t>
                      </a:r>
                      <a:r>
                        <a:rPr lang="en-US" sz="2000" dirty="0" smtClean="0"/>
                        <a:t>per user per year</a:t>
                      </a:r>
                      <a:endParaRPr lang="en-US" sz="2000" dirty="0"/>
                    </a:p>
                  </a:txBody>
                  <a:tcPr/>
                </a:tc>
              </a:tr>
              <a:tr h="765343">
                <a:tc>
                  <a:txBody>
                    <a:bodyPr/>
                    <a:lstStyle/>
                    <a:p>
                      <a:r>
                        <a:rPr lang="en-US" sz="2000" dirty="0" smtClean="0"/>
                        <a:t>Electronics</a:t>
                      </a:r>
                      <a:endParaRPr lang="en-US" sz="2000" dirty="0"/>
                    </a:p>
                  </a:txBody>
                  <a:tcPr/>
                </a:tc>
                <a:tc>
                  <a:txBody>
                    <a:bodyPr/>
                    <a:lstStyle/>
                    <a:p>
                      <a:r>
                        <a:rPr lang="en-US" sz="2000" dirty="0" smtClean="0"/>
                        <a:t>$0.30</a:t>
                      </a:r>
                      <a:r>
                        <a:rPr lang="en-US" sz="2000" baseline="0" dirty="0" smtClean="0"/>
                        <a:t> per device</a:t>
                      </a:r>
                      <a:endParaRPr lang="en-US" sz="2000" dirty="0"/>
                    </a:p>
                  </a:txBody>
                  <a:tcPr/>
                </a:tc>
                <a:tc>
                  <a:txBody>
                    <a:bodyPr/>
                    <a:lstStyle/>
                    <a:p>
                      <a:r>
                        <a:rPr lang="en-US" sz="2000" dirty="0" smtClean="0"/>
                        <a:t>$</a:t>
                      </a:r>
                      <a:r>
                        <a:rPr lang="en-US" sz="2000" dirty="0" smtClean="0"/>
                        <a:t>0 </a:t>
                      </a:r>
                      <a:r>
                        <a:rPr lang="en-US" sz="2000" dirty="0" smtClean="0"/>
                        <a:t>per device</a:t>
                      </a:r>
                      <a:endParaRPr lang="en-US" sz="2000" dirty="0"/>
                    </a:p>
                  </a:txBody>
                  <a:tcPr/>
                </a:tc>
              </a:tr>
            </a:tbl>
          </a:graphicData>
        </a:graphic>
      </p:graphicFrame>
      <p:sp>
        <p:nvSpPr>
          <p:cNvPr id="4" name="Slide Number Placeholder 3"/>
          <p:cNvSpPr>
            <a:spLocks noGrp="1"/>
          </p:cNvSpPr>
          <p:nvPr>
            <p:ph type="sldNum" sz="quarter" idx="10"/>
          </p:nvPr>
        </p:nvSpPr>
        <p:spPr/>
        <p:txBody>
          <a:bodyPr/>
          <a:lstStyle/>
          <a:p>
            <a:pPr>
              <a:defRPr/>
            </a:pPr>
            <a:fld id="{5B45B665-223B-4CE0-94E4-5EB98F6B0856}" type="slidenum">
              <a:rPr lang="en-US" smtClean="0"/>
              <a:pPr>
                <a:defRPr/>
              </a:pPr>
              <a:t>11</a:t>
            </a:fld>
            <a:endParaRPr lang="en-US" dirty="0"/>
          </a:p>
        </p:txBody>
      </p:sp>
      <p:sp>
        <p:nvSpPr>
          <p:cNvPr id="6" name="Content Placeholder 2"/>
          <p:cNvSpPr txBox="1">
            <a:spLocks/>
          </p:cNvSpPr>
          <p:nvPr/>
        </p:nvSpPr>
        <p:spPr bwMode="auto">
          <a:xfrm>
            <a:off x="457200" y="5050118"/>
            <a:ext cx="8229600" cy="1306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defTabSz="682625" rtl="0" fontAlgn="base">
              <a:spcBef>
                <a:spcPts val="600"/>
              </a:spcBef>
              <a:spcAft>
                <a:spcPct val="0"/>
              </a:spcAft>
              <a:buFont typeface="Arial" charset="0"/>
              <a:buChar char="•"/>
              <a:defRPr lang="en-US" sz="2000" kern="1200">
                <a:solidFill>
                  <a:srgbClr val="404040"/>
                </a:solidFill>
                <a:latin typeface="+mn-lt"/>
                <a:ea typeface="+mn-ea"/>
                <a:cs typeface="+mn-cs"/>
              </a:defRPr>
            </a:lvl1pPr>
            <a:lvl2pPr marL="461963" indent="-230188" algn="l" defTabSz="682625" rtl="0" fontAlgn="base">
              <a:spcBef>
                <a:spcPts val="600"/>
              </a:spcBef>
              <a:spcAft>
                <a:spcPct val="0"/>
              </a:spcAft>
              <a:buFont typeface="Arial" charset="0"/>
              <a:buChar char="–"/>
              <a:defRPr lang="en-US" kern="1200">
                <a:solidFill>
                  <a:srgbClr val="404040"/>
                </a:solidFill>
                <a:latin typeface="+mn-lt"/>
                <a:ea typeface="+mn-ea"/>
                <a:cs typeface="+mn-cs"/>
              </a:defRPr>
            </a:lvl2pPr>
            <a:lvl3pPr marL="682625" indent="-220663" algn="l" defTabSz="682625" rtl="0" fontAlgn="base">
              <a:spcBef>
                <a:spcPts val="600"/>
              </a:spcBef>
              <a:spcAft>
                <a:spcPct val="0"/>
              </a:spcAft>
              <a:buFont typeface="Arial" charset="0"/>
              <a:buChar char="•"/>
              <a:defRPr lang="en-US" sz="1600" kern="1200">
                <a:solidFill>
                  <a:srgbClr val="404040"/>
                </a:solidFill>
                <a:latin typeface="+mn-lt"/>
                <a:ea typeface="+mn-ea"/>
                <a:cs typeface="+mn-cs"/>
              </a:defRPr>
            </a:lvl3pPr>
            <a:lvl4pPr marL="914400" indent="-231775" algn="l" defTabSz="682625" rtl="0" fontAlgn="base">
              <a:spcBef>
                <a:spcPts val="600"/>
              </a:spcBef>
              <a:spcAft>
                <a:spcPct val="0"/>
              </a:spcAft>
              <a:buFont typeface="Arial" charset="0"/>
              <a:buChar char="–"/>
              <a:defRPr lang="en-US" sz="1400" kern="1200">
                <a:solidFill>
                  <a:srgbClr val="404040"/>
                </a:solidFill>
                <a:latin typeface="+mn-lt"/>
                <a:ea typeface="+mn-ea"/>
                <a:cs typeface="+mn-cs"/>
              </a:defRPr>
            </a:lvl4pPr>
            <a:lvl5pPr marL="1146175" indent="-231775" algn="l" defTabSz="682625" rtl="0" fontAlgn="base">
              <a:spcBef>
                <a:spcPts val="600"/>
              </a:spcBef>
              <a:spcAft>
                <a:spcPct val="0"/>
              </a:spcAft>
              <a:buFont typeface="Arial" charset="0"/>
              <a:buChar char="»"/>
              <a:defRPr lang="en-US" sz="14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Costs </a:t>
            </a:r>
            <a:r>
              <a:rPr lang="en-US" sz="2400" dirty="0" smtClean="0"/>
              <a:t>listed err to the high end</a:t>
            </a:r>
          </a:p>
          <a:p>
            <a:r>
              <a:rPr lang="en-US" sz="2400" dirty="0" smtClean="0"/>
              <a:t>Reduce </a:t>
            </a:r>
            <a:r>
              <a:rPr lang="en-US" sz="2400" dirty="0" smtClean="0"/>
              <a:t>deployment cost by starting sooner</a:t>
            </a:r>
          </a:p>
          <a:p>
            <a:r>
              <a:rPr lang="en-US" sz="2400" dirty="0" smtClean="0"/>
              <a:t>Reduce operation cost by limiting time dual-stack is supported</a:t>
            </a:r>
          </a:p>
        </p:txBody>
      </p:sp>
    </p:spTree>
    <p:extLst>
      <p:ext uri="{BB962C8B-B14F-4D97-AF65-F5344CB8AC3E}">
        <p14:creationId xmlns:p14="http://schemas.microsoft.com/office/powerpoint/2010/main" val="18442308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What will it cost to buy IPv4 addresses?</a:t>
            </a:r>
            <a:endParaRPr lang="en-US" dirty="0"/>
          </a:p>
        </p:txBody>
      </p:sp>
    </p:spTree>
    <p:extLst>
      <p:ext uri="{BB962C8B-B14F-4D97-AF65-F5344CB8AC3E}">
        <p14:creationId xmlns:p14="http://schemas.microsoft.com/office/powerpoint/2010/main" val="45981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IPv4 Demand</a:t>
            </a:r>
            <a:endParaRPr lang="en-US" dirty="0"/>
          </a:p>
        </p:txBody>
      </p:sp>
      <p:sp>
        <p:nvSpPr>
          <p:cNvPr id="4" name="Slide Number Placeholder 3"/>
          <p:cNvSpPr>
            <a:spLocks noGrp="1"/>
          </p:cNvSpPr>
          <p:nvPr>
            <p:ph type="sldNum" sz="quarter" idx="10"/>
          </p:nvPr>
        </p:nvSpPr>
        <p:spPr/>
        <p:txBody>
          <a:bodyPr/>
          <a:lstStyle/>
          <a:p>
            <a:pPr>
              <a:defRPr/>
            </a:pPr>
            <a:fld id="{5B45B665-223B-4CE0-94E4-5EB98F6B0856}" type="slidenum">
              <a:rPr lang="en-US" smtClean="0"/>
              <a:pPr>
                <a:defRPr/>
              </a:pPr>
              <a:t>13</a:t>
            </a:fld>
            <a:endParaRPr lang="en-US" dirty="0"/>
          </a:p>
        </p:txBody>
      </p:sp>
      <p:graphicFrame>
        <p:nvGraphicFramePr>
          <p:cNvPr id="5" name="Chart 4"/>
          <p:cNvGraphicFramePr/>
          <p:nvPr>
            <p:extLst>
              <p:ext uri="{D42A27DB-BD31-4B8C-83A1-F6EECF244321}">
                <p14:modId xmlns:p14="http://schemas.microsoft.com/office/powerpoint/2010/main" val="2102417332"/>
              </p:ext>
            </p:extLst>
          </p:nvPr>
        </p:nvGraphicFramePr>
        <p:xfrm>
          <a:off x="211192" y="896471"/>
          <a:ext cx="8589161" cy="5801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1591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IPv4 Supply</a:t>
            </a:r>
            <a:endParaRPr lang="en-US" dirty="0"/>
          </a:p>
        </p:txBody>
      </p:sp>
      <p:sp>
        <p:nvSpPr>
          <p:cNvPr id="4" name="Slide Number Placeholder 3"/>
          <p:cNvSpPr>
            <a:spLocks noGrp="1"/>
          </p:cNvSpPr>
          <p:nvPr>
            <p:ph type="sldNum" sz="quarter" idx="10"/>
          </p:nvPr>
        </p:nvSpPr>
        <p:spPr/>
        <p:txBody>
          <a:bodyPr/>
          <a:lstStyle/>
          <a:p>
            <a:pPr>
              <a:defRPr/>
            </a:pPr>
            <a:fld id="{5B45B665-223B-4CE0-94E4-5EB98F6B0856}" type="slidenum">
              <a:rPr lang="en-US" smtClean="0"/>
              <a:pPr>
                <a:defRPr/>
              </a:pPr>
              <a:t>14</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4077549741"/>
              </p:ext>
            </p:extLst>
          </p:nvPr>
        </p:nvGraphicFramePr>
        <p:xfrm>
          <a:off x="343647" y="1101164"/>
          <a:ext cx="8172824" cy="52040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323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IPv4 Supply</a:t>
            </a:r>
            <a:br>
              <a:rPr lang="en-US" dirty="0" smtClean="0"/>
            </a:br>
            <a:r>
              <a:rPr lang="en-US" sz="2400" dirty="0" smtClean="0"/>
              <a:t>At what price would someone sell an IPv4 address?</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3418805636"/>
              </p:ext>
            </p:extLst>
          </p:nvPr>
        </p:nvGraphicFramePr>
        <p:xfrm>
          <a:off x="313764" y="1396999"/>
          <a:ext cx="8471647" cy="4654178"/>
        </p:xfrm>
        <a:graphic>
          <a:graphicData uri="http://schemas.openxmlformats.org/drawingml/2006/table">
            <a:tbl>
              <a:tblPr firstRow="1" bandRow="1">
                <a:tableStyleId>{72833802-FEF1-4C79-8D5D-14CF1EAF98D9}</a:tableStyleId>
              </a:tblPr>
              <a:tblGrid>
                <a:gridCol w="922231"/>
                <a:gridCol w="3025176"/>
                <a:gridCol w="2007768"/>
                <a:gridCol w="2516472"/>
              </a:tblGrid>
              <a:tr h="1010209">
                <a:tc>
                  <a:txBody>
                    <a:bodyPr/>
                    <a:lstStyle/>
                    <a:p>
                      <a:pPr marL="0" marR="0">
                        <a:spcBef>
                          <a:spcPts val="0"/>
                        </a:spcBef>
                        <a:spcAft>
                          <a:spcPts val="0"/>
                        </a:spcAft>
                      </a:pPr>
                      <a:r>
                        <a:rPr lang="en-US" sz="2400" dirty="0">
                          <a:effectLst/>
                        </a:rPr>
                        <a:t>Tier</a:t>
                      </a:r>
                      <a:endParaRPr lang="en-US" sz="2400" dirty="0">
                        <a:solidFill>
                          <a:schemeClr val="bg1"/>
                        </a:solidFill>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a:effectLst/>
                        </a:rPr>
                        <a:t>Summary</a:t>
                      </a:r>
                      <a:endParaRPr lang="en-US" sz="2400">
                        <a:solidFill>
                          <a:schemeClr val="bg1"/>
                        </a:solidFill>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dirty="0">
                          <a:effectLst/>
                        </a:rPr>
                        <a:t>Cost per </a:t>
                      </a:r>
                      <a:r>
                        <a:rPr lang="en-US" sz="2400" dirty="0" smtClean="0">
                          <a:effectLst/>
                        </a:rPr>
                        <a:t>Address</a:t>
                      </a:r>
                      <a:r>
                        <a:rPr lang="en-US" sz="2400" baseline="30000" dirty="0" smtClean="0">
                          <a:effectLst/>
                        </a:rPr>
                        <a:t>1</a:t>
                      </a:r>
                      <a:endParaRPr lang="en-US" sz="2400" baseline="30000" dirty="0">
                        <a:solidFill>
                          <a:schemeClr val="bg1"/>
                        </a:solidFill>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dirty="0">
                          <a:effectLst/>
                        </a:rPr>
                        <a:t>Addresses </a:t>
                      </a:r>
                      <a:r>
                        <a:rPr lang="en-US" sz="2400" dirty="0" smtClean="0">
                          <a:effectLst/>
                        </a:rPr>
                        <a:t>Available</a:t>
                      </a:r>
                      <a:r>
                        <a:rPr lang="en-US" sz="2400" baseline="30000" dirty="0" smtClean="0">
                          <a:effectLst/>
                        </a:rPr>
                        <a:t>2</a:t>
                      </a:r>
                      <a:endParaRPr lang="en-US" sz="2400" baseline="30000" dirty="0">
                        <a:solidFill>
                          <a:schemeClr val="bg1"/>
                        </a:solidFill>
                        <a:effectLst/>
                        <a:latin typeface="Cambria"/>
                        <a:ea typeface="ＭＳ 明朝"/>
                        <a:cs typeface="Times New Roman"/>
                      </a:endParaRPr>
                    </a:p>
                  </a:txBody>
                  <a:tcPr marL="68580" marR="68580" marT="0" marB="0"/>
                </a:tc>
              </a:tr>
              <a:tr h="1010209">
                <a:tc>
                  <a:txBody>
                    <a:bodyPr/>
                    <a:lstStyle/>
                    <a:p>
                      <a:pPr marL="0" marR="0">
                        <a:spcBef>
                          <a:spcPts val="0"/>
                        </a:spcBef>
                        <a:spcAft>
                          <a:spcPts val="0"/>
                        </a:spcAft>
                      </a:pPr>
                      <a:r>
                        <a:rPr lang="en-US" sz="2400" dirty="0" smtClean="0">
                          <a:effectLst/>
                        </a:rPr>
                        <a:t>Tier 0</a:t>
                      </a:r>
                      <a:endParaRPr lang="en-US" sz="2400" dirty="0">
                        <a:solidFill>
                          <a:schemeClr val="bg1"/>
                        </a:solidFill>
                        <a:effectLst/>
                        <a:latin typeface="Cambria"/>
                        <a:ea typeface="ＭＳ 明朝"/>
                        <a:cs typeface="Times New Roman"/>
                      </a:endParaRPr>
                    </a:p>
                  </a:txBody>
                  <a:tcPr marL="68580" marR="68580" marT="0" marB="0">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2400" dirty="0">
                          <a:effectLst/>
                        </a:rPr>
                        <a:t>Remaining RIR space</a:t>
                      </a:r>
                      <a:endParaRPr lang="en-US" sz="2400" dirty="0">
                        <a:solidFill>
                          <a:schemeClr val="bg1"/>
                        </a:solidFill>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2400" dirty="0">
                          <a:effectLst/>
                        </a:rPr>
                        <a:t> </a:t>
                      </a:r>
                      <a:r>
                        <a:rPr lang="en-US" sz="2400" dirty="0" smtClean="0">
                          <a:effectLst/>
                        </a:rPr>
                        <a:t>$0.03</a:t>
                      </a:r>
                      <a:r>
                        <a:rPr lang="en-US" sz="2400" baseline="0" dirty="0" smtClean="0">
                          <a:effectLst/>
                        </a:rPr>
                        <a:t> - $4</a:t>
                      </a:r>
                      <a:endParaRPr lang="en-US" sz="2400" dirty="0">
                        <a:solidFill>
                          <a:schemeClr val="bg1"/>
                        </a:solidFill>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2400">
                          <a:effectLst/>
                        </a:rPr>
                        <a:t>144,000,000</a:t>
                      </a:r>
                      <a:endParaRPr lang="en-US" sz="2400">
                        <a:solidFill>
                          <a:schemeClr val="bg1"/>
                        </a:solidFill>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r>
              <a:tr h="877920">
                <a:tc>
                  <a:txBody>
                    <a:bodyPr/>
                    <a:lstStyle/>
                    <a:p>
                      <a:pPr marL="0" marR="0">
                        <a:spcBef>
                          <a:spcPts val="0"/>
                        </a:spcBef>
                        <a:spcAft>
                          <a:spcPts val="0"/>
                        </a:spcAft>
                      </a:pPr>
                      <a:r>
                        <a:rPr lang="en-US" sz="2400" dirty="0" smtClean="0">
                          <a:effectLst/>
                        </a:rPr>
                        <a:t>Tier 1</a:t>
                      </a:r>
                      <a:endParaRPr lang="en-US" sz="2400" dirty="0">
                        <a:solidFill>
                          <a:schemeClr val="tx1"/>
                        </a:solidFill>
                        <a:effectLst/>
                        <a:latin typeface="Cambria"/>
                        <a:ea typeface="ＭＳ 明朝"/>
                        <a:cs typeface="Times New Roman"/>
                      </a:endParaRPr>
                    </a:p>
                  </a:txBody>
                  <a:tcPr marL="68580" marR="68580" marT="0" marB="0">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2400" dirty="0" smtClean="0">
                          <a:effectLst/>
                        </a:rPr>
                        <a:t>Unused</a:t>
                      </a:r>
                      <a:endParaRPr lang="en-US" sz="2400" dirty="0">
                        <a:solidFill>
                          <a:schemeClr val="tx1"/>
                        </a:solidFill>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2400" dirty="0" smtClean="0">
                          <a:effectLst/>
                        </a:rPr>
                        <a:t>$9 </a:t>
                      </a:r>
                      <a:r>
                        <a:rPr lang="en-US" sz="2400" dirty="0">
                          <a:effectLst/>
                        </a:rPr>
                        <a:t>- </a:t>
                      </a:r>
                      <a:r>
                        <a:rPr lang="en-US" sz="2400" dirty="0" smtClean="0">
                          <a:effectLst/>
                        </a:rPr>
                        <a:t>12</a:t>
                      </a:r>
                      <a:endParaRPr lang="en-US" sz="2400" dirty="0">
                        <a:solidFill>
                          <a:schemeClr val="tx1"/>
                        </a:solidFill>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2400" dirty="0">
                          <a:effectLst/>
                        </a:rPr>
                        <a:t>480,000,000</a:t>
                      </a:r>
                      <a:endParaRPr lang="en-US" sz="2400" dirty="0">
                        <a:solidFill>
                          <a:schemeClr val="tx1"/>
                        </a:solidFill>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77920">
                <a:tc>
                  <a:txBody>
                    <a:bodyPr/>
                    <a:lstStyle/>
                    <a:p>
                      <a:pPr marL="0" marR="0">
                        <a:spcBef>
                          <a:spcPts val="0"/>
                        </a:spcBef>
                        <a:spcAft>
                          <a:spcPts val="0"/>
                        </a:spcAft>
                      </a:pPr>
                      <a:r>
                        <a:rPr lang="en-US" sz="2400" dirty="0" smtClean="0">
                          <a:effectLst/>
                        </a:rPr>
                        <a:t>Tier 2</a:t>
                      </a:r>
                      <a:endParaRPr lang="en-US" sz="2400" dirty="0">
                        <a:solidFill>
                          <a:schemeClr val="bg1"/>
                        </a:solidFill>
                        <a:effectLst/>
                        <a:latin typeface="Cambria"/>
                        <a:ea typeface="ＭＳ 明朝"/>
                        <a:cs typeface="Times New Roman"/>
                      </a:endParaRPr>
                    </a:p>
                  </a:txBody>
                  <a:tcPr marL="68580" marR="68580" marT="0" marB="0">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2400" dirty="0">
                          <a:effectLst/>
                        </a:rPr>
                        <a:t>Underutilized</a:t>
                      </a:r>
                      <a:endParaRPr lang="en-US" sz="2400" dirty="0">
                        <a:solidFill>
                          <a:schemeClr val="bg1"/>
                        </a:solidFill>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2400" dirty="0" smtClean="0">
                          <a:effectLst/>
                        </a:rPr>
                        <a:t>$10 </a:t>
                      </a:r>
                      <a:r>
                        <a:rPr lang="en-US" sz="2400" dirty="0">
                          <a:effectLst/>
                        </a:rPr>
                        <a:t>- </a:t>
                      </a:r>
                      <a:r>
                        <a:rPr lang="en-US" sz="2400" dirty="0" smtClean="0">
                          <a:effectLst/>
                        </a:rPr>
                        <a:t>16</a:t>
                      </a:r>
                      <a:endParaRPr lang="en-US" sz="2400" dirty="0">
                        <a:solidFill>
                          <a:schemeClr val="bg1"/>
                        </a:solidFill>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spcBef>
                          <a:spcPts val="0"/>
                        </a:spcBef>
                        <a:spcAft>
                          <a:spcPts val="0"/>
                        </a:spcAft>
                      </a:pPr>
                      <a:r>
                        <a:rPr lang="en-US" sz="2400">
                          <a:effectLst/>
                        </a:rPr>
                        <a:t>520,000,000</a:t>
                      </a:r>
                      <a:endParaRPr lang="en-US" sz="2400">
                        <a:solidFill>
                          <a:schemeClr val="bg1"/>
                        </a:solidFill>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77920">
                <a:tc>
                  <a:txBody>
                    <a:bodyPr/>
                    <a:lstStyle/>
                    <a:p>
                      <a:pPr marL="0" marR="0">
                        <a:spcBef>
                          <a:spcPts val="0"/>
                        </a:spcBef>
                        <a:spcAft>
                          <a:spcPts val="0"/>
                        </a:spcAft>
                      </a:pPr>
                      <a:r>
                        <a:rPr lang="en-US" sz="2400" dirty="0" smtClean="0">
                          <a:effectLst/>
                        </a:rPr>
                        <a:t>Tier 3</a:t>
                      </a:r>
                      <a:endParaRPr lang="en-US" sz="2400" dirty="0">
                        <a:solidFill>
                          <a:srgbClr val="000000"/>
                        </a:solidFill>
                        <a:effectLst/>
                        <a:latin typeface="Cambria"/>
                        <a:ea typeface="ＭＳ 明朝"/>
                        <a:cs typeface="Times New Roman"/>
                      </a:endParaRPr>
                    </a:p>
                  </a:txBody>
                  <a:tcPr marL="68580" marR="68580" marT="0" marB="0">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marL="0" marR="0">
                        <a:spcBef>
                          <a:spcPts val="0"/>
                        </a:spcBef>
                        <a:spcAft>
                          <a:spcPts val="0"/>
                        </a:spcAft>
                      </a:pPr>
                      <a:r>
                        <a:rPr lang="en-US" sz="2400" dirty="0">
                          <a:effectLst/>
                        </a:rPr>
                        <a:t>Substitutable</a:t>
                      </a:r>
                      <a:endParaRPr lang="en-US" sz="2400" dirty="0">
                        <a:solidFill>
                          <a:srgbClr val="000000"/>
                        </a:solidFill>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marL="0" marR="0">
                        <a:spcBef>
                          <a:spcPts val="0"/>
                        </a:spcBef>
                        <a:spcAft>
                          <a:spcPts val="0"/>
                        </a:spcAft>
                      </a:pPr>
                      <a:r>
                        <a:rPr lang="en-US" sz="2400" dirty="0">
                          <a:effectLst/>
                        </a:rPr>
                        <a:t> </a:t>
                      </a:r>
                      <a:r>
                        <a:rPr lang="en-US" sz="2400" dirty="0" smtClean="0">
                          <a:effectLst/>
                        </a:rPr>
                        <a:t>&gt;$100</a:t>
                      </a:r>
                      <a:endParaRPr lang="en-US" sz="2400" dirty="0">
                        <a:solidFill>
                          <a:srgbClr val="000000"/>
                        </a:solidFill>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marL="0" marR="0">
                        <a:spcBef>
                          <a:spcPts val="0"/>
                        </a:spcBef>
                        <a:spcAft>
                          <a:spcPts val="0"/>
                        </a:spcAft>
                      </a:pPr>
                      <a:r>
                        <a:rPr lang="en-US" sz="2400" dirty="0">
                          <a:effectLst/>
                        </a:rPr>
                        <a:t>All IPv4</a:t>
                      </a:r>
                      <a:endParaRPr lang="en-US" sz="2400" dirty="0">
                        <a:solidFill>
                          <a:srgbClr val="000000"/>
                        </a:solidFill>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r>
            </a:tbl>
          </a:graphicData>
        </a:graphic>
      </p:graphicFrame>
      <p:sp>
        <p:nvSpPr>
          <p:cNvPr id="8" name="TextBox 7"/>
          <p:cNvSpPr txBox="1"/>
          <p:nvPr/>
        </p:nvSpPr>
        <p:spPr>
          <a:xfrm>
            <a:off x="1001059" y="6096001"/>
            <a:ext cx="6678706" cy="646331"/>
          </a:xfrm>
          <a:prstGeom prst="rect">
            <a:avLst/>
          </a:prstGeom>
          <a:noFill/>
        </p:spPr>
        <p:txBody>
          <a:bodyPr wrap="square" rtlCol="0">
            <a:spAutoFit/>
          </a:bodyPr>
          <a:lstStyle/>
          <a:p>
            <a:r>
              <a:rPr lang="en-US" baseline="30000" dirty="0" smtClean="0"/>
              <a:t>1</a:t>
            </a:r>
            <a:r>
              <a:rPr lang="en-US" dirty="0" smtClean="0"/>
              <a:t> “Cost” is not the same as “Price.”</a:t>
            </a:r>
          </a:p>
          <a:p>
            <a:r>
              <a:rPr lang="en-US" baseline="30000" dirty="0" smtClean="0"/>
              <a:t>2</a:t>
            </a:r>
            <a:r>
              <a:rPr lang="en-US" dirty="0" smtClean="0"/>
              <a:t> Source:  ARIN, LACNIC, </a:t>
            </a:r>
            <a:r>
              <a:rPr lang="en-US" dirty="0" err="1" smtClean="0"/>
              <a:t>AfriNIC</a:t>
            </a:r>
            <a:r>
              <a:rPr lang="en-US" dirty="0" smtClean="0"/>
              <a:t>; </a:t>
            </a:r>
            <a:r>
              <a:rPr lang="en-US" dirty="0" err="1" smtClean="0"/>
              <a:t>RouteViews</a:t>
            </a:r>
            <a:endParaRPr lang="en-US" dirty="0"/>
          </a:p>
        </p:txBody>
      </p:sp>
    </p:spTree>
    <p:extLst>
      <p:ext uri="{BB962C8B-B14F-4D97-AF65-F5344CB8AC3E}">
        <p14:creationId xmlns:p14="http://schemas.microsoft.com/office/powerpoint/2010/main" val="2133471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will it cost to buy IPv4 addresses?</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63662058"/>
              </p:ext>
            </p:extLst>
          </p:nvPr>
        </p:nvGraphicFramePr>
        <p:xfrm>
          <a:off x="352613" y="1342929"/>
          <a:ext cx="7757811" cy="3120783"/>
        </p:xfrm>
        <a:graphic>
          <a:graphicData uri="http://schemas.openxmlformats.org/drawingml/2006/table">
            <a:tbl>
              <a:tblPr firstRow="1" bandRow="1">
                <a:tableStyleId>{9DCAF9ED-07DC-4A11-8D7F-57B35C25682E}</a:tableStyleId>
              </a:tblPr>
              <a:tblGrid>
                <a:gridCol w="1888563"/>
                <a:gridCol w="1467312"/>
                <a:gridCol w="1467312"/>
                <a:gridCol w="1467312"/>
                <a:gridCol w="1467312"/>
              </a:tblGrid>
              <a:tr h="532261">
                <a:tc>
                  <a:txBody>
                    <a:bodyPr/>
                    <a:lstStyle/>
                    <a:p>
                      <a:endParaRPr lang="en-US" sz="2400" dirty="0"/>
                    </a:p>
                  </a:txBody>
                  <a:tcPr/>
                </a:tc>
                <a:tc>
                  <a:txBody>
                    <a:bodyPr/>
                    <a:lstStyle/>
                    <a:p>
                      <a:r>
                        <a:rPr lang="en-US" sz="2400" dirty="0" smtClean="0"/>
                        <a:t>2014</a:t>
                      </a:r>
                      <a:endParaRPr lang="en-US" sz="2400" dirty="0"/>
                    </a:p>
                  </a:txBody>
                  <a:tcPr/>
                </a:tc>
                <a:tc>
                  <a:txBody>
                    <a:bodyPr/>
                    <a:lstStyle/>
                    <a:p>
                      <a:r>
                        <a:rPr lang="en-US" sz="2400" dirty="0" smtClean="0"/>
                        <a:t>2015</a:t>
                      </a:r>
                      <a:endParaRPr lang="en-US" sz="2400" dirty="0"/>
                    </a:p>
                  </a:txBody>
                  <a:tcPr/>
                </a:tc>
                <a:tc>
                  <a:txBody>
                    <a:bodyPr/>
                    <a:lstStyle/>
                    <a:p>
                      <a:r>
                        <a:rPr lang="en-US" sz="2400" dirty="0" smtClean="0"/>
                        <a:t>2016</a:t>
                      </a:r>
                      <a:endParaRPr lang="en-US" sz="2400" dirty="0"/>
                    </a:p>
                  </a:txBody>
                  <a:tcPr/>
                </a:tc>
                <a:tc>
                  <a:txBody>
                    <a:bodyPr/>
                    <a:lstStyle/>
                    <a:p>
                      <a:r>
                        <a:rPr lang="en-US" sz="2400" dirty="0" smtClean="0"/>
                        <a:t>2017</a:t>
                      </a:r>
                      <a:endParaRPr lang="en-US" sz="2400" dirty="0"/>
                    </a:p>
                  </a:txBody>
                  <a:tcPr/>
                </a:tc>
              </a:tr>
              <a:tr h="532261">
                <a:tc>
                  <a:txBody>
                    <a:bodyPr/>
                    <a:lstStyle/>
                    <a:p>
                      <a:r>
                        <a:rPr lang="en-US" sz="2400" dirty="0" smtClean="0"/>
                        <a:t>Demand</a:t>
                      </a:r>
                      <a:endParaRPr lang="en-US" sz="2400" dirty="0"/>
                    </a:p>
                  </a:txBody>
                  <a:tcPr/>
                </a:tc>
                <a:tc>
                  <a:txBody>
                    <a:bodyPr/>
                    <a:lstStyle/>
                    <a:p>
                      <a:r>
                        <a:rPr lang="en-US" sz="2400" dirty="0" smtClean="0"/>
                        <a:t>280M</a:t>
                      </a:r>
                      <a:endParaRPr lang="en-US" sz="2400" dirty="0"/>
                    </a:p>
                  </a:txBody>
                  <a:tcPr/>
                </a:tc>
                <a:tc>
                  <a:txBody>
                    <a:bodyPr/>
                    <a:lstStyle/>
                    <a:p>
                      <a:r>
                        <a:rPr lang="en-US" sz="2400" dirty="0" smtClean="0"/>
                        <a:t>310M</a:t>
                      </a:r>
                      <a:endParaRPr lang="en-US" sz="2400" dirty="0"/>
                    </a:p>
                  </a:txBody>
                  <a:tcPr/>
                </a:tc>
                <a:tc>
                  <a:txBody>
                    <a:bodyPr/>
                    <a:lstStyle/>
                    <a:p>
                      <a:r>
                        <a:rPr lang="en-US" sz="2400" dirty="0" smtClean="0"/>
                        <a:t>330M</a:t>
                      </a:r>
                      <a:endParaRPr lang="en-US" sz="2400" dirty="0"/>
                    </a:p>
                  </a:txBody>
                  <a:tcPr/>
                </a:tc>
                <a:tc>
                  <a:txBody>
                    <a:bodyPr/>
                    <a:lstStyle/>
                    <a:p>
                      <a:r>
                        <a:rPr lang="en-US" sz="2400" dirty="0" smtClean="0"/>
                        <a:t>350M</a:t>
                      </a:r>
                      <a:endParaRPr lang="en-US" sz="2400" dirty="0"/>
                    </a:p>
                  </a:txBody>
                  <a:tcPr/>
                </a:tc>
              </a:tr>
              <a:tr h="532261">
                <a:tc>
                  <a:txBody>
                    <a:bodyPr/>
                    <a:lstStyle/>
                    <a:p>
                      <a:r>
                        <a:rPr lang="en-US" sz="2400" dirty="0" smtClean="0"/>
                        <a:t>Supply</a:t>
                      </a:r>
                      <a:r>
                        <a:rPr lang="en-US" sz="2400" baseline="0" dirty="0" smtClean="0"/>
                        <a:t> </a:t>
                      </a:r>
                      <a:r>
                        <a:rPr lang="en-US" sz="2000" baseline="0" dirty="0" smtClean="0"/>
                        <a:t>(Abandoned)</a:t>
                      </a:r>
                      <a:endParaRPr lang="en-US" sz="2400" dirty="0"/>
                    </a:p>
                  </a:txBody>
                  <a:tcPr/>
                </a:tc>
                <a:tc>
                  <a:txBody>
                    <a:bodyPr/>
                    <a:lstStyle/>
                    <a:p>
                      <a:r>
                        <a:rPr lang="en-US" sz="2400" dirty="0" smtClean="0"/>
                        <a:t>410M</a:t>
                      </a:r>
                      <a:endParaRPr lang="en-US" sz="2400" dirty="0"/>
                    </a:p>
                  </a:txBody>
                  <a:tcPr/>
                </a:tc>
                <a:tc>
                  <a:txBody>
                    <a:bodyPr/>
                    <a:lstStyle/>
                    <a:p>
                      <a:r>
                        <a:rPr lang="en-US" sz="2400" dirty="0" smtClean="0"/>
                        <a:t>100M</a:t>
                      </a:r>
                      <a:endParaRPr lang="en-US" sz="2400" dirty="0"/>
                    </a:p>
                  </a:txBody>
                  <a:tcPr/>
                </a:tc>
                <a:tc>
                  <a:txBody>
                    <a:bodyPr/>
                    <a:lstStyle/>
                    <a:p>
                      <a:r>
                        <a:rPr lang="en-US" sz="2400" dirty="0" smtClean="0"/>
                        <a:t>0</a:t>
                      </a:r>
                      <a:endParaRPr lang="en-US" sz="2400" dirty="0"/>
                    </a:p>
                  </a:txBody>
                  <a:tcPr/>
                </a:tc>
                <a:tc>
                  <a:txBody>
                    <a:bodyPr/>
                    <a:lstStyle/>
                    <a:p>
                      <a:r>
                        <a:rPr lang="en-US" sz="2400" dirty="0" smtClean="0"/>
                        <a:t>0</a:t>
                      </a:r>
                      <a:endParaRPr lang="en-US" sz="2400" dirty="0"/>
                    </a:p>
                  </a:txBody>
                  <a:tcPr/>
                </a:tc>
              </a:tr>
              <a:tr h="532261">
                <a:tc>
                  <a:txBody>
                    <a:bodyPr/>
                    <a:lstStyle/>
                    <a:p>
                      <a:r>
                        <a:rPr lang="en-US" sz="2400" dirty="0" smtClean="0"/>
                        <a:t>Supply </a:t>
                      </a:r>
                    </a:p>
                    <a:p>
                      <a:r>
                        <a:rPr lang="en-US" sz="2000" dirty="0" smtClean="0"/>
                        <a:t>(Underutilized)</a:t>
                      </a:r>
                      <a:endParaRPr lang="en-US" sz="2000" dirty="0"/>
                    </a:p>
                  </a:txBody>
                  <a:tcPr/>
                </a:tc>
                <a:tc>
                  <a:txBody>
                    <a:bodyPr/>
                    <a:lstStyle/>
                    <a:p>
                      <a:r>
                        <a:rPr lang="en-US" sz="2400" dirty="0" smtClean="0"/>
                        <a:t>520M</a:t>
                      </a:r>
                      <a:endParaRPr lang="en-US" sz="2400" dirty="0"/>
                    </a:p>
                  </a:txBody>
                  <a:tcPr/>
                </a:tc>
                <a:tc>
                  <a:txBody>
                    <a:bodyPr/>
                    <a:lstStyle/>
                    <a:p>
                      <a:r>
                        <a:rPr lang="en-US" sz="2400" dirty="0" smtClean="0"/>
                        <a:t>520M</a:t>
                      </a:r>
                      <a:endParaRPr lang="en-US" sz="2400" dirty="0"/>
                    </a:p>
                  </a:txBody>
                  <a:tcPr/>
                </a:tc>
                <a:tc>
                  <a:txBody>
                    <a:bodyPr/>
                    <a:lstStyle/>
                    <a:p>
                      <a:r>
                        <a:rPr lang="en-US" sz="2400" dirty="0" smtClean="0"/>
                        <a:t>290M</a:t>
                      </a:r>
                      <a:endParaRPr lang="en-US" sz="2400" dirty="0"/>
                    </a:p>
                  </a:txBody>
                  <a:tcPr/>
                </a:tc>
                <a:tc>
                  <a:txBody>
                    <a:bodyPr/>
                    <a:lstStyle/>
                    <a:p>
                      <a:r>
                        <a:rPr lang="en-US" sz="2400" dirty="0" smtClean="0"/>
                        <a:t>0</a:t>
                      </a:r>
                      <a:endParaRPr lang="en-US" sz="2400" dirty="0"/>
                    </a:p>
                  </a:txBody>
                  <a:tcPr/>
                </a:tc>
              </a:tr>
              <a:tr h="53226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Cost</a:t>
                      </a:r>
                      <a:r>
                        <a:rPr lang="en-US" sz="2400" baseline="30000" dirty="0" smtClean="0">
                          <a:effectLst/>
                        </a:rPr>
                        <a:t>1</a:t>
                      </a:r>
                      <a:endParaRPr lang="en-US" sz="2400" baseline="30000" dirty="0" smtClean="0">
                        <a:solidFill>
                          <a:schemeClr val="bg1"/>
                        </a:solidFill>
                        <a:effectLst/>
                        <a:latin typeface="Cambria"/>
                        <a:ea typeface="ＭＳ 明朝"/>
                        <a:cs typeface="Times New Roman"/>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effectLst/>
                        </a:rPr>
                        <a:t>$9 - 12</a:t>
                      </a:r>
                      <a:endParaRPr lang="en-US" sz="2400" dirty="0" smtClean="0">
                        <a:solidFill>
                          <a:schemeClr val="tx1"/>
                        </a:solidFill>
                        <a:effectLst/>
                        <a:latin typeface="Cambria"/>
                        <a:ea typeface="ＭＳ 明朝"/>
                        <a:cs typeface="Times New Roman"/>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effectLst/>
                        </a:rPr>
                        <a:t>$9 - 16</a:t>
                      </a:r>
                      <a:endParaRPr lang="en-US" sz="2400" dirty="0" smtClean="0">
                        <a:solidFill>
                          <a:schemeClr val="tx1"/>
                        </a:solidFill>
                        <a:effectLst/>
                        <a:latin typeface="Cambria"/>
                        <a:ea typeface="ＭＳ 明朝"/>
                        <a:cs typeface="Times New Roman"/>
                      </a:endParaRPr>
                    </a:p>
                  </a:txBody>
                  <a:tcPr/>
                </a:tc>
                <a:tc>
                  <a:txBody>
                    <a:bodyPr/>
                    <a:lstStyle/>
                    <a:p>
                      <a:r>
                        <a:rPr lang="en-US" sz="2400" dirty="0" smtClean="0"/>
                        <a:t>$16-20</a:t>
                      </a:r>
                      <a:endParaRPr lang="en-US" sz="2400" dirty="0"/>
                    </a:p>
                  </a:txBody>
                  <a:tcPr/>
                </a:tc>
                <a:tc>
                  <a:txBody>
                    <a:bodyPr/>
                    <a:lstStyle/>
                    <a:p>
                      <a:r>
                        <a:rPr lang="en-US" sz="2400" dirty="0" smtClean="0"/>
                        <a:t>$n</a:t>
                      </a:r>
                      <a:endParaRPr lang="en-US" sz="2400" dirty="0"/>
                    </a:p>
                  </a:txBody>
                  <a:tcPr/>
                </a:tc>
              </a:tr>
            </a:tbl>
          </a:graphicData>
        </a:graphic>
      </p:graphicFrame>
      <p:sp>
        <p:nvSpPr>
          <p:cNvPr id="4" name="Slide Number Placeholder 3"/>
          <p:cNvSpPr>
            <a:spLocks noGrp="1"/>
          </p:cNvSpPr>
          <p:nvPr>
            <p:ph type="sldNum" sz="quarter" idx="10"/>
          </p:nvPr>
        </p:nvSpPr>
        <p:spPr/>
        <p:txBody>
          <a:bodyPr/>
          <a:lstStyle/>
          <a:p>
            <a:pPr>
              <a:defRPr/>
            </a:pPr>
            <a:fld id="{5B45B665-223B-4CE0-94E4-5EB98F6B0856}" type="slidenum">
              <a:rPr lang="en-US" sz="2400" smtClean="0"/>
              <a:pPr>
                <a:defRPr/>
              </a:pPr>
              <a:t>16</a:t>
            </a:fld>
            <a:endParaRPr lang="en-US" sz="2400" dirty="0"/>
          </a:p>
        </p:txBody>
      </p:sp>
      <p:sp>
        <p:nvSpPr>
          <p:cNvPr id="6" name="Content Placeholder 2"/>
          <p:cNvSpPr txBox="1">
            <a:spLocks/>
          </p:cNvSpPr>
          <p:nvPr/>
        </p:nvSpPr>
        <p:spPr bwMode="auto">
          <a:xfrm>
            <a:off x="427318" y="4655298"/>
            <a:ext cx="8229600" cy="20831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1775" indent="-231775" algn="l" defTabSz="682625" rtl="0" fontAlgn="base">
              <a:spcBef>
                <a:spcPts val="600"/>
              </a:spcBef>
              <a:spcAft>
                <a:spcPct val="0"/>
              </a:spcAft>
              <a:buFont typeface="Arial" charset="0"/>
              <a:buChar char="•"/>
              <a:defRPr lang="en-US" sz="2000" kern="1200">
                <a:solidFill>
                  <a:srgbClr val="404040"/>
                </a:solidFill>
                <a:latin typeface="+mn-lt"/>
                <a:ea typeface="+mn-ea"/>
                <a:cs typeface="+mn-cs"/>
              </a:defRPr>
            </a:lvl1pPr>
            <a:lvl2pPr marL="461963" indent="-230188" algn="l" defTabSz="682625" rtl="0" fontAlgn="base">
              <a:spcBef>
                <a:spcPts val="600"/>
              </a:spcBef>
              <a:spcAft>
                <a:spcPct val="0"/>
              </a:spcAft>
              <a:buFont typeface="Arial" charset="0"/>
              <a:buChar char="–"/>
              <a:defRPr lang="en-US" kern="1200">
                <a:solidFill>
                  <a:srgbClr val="404040"/>
                </a:solidFill>
                <a:latin typeface="+mn-lt"/>
                <a:ea typeface="+mn-ea"/>
                <a:cs typeface="+mn-cs"/>
              </a:defRPr>
            </a:lvl2pPr>
            <a:lvl3pPr marL="682625" indent="-220663" algn="l" defTabSz="682625" rtl="0" fontAlgn="base">
              <a:spcBef>
                <a:spcPts val="600"/>
              </a:spcBef>
              <a:spcAft>
                <a:spcPct val="0"/>
              </a:spcAft>
              <a:buFont typeface="Arial" charset="0"/>
              <a:buChar char="•"/>
              <a:defRPr lang="en-US" sz="1600" kern="1200">
                <a:solidFill>
                  <a:srgbClr val="404040"/>
                </a:solidFill>
                <a:latin typeface="+mn-lt"/>
                <a:ea typeface="+mn-ea"/>
                <a:cs typeface="+mn-cs"/>
              </a:defRPr>
            </a:lvl3pPr>
            <a:lvl4pPr marL="914400" indent="-231775" algn="l" defTabSz="682625" rtl="0" fontAlgn="base">
              <a:spcBef>
                <a:spcPts val="600"/>
              </a:spcBef>
              <a:spcAft>
                <a:spcPct val="0"/>
              </a:spcAft>
              <a:buFont typeface="Arial" charset="0"/>
              <a:buChar char="–"/>
              <a:defRPr lang="en-US" sz="1400" kern="1200">
                <a:solidFill>
                  <a:srgbClr val="404040"/>
                </a:solidFill>
                <a:latin typeface="+mn-lt"/>
                <a:ea typeface="+mn-ea"/>
                <a:cs typeface="+mn-cs"/>
              </a:defRPr>
            </a:lvl4pPr>
            <a:lvl5pPr marL="1146175" indent="-231775" algn="l" defTabSz="682625" rtl="0" fontAlgn="base">
              <a:spcBef>
                <a:spcPts val="600"/>
              </a:spcBef>
              <a:spcAft>
                <a:spcPct val="0"/>
              </a:spcAft>
              <a:buFont typeface="Arial" charset="0"/>
              <a:buChar char="»"/>
              <a:defRPr lang="en-US" sz="14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aseline="30000" dirty="0"/>
              <a:t>1</a:t>
            </a:r>
            <a:r>
              <a:rPr lang="en-US" sz="2400" dirty="0"/>
              <a:t> “Cost” is not the same as “Price.</a:t>
            </a:r>
            <a:r>
              <a:rPr lang="en-US" sz="2400" dirty="0" smtClean="0"/>
              <a:t>”</a:t>
            </a:r>
            <a:endParaRPr lang="en-US" sz="2400" baseline="30000" dirty="0">
              <a:solidFill>
                <a:schemeClr val="bg1"/>
              </a:solidFill>
              <a:latin typeface="Cambria"/>
              <a:ea typeface="ＭＳ 明朝"/>
              <a:cs typeface="Times New Roman"/>
            </a:endParaRPr>
          </a:p>
          <a:p>
            <a:r>
              <a:rPr lang="en-US" sz="2400" b="1" i="1" dirty="0" smtClean="0"/>
              <a:t>Expectation</a:t>
            </a:r>
            <a:r>
              <a:rPr lang="en-US" sz="2400" dirty="0" smtClean="0"/>
              <a:t> </a:t>
            </a:r>
            <a:r>
              <a:rPr lang="en-US" sz="2400" dirty="0" smtClean="0"/>
              <a:t>of price is not reflected; may be much higher.</a:t>
            </a:r>
          </a:p>
          <a:p>
            <a:r>
              <a:rPr lang="en-US" sz="2400" dirty="0" smtClean="0"/>
              <a:t>How many IPv4 addresses might be made available by substituting CGN (at US$30 or more)</a:t>
            </a:r>
            <a:r>
              <a:rPr lang="en-US" sz="2400" dirty="0" smtClean="0"/>
              <a:t>?</a:t>
            </a:r>
            <a:endParaRPr lang="en-US" sz="2400" dirty="0" smtClean="0"/>
          </a:p>
          <a:p>
            <a:endParaRPr lang="en-US" sz="2400" dirty="0"/>
          </a:p>
        </p:txBody>
      </p:sp>
    </p:spTree>
    <p:extLst>
      <p:ext uri="{BB962C8B-B14F-4D97-AF65-F5344CB8AC3E}">
        <p14:creationId xmlns:p14="http://schemas.microsoft.com/office/powerpoint/2010/main" val="444021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Resolution</a:t>
            </a:r>
            <a:endParaRPr lang="en-US" sz="3200"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dirty="0" smtClean="0"/>
              <a:t>Q:  What will it cost to use CGN?		</a:t>
            </a:r>
          </a:p>
          <a:p>
            <a:pPr marL="0" indent="0">
              <a:buNone/>
            </a:pPr>
            <a:r>
              <a:rPr lang="en-US" sz="2800" dirty="0" smtClean="0"/>
              <a:t>A:  </a:t>
            </a:r>
            <a:r>
              <a:rPr lang="en-US" sz="2800" dirty="0" smtClean="0"/>
              <a:t>$</a:t>
            </a:r>
            <a:r>
              <a:rPr lang="en-US" sz="2800" dirty="0" smtClean="0"/>
              <a:t>30 per new user per year</a:t>
            </a:r>
          </a:p>
          <a:p>
            <a:pPr marL="0" indent="0">
              <a:buNone/>
            </a:pPr>
            <a:endParaRPr lang="en-US" sz="2800" dirty="0" smtClean="0"/>
          </a:p>
          <a:p>
            <a:pPr marL="0" indent="0">
              <a:buNone/>
            </a:pPr>
            <a:r>
              <a:rPr lang="en-US" sz="2800" dirty="0" smtClean="0"/>
              <a:t>Q: What will it cost to run dual-stack?</a:t>
            </a:r>
          </a:p>
          <a:p>
            <a:pPr marL="0" indent="0">
              <a:buNone/>
            </a:pPr>
            <a:r>
              <a:rPr lang="en-US" sz="2800" dirty="0" smtClean="0"/>
              <a:t>A:  (ISP) </a:t>
            </a:r>
            <a:r>
              <a:rPr lang="en-US" sz="2800" dirty="0" smtClean="0"/>
              <a:t>$7.50 </a:t>
            </a:r>
            <a:r>
              <a:rPr lang="en-US" sz="2800" i="1" dirty="0" err="1" smtClean="0"/>
              <a:t>pupy</a:t>
            </a:r>
            <a:endParaRPr lang="en-US" sz="2800" i="1" dirty="0" smtClean="0"/>
          </a:p>
          <a:p>
            <a:pPr marL="0" indent="0">
              <a:buNone/>
            </a:pPr>
            <a:r>
              <a:rPr lang="en-US" sz="2800" dirty="0" smtClean="0"/>
              <a:t>A: (Content) </a:t>
            </a:r>
            <a:r>
              <a:rPr lang="en-US" sz="2800" dirty="0" smtClean="0"/>
              <a:t>$6 </a:t>
            </a:r>
            <a:r>
              <a:rPr lang="en-US" sz="2800" i="1" dirty="0" err="1" smtClean="0"/>
              <a:t>pupy</a:t>
            </a:r>
            <a:endParaRPr lang="en-US" sz="2800" i="1" dirty="0" smtClean="0"/>
          </a:p>
          <a:p>
            <a:pPr marL="0" indent="0">
              <a:buNone/>
            </a:pPr>
            <a:endParaRPr lang="en-US" sz="2800" dirty="0"/>
          </a:p>
          <a:p>
            <a:pPr marL="0" indent="0">
              <a:buNone/>
            </a:pPr>
            <a:r>
              <a:rPr lang="en-US" sz="2800" dirty="0" smtClean="0"/>
              <a:t>Q:</a:t>
            </a:r>
            <a:r>
              <a:rPr lang="en-US" sz="2800" dirty="0"/>
              <a:t> </a:t>
            </a:r>
            <a:r>
              <a:rPr lang="en-US" sz="2800" dirty="0" smtClean="0"/>
              <a:t> What will it cost to buy IPv4 addresses?</a:t>
            </a:r>
          </a:p>
          <a:p>
            <a:pPr marL="0" indent="0">
              <a:buNone/>
            </a:pPr>
            <a:r>
              <a:rPr lang="en-US" sz="2800" dirty="0" smtClean="0"/>
              <a:t>A:  </a:t>
            </a:r>
            <a:r>
              <a:rPr lang="en-US" sz="2800" i="1" dirty="0" smtClean="0"/>
              <a:t>At least </a:t>
            </a:r>
            <a:r>
              <a:rPr lang="en-US" sz="2800" dirty="0" smtClean="0"/>
              <a:t>$</a:t>
            </a:r>
            <a:r>
              <a:rPr lang="en-US" sz="2800" dirty="0" smtClean="0"/>
              <a:t>9-20 per new user per year until 2017.</a:t>
            </a:r>
          </a:p>
          <a:p>
            <a:pPr marL="0" indent="0">
              <a:buNone/>
            </a:pPr>
            <a:endParaRPr lang="en-US" sz="2800" dirty="0"/>
          </a:p>
          <a:p>
            <a:pPr marL="0" indent="0">
              <a:buNone/>
            </a:pPr>
            <a:r>
              <a:rPr lang="en-US" sz="2800" dirty="0" smtClean="0"/>
              <a:t>Q: How can I reduce my costs?</a:t>
            </a:r>
          </a:p>
        </p:txBody>
      </p:sp>
    </p:spTree>
    <p:extLst>
      <p:ext uri="{BB962C8B-B14F-4D97-AF65-F5344CB8AC3E}">
        <p14:creationId xmlns:p14="http://schemas.microsoft.com/office/powerpoint/2010/main" val="3367680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DISCUSSION</a:t>
            </a:r>
            <a:endParaRPr lang="en-US" dirty="0"/>
          </a:p>
        </p:txBody>
      </p:sp>
    </p:spTree>
    <p:extLst>
      <p:ext uri="{BB962C8B-B14F-4D97-AF65-F5344CB8AC3E}">
        <p14:creationId xmlns:p14="http://schemas.microsoft.com/office/powerpoint/2010/main" val="27258233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sz="2800" dirty="0" smtClean="0"/>
              <a:t>What will it cost to use CGN</a:t>
            </a:r>
            <a:r>
              <a:rPr lang="en-US" sz="2800" dirty="0" smtClean="0"/>
              <a:t>?</a:t>
            </a:r>
          </a:p>
          <a:p>
            <a:pPr lvl="1"/>
            <a:r>
              <a:rPr lang="en-US" sz="2600" dirty="0" smtClean="0"/>
              <a:t>Based on RMv6TF 2012 talk “TCO of CGN”</a:t>
            </a:r>
          </a:p>
          <a:p>
            <a:r>
              <a:rPr lang="en-US" sz="3000" dirty="0" smtClean="0"/>
              <a:t>What </a:t>
            </a:r>
            <a:r>
              <a:rPr lang="en-US" sz="3000" dirty="0" smtClean="0"/>
              <a:t>will it cost to run dual-stack</a:t>
            </a:r>
            <a:r>
              <a:rPr lang="en-US" sz="3000" dirty="0" smtClean="0"/>
              <a:t>?</a:t>
            </a:r>
          </a:p>
          <a:p>
            <a:pPr lvl="1"/>
            <a:r>
              <a:rPr lang="en-US" sz="2400" dirty="0" smtClean="0"/>
              <a:t>Based on NANOG 57 talk </a:t>
            </a:r>
            <a:endParaRPr lang="en-US" sz="2400" dirty="0" smtClean="0"/>
          </a:p>
          <a:p>
            <a:r>
              <a:rPr lang="en-US" sz="2800" dirty="0" smtClean="0"/>
              <a:t>What will it cost to buy IPv4 addresses</a:t>
            </a:r>
            <a:r>
              <a:rPr lang="en-US" sz="2800" dirty="0" smtClean="0"/>
              <a:t>?</a:t>
            </a:r>
          </a:p>
          <a:p>
            <a:pPr lvl="1"/>
            <a:r>
              <a:rPr lang="en-US" sz="2400" dirty="0" smtClean="0"/>
              <a:t>New material</a:t>
            </a:r>
            <a:endParaRPr lang="en-US" sz="2400" dirty="0" smtClean="0"/>
          </a:p>
          <a:p>
            <a:pPr marL="0" indent="0">
              <a:buNone/>
            </a:pPr>
            <a:endParaRPr lang="en-US" sz="2800" dirty="0" smtClean="0"/>
          </a:p>
          <a:p>
            <a:pPr marL="0" indent="0">
              <a:buNone/>
            </a:pPr>
            <a:endParaRPr lang="en-US" sz="2800" dirty="0" smtClean="0"/>
          </a:p>
        </p:txBody>
      </p:sp>
    </p:spTree>
    <p:extLst>
      <p:ext uri="{BB962C8B-B14F-4D97-AF65-F5344CB8AC3E}">
        <p14:creationId xmlns:p14="http://schemas.microsoft.com/office/powerpoint/2010/main" val="327796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What will it cost to run CGN?</a:t>
            </a:r>
            <a:endParaRPr lang="en-US" dirty="0"/>
          </a:p>
        </p:txBody>
      </p:sp>
    </p:spTree>
    <p:extLst>
      <p:ext uri="{BB962C8B-B14F-4D97-AF65-F5344CB8AC3E}">
        <p14:creationId xmlns:p14="http://schemas.microsoft.com/office/powerpoint/2010/main" val="3217237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Does CGN Cost?</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0911992"/>
              </p:ext>
            </p:extLst>
          </p:nvPr>
        </p:nvGraphicFramePr>
        <p:xfrm>
          <a:off x="306294" y="2560098"/>
          <a:ext cx="8382000" cy="2916174"/>
        </p:xfrm>
        <a:graphic>
          <a:graphicData uri="http://schemas.openxmlformats.org/drawingml/2006/table">
            <a:tbl>
              <a:tblPr/>
              <a:tblGrid>
                <a:gridCol w="1220187"/>
                <a:gridCol w="1423259"/>
                <a:gridCol w="2230298"/>
                <a:gridCol w="1846036"/>
                <a:gridCol w="1662220"/>
              </a:tblGrid>
              <a:tr h="1081278">
                <a:tc>
                  <a:txBody>
                    <a:bodyPr/>
                    <a:lstStyle/>
                    <a:p>
                      <a:pPr marL="0" marR="0">
                        <a:lnSpc>
                          <a:spcPct val="115000"/>
                        </a:lnSpc>
                        <a:spcBef>
                          <a:spcPts val="0"/>
                        </a:spcBef>
                        <a:spcAft>
                          <a:spcPts val="0"/>
                        </a:spcAft>
                      </a:pPr>
                      <a:r>
                        <a:rPr lang="en-US" sz="2000" b="1" dirty="0">
                          <a:solidFill>
                            <a:srgbClr val="FFFFFF"/>
                          </a:solidFill>
                          <a:latin typeface="Times New Roman"/>
                          <a:ea typeface="Calibri"/>
                          <a:cs typeface="Times New Roman"/>
                        </a:rPr>
                        <a:t>Use</a:t>
                      </a:r>
                      <a:endParaRPr lang="en-US" sz="2000" dirty="0">
                        <a:latin typeface="Times New Roman"/>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2000" b="1" dirty="0">
                          <a:solidFill>
                            <a:srgbClr val="FFFFFF"/>
                          </a:solidFill>
                          <a:latin typeface="Times New Roman"/>
                          <a:ea typeface="Calibri"/>
                          <a:cs typeface="Times New Roman"/>
                        </a:rPr>
                        <a:t>Number of Potential </a:t>
                      </a:r>
                      <a:r>
                        <a:rPr lang="en-US" sz="2000" b="1" dirty="0" smtClean="0">
                          <a:solidFill>
                            <a:srgbClr val="FFFFFF"/>
                          </a:solidFill>
                          <a:latin typeface="Times New Roman"/>
                          <a:ea typeface="Calibri"/>
                          <a:cs typeface="Times New Roman"/>
                        </a:rPr>
                        <a:t>Users</a:t>
                      </a:r>
                      <a:r>
                        <a:rPr lang="en-US" sz="2000" b="1" baseline="30000" dirty="0" smtClean="0">
                          <a:solidFill>
                            <a:srgbClr val="FFFFFF"/>
                          </a:solidFill>
                          <a:latin typeface="Times New Roman"/>
                          <a:ea typeface="Calibri"/>
                          <a:cs typeface="Times New Roman"/>
                        </a:rPr>
                        <a:t>2</a:t>
                      </a:r>
                      <a:endParaRPr lang="en-US" sz="2000" baseline="30000" dirty="0">
                        <a:latin typeface="Times New Roman"/>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2000" b="1" dirty="0">
                          <a:solidFill>
                            <a:srgbClr val="FFFFFF"/>
                          </a:solidFill>
                          <a:latin typeface="Times New Roman"/>
                          <a:ea typeface="Calibri"/>
                          <a:cs typeface="Times New Roman"/>
                        </a:rPr>
                        <a:t>Number Affected</a:t>
                      </a:r>
                      <a:endParaRPr lang="en-US" sz="2000" dirty="0">
                        <a:latin typeface="Times New Roman"/>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2000" b="1" dirty="0">
                          <a:solidFill>
                            <a:srgbClr val="FFFFFF"/>
                          </a:solidFill>
                          <a:latin typeface="Times New Roman"/>
                          <a:ea typeface="Calibri"/>
                          <a:cs typeface="Times New Roman"/>
                        </a:rPr>
                        <a:t>Number of Support </a:t>
                      </a:r>
                      <a:r>
                        <a:rPr lang="en-US" sz="2000" b="1" dirty="0" smtClean="0">
                          <a:solidFill>
                            <a:srgbClr val="FFFFFF"/>
                          </a:solidFill>
                          <a:latin typeface="Times New Roman"/>
                          <a:ea typeface="Calibri"/>
                          <a:cs typeface="Times New Roman"/>
                        </a:rPr>
                        <a:t>Calls</a:t>
                      </a:r>
                      <a:r>
                        <a:rPr lang="en-US" sz="2000" b="1" baseline="30000" dirty="0" smtClean="0">
                          <a:solidFill>
                            <a:srgbClr val="FFFFFF"/>
                          </a:solidFill>
                          <a:latin typeface="Times New Roman"/>
                          <a:ea typeface="Calibri"/>
                          <a:cs typeface="Times New Roman"/>
                        </a:rPr>
                        <a:t>3</a:t>
                      </a:r>
                      <a:endParaRPr lang="en-US" sz="2000" baseline="30000" dirty="0">
                        <a:latin typeface="Times New Roman"/>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2000" b="1" dirty="0">
                          <a:solidFill>
                            <a:srgbClr val="FFFFFF"/>
                          </a:solidFill>
                          <a:latin typeface="Times New Roman"/>
                          <a:ea typeface="Calibri"/>
                          <a:cs typeface="Times New Roman"/>
                        </a:rPr>
                        <a:t>Number of Lost </a:t>
                      </a:r>
                      <a:r>
                        <a:rPr lang="en-US" sz="2000" b="1" dirty="0" smtClean="0">
                          <a:solidFill>
                            <a:srgbClr val="FFFFFF"/>
                          </a:solidFill>
                          <a:latin typeface="Times New Roman"/>
                          <a:ea typeface="Calibri"/>
                          <a:cs typeface="Times New Roman"/>
                        </a:rPr>
                        <a:t>Users</a:t>
                      </a:r>
                      <a:r>
                        <a:rPr lang="en-US" sz="2000" b="1" baseline="30000" dirty="0" smtClean="0">
                          <a:solidFill>
                            <a:srgbClr val="FFFFFF"/>
                          </a:solidFill>
                          <a:latin typeface="Times New Roman"/>
                          <a:ea typeface="Calibri"/>
                          <a:cs typeface="Times New Roman"/>
                        </a:rPr>
                        <a:t>3</a:t>
                      </a:r>
                      <a:endParaRPr lang="en-US" sz="2000" baseline="30000" dirty="0">
                        <a:latin typeface="Times New Roman"/>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360426">
                <a:tc>
                  <a:txBody>
                    <a:bodyPr/>
                    <a:lstStyle/>
                    <a:p>
                      <a:pPr marL="0" marR="0">
                        <a:lnSpc>
                          <a:spcPct val="115000"/>
                        </a:lnSpc>
                        <a:spcBef>
                          <a:spcPts val="0"/>
                        </a:spcBef>
                        <a:spcAft>
                          <a:spcPts val="0"/>
                        </a:spcAft>
                      </a:pPr>
                      <a:r>
                        <a:rPr lang="en-US" sz="2000" b="1" dirty="0">
                          <a:latin typeface="Times New Roman"/>
                          <a:ea typeface="Calibri"/>
                          <a:cs typeface="Times New Roman"/>
                        </a:rPr>
                        <a:t>PS3</a:t>
                      </a:r>
                      <a:endParaRPr lang="en-US" sz="2000" dirty="0">
                        <a:latin typeface="Times New Roman"/>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Calibri"/>
                          <a:cs typeface="Times New Roman"/>
                        </a:rPr>
                        <a:t>1100</a:t>
                      </a: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Calibri"/>
                          <a:cs typeface="Times New Roman"/>
                        </a:rPr>
                        <a:t>550</a:t>
                      </a: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Calibri"/>
                          <a:cs typeface="Times New Roman"/>
                        </a:rPr>
                        <a:t>137</a:t>
                      </a: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Calibri"/>
                          <a:cs typeface="Times New Roman"/>
                        </a:rPr>
                        <a:t>137</a:t>
                      </a: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360426">
                <a:tc>
                  <a:txBody>
                    <a:bodyPr/>
                    <a:lstStyle/>
                    <a:p>
                      <a:pPr marL="0" marR="0">
                        <a:lnSpc>
                          <a:spcPct val="115000"/>
                        </a:lnSpc>
                        <a:spcBef>
                          <a:spcPts val="0"/>
                        </a:spcBef>
                        <a:spcAft>
                          <a:spcPts val="0"/>
                        </a:spcAft>
                      </a:pPr>
                      <a:r>
                        <a:rPr lang="en-US" sz="2000" b="1">
                          <a:latin typeface="Times New Roman"/>
                          <a:ea typeface="Calibri"/>
                          <a:cs typeface="Times New Roman"/>
                        </a:rPr>
                        <a:t>P2P</a:t>
                      </a:r>
                      <a:endParaRPr lang="en-US" sz="2000">
                        <a:latin typeface="Times New Roman"/>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2000">
                          <a:latin typeface="Times New Roman"/>
                          <a:ea typeface="Calibri"/>
                          <a:cs typeface="Times New Roman"/>
                        </a:rPr>
                        <a:t>1500</a:t>
                      </a: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2000">
                          <a:latin typeface="Times New Roman"/>
                          <a:ea typeface="Calibri"/>
                          <a:cs typeface="Times New Roman"/>
                        </a:rPr>
                        <a:t>1200</a:t>
                      </a: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2000">
                          <a:latin typeface="Times New Roman"/>
                          <a:ea typeface="Calibri"/>
                          <a:cs typeface="Times New Roman"/>
                        </a:rPr>
                        <a:t>300</a:t>
                      </a: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2000">
                          <a:latin typeface="Times New Roman"/>
                          <a:ea typeface="Calibri"/>
                          <a:cs typeface="Times New Roman"/>
                        </a:rPr>
                        <a:t>300</a:t>
                      </a: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60426">
                <a:tc>
                  <a:txBody>
                    <a:bodyPr/>
                    <a:lstStyle/>
                    <a:p>
                      <a:pPr marL="0" marR="0">
                        <a:lnSpc>
                          <a:spcPct val="115000"/>
                        </a:lnSpc>
                        <a:spcBef>
                          <a:spcPts val="0"/>
                        </a:spcBef>
                        <a:spcAft>
                          <a:spcPts val="0"/>
                        </a:spcAft>
                      </a:pPr>
                      <a:r>
                        <a:rPr lang="en-US" sz="2000" b="1">
                          <a:latin typeface="Times New Roman"/>
                          <a:ea typeface="Calibri"/>
                          <a:cs typeface="Times New Roman"/>
                        </a:rPr>
                        <a:t>Netflix</a:t>
                      </a:r>
                      <a:endParaRPr lang="en-US" sz="2000">
                        <a:latin typeface="Times New Roman"/>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Calibri"/>
                          <a:cs typeface="Times New Roman"/>
                        </a:rPr>
                        <a:t>1200</a:t>
                      </a: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Calibri"/>
                          <a:cs typeface="Times New Roman"/>
                        </a:rPr>
                        <a:t>60</a:t>
                      </a: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Calibri"/>
                          <a:cs typeface="Times New Roman"/>
                        </a:rPr>
                        <a:t>15</a:t>
                      </a: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Calibri"/>
                          <a:cs typeface="Times New Roman"/>
                        </a:rPr>
                        <a:t>15</a:t>
                      </a: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360426">
                <a:tc>
                  <a:txBody>
                    <a:bodyPr/>
                    <a:lstStyle/>
                    <a:p>
                      <a:pPr marL="0" marR="0">
                        <a:lnSpc>
                          <a:spcPct val="115000"/>
                        </a:lnSpc>
                        <a:spcBef>
                          <a:spcPts val="0"/>
                        </a:spcBef>
                        <a:spcAft>
                          <a:spcPts val="0"/>
                        </a:spcAft>
                      </a:pPr>
                      <a:r>
                        <a:rPr lang="en-US" sz="2000" b="1">
                          <a:latin typeface="Times New Roman"/>
                          <a:ea typeface="Calibri"/>
                          <a:cs typeface="Times New Roman"/>
                        </a:rPr>
                        <a:t>Misc.</a:t>
                      </a:r>
                      <a:endParaRPr lang="en-US" sz="2000">
                        <a:latin typeface="Times New Roman"/>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2000" dirty="0">
                          <a:latin typeface="Times New Roman"/>
                          <a:ea typeface="Calibri"/>
                          <a:cs typeface="Times New Roman"/>
                        </a:rPr>
                        <a:t>800</a:t>
                      </a: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2000">
                          <a:latin typeface="Times New Roman"/>
                          <a:ea typeface="Calibri"/>
                          <a:cs typeface="Times New Roman"/>
                        </a:rPr>
                        <a:t>800</a:t>
                      </a: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2000">
                          <a:latin typeface="Times New Roman"/>
                          <a:ea typeface="Calibri"/>
                          <a:cs typeface="Times New Roman"/>
                        </a:rPr>
                        <a:t>200</a:t>
                      </a: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2000">
                          <a:latin typeface="Times New Roman"/>
                          <a:ea typeface="Calibri"/>
                          <a:cs typeface="Times New Roman"/>
                        </a:rPr>
                        <a:t>200</a:t>
                      </a: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93192">
                <a:tc>
                  <a:txBody>
                    <a:bodyPr/>
                    <a:lstStyle/>
                    <a:p>
                      <a:pPr marL="0" marR="0">
                        <a:lnSpc>
                          <a:spcPct val="115000"/>
                        </a:lnSpc>
                        <a:spcBef>
                          <a:spcPts val="0"/>
                        </a:spcBef>
                        <a:spcAft>
                          <a:spcPts val="0"/>
                        </a:spcAft>
                      </a:pPr>
                      <a:endParaRPr lang="en-US" sz="2000">
                        <a:latin typeface="Times New Roman"/>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latin typeface="Times New Roman"/>
                          <a:ea typeface="Calibri"/>
                          <a:cs typeface="Times New Roman"/>
                        </a:rPr>
                        <a:t>6,700</a:t>
                      </a:r>
                      <a:endParaRPr lang="en-US" sz="2000" dirty="0">
                        <a:latin typeface="Times New Roman"/>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latin typeface="Times New Roman"/>
                          <a:ea typeface="Calibri"/>
                          <a:cs typeface="Times New Roman"/>
                        </a:rPr>
                        <a:t>2,610</a:t>
                      </a:r>
                      <a:endParaRPr lang="en-US" sz="2000" dirty="0">
                        <a:latin typeface="Times New Roman"/>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latin typeface="Times New Roman"/>
                          <a:ea typeface="Calibri"/>
                          <a:cs typeface="Times New Roman"/>
                        </a:rPr>
                        <a:t>652</a:t>
                      </a:r>
                      <a:endParaRPr lang="en-US" sz="2000" dirty="0">
                        <a:latin typeface="Times New Roman"/>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latin typeface="Times New Roman"/>
                          <a:ea typeface="Calibri"/>
                          <a:cs typeface="Times New Roman"/>
                        </a:rPr>
                        <a:t>652</a:t>
                      </a:r>
                      <a:endParaRPr lang="en-US" sz="2000" dirty="0">
                        <a:latin typeface="Times New Roman"/>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
        <p:nvSpPr>
          <p:cNvPr id="716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r>
            <a:br>
              <a:rPr kumimoji="0" lang="en-US" sz="1800" b="0" i="0" u="none" strike="noStrike" cap="none" normalizeH="0" baseline="0" smtClean="0">
                <a:ln>
                  <a:noFill/>
                </a:ln>
                <a:solidFill>
                  <a:schemeClr val="tx1"/>
                </a:solidFill>
                <a:effectLst/>
                <a:latin typeface="Arial" pitchFamily="34"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6" name="Content Placeholder 2"/>
          <p:cNvSpPr txBox="1">
            <a:spLocks/>
          </p:cNvSpPr>
          <p:nvPr/>
        </p:nvSpPr>
        <p:spPr bwMode="auto">
          <a:xfrm>
            <a:off x="298824" y="1298109"/>
            <a:ext cx="8229600" cy="17648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defTabSz="682625" rtl="0" fontAlgn="base">
              <a:spcBef>
                <a:spcPts val="600"/>
              </a:spcBef>
              <a:spcAft>
                <a:spcPct val="0"/>
              </a:spcAft>
              <a:buFont typeface="Arial" charset="0"/>
              <a:buChar char="•"/>
              <a:defRPr lang="en-US" sz="2000" kern="1200">
                <a:solidFill>
                  <a:srgbClr val="404040"/>
                </a:solidFill>
                <a:latin typeface="+mn-lt"/>
                <a:ea typeface="+mn-ea"/>
                <a:cs typeface="+mn-cs"/>
              </a:defRPr>
            </a:lvl1pPr>
            <a:lvl2pPr marL="461963" indent="-230188" algn="l" defTabSz="682625" rtl="0" fontAlgn="base">
              <a:spcBef>
                <a:spcPts val="600"/>
              </a:spcBef>
              <a:spcAft>
                <a:spcPct val="0"/>
              </a:spcAft>
              <a:buFont typeface="Arial" charset="0"/>
              <a:buChar char="–"/>
              <a:defRPr lang="en-US" kern="1200">
                <a:solidFill>
                  <a:srgbClr val="404040"/>
                </a:solidFill>
                <a:latin typeface="+mn-lt"/>
                <a:ea typeface="+mn-ea"/>
                <a:cs typeface="+mn-cs"/>
              </a:defRPr>
            </a:lvl2pPr>
            <a:lvl3pPr marL="682625" indent="-220663" algn="l" defTabSz="682625" rtl="0" fontAlgn="base">
              <a:spcBef>
                <a:spcPts val="600"/>
              </a:spcBef>
              <a:spcAft>
                <a:spcPct val="0"/>
              </a:spcAft>
              <a:buFont typeface="Arial" charset="0"/>
              <a:buChar char="•"/>
              <a:defRPr lang="en-US" sz="1600" kern="1200">
                <a:solidFill>
                  <a:srgbClr val="404040"/>
                </a:solidFill>
                <a:latin typeface="+mn-lt"/>
                <a:ea typeface="+mn-ea"/>
                <a:cs typeface="+mn-cs"/>
              </a:defRPr>
            </a:lvl3pPr>
            <a:lvl4pPr marL="914400" indent="-231775" algn="l" defTabSz="682625" rtl="0" fontAlgn="base">
              <a:spcBef>
                <a:spcPts val="600"/>
              </a:spcBef>
              <a:spcAft>
                <a:spcPct val="0"/>
              </a:spcAft>
              <a:buFont typeface="Arial" charset="0"/>
              <a:buChar char="–"/>
              <a:defRPr lang="en-US" sz="1400" kern="1200">
                <a:solidFill>
                  <a:srgbClr val="404040"/>
                </a:solidFill>
                <a:latin typeface="+mn-lt"/>
                <a:ea typeface="+mn-ea"/>
                <a:cs typeface="+mn-cs"/>
              </a:defRPr>
            </a:lvl4pPr>
            <a:lvl5pPr marL="1146175" indent="-231775" algn="l" defTabSz="682625" rtl="0" fontAlgn="base">
              <a:spcBef>
                <a:spcPts val="600"/>
              </a:spcBef>
              <a:spcAft>
                <a:spcPct val="0"/>
              </a:spcAft>
              <a:buFont typeface="Arial" charset="0"/>
              <a:buChar char="»"/>
              <a:defRPr lang="en-US" sz="14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CGN reportedly breaks </a:t>
            </a:r>
            <a:r>
              <a:rPr lang="en-US" sz="2800" dirty="0" smtClean="0"/>
              <a:t>things</a:t>
            </a:r>
            <a:r>
              <a:rPr lang="en-US" sz="2800" baseline="30000" dirty="0" smtClean="0"/>
              <a:t>1</a:t>
            </a:r>
            <a:r>
              <a:rPr lang="en-US" sz="2800" dirty="0" smtClean="0"/>
              <a:t> </a:t>
            </a:r>
            <a:endParaRPr lang="en-US" sz="2800" dirty="0"/>
          </a:p>
          <a:p>
            <a:r>
              <a:rPr lang="en-US" sz="2800" dirty="0" smtClean="0"/>
              <a:t>How many users affected (out of 10,000)?</a:t>
            </a:r>
            <a:endParaRPr lang="en-US" sz="2800" dirty="0"/>
          </a:p>
        </p:txBody>
      </p:sp>
      <p:sp>
        <p:nvSpPr>
          <p:cNvPr id="3" name="Rectangle 2"/>
          <p:cNvSpPr/>
          <p:nvPr/>
        </p:nvSpPr>
        <p:spPr>
          <a:xfrm>
            <a:off x="448235" y="6135312"/>
            <a:ext cx="7410824" cy="738664"/>
          </a:xfrm>
          <a:prstGeom prst="rect">
            <a:avLst/>
          </a:prstGeom>
        </p:spPr>
        <p:txBody>
          <a:bodyPr wrap="square">
            <a:spAutoFit/>
          </a:bodyPr>
          <a:lstStyle/>
          <a:p>
            <a:pPr lvl="1"/>
            <a:r>
              <a:rPr lang="en-US" sz="1400" baseline="30000" dirty="0" smtClean="0"/>
              <a:t>1 </a:t>
            </a:r>
            <a:r>
              <a:rPr lang="en-US" sz="1400" dirty="0" smtClean="0"/>
              <a:t>draft</a:t>
            </a:r>
            <a:r>
              <a:rPr lang="en-US" sz="1400" dirty="0"/>
              <a:t>-donley-nat444-</a:t>
            </a:r>
            <a:r>
              <a:rPr lang="en-US" sz="1400" dirty="0" smtClean="0"/>
              <a:t>impacts</a:t>
            </a:r>
          </a:p>
          <a:p>
            <a:pPr lvl="1"/>
            <a:r>
              <a:rPr lang="en-US" sz="1400" baseline="30000" dirty="0" smtClean="0"/>
              <a:t>2</a:t>
            </a:r>
            <a:r>
              <a:rPr lang="en-US" sz="1400" dirty="0" smtClean="0"/>
              <a:t> North American sales per ten thousand homes, per various sources.</a:t>
            </a:r>
          </a:p>
          <a:p>
            <a:pPr lvl="1"/>
            <a:r>
              <a:rPr lang="en-US" sz="1400" baseline="30000" dirty="0" smtClean="0"/>
              <a:t>3</a:t>
            </a:r>
            <a:r>
              <a:rPr lang="en-US" sz="1400" dirty="0" smtClean="0"/>
              <a:t> Arbitrary guess.  Spreadsheet at http://</a:t>
            </a:r>
            <a:r>
              <a:rPr lang="en-US" sz="1400" dirty="0" err="1" smtClean="0"/>
              <a:t>www.asgard.org</a:t>
            </a:r>
            <a:r>
              <a:rPr lang="en-US" sz="1400" dirty="0" smtClean="0"/>
              <a:t>/</a:t>
            </a:r>
            <a:r>
              <a:rPr lang="en-US" sz="1400" dirty="0" err="1" smtClean="0"/>
              <a:t>documents.html</a:t>
            </a:r>
            <a:endParaRPr lang="en-US" sz="1400" dirty="0"/>
          </a:p>
        </p:txBody>
      </p:sp>
    </p:spTree>
    <p:extLst>
      <p:ext uri="{BB962C8B-B14F-4D97-AF65-F5344CB8AC3E}">
        <p14:creationId xmlns:p14="http://schemas.microsoft.com/office/powerpoint/2010/main" val="23319140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Cost of CGN </a:t>
            </a:r>
            <a:br>
              <a:rPr lang="en-US" sz="3200" dirty="0" smtClean="0"/>
            </a:br>
            <a:r>
              <a:rPr lang="en-US" sz="2400" dirty="0" smtClean="0"/>
              <a:t>Per 10,000 users</a:t>
            </a:r>
            <a:endParaRPr lang="en-US" sz="3200" dirty="0"/>
          </a:p>
        </p:txBody>
      </p:sp>
      <p:sp>
        <p:nvSpPr>
          <p:cNvPr id="3" name="Content Placeholder 2"/>
          <p:cNvSpPr>
            <a:spLocks noGrp="1"/>
          </p:cNvSpPr>
          <p:nvPr>
            <p:ph idx="1"/>
          </p:nvPr>
        </p:nvSpPr>
        <p:spPr/>
        <p:txBody>
          <a:bodyPr/>
          <a:lstStyle/>
          <a:p>
            <a:r>
              <a:rPr lang="en-US" sz="2800" dirty="0" smtClean="0"/>
              <a:t>Capital</a:t>
            </a:r>
          </a:p>
          <a:p>
            <a:pPr lvl="1"/>
            <a:r>
              <a:rPr lang="en-US" sz="2400" dirty="0" smtClean="0"/>
              <a:t>Hardware, software, logging systems: 		</a:t>
            </a:r>
            <a:r>
              <a:rPr lang="en-US" sz="2400" dirty="0" smtClean="0">
                <a:solidFill>
                  <a:srgbClr val="008000"/>
                </a:solidFill>
              </a:rPr>
              <a:t>US$90,000 </a:t>
            </a:r>
            <a:r>
              <a:rPr lang="en-US" sz="2400" dirty="0" smtClean="0"/>
              <a:t>?</a:t>
            </a:r>
          </a:p>
          <a:p>
            <a:r>
              <a:rPr lang="en-US" sz="2800" dirty="0" smtClean="0"/>
              <a:t>Operations Expense</a:t>
            </a:r>
          </a:p>
          <a:p>
            <a:pPr lvl="1"/>
            <a:r>
              <a:rPr lang="en-US" sz="2400" dirty="0" smtClean="0"/>
              <a:t>System support, maintenance: 			</a:t>
            </a:r>
            <a:r>
              <a:rPr lang="en-US" sz="2400" dirty="0" smtClean="0">
                <a:solidFill>
                  <a:srgbClr val="008000"/>
                </a:solidFill>
              </a:rPr>
              <a:t>US$10,000</a:t>
            </a:r>
            <a:r>
              <a:rPr lang="en-US" sz="2400" dirty="0" smtClean="0"/>
              <a:t>?</a:t>
            </a:r>
          </a:p>
          <a:p>
            <a:pPr lvl="1"/>
            <a:r>
              <a:rPr lang="en-US" sz="2400" dirty="0"/>
              <a:t>If support call cost is $20, </a:t>
            </a:r>
            <a:r>
              <a:rPr lang="en-US" sz="2400" dirty="0" smtClean="0"/>
              <a:t>652 calls =  		</a:t>
            </a:r>
            <a:r>
              <a:rPr lang="en-US" sz="2400" dirty="0" smtClean="0">
                <a:solidFill>
                  <a:srgbClr val="008000"/>
                </a:solidFill>
              </a:rPr>
              <a:t>US$13,040</a:t>
            </a:r>
            <a:r>
              <a:rPr lang="en-US" sz="2400" dirty="0"/>
              <a:t>.  </a:t>
            </a:r>
            <a:endParaRPr lang="en-US" sz="2600" dirty="0" smtClean="0"/>
          </a:p>
          <a:p>
            <a:r>
              <a:rPr lang="en-US" sz="2800" dirty="0" smtClean="0"/>
              <a:t>Lost Revenue</a:t>
            </a:r>
          </a:p>
          <a:p>
            <a:pPr lvl="1"/>
            <a:r>
              <a:rPr lang="en-US" sz="2400" dirty="0"/>
              <a:t>If (ARPU) is $400/year, the annual </a:t>
            </a:r>
            <a:endParaRPr lang="en-US" sz="2400" dirty="0" smtClean="0"/>
          </a:p>
          <a:p>
            <a:pPr marL="231775" lvl="1" indent="0">
              <a:buNone/>
            </a:pPr>
            <a:r>
              <a:rPr lang="en-US" sz="2400" dirty="0" smtClean="0"/>
              <a:t>revenue </a:t>
            </a:r>
            <a:r>
              <a:rPr lang="en-US" sz="2400" dirty="0"/>
              <a:t>lost to CGN </a:t>
            </a:r>
            <a:r>
              <a:rPr lang="en-US" sz="2400" dirty="0" smtClean="0"/>
              <a:t>is:      $</a:t>
            </a:r>
            <a:r>
              <a:rPr lang="en-US" sz="2400" dirty="0"/>
              <a:t>400 * 652 =  </a:t>
            </a:r>
            <a:r>
              <a:rPr lang="en-US" sz="2400" dirty="0" smtClean="0"/>
              <a:t>		</a:t>
            </a:r>
            <a:r>
              <a:rPr lang="en-US" sz="2400" dirty="0" smtClean="0">
                <a:solidFill>
                  <a:srgbClr val="008000"/>
                </a:solidFill>
              </a:rPr>
              <a:t>US$</a:t>
            </a:r>
            <a:r>
              <a:rPr lang="en-US" sz="2400" dirty="0">
                <a:solidFill>
                  <a:srgbClr val="008000"/>
                </a:solidFill>
              </a:rPr>
              <a:t>260,800 </a:t>
            </a:r>
            <a:r>
              <a:rPr lang="en-US" sz="2400" dirty="0"/>
              <a:t>per year.  </a:t>
            </a:r>
          </a:p>
        </p:txBody>
      </p:sp>
      <p:sp>
        <p:nvSpPr>
          <p:cNvPr id="4" name="Slide Number Placeholder 3"/>
          <p:cNvSpPr>
            <a:spLocks noGrp="1"/>
          </p:cNvSpPr>
          <p:nvPr>
            <p:ph type="sldNum" sz="quarter" idx="10"/>
          </p:nvPr>
        </p:nvSpPr>
        <p:spPr/>
        <p:txBody>
          <a:bodyPr/>
          <a:lstStyle/>
          <a:p>
            <a:pPr>
              <a:defRPr/>
            </a:pPr>
            <a:fld id="{5B45B665-223B-4CE0-94E4-5EB98F6B0856}" type="slidenum">
              <a:rPr lang="en-US" smtClean="0"/>
              <a:pPr>
                <a:defRPr/>
              </a:pPr>
              <a:t>4</a:t>
            </a:fld>
            <a:endParaRPr lang="en-US" dirty="0"/>
          </a:p>
        </p:txBody>
      </p:sp>
    </p:spTree>
    <p:extLst>
      <p:ext uri="{BB962C8B-B14F-4D97-AF65-F5344CB8AC3E}">
        <p14:creationId xmlns:p14="http://schemas.microsoft.com/office/powerpoint/2010/main" val="2298090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CGN Costs per 10,000 Users</a:t>
            </a:r>
            <a:br>
              <a:rPr lang="en-US" dirty="0" smtClean="0"/>
            </a:br>
            <a:r>
              <a:rPr lang="en-US" sz="2400" dirty="0" smtClean="0"/>
              <a:t>(USD)</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13704053"/>
              </p:ext>
            </p:extLst>
          </p:nvPr>
        </p:nvGraphicFramePr>
        <p:xfrm>
          <a:off x="398463" y="1516063"/>
          <a:ext cx="8577262" cy="5281612"/>
        </p:xfrm>
        <a:graphic>
          <a:graphicData uri="http://schemas.openxmlformats.org/presentationml/2006/ole">
            <mc:AlternateContent xmlns:mc="http://schemas.openxmlformats.org/markup-compatibility/2006">
              <mc:Choice xmlns:v="urn:schemas-microsoft-com:vml" Requires="v">
                <p:oleObj spid="_x0000_s1070" name="Document" r:id="rId4" imgW="6134100" imgH="4165600" progId="Word.Document.12">
                  <p:embed/>
                </p:oleObj>
              </mc:Choice>
              <mc:Fallback>
                <p:oleObj name="Document" r:id="rId4" imgW="6134100" imgH="4165600" progId="Word.Document.12">
                  <p:embed/>
                  <p:pic>
                    <p:nvPicPr>
                      <p:cNvPr id="0" name=""/>
                      <p:cNvPicPr/>
                      <p:nvPr/>
                    </p:nvPicPr>
                    <p:blipFill>
                      <a:blip r:embed="rId5"/>
                      <a:stretch>
                        <a:fillRect/>
                      </a:stretch>
                    </p:blipFill>
                    <p:spPr>
                      <a:xfrm>
                        <a:off x="398463" y="1516063"/>
                        <a:ext cx="8577262" cy="5281612"/>
                      </a:xfrm>
                      <a:prstGeom prst="rect">
                        <a:avLst/>
                      </a:prstGeom>
                    </p:spPr>
                  </p:pic>
                </p:oleObj>
              </mc:Fallback>
            </mc:AlternateContent>
          </a:graphicData>
        </a:graphic>
      </p:graphicFrame>
      <p:sp>
        <p:nvSpPr>
          <p:cNvPr id="4" name="Rectangle 3"/>
          <p:cNvSpPr/>
          <p:nvPr/>
        </p:nvSpPr>
        <p:spPr>
          <a:xfrm>
            <a:off x="448235" y="6449073"/>
            <a:ext cx="7410824" cy="307777"/>
          </a:xfrm>
          <a:prstGeom prst="rect">
            <a:avLst/>
          </a:prstGeom>
        </p:spPr>
        <p:txBody>
          <a:bodyPr wrap="square">
            <a:spAutoFit/>
          </a:bodyPr>
          <a:lstStyle/>
          <a:p>
            <a:pPr lvl="1"/>
            <a:r>
              <a:rPr lang="en-US" sz="1400" dirty="0" smtClean="0"/>
              <a:t>Detailed paper at http://</a:t>
            </a:r>
            <a:r>
              <a:rPr lang="en-US" sz="1400" dirty="0" err="1" smtClean="0"/>
              <a:t>www.asgard.org</a:t>
            </a:r>
            <a:r>
              <a:rPr lang="en-US" sz="1400" dirty="0" smtClean="0"/>
              <a:t>/</a:t>
            </a:r>
            <a:r>
              <a:rPr lang="en-US" sz="1400" dirty="0" err="1" smtClean="0"/>
              <a:t>documents.html</a:t>
            </a:r>
            <a:endParaRPr lang="en-US" sz="1400" dirty="0"/>
          </a:p>
        </p:txBody>
      </p:sp>
    </p:spTree>
    <p:extLst>
      <p:ext uri="{BB962C8B-B14F-4D97-AF65-F5344CB8AC3E}">
        <p14:creationId xmlns:p14="http://schemas.microsoft.com/office/powerpoint/2010/main" val="10965629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it cost to use CGN?</a:t>
            </a:r>
          </a:p>
        </p:txBody>
      </p:sp>
      <p:sp>
        <p:nvSpPr>
          <p:cNvPr id="3" name="Content Placeholder 2"/>
          <p:cNvSpPr>
            <a:spLocks noGrp="1"/>
          </p:cNvSpPr>
          <p:nvPr>
            <p:ph idx="1"/>
          </p:nvPr>
        </p:nvSpPr>
        <p:spPr>
          <a:xfrm>
            <a:off x="457200" y="2853802"/>
            <a:ext cx="8229600" cy="3272361"/>
          </a:xfrm>
        </p:spPr>
        <p:txBody>
          <a:bodyPr/>
          <a:lstStyle/>
          <a:p>
            <a:pPr marL="0" indent="0" algn="ctr">
              <a:buNone/>
            </a:pPr>
            <a:r>
              <a:rPr lang="en-US" sz="3200" dirty="0" smtClean="0"/>
              <a:t>CGN costs US$1.5 million for every 10,000 users it’s used for, or $30 per user per year.</a:t>
            </a:r>
          </a:p>
          <a:p>
            <a:pPr marL="0" indent="0" algn="ctr">
              <a:buNone/>
            </a:pPr>
            <a:endParaRPr lang="en-US" sz="3200" dirty="0"/>
          </a:p>
        </p:txBody>
      </p:sp>
    </p:spTree>
    <p:extLst>
      <p:ext uri="{BB962C8B-B14F-4D97-AF65-F5344CB8AC3E}">
        <p14:creationId xmlns:p14="http://schemas.microsoft.com/office/powerpoint/2010/main" val="3130270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What will it cost to run dual stack?</a:t>
            </a:r>
            <a:endParaRPr lang="en-US" dirty="0"/>
          </a:p>
        </p:txBody>
      </p:sp>
    </p:spTree>
    <p:extLst>
      <p:ext uri="{BB962C8B-B14F-4D97-AF65-F5344CB8AC3E}">
        <p14:creationId xmlns:p14="http://schemas.microsoft.com/office/powerpoint/2010/main" val="45981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Dual-Stack</a:t>
            </a:r>
            <a:endParaRPr lang="en-US" dirty="0"/>
          </a:p>
        </p:txBody>
      </p:sp>
      <p:sp>
        <p:nvSpPr>
          <p:cNvPr id="3" name="Content Placeholder 2"/>
          <p:cNvSpPr>
            <a:spLocks noGrp="1"/>
          </p:cNvSpPr>
          <p:nvPr>
            <p:ph idx="1"/>
          </p:nvPr>
        </p:nvSpPr>
        <p:spPr/>
        <p:txBody>
          <a:bodyPr/>
          <a:lstStyle/>
          <a:p>
            <a:r>
              <a:rPr lang="en-US" sz="2800" dirty="0" smtClean="0"/>
              <a:t>Asked experts on various industry segments</a:t>
            </a:r>
          </a:p>
          <a:p>
            <a:pPr lvl="1"/>
            <a:r>
              <a:rPr lang="en-US" sz="2400" dirty="0" smtClean="0"/>
              <a:t>Data </a:t>
            </a:r>
            <a:r>
              <a:rPr lang="en-US" sz="2400" dirty="0"/>
              <a:t>Center/Host/Content</a:t>
            </a:r>
          </a:p>
          <a:p>
            <a:pPr lvl="1"/>
            <a:r>
              <a:rPr lang="en-US" sz="2400" dirty="0" smtClean="0"/>
              <a:t>ISP</a:t>
            </a:r>
          </a:p>
          <a:p>
            <a:pPr lvl="1"/>
            <a:r>
              <a:rPr lang="en-US" sz="2400" dirty="0" smtClean="0"/>
              <a:t>Enterprise</a:t>
            </a:r>
          </a:p>
          <a:p>
            <a:r>
              <a:rPr lang="en-US" sz="2800" dirty="0" smtClean="0"/>
              <a:t>Deployment Cost</a:t>
            </a:r>
          </a:p>
          <a:p>
            <a:r>
              <a:rPr lang="en-US" sz="2800" dirty="0" smtClean="0"/>
              <a:t>Operational Cost</a:t>
            </a:r>
          </a:p>
          <a:p>
            <a:pPr marL="231775" lvl="1" indent="0">
              <a:buNone/>
            </a:pPr>
            <a:endParaRPr lang="en-US" sz="2400" dirty="0" smtClean="0"/>
          </a:p>
        </p:txBody>
      </p:sp>
      <p:sp>
        <p:nvSpPr>
          <p:cNvPr id="4" name="Slide Number Placeholder 3"/>
          <p:cNvSpPr>
            <a:spLocks noGrp="1"/>
          </p:cNvSpPr>
          <p:nvPr>
            <p:ph type="sldNum" sz="quarter" idx="10"/>
          </p:nvPr>
        </p:nvSpPr>
        <p:spPr/>
        <p:txBody>
          <a:bodyPr/>
          <a:lstStyle/>
          <a:p>
            <a:pPr>
              <a:defRPr/>
            </a:pPr>
            <a:fld id="{5B45B665-223B-4CE0-94E4-5EB98F6B0856}" type="slidenum">
              <a:rPr lang="en-US" smtClean="0"/>
              <a:pPr>
                <a:defRPr/>
              </a:pPr>
              <a:t>8</a:t>
            </a:fld>
            <a:endParaRPr lang="en-US" dirty="0"/>
          </a:p>
        </p:txBody>
      </p:sp>
    </p:spTree>
    <p:extLst>
      <p:ext uri="{BB962C8B-B14F-4D97-AF65-F5344CB8AC3E}">
        <p14:creationId xmlns:p14="http://schemas.microsoft.com/office/powerpoint/2010/main" val="26377821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0_Office Theme">
  <a:themeElements>
    <a:clrScheme name="UPS_092011">
      <a:dk1>
        <a:srgbClr val="000000"/>
      </a:dk1>
      <a:lt1>
        <a:srgbClr val="FFFFFF"/>
      </a:lt1>
      <a:dk2>
        <a:srgbClr val="2C0000"/>
      </a:dk2>
      <a:lt2>
        <a:srgbClr val="808080"/>
      </a:lt2>
      <a:accent1>
        <a:srgbClr val="FFFFFF"/>
      </a:accent1>
      <a:accent2>
        <a:srgbClr val="0B4D40"/>
      </a:accent2>
      <a:accent3>
        <a:srgbClr val="FFFFFF"/>
      </a:accent3>
      <a:accent4>
        <a:srgbClr val="000000"/>
      </a:accent4>
      <a:accent5>
        <a:srgbClr val="FFFFFF"/>
      </a:accent5>
      <a:accent6>
        <a:srgbClr val="094539"/>
      </a:accent6>
      <a:hlink>
        <a:srgbClr val="018069"/>
      </a:hlink>
      <a:folHlink>
        <a:srgbClr val="55B88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7_Office Theme">
  <a:themeElements>
    <a:clrScheme name="twc">
      <a:dk1>
        <a:srgbClr val="000000"/>
      </a:dk1>
      <a:lt1>
        <a:srgbClr val="F5F5F5"/>
      </a:lt1>
      <a:dk2>
        <a:srgbClr val="484B54"/>
      </a:dk2>
      <a:lt2>
        <a:srgbClr val="8CBF30"/>
      </a:lt2>
      <a:accent1>
        <a:srgbClr val="589126"/>
      </a:accent1>
      <a:accent2>
        <a:srgbClr val="008FD3"/>
      </a:accent2>
      <a:accent3>
        <a:srgbClr val="005EA1"/>
      </a:accent3>
      <a:accent4>
        <a:srgbClr val="75348B"/>
      </a:accent4>
      <a:accent5>
        <a:srgbClr val="541B65"/>
      </a:accent5>
      <a:accent6>
        <a:srgbClr val="E37222"/>
      </a:accent6>
      <a:hlink>
        <a:srgbClr val="C54C00"/>
      </a:hlink>
      <a:folHlink>
        <a:srgbClr val="F5F5F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twc">
      <a:dk1>
        <a:srgbClr val="000000"/>
      </a:dk1>
      <a:lt1>
        <a:srgbClr val="F5F5F5"/>
      </a:lt1>
      <a:dk2>
        <a:srgbClr val="484B54"/>
      </a:dk2>
      <a:lt2>
        <a:srgbClr val="8CBF30"/>
      </a:lt2>
      <a:accent1>
        <a:srgbClr val="589126"/>
      </a:accent1>
      <a:accent2>
        <a:srgbClr val="008FD3"/>
      </a:accent2>
      <a:accent3>
        <a:srgbClr val="005EA1"/>
      </a:accent3>
      <a:accent4>
        <a:srgbClr val="75348B"/>
      </a:accent4>
      <a:accent5>
        <a:srgbClr val="541B65"/>
      </a:accent5>
      <a:accent6>
        <a:srgbClr val="E37222"/>
      </a:accent6>
      <a:hlink>
        <a:srgbClr val="C54C00"/>
      </a:hlink>
      <a:folHlink>
        <a:srgbClr val="F5F5F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30758</TotalTime>
  <Words>1028</Words>
  <Application>Microsoft Macintosh PowerPoint</Application>
  <PresentationFormat>On-screen Show (4:3)</PresentationFormat>
  <Paragraphs>256</Paragraphs>
  <Slides>19</Slides>
  <Notes>16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23" baseType="lpstr">
      <vt:lpstr>10_Office Theme</vt:lpstr>
      <vt:lpstr>7_Office Theme</vt:lpstr>
      <vt:lpstr>5_Office Theme</vt:lpstr>
      <vt:lpstr>Document</vt:lpstr>
      <vt:lpstr>PowerPoint Presentation</vt:lpstr>
      <vt:lpstr>Introduction</vt:lpstr>
      <vt:lpstr>PowerPoint Presentation</vt:lpstr>
      <vt:lpstr>What Does CGN Cost?</vt:lpstr>
      <vt:lpstr>Cost of CGN  Per 10,000 users</vt:lpstr>
      <vt:lpstr>Total CGN Costs per 10,000 Users (USD)</vt:lpstr>
      <vt:lpstr>What will it cost to use CGN?</vt:lpstr>
      <vt:lpstr>PowerPoint Presentation</vt:lpstr>
      <vt:lpstr>Cost of Dual-Stack</vt:lpstr>
      <vt:lpstr>Deployment Costs</vt:lpstr>
      <vt:lpstr>Operations Costs</vt:lpstr>
      <vt:lpstr>What will it cost to run dual-stack?</vt:lpstr>
      <vt:lpstr>PowerPoint Presentation</vt:lpstr>
      <vt:lpstr>IPv4 Demand</vt:lpstr>
      <vt:lpstr>IPv4 Supply</vt:lpstr>
      <vt:lpstr>IPv4 Supply At what price would someone sell an IPv4 address?</vt:lpstr>
      <vt:lpstr>What will it cost to buy IPv4 addresses?</vt:lpstr>
      <vt:lpstr>Resolution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Presentations.Freelance</dc:creator>
  <cp:lastModifiedBy>Lee Howard</cp:lastModifiedBy>
  <cp:revision>337</cp:revision>
  <cp:lastPrinted>2012-04-19T18:47:43Z</cp:lastPrinted>
  <dcterms:created xsi:type="dcterms:W3CDTF">2010-10-05T23:32:12Z</dcterms:created>
  <dcterms:modified xsi:type="dcterms:W3CDTF">2013-04-04T19:10:17Z</dcterms:modified>
</cp:coreProperties>
</file>