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6" r:id="rId7"/>
    <p:sldId id="260" r:id="rId8"/>
    <p:sldId id="265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DP_pref_eng.jpg"/>
          <p:cNvPicPr>
            <a:picLocks noChangeAspect="1"/>
          </p:cNvPicPr>
          <p:nvPr/>
        </p:nvPicPr>
        <p:blipFill>
          <a:blip r:embed="rId2" cstate="print"/>
          <a:srcRect l="17299" t="23534" r="18448" b="26038"/>
          <a:stretch>
            <a:fillRect/>
          </a:stretch>
        </p:blipFill>
        <p:spPr bwMode="auto">
          <a:xfrm>
            <a:off x="215900" y="6108700"/>
            <a:ext cx="97155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  <a:lvl2pPr marL="808038" indent="-350838">
              <a:defRPr b="1">
                <a:solidFill>
                  <a:schemeClr val="accent1"/>
                </a:solidFill>
                <a:latin typeface="+mj-lt"/>
              </a:defRPr>
            </a:lvl2pPr>
            <a:lvl3pPr marL="1250950" indent="-336550">
              <a:buFont typeface="Wingdings" pitchFamily="2" charset="2"/>
              <a:buChar char="ü"/>
              <a:defRPr b="0">
                <a:solidFill>
                  <a:schemeClr val="tx1"/>
                </a:solidFill>
                <a:latin typeface="+mj-lt"/>
              </a:defRPr>
            </a:lvl3pPr>
            <a:lvl4pPr>
              <a:defRPr sz="2400" i="1">
                <a:solidFill>
                  <a:schemeClr val="accent1"/>
                </a:solidFill>
                <a:latin typeface="+mj-lt"/>
              </a:defRPr>
            </a:lvl4pPr>
            <a:lvl5pPr marL="2147888" indent="-319088">
              <a:buFont typeface="Wingdings" pitchFamily="2" charset="2"/>
              <a:buChar char="q"/>
              <a:defRPr i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 b="1">
                <a:solidFill>
                  <a:schemeClr val="accent1"/>
                </a:solidFill>
              </a:defRPr>
            </a:lvl2pPr>
            <a:lvl3pPr>
              <a:defRPr sz="2000" b="0">
                <a:solidFill>
                  <a:schemeClr val="tx1"/>
                </a:solidFill>
              </a:defRPr>
            </a:lvl3pPr>
            <a:lvl4pPr>
              <a:defRPr sz="1800" i="1">
                <a:solidFill>
                  <a:schemeClr val="accent1"/>
                </a:solidFill>
              </a:defRPr>
            </a:lvl4pPr>
            <a:lvl5pPr>
              <a:buFont typeface="Wingdings" pitchFamily="2" charset="2"/>
              <a:buChar char="q"/>
              <a:defRPr sz="18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 b="1">
                <a:solidFill>
                  <a:schemeClr val="accent1"/>
                </a:solidFill>
              </a:defRPr>
            </a:lvl2pPr>
            <a:lvl3pPr>
              <a:defRPr sz="2000" b="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buFont typeface="Wingdings" pitchFamily="2" charset="2"/>
              <a:buChar char="q"/>
              <a:defRPr sz="18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 b="1">
                <a:solidFill>
                  <a:srgbClr val="0070C0"/>
                </a:solidFill>
              </a:defRPr>
            </a:lvl2pPr>
            <a:lvl3pPr>
              <a:defRPr sz="2000" b="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buFont typeface="Wingdings" pitchFamily="2" charset="2"/>
              <a:buChar char="q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 b="1">
                <a:solidFill>
                  <a:schemeClr val="accent1"/>
                </a:solidFill>
              </a:defRPr>
            </a:lvl2pPr>
            <a:lvl3pPr>
              <a:defRPr sz="2000" b="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buFont typeface="Wingdings" pitchFamily="2" charset="2"/>
              <a:buChar char="q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5505"/>
            <a:ext cx="3008313" cy="720744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25505"/>
            <a:ext cx="5111750" cy="5411807"/>
          </a:xfrm>
        </p:spPr>
        <p:txBody>
          <a:bodyPr/>
          <a:lstStyle>
            <a:lvl1pPr>
              <a:defRPr sz="2800"/>
            </a:lvl1pPr>
            <a:lvl2pPr>
              <a:defRPr sz="2400" b="1">
                <a:solidFill>
                  <a:schemeClr val="accent1"/>
                </a:solidFill>
              </a:defRPr>
            </a:lvl2pPr>
            <a:lvl3pPr>
              <a:defRPr sz="2400" b="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 marL="2147888" indent="-319088">
              <a:buFont typeface="Wingdings" pitchFamily="2" charset="2"/>
              <a:buChar char="q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46249"/>
            <a:ext cx="3008313" cy="4691063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3772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5147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ga-IE" noProof="0" smtClean="0"/>
              <a:t>Drag picture to placeholder or click icon to add</a:t>
            </a:r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804862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 b="1">
                <a:solidFill>
                  <a:schemeClr val="accent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buFont typeface="Wingdings" pitchFamily="2" charset="2"/>
              <a:buChar char="q"/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26075"/>
            <a:ext cx="2057400" cy="548324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26075"/>
            <a:ext cx="6019800" cy="5483245"/>
          </a:xfrm>
        </p:spPr>
        <p:txBody>
          <a:bodyPr vert="eaVert"/>
          <a:lstStyle>
            <a:lvl2pPr>
              <a:defRPr b="1">
                <a:solidFill>
                  <a:schemeClr val="accent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buFont typeface="Wingdings" pitchFamily="2" charset="2"/>
              <a:buChar char="q"/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pt_template_01d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8175" y="-171450"/>
            <a:ext cx="72358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5693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Verdana" pitchFamily="34" charset="0"/>
          <a:cs typeface="Verdan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+mj-lt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accent1"/>
          </a:solidFill>
          <a:latin typeface="+mj-lt"/>
          <a:ea typeface="Verdana" pitchFamily="34" charset="0"/>
          <a:cs typeface="Verdana" pitchFamily="34" charset="0"/>
        </a:defRPr>
      </a:lvl2pPr>
      <a:lvl3pPr marL="1250950" indent="-3365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400" kern="1200">
          <a:solidFill>
            <a:schemeClr val="tx1"/>
          </a:solidFill>
          <a:latin typeface="+mj-lt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i="1" kern="1200">
          <a:solidFill>
            <a:schemeClr val="accent1"/>
          </a:solidFill>
          <a:latin typeface="+mj-lt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rgbClr val="7F7F7F"/>
          </a:solidFill>
          <a:latin typeface="+mj-lt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rian.nisbet@heanet.i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Imprecise Network Monitoring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Nisbet, HEAnet</a:t>
            </a:r>
          </a:p>
          <a:p>
            <a:r>
              <a:rPr lang="en-US" dirty="0" smtClean="0"/>
              <a:t>RIPE67, Athens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314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65323"/>
            <a:ext cx="8569325" cy="4525963"/>
          </a:xfrm>
        </p:spPr>
        <p:txBody>
          <a:bodyPr/>
          <a:lstStyle/>
          <a:p>
            <a:r>
              <a:rPr lang="en-US" sz="3600" dirty="0" smtClean="0"/>
              <a:t>Huge amounts of noise, even (especially?) during an incident</a:t>
            </a:r>
          </a:p>
          <a:p>
            <a:endParaRPr lang="en-US" sz="3600" dirty="0"/>
          </a:p>
          <a:p>
            <a:r>
              <a:rPr lang="en-US" sz="3600" dirty="0" smtClean="0"/>
              <a:t>Many students complain about having to study, then complain when they can’t</a:t>
            </a:r>
          </a:p>
          <a:p>
            <a:endParaRPr lang="en-US" sz="3600" dirty="0"/>
          </a:p>
          <a:p>
            <a:r>
              <a:rPr lang="en-US" sz="3600" dirty="0" smtClean="0"/>
              <a:t>Institution acronyms may well be shared (DCU is a university, a football team &amp; a superhero universe)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48998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hlinkClick r:id="rId2"/>
              </a:rPr>
              <a:t>b</a:t>
            </a:r>
            <a:r>
              <a:rPr lang="en-US" sz="4000" dirty="0" smtClean="0">
                <a:hlinkClick r:id="rId2"/>
              </a:rPr>
              <a:t>rian.nisbet@heanet.ie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@natural20</a:t>
            </a:r>
          </a:p>
          <a:p>
            <a:endParaRPr lang="en-US" sz="4000" dirty="0"/>
          </a:p>
          <a:p>
            <a:r>
              <a:rPr lang="en-US" sz="4000" dirty="0" err="1"/>
              <a:t>www.facebook.com</a:t>
            </a:r>
            <a:r>
              <a:rPr lang="en-US" sz="4000" dirty="0"/>
              <a:t>/natural20</a:t>
            </a:r>
            <a:endParaRPr lang="en-US" sz="40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15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023590"/>
            <a:ext cx="8569325" cy="4525963"/>
          </a:xfrm>
        </p:spPr>
        <p:txBody>
          <a:bodyPr/>
          <a:lstStyle/>
          <a:p>
            <a:r>
              <a:rPr lang="en-US" sz="3600" dirty="0" smtClean="0"/>
              <a:t>Important word here is imprecise</a:t>
            </a:r>
          </a:p>
          <a:p>
            <a:endParaRPr lang="en-US" sz="3600" dirty="0" smtClean="0"/>
          </a:p>
          <a:p>
            <a:r>
              <a:rPr lang="en-US" sz="3600" dirty="0" smtClean="0"/>
              <a:t>This is a secondary information source at best</a:t>
            </a:r>
          </a:p>
          <a:p>
            <a:endParaRPr lang="en-US" sz="3600" dirty="0" smtClean="0"/>
          </a:p>
          <a:p>
            <a:r>
              <a:rPr lang="en-US" sz="3600" dirty="0" smtClean="0"/>
              <a:t>People on the Internet are often wrong</a:t>
            </a:r>
          </a:p>
          <a:p>
            <a:endParaRPr lang="en-US" sz="3600" dirty="0" smtClean="0"/>
          </a:p>
          <a:p>
            <a:r>
              <a:rPr lang="en-US" sz="3600" dirty="0"/>
              <a:t>Do not go home and turn off other tools!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551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Imprecise Tools</a:t>
            </a:r>
            <a:endParaRPr lang="en-US" dirty="0"/>
          </a:p>
        </p:txBody>
      </p:sp>
      <p:pic>
        <p:nvPicPr>
          <p:cNvPr id="4" name="Content Placeholder 3" descr="twitter-bird-blue-on-white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592" b="235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723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the Future?</a:t>
            </a:r>
            <a:endParaRPr lang="en-US" dirty="0"/>
          </a:p>
        </p:txBody>
      </p:sp>
      <p:pic>
        <p:nvPicPr>
          <p:cNvPr id="4" name="Content Placeholder 3" descr="life_twitter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9365" r="-69365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6488870" y="5756831"/>
            <a:ext cx="1070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err="1" smtClean="0"/>
              <a:t>kcd.com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54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Imprecise Tools</a:t>
            </a:r>
            <a:endParaRPr lang="en-US" dirty="0"/>
          </a:p>
        </p:txBody>
      </p:sp>
      <p:pic>
        <p:nvPicPr>
          <p:cNvPr id="14" name="Content Placeholder 13" descr="FB-f-Logo__blue_512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4669" r="-446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2984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Is It Someone’s Job?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Many commercial operators have dedicated social media CS teams.</a:t>
            </a:r>
          </a:p>
          <a:p>
            <a:endParaRPr lang="en-IE" dirty="0"/>
          </a:p>
          <a:p>
            <a:r>
              <a:rPr lang="en-IE" dirty="0" smtClean="0"/>
              <a:t>No expectation for NRENs to have them, yet.</a:t>
            </a:r>
          </a:p>
          <a:p>
            <a:endParaRPr lang="en-IE" dirty="0"/>
          </a:p>
          <a:p>
            <a:r>
              <a:rPr lang="en-IE" dirty="0" smtClean="0"/>
              <a:t>Any expectation for either group to have engineering staff hired to check Twitter?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15049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- NRENs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82719"/>
            <a:ext cx="8569325" cy="4525963"/>
          </a:xfrm>
        </p:spPr>
        <p:txBody>
          <a:bodyPr/>
          <a:lstStyle/>
          <a:p>
            <a:r>
              <a:rPr lang="en-US" sz="3600" dirty="0" smtClean="0"/>
              <a:t>Is $VLE down for everyone or just me?</a:t>
            </a:r>
          </a:p>
          <a:p>
            <a:endParaRPr lang="en-US" sz="3600" dirty="0"/>
          </a:p>
          <a:p>
            <a:r>
              <a:rPr lang="en-US" sz="3600" dirty="0" smtClean="0"/>
              <a:t>Has the campus lost power or just connectivity?</a:t>
            </a:r>
          </a:p>
          <a:p>
            <a:endParaRPr lang="en-US" sz="3600" dirty="0"/>
          </a:p>
          <a:p>
            <a:r>
              <a:rPr lang="en-US" sz="3600" dirty="0" smtClean="0"/>
              <a:t>Has the local computer services </a:t>
            </a:r>
            <a:r>
              <a:rPr lang="en-US" sz="3600" dirty="0" err="1" smtClean="0"/>
              <a:t>dept</a:t>
            </a:r>
            <a:r>
              <a:rPr lang="en-US" sz="3600" dirty="0" smtClean="0"/>
              <a:t> noticed something they haven’t told you about yet?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8171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Use Cases – Commercial Operators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Routing issues to !Google or !Amazon?</a:t>
            </a:r>
          </a:p>
          <a:p>
            <a:endParaRPr lang="en-IE" dirty="0"/>
          </a:p>
          <a:p>
            <a:r>
              <a:rPr lang="en-IE" dirty="0" smtClean="0"/>
              <a:t>Increased latency?</a:t>
            </a:r>
          </a:p>
          <a:p>
            <a:pPr>
              <a:buNone/>
            </a:pPr>
            <a:endParaRPr lang="en-IE" dirty="0"/>
          </a:p>
          <a:p>
            <a:r>
              <a:rPr lang="en-IE" dirty="0" smtClean="0"/>
              <a:t>Unintended consequences of a change?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87992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252299"/>
            <a:ext cx="8569325" cy="4525963"/>
          </a:xfrm>
        </p:spPr>
        <p:txBody>
          <a:bodyPr/>
          <a:lstStyle/>
          <a:p>
            <a:r>
              <a:rPr lang="en-US" sz="4000" dirty="0" smtClean="0"/>
              <a:t>Find relevant official a/</a:t>
            </a:r>
            <a:r>
              <a:rPr lang="en-US" sz="4000" dirty="0" err="1" smtClean="0"/>
              <a:t>cs</a:t>
            </a:r>
            <a:r>
              <a:rPr lang="en-US" sz="4000" dirty="0" smtClean="0"/>
              <a:t>, follow them</a:t>
            </a:r>
          </a:p>
          <a:p>
            <a:endParaRPr lang="en-US" sz="4000" dirty="0" smtClean="0"/>
          </a:p>
          <a:p>
            <a:r>
              <a:rPr lang="en-US" sz="4000" dirty="0" smtClean="0"/>
              <a:t>Reactive searches</a:t>
            </a:r>
          </a:p>
          <a:p>
            <a:endParaRPr lang="en-US" sz="4000" dirty="0"/>
          </a:p>
          <a:p>
            <a:r>
              <a:rPr lang="en-US" sz="4000" dirty="0" smtClean="0"/>
              <a:t>Don’t just search locally, the Internet is a big place!</a:t>
            </a:r>
          </a:p>
        </p:txBody>
      </p:sp>
    </p:spTree>
    <p:extLst>
      <p:ext uri="{BB962C8B-B14F-4D97-AF65-F5344CB8AC3E}">
        <p14:creationId xmlns:p14="http://schemas.microsoft.com/office/powerpoint/2010/main" xmlns="" val="346783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Anet PPP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HEAnet-PPP-Template.pptx</Template>
  <TotalTime>4681</TotalTime>
  <Words>228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HEAnet PPP Template</vt:lpstr>
      <vt:lpstr>Imprecise Network Monitoring Tools</vt:lpstr>
      <vt:lpstr>Caveats!</vt:lpstr>
      <vt:lpstr>Imprecise Tools</vt:lpstr>
      <vt:lpstr>Is This the Future?</vt:lpstr>
      <vt:lpstr>More Imprecise Tools</vt:lpstr>
      <vt:lpstr>Is It Someone’s Job?</vt:lpstr>
      <vt:lpstr>Use Cases - NRENs</vt:lpstr>
      <vt:lpstr>Use Cases – Commercial Operators</vt:lpstr>
      <vt:lpstr>Configuration Hints</vt:lpstr>
      <vt:lpstr>Alarm Filtering</vt:lpstr>
      <vt:lpstr>Slide 11</vt:lpstr>
    </vt:vector>
  </TitlesOfParts>
  <Company>HEAnet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Imprecise Network Monitoring Tools</dc:title>
  <dc:creator>Brian Nisbet</dc:creator>
  <cp:lastModifiedBy>Brian Nisbet</cp:lastModifiedBy>
  <cp:revision>16</cp:revision>
  <dcterms:created xsi:type="dcterms:W3CDTF">2013-05-30T08:46:13Z</dcterms:created>
  <dcterms:modified xsi:type="dcterms:W3CDTF">2013-10-07T16:58:55Z</dcterms:modified>
</cp:coreProperties>
</file>