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7" r:id="rId2"/>
    <p:sldId id="282" r:id="rId3"/>
    <p:sldId id="267" r:id="rId4"/>
    <p:sldId id="268" r:id="rId5"/>
    <p:sldId id="275" r:id="rId6"/>
    <p:sldId id="276" r:id="rId7"/>
    <p:sldId id="290" r:id="rId8"/>
    <p:sldId id="295" r:id="rId9"/>
    <p:sldId id="280" r:id="rId10"/>
    <p:sldId id="298" r:id="rId11"/>
    <p:sldId id="300" r:id="rId12"/>
    <p:sldId id="311" r:id="rId13"/>
    <p:sldId id="312" r:id="rId14"/>
    <p:sldId id="265" r:id="rId1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2325" autoAdjust="0"/>
  </p:normalViewPr>
  <p:slideViewPr>
    <p:cSldViewPr>
      <p:cViewPr>
        <p:scale>
          <a:sx n="60" d="100"/>
          <a:sy n="60" d="100"/>
        </p:scale>
        <p:origin x="-2021" y="-149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23D251-5389-408B-A1B5-1E44F1440356}" type="datetimeFigureOut">
              <a:rPr lang="nl-NL" smtClean="0"/>
              <a:t>9-10-2013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5A58C1-8BCC-4D2A-9F59-92393196869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76899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nl-NL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66B0FAE5-DC5E-4219-9636-7ECC6FF81B24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5A58C1-8BCC-4D2A-9F59-923931968693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578180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nl-NL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037C8F03-B99D-4CDD-87DB-F1FE1CEFBFF4}" type="slidenum">
              <a:rPr lang="en-US" smtClean="0"/>
              <a:pPr>
                <a:defRPr/>
              </a:pPr>
              <a:t>14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359A66B1-22A3-4F1B-933A-1AD3AC496E6F}" type="slidenum">
              <a:rPr lang="nl-NL" smtClean="0"/>
              <a:pPr>
                <a:defRPr/>
              </a:pPr>
              <a:t>2</a:t>
            </a:fld>
            <a:endParaRPr lang="nl-NL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nl-NL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No significant </a:t>
            </a:r>
            <a:r>
              <a:rPr lang="nl-NL" dirty="0" err="1" smtClean="0"/>
              <a:t>increase</a:t>
            </a:r>
            <a:r>
              <a:rPr lang="nl-NL" dirty="0" smtClean="0"/>
              <a:t> overall, </a:t>
            </a:r>
            <a:r>
              <a:rPr lang="nl-NL" dirty="0" err="1" smtClean="0"/>
              <a:t>and</a:t>
            </a:r>
            <a:r>
              <a:rPr lang="nl-NL" dirty="0" smtClean="0"/>
              <a:t> a </a:t>
            </a:r>
            <a:r>
              <a:rPr lang="nl-NL" dirty="0" err="1" smtClean="0"/>
              <a:t>clear</a:t>
            </a:r>
            <a:r>
              <a:rPr lang="nl-NL" dirty="0" smtClean="0"/>
              <a:t> </a:t>
            </a:r>
            <a:r>
              <a:rPr lang="nl-NL" dirty="0" err="1" smtClean="0"/>
              <a:t>tendency</a:t>
            </a:r>
            <a:r>
              <a:rPr lang="nl-NL" dirty="0" smtClean="0"/>
              <a:t> </a:t>
            </a:r>
            <a:r>
              <a:rPr lang="nl-NL" dirty="0" err="1" smtClean="0"/>
              <a:t>toward</a:t>
            </a:r>
            <a:r>
              <a:rPr lang="nl-NL" dirty="0" smtClean="0"/>
              <a:t> </a:t>
            </a:r>
            <a:r>
              <a:rPr lang="nl-NL" dirty="0" err="1" smtClean="0"/>
              <a:t>becoming</a:t>
            </a:r>
            <a:r>
              <a:rPr lang="nl-NL" dirty="0" smtClean="0"/>
              <a:t> more significant</a:t>
            </a:r>
            <a:endParaRPr lang="nl-NL" baseline="0" dirty="0" smtClean="0"/>
          </a:p>
          <a:p>
            <a:endParaRPr lang="nl-NL" baseline="0" dirty="0" smtClean="0"/>
          </a:p>
          <a:p>
            <a:endParaRPr lang="nl-NL" baseline="0" dirty="0" smtClean="0"/>
          </a:p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	2010</a:t>
            </a:r>
            <a:r>
              <a:rPr lang="en-US" dirty="0" smtClean="0"/>
              <a:t> 	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2011</a:t>
            </a:r>
            <a:r>
              <a:rPr lang="en-US" dirty="0" smtClean="0"/>
              <a:t> 	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2012</a:t>
            </a:r>
            <a:r>
              <a:rPr lang="en-US" dirty="0" smtClean="0"/>
              <a:t> 	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2013</a:t>
            </a:r>
            <a:r>
              <a:rPr lang="en-US" dirty="0" smtClean="0"/>
              <a:t> </a:t>
            </a:r>
          </a:p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More than 2%</a:t>
            </a:r>
            <a:r>
              <a:rPr lang="en-US" dirty="0" smtClean="0"/>
              <a:t> 	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4%</a:t>
            </a:r>
            <a:r>
              <a:rPr lang="en-US" dirty="0" smtClean="0"/>
              <a:t> 	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7%</a:t>
            </a:r>
            <a:r>
              <a:rPr lang="en-US" dirty="0" smtClean="0"/>
              <a:t> 	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9%</a:t>
            </a:r>
            <a:r>
              <a:rPr lang="en-US" dirty="0" smtClean="0"/>
              <a:t> 	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12%</a:t>
            </a:r>
            <a:r>
              <a:rPr lang="en-US" dirty="0" smtClean="0"/>
              <a:t> </a:t>
            </a:r>
          </a:p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1.0% - 2.0%</a:t>
            </a:r>
            <a:r>
              <a:rPr lang="en-US" dirty="0" smtClean="0"/>
              <a:t> 	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2%</a:t>
            </a:r>
            <a:r>
              <a:rPr lang="en-US" dirty="0" smtClean="0"/>
              <a:t> 	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7%</a:t>
            </a:r>
            <a:r>
              <a:rPr lang="en-US" dirty="0" smtClean="0"/>
              <a:t> 	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10%</a:t>
            </a:r>
            <a:r>
              <a:rPr lang="en-US" dirty="0" smtClean="0"/>
              <a:t> 	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9%</a:t>
            </a:r>
            <a:r>
              <a:rPr lang="en-US" dirty="0" smtClean="0"/>
              <a:t> </a:t>
            </a:r>
          </a:p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0.5% - 1.0%</a:t>
            </a:r>
            <a:r>
              <a:rPr lang="en-US" dirty="0" smtClean="0"/>
              <a:t> 	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4%</a:t>
            </a:r>
            <a:r>
              <a:rPr lang="en-US" dirty="0" smtClean="0"/>
              <a:t> 	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6%</a:t>
            </a:r>
            <a:r>
              <a:rPr lang="en-US" dirty="0" smtClean="0"/>
              <a:t> 	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7%</a:t>
            </a:r>
            <a:r>
              <a:rPr lang="en-US" dirty="0" smtClean="0"/>
              <a:t> 	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10%</a:t>
            </a:r>
            <a:r>
              <a:rPr lang="en-US" dirty="0" smtClean="0"/>
              <a:t> </a:t>
            </a:r>
          </a:p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0% - 0.5%</a:t>
            </a:r>
            <a:r>
              <a:rPr lang="en-US" dirty="0" smtClean="0"/>
              <a:t> 		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30%</a:t>
            </a:r>
            <a:r>
              <a:rPr lang="en-US" dirty="0" smtClean="0"/>
              <a:t> 	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36%</a:t>
            </a:r>
            <a:r>
              <a:rPr lang="en-US" dirty="0" smtClean="0"/>
              <a:t> 	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39%</a:t>
            </a:r>
            <a:r>
              <a:rPr lang="en-US" dirty="0" smtClean="0"/>
              <a:t> 	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35%</a:t>
            </a:r>
            <a:r>
              <a:rPr lang="en-US" dirty="0" smtClean="0"/>
              <a:t> </a:t>
            </a:r>
          </a:p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none</a:t>
            </a:r>
            <a:r>
              <a:rPr lang="en-US" dirty="0" smtClean="0"/>
              <a:t> 		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60%</a:t>
            </a:r>
            <a:r>
              <a:rPr lang="en-US" dirty="0" smtClean="0"/>
              <a:t> 	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44%</a:t>
            </a:r>
            <a:r>
              <a:rPr lang="en-US" dirty="0" smtClean="0"/>
              <a:t> 	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35%</a:t>
            </a:r>
            <a:r>
              <a:rPr lang="en-US" dirty="0" smtClean="0"/>
              <a:t> 	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35%</a:t>
            </a:r>
            <a:r>
              <a:rPr lang="en-US" dirty="0" smtClean="0"/>
              <a:t> </a:t>
            </a:r>
            <a:endParaRPr lang="en-US" dirty="0" smtClean="0"/>
          </a:p>
          <a:p>
            <a:endParaRPr lang="en-US" dirty="0" smtClean="0"/>
          </a:p>
          <a:p>
            <a:r>
              <a:rPr lang="en-GB" dirty="0" smtClean="0"/>
              <a:t>Overall, most ISPs have IPv6 experience (65% of respondents) &amp; this is stable across years</a:t>
            </a:r>
          </a:p>
          <a:p>
            <a:r>
              <a:rPr lang="en-GB" dirty="0" smtClean="0"/>
              <a:t>Significance of IPv6 as a service is increasing:</a:t>
            </a:r>
          </a:p>
          <a:p>
            <a:pPr lvl="1"/>
            <a:r>
              <a:rPr lang="en-GB" dirty="0" smtClean="0"/>
              <a:t>More ISPs indicate more significant usage by their clients (now 31%, &gt;0.5% from last year’s 26%)</a:t>
            </a:r>
          </a:p>
          <a:p>
            <a:pPr lvl="1"/>
            <a:r>
              <a:rPr lang="en-GB" dirty="0" smtClean="0"/>
              <a:t>Promoting IPv6 to customers is even more part of the “mix” (now 72%, up from 63% in 2012)</a:t>
            </a:r>
          </a:p>
          <a:p>
            <a:r>
              <a:rPr lang="en-GB" dirty="0" smtClean="0"/>
              <a:t>Biggest hurdle still vendor support</a:t>
            </a:r>
          </a:p>
          <a:p>
            <a:pPr lvl="1"/>
            <a:r>
              <a:rPr lang="en-GB" dirty="0" smtClean="0"/>
              <a:t>61% of respondents, no significant change</a:t>
            </a:r>
          </a:p>
          <a:p>
            <a:r>
              <a:rPr lang="en-GB" dirty="0" smtClean="0"/>
              <a:t>Biggest problem lack of user demand (55%)</a:t>
            </a:r>
          </a:p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5A58C1-8BCC-4D2A-9F59-923931968693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020079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 smtClean="0"/>
              <a:t>Slight</a:t>
            </a:r>
            <a:r>
              <a:rPr lang="nl-NL" dirty="0" smtClean="0"/>
              <a:t> </a:t>
            </a:r>
            <a:r>
              <a:rPr lang="nl-NL" dirty="0" err="1" smtClean="0"/>
              <a:t>increase</a:t>
            </a:r>
            <a:r>
              <a:rPr lang="nl-NL" dirty="0" smtClean="0"/>
              <a:t> in IPv6 </a:t>
            </a:r>
            <a:r>
              <a:rPr lang="nl-NL" dirty="0" err="1" smtClean="0"/>
              <a:t>uptake</a:t>
            </a:r>
            <a:r>
              <a:rPr lang="nl-NL" dirty="0" smtClean="0"/>
              <a:t> promotion over the </a:t>
            </a:r>
            <a:r>
              <a:rPr lang="nl-NL" dirty="0" err="1" smtClean="0"/>
              <a:t>years</a:t>
            </a:r>
            <a:r>
              <a:rPr lang="nl-NL" dirty="0" smtClean="0"/>
              <a:t> </a:t>
            </a:r>
            <a:r>
              <a:rPr lang="nl-NL" dirty="0" err="1" smtClean="0"/>
              <a:t>continues</a:t>
            </a:r>
            <a:endParaRPr lang="nl-NL" dirty="0" smtClean="0"/>
          </a:p>
          <a:p>
            <a:endParaRPr lang="nl-NL" dirty="0" smtClean="0"/>
          </a:p>
          <a:p>
            <a:r>
              <a:rPr lang="nl-NL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2010</a:t>
            </a:r>
            <a:r>
              <a:rPr lang="nl-NL" dirty="0" smtClean="0"/>
              <a:t> 	</a:t>
            </a:r>
            <a:r>
              <a:rPr lang="nl-NL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2011</a:t>
            </a:r>
            <a:r>
              <a:rPr lang="nl-NL" dirty="0" smtClean="0"/>
              <a:t> 	</a:t>
            </a:r>
            <a:r>
              <a:rPr lang="nl-NL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2012</a:t>
            </a:r>
            <a:r>
              <a:rPr lang="nl-NL" dirty="0" smtClean="0"/>
              <a:t> 	</a:t>
            </a:r>
            <a:r>
              <a:rPr lang="nl-NL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2013</a:t>
            </a:r>
            <a:r>
              <a:rPr lang="nl-NL" dirty="0" smtClean="0"/>
              <a:t> </a:t>
            </a:r>
          </a:p>
          <a:p>
            <a:r>
              <a:rPr lang="nl-NL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Yes</a:t>
            </a:r>
            <a:r>
              <a:rPr lang="nl-NL" dirty="0" smtClean="0"/>
              <a:t> 	</a:t>
            </a:r>
            <a:r>
              <a:rPr lang="nl-NL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58%</a:t>
            </a:r>
            <a:r>
              <a:rPr lang="nl-NL" dirty="0" smtClean="0"/>
              <a:t> 	</a:t>
            </a:r>
            <a:r>
              <a:rPr lang="nl-NL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63%</a:t>
            </a:r>
            <a:r>
              <a:rPr lang="nl-NL" dirty="0" smtClean="0"/>
              <a:t> 	</a:t>
            </a:r>
            <a:r>
              <a:rPr lang="nl-NL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63%</a:t>
            </a:r>
            <a:r>
              <a:rPr lang="nl-NL" dirty="0" smtClean="0"/>
              <a:t> 	</a:t>
            </a:r>
            <a:r>
              <a:rPr lang="nl-NL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72%</a:t>
            </a:r>
            <a:r>
              <a:rPr lang="nl-NL" dirty="0" smtClean="0"/>
              <a:t> </a:t>
            </a:r>
          </a:p>
          <a:p>
            <a:r>
              <a:rPr lang="nl-NL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Maybe</a:t>
            </a:r>
            <a:r>
              <a:rPr lang="nl-NL" dirty="0" smtClean="0"/>
              <a:t> 	</a:t>
            </a:r>
            <a:r>
              <a:rPr lang="nl-NL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33%</a:t>
            </a:r>
            <a:r>
              <a:rPr lang="nl-NL" dirty="0" smtClean="0"/>
              <a:t> 	</a:t>
            </a:r>
            <a:r>
              <a:rPr lang="nl-NL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29%</a:t>
            </a:r>
            <a:r>
              <a:rPr lang="nl-NL" dirty="0" smtClean="0"/>
              <a:t> 	</a:t>
            </a:r>
            <a:r>
              <a:rPr lang="nl-NL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27%</a:t>
            </a:r>
            <a:r>
              <a:rPr lang="nl-NL" dirty="0" smtClean="0"/>
              <a:t> 	</a:t>
            </a:r>
            <a:r>
              <a:rPr lang="nl-NL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20%</a:t>
            </a:r>
            <a:r>
              <a:rPr lang="nl-NL" dirty="0" smtClean="0"/>
              <a:t> </a:t>
            </a:r>
          </a:p>
          <a:p>
            <a:r>
              <a:rPr lang="nl-NL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</a:t>
            </a:r>
            <a:r>
              <a:rPr lang="nl-NL" dirty="0" smtClean="0"/>
              <a:t> 	</a:t>
            </a:r>
            <a:r>
              <a:rPr lang="nl-NL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10%</a:t>
            </a:r>
            <a:r>
              <a:rPr lang="nl-NL" dirty="0" smtClean="0"/>
              <a:t> 	</a:t>
            </a:r>
            <a:r>
              <a:rPr lang="nl-NL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8%</a:t>
            </a:r>
            <a:r>
              <a:rPr lang="nl-NL" dirty="0" smtClean="0"/>
              <a:t> 	</a:t>
            </a:r>
            <a:r>
              <a:rPr lang="nl-NL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10%</a:t>
            </a:r>
            <a:r>
              <a:rPr lang="nl-NL" dirty="0" smtClean="0"/>
              <a:t> 	</a:t>
            </a:r>
            <a:r>
              <a:rPr lang="nl-NL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9%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5A58C1-8BCC-4D2A-9F59-923931968693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96025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In 2013 </a:t>
            </a:r>
            <a:r>
              <a:rPr lang="nl-NL" dirty="0" err="1" smtClean="0"/>
              <a:t>there</a:t>
            </a:r>
            <a:r>
              <a:rPr lang="nl-NL" dirty="0" smtClean="0"/>
              <a:t> is a </a:t>
            </a:r>
            <a:r>
              <a:rPr lang="nl-NL" dirty="0" err="1" smtClean="0"/>
              <a:t>further</a:t>
            </a:r>
            <a:r>
              <a:rPr lang="nl-NL" dirty="0" smtClean="0"/>
              <a:t>, slow but </a:t>
            </a:r>
            <a:r>
              <a:rPr lang="nl-NL" dirty="0" err="1" smtClean="0"/>
              <a:t>not</a:t>
            </a:r>
            <a:r>
              <a:rPr lang="nl-NL" dirty="0" smtClean="0"/>
              <a:t> significant, </a:t>
            </a:r>
            <a:r>
              <a:rPr lang="nl-NL" dirty="0" err="1" smtClean="0"/>
              <a:t>decline</a:t>
            </a:r>
            <a:r>
              <a:rPr lang="nl-NL" dirty="0" smtClean="0"/>
              <a:t> in </a:t>
            </a:r>
            <a:r>
              <a:rPr lang="nl-NL" dirty="0" err="1" smtClean="0"/>
              <a:t>respondents</a:t>
            </a:r>
            <a:r>
              <a:rPr lang="nl-NL" dirty="0" smtClean="0"/>
              <a:t> </a:t>
            </a:r>
            <a:r>
              <a:rPr lang="nl-NL" dirty="0" err="1" smtClean="0"/>
              <a:t>that</a:t>
            </a:r>
            <a:r>
              <a:rPr lang="nl-NL" dirty="0" smtClean="0"/>
              <a:t> </a:t>
            </a:r>
            <a:r>
              <a:rPr lang="nl-NL" dirty="0" err="1" smtClean="0"/>
              <a:t>indicate</a:t>
            </a:r>
            <a:r>
              <a:rPr lang="nl-NL" dirty="0" smtClean="0"/>
              <a:t> </a:t>
            </a:r>
            <a:r>
              <a:rPr lang="nl-NL" dirty="0" err="1" smtClean="0"/>
              <a:t>they</a:t>
            </a:r>
            <a:r>
              <a:rPr lang="nl-NL" dirty="0" smtClean="0"/>
              <a:t> </a:t>
            </a:r>
            <a:r>
              <a:rPr lang="nl-NL" dirty="0" err="1" smtClean="0"/>
              <a:t>don’t</a:t>
            </a:r>
            <a:r>
              <a:rPr lang="nl-NL" dirty="0" smtClean="0"/>
              <a:t> have </a:t>
            </a:r>
            <a:r>
              <a:rPr lang="nl-NL" dirty="0" err="1" smtClean="0"/>
              <a:t>an</a:t>
            </a:r>
            <a:r>
              <a:rPr lang="nl-NL" dirty="0" smtClean="0"/>
              <a:t> IPv6 </a:t>
            </a:r>
            <a:r>
              <a:rPr lang="nl-NL" dirty="0" err="1" smtClean="0"/>
              <a:t>presence</a:t>
            </a:r>
            <a:r>
              <a:rPr lang="nl-NL" dirty="0" smtClean="0"/>
              <a:t>.</a:t>
            </a:r>
            <a:endParaRPr lang="nl-NL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nl-NL" baseline="0" dirty="0" smtClean="0"/>
          </a:p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				2013	2012</a:t>
            </a:r>
            <a:r>
              <a:rPr lang="en-US" dirty="0" smtClean="0"/>
              <a:t> 	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2011</a:t>
            </a:r>
            <a:r>
              <a:rPr lang="en-US" dirty="0" smtClean="0"/>
              <a:t> 	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2010</a:t>
            </a:r>
            <a:r>
              <a:rPr lang="en-US" dirty="0" smtClean="0"/>
              <a:t> </a:t>
            </a:r>
          </a:p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</a:t>
            </a:r>
            <a:r>
              <a:rPr lang="en-US" dirty="0" smtClean="0"/>
              <a:t> 					22%	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23,4%</a:t>
            </a:r>
            <a:r>
              <a:rPr lang="en-US" dirty="0" smtClean="0"/>
              <a:t> 	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27%</a:t>
            </a:r>
            <a:r>
              <a:rPr lang="en-US" dirty="0" smtClean="0"/>
              <a:t> 	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36%</a:t>
            </a:r>
            <a:r>
              <a:rPr lang="en-US" dirty="0" smtClean="0"/>
              <a:t> </a:t>
            </a:r>
          </a:p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Yes, only within internal networks</a:t>
            </a:r>
            <a:r>
              <a:rPr lang="en-US" dirty="0" smtClean="0"/>
              <a:t> 			10%	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8,5%</a:t>
            </a:r>
            <a:r>
              <a:rPr lang="en-US" dirty="0" smtClean="0"/>
              <a:t> 	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19%</a:t>
            </a:r>
            <a:r>
              <a:rPr lang="en-US" dirty="0" smtClean="0"/>
              <a:t> 	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8%</a:t>
            </a:r>
            <a:r>
              <a:rPr lang="en-US" dirty="0" smtClean="0"/>
              <a:t> </a:t>
            </a:r>
          </a:p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Yes, only on the Internet</a:t>
            </a:r>
            <a:r>
              <a:rPr lang="en-US" dirty="0" smtClean="0"/>
              <a:t> 				23%	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19,5%</a:t>
            </a:r>
            <a:r>
              <a:rPr lang="en-US" dirty="0" smtClean="0"/>
              <a:t> 	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11%</a:t>
            </a:r>
            <a:r>
              <a:rPr lang="en-US" dirty="0" smtClean="0"/>
              <a:t> 	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14%</a:t>
            </a:r>
            <a:r>
              <a:rPr lang="en-US" dirty="0" smtClean="0"/>
              <a:t> </a:t>
            </a:r>
          </a:p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Yes, both within internal networks and on the Internet</a:t>
            </a:r>
            <a:r>
              <a:rPr lang="en-US" dirty="0" smtClean="0"/>
              <a:t> 	47%	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48,5%</a:t>
            </a:r>
            <a:r>
              <a:rPr lang="en-US" dirty="0" smtClean="0"/>
              <a:t> 	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43%</a:t>
            </a:r>
            <a:r>
              <a:rPr lang="en-US" dirty="0" smtClean="0"/>
              <a:t> 	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42%</a:t>
            </a:r>
            <a:r>
              <a:rPr lang="en-US" dirty="0" smtClean="0"/>
              <a:t> 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5A58C1-8BCC-4D2A-9F59-923931968693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535594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 smtClean="0"/>
              <a:t>Lack</a:t>
            </a:r>
            <a:r>
              <a:rPr lang="nl-NL" dirty="0" smtClean="0"/>
              <a:t> of user </a:t>
            </a:r>
            <a:r>
              <a:rPr lang="nl-NL" dirty="0" err="1" smtClean="0"/>
              <a:t>demand</a:t>
            </a:r>
            <a:r>
              <a:rPr lang="nl-NL" dirty="0" smtClean="0"/>
              <a:t> </a:t>
            </a:r>
            <a:r>
              <a:rPr lang="nl-NL" dirty="0" err="1" smtClean="0"/>
              <a:t>continues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be</a:t>
            </a:r>
            <a:r>
              <a:rPr lang="nl-NL" dirty="0" smtClean="0"/>
              <a:t> a </a:t>
            </a:r>
            <a:r>
              <a:rPr lang="nl-NL" dirty="0" err="1" smtClean="0"/>
              <a:t>problem</a:t>
            </a:r>
            <a:r>
              <a:rPr lang="nl-NL" dirty="0" smtClean="0"/>
              <a:t>, </a:t>
            </a:r>
            <a:r>
              <a:rPr lang="nl-NL" dirty="0" err="1" smtClean="0"/>
              <a:t>and</a:t>
            </a:r>
            <a:r>
              <a:rPr lang="nl-NL" dirty="0" smtClean="0"/>
              <a:t> </a:t>
            </a:r>
            <a:r>
              <a:rPr lang="nl-NL" dirty="0" err="1" smtClean="0"/>
              <a:t>slightly</a:t>
            </a:r>
            <a:r>
              <a:rPr lang="nl-NL" dirty="0" smtClean="0"/>
              <a:t> more </a:t>
            </a:r>
            <a:r>
              <a:rPr lang="nl-NL" dirty="0" err="1" smtClean="0"/>
              <a:t>respondents</a:t>
            </a:r>
            <a:r>
              <a:rPr lang="nl-NL" dirty="0" smtClean="0"/>
              <a:t> say </a:t>
            </a:r>
            <a:r>
              <a:rPr lang="nl-NL" dirty="0" err="1" smtClean="0"/>
              <a:t>so</a:t>
            </a:r>
            <a:r>
              <a:rPr lang="nl-NL" dirty="0" smtClean="0"/>
              <a:t> </a:t>
            </a:r>
            <a:r>
              <a:rPr lang="nl-NL" dirty="0" err="1" smtClean="0"/>
              <a:t>every</a:t>
            </a:r>
            <a:r>
              <a:rPr lang="nl-NL" dirty="0" smtClean="0"/>
              <a:t> </a:t>
            </a:r>
            <a:r>
              <a:rPr lang="nl-NL" dirty="0" err="1" smtClean="0"/>
              <a:t>year</a:t>
            </a:r>
            <a:r>
              <a:rPr lang="nl-NL" dirty="0" smtClean="0"/>
              <a:t> </a:t>
            </a:r>
            <a:r>
              <a:rPr lang="nl-NL" dirty="0" err="1" smtClean="0"/>
              <a:t>since</a:t>
            </a:r>
            <a:r>
              <a:rPr lang="nl-NL" dirty="0" smtClean="0"/>
              <a:t> 2012.</a:t>
            </a:r>
            <a:endParaRPr lang="nl-NL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baseline="0" dirty="0" err="1" smtClean="0"/>
              <a:t>Please</a:t>
            </a:r>
            <a:r>
              <a:rPr lang="nl-NL" baseline="0" dirty="0" smtClean="0"/>
              <a:t> </a:t>
            </a:r>
            <a:r>
              <a:rPr lang="nl-NL" baseline="0" dirty="0" err="1" smtClean="0"/>
              <a:t>note</a:t>
            </a:r>
            <a:r>
              <a:rPr lang="nl-NL" baseline="0" dirty="0" smtClean="0"/>
              <a:t> multiple </a:t>
            </a:r>
            <a:r>
              <a:rPr lang="nl-NL" baseline="0" dirty="0" err="1" smtClean="0"/>
              <a:t>answers</a:t>
            </a:r>
            <a:r>
              <a:rPr lang="nl-NL" baseline="0" dirty="0" smtClean="0"/>
              <a:t> </a:t>
            </a:r>
            <a:r>
              <a:rPr lang="nl-NL" baseline="0" dirty="0" err="1" smtClean="0"/>
              <a:t>were</a:t>
            </a:r>
            <a:r>
              <a:rPr lang="nl-NL" baseline="0" dirty="0" smtClean="0"/>
              <a:t> </a:t>
            </a:r>
            <a:r>
              <a:rPr lang="nl-NL" baseline="0" dirty="0" err="1" smtClean="0"/>
              <a:t>possible</a:t>
            </a:r>
            <a:r>
              <a:rPr lang="nl-NL" baseline="0" dirty="0" smtClean="0"/>
              <a:t> </a:t>
            </a:r>
            <a:r>
              <a:rPr lang="nl-NL" baseline="0" dirty="0" err="1" smtClean="0"/>
              <a:t>so</a:t>
            </a:r>
            <a:r>
              <a:rPr lang="nl-NL" baseline="0" dirty="0" smtClean="0"/>
              <a:t> the </a:t>
            </a:r>
            <a:r>
              <a:rPr lang="nl-NL" baseline="0" dirty="0" err="1" smtClean="0"/>
              <a:t>total</a:t>
            </a:r>
            <a:r>
              <a:rPr lang="nl-NL" baseline="0" dirty="0" smtClean="0"/>
              <a:t> is </a:t>
            </a:r>
            <a:r>
              <a:rPr lang="nl-NL" baseline="0" dirty="0" err="1" smtClean="0"/>
              <a:t>not</a:t>
            </a:r>
            <a:r>
              <a:rPr lang="nl-NL" baseline="0" dirty="0" smtClean="0"/>
              <a:t> </a:t>
            </a:r>
            <a:r>
              <a:rPr lang="nl-NL" baseline="0" dirty="0" err="1" smtClean="0"/>
              <a:t>equal</a:t>
            </a:r>
            <a:r>
              <a:rPr lang="nl-NL" baseline="0" dirty="0" smtClean="0"/>
              <a:t> </a:t>
            </a:r>
            <a:r>
              <a:rPr lang="nl-NL" baseline="0" dirty="0" err="1" smtClean="0"/>
              <a:t>to</a:t>
            </a:r>
            <a:r>
              <a:rPr lang="nl-NL" baseline="0" dirty="0" smtClean="0"/>
              <a:t> 100%</a:t>
            </a:r>
          </a:p>
          <a:p>
            <a:endParaRPr lang="nl-NL" baseline="0" dirty="0" smtClean="0"/>
          </a:p>
          <a:p>
            <a:endParaRPr lang="nl-NL" baseline="0" dirty="0" smtClean="0"/>
          </a:p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					2013	2012</a:t>
            </a:r>
            <a:r>
              <a:rPr lang="en-US" dirty="0" smtClean="0"/>
              <a:t> 	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2011</a:t>
            </a:r>
            <a:r>
              <a:rPr lang="en-US" dirty="0" smtClean="0"/>
              <a:t> 	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2010</a:t>
            </a:r>
            <a:r>
              <a:rPr lang="en-US" dirty="0" smtClean="0"/>
              <a:t> </a:t>
            </a:r>
          </a:p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Other</a:t>
            </a:r>
            <a:r>
              <a:rPr lang="en-US" dirty="0" smtClean="0"/>
              <a:t> 						12%	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14%</a:t>
            </a:r>
            <a:r>
              <a:rPr lang="en-US" dirty="0" smtClean="0"/>
              <a:t> 	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12%</a:t>
            </a:r>
            <a:r>
              <a:rPr lang="en-US" dirty="0" smtClean="0"/>
              <a:t> 	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11%</a:t>
            </a:r>
            <a:r>
              <a:rPr lang="en-US" dirty="0" smtClean="0"/>
              <a:t> </a:t>
            </a:r>
          </a:p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Budget issues: no access to investment money due to scarcity of resources</a:t>
            </a:r>
            <a:r>
              <a:rPr lang="en-US" dirty="0" smtClean="0"/>
              <a:t> 	13%	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12%</a:t>
            </a:r>
            <a:r>
              <a:rPr lang="en-US" dirty="0" smtClean="0"/>
              <a:t> 	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14%</a:t>
            </a:r>
            <a:r>
              <a:rPr lang="en-US" dirty="0" smtClean="0"/>
              <a:t> 	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11%</a:t>
            </a:r>
            <a:r>
              <a:rPr lang="en-US" dirty="0" smtClean="0"/>
              <a:t> </a:t>
            </a:r>
          </a:p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Budget issues: convincing non-technical business responsible people</a:t>
            </a:r>
            <a:r>
              <a:rPr lang="en-US" dirty="0" smtClean="0"/>
              <a:t> 	22%	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23%</a:t>
            </a:r>
            <a:r>
              <a:rPr lang="en-US" dirty="0" smtClean="0"/>
              <a:t> 	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23%</a:t>
            </a:r>
            <a:r>
              <a:rPr lang="en-US" dirty="0" smtClean="0"/>
              <a:t> 	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20%</a:t>
            </a:r>
            <a:r>
              <a:rPr lang="en-US" dirty="0" smtClean="0"/>
              <a:t> </a:t>
            </a:r>
          </a:p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 experience, yet</a:t>
            </a:r>
            <a:r>
              <a:rPr lang="en-US" dirty="0" smtClean="0"/>
              <a:t> 					32%	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31%</a:t>
            </a:r>
            <a:r>
              <a:rPr lang="en-US" dirty="0" smtClean="0"/>
              <a:t> 	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36%</a:t>
            </a:r>
            <a:r>
              <a:rPr lang="en-US" dirty="0" smtClean="0"/>
              <a:t> 	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42%</a:t>
            </a:r>
            <a:r>
              <a:rPr lang="en-US" dirty="0" smtClean="0"/>
              <a:t> </a:t>
            </a:r>
          </a:p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Technical problems</a:t>
            </a:r>
            <a:r>
              <a:rPr lang="en-US" dirty="0" smtClean="0"/>
              <a:t> 					37%	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38%</a:t>
            </a:r>
            <a:r>
              <a:rPr lang="en-US" dirty="0" smtClean="0"/>
              <a:t> 	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38%</a:t>
            </a:r>
            <a:r>
              <a:rPr lang="en-US" dirty="0" smtClean="0"/>
              <a:t> 	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37%</a:t>
            </a:r>
            <a:r>
              <a:rPr lang="en-US" dirty="0" smtClean="0"/>
              <a:t> </a:t>
            </a:r>
          </a:p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Lack of user demand</a:t>
            </a:r>
            <a:r>
              <a:rPr lang="en-US" dirty="0" smtClean="0"/>
              <a:t> 					55%	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52%</a:t>
            </a:r>
            <a:r>
              <a:rPr lang="en-US" dirty="0" smtClean="0"/>
              <a:t> 	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51%</a:t>
            </a:r>
            <a:r>
              <a:rPr lang="en-US" dirty="0" smtClean="0"/>
              <a:t> 	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48%</a:t>
            </a:r>
            <a:r>
              <a:rPr lang="en-US" dirty="0" smtClean="0"/>
              <a:t> 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5A58C1-8BCC-4D2A-9F59-923931968693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858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question is not obligatory and was only answered by part of the full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set of respondents. In 2013 514 of the 994 respondents were ISP, 89 internet content industry, 70 ICT/Internet tools industry, and the other respondents came from other categories.</a:t>
            </a:r>
          </a:p>
          <a:p>
            <a:endParaRPr lang="en-US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2012			of which along with IPv6</a:t>
            </a:r>
            <a:r>
              <a:rPr lang="en-US" dirty="0" smtClean="0"/>
              <a:t> 	of which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instead of IPv6</a:t>
            </a:r>
            <a:r>
              <a:rPr lang="en-US" dirty="0" smtClean="0"/>
              <a:t> </a:t>
            </a:r>
          </a:p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 use LSN</a:t>
            </a:r>
            <a:r>
              <a:rPr lang="en-US" dirty="0" smtClean="0"/>
              <a:t> 		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6%</a:t>
            </a:r>
            <a:r>
              <a:rPr lang="en-US" dirty="0" smtClean="0"/>
              <a:t> 	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79%</a:t>
            </a:r>
            <a:r>
              <a:rPr lang="en-US" dirty="0" smtClean="0"/>
              <a:t> 		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21%</a:t>
            </a:r>
            <a:r>
              <a:rPr lang="en-US" dirty="0" smtClean="0"/>
              <a:t> </a:t>
            </a:r>
          </a:p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 plan to use LSN</a:t>
            </a:r>
            <a:r>
              <a:rPr lang="en-US" dirty="0" smtClean="0"/>
              <a:t> 	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9%</a:t>
            </a:r>
            <a:r>
              <a:rPr lang="en-US" dirty="0" smtClean="0"/>
              <a:t> 	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84%</a:t>
            </a:r>
            <a:r>
              <a:rPr lang="en-US" dirty="0" smtClean="0"/>
              <a:t> 		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16%</a:t>
            </a:r>
            <a:r>
              <a:rPr lang="en-US" dirty="0" smtClean="0"/>
              <a:t> </a:t>
            </a:r>
          </a:p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 do not plan to use LSN	85%</a:t>
            </a:r>
            <a:r>
              <a:rPr lang="en-US" dirty="0" smtClean="0"/>
              <a:t> </a:t>
            </a:r>
          </a:p>
          <a:p>
            <a:r>
              <a:rPr lang="en-US" dirty="0" smtClean="0"/>
              <a:t>N (2012)= 969</a:t>
            </a:r>
          </a:p>
          <a:p>
            <a:endParaRPr lang="en-US" dirty="0" smtClean="0"/>
          </a:p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2013			of which along with IPv6</a:t>
            </a:r>
            <a:r>
              <a:rPr lang="en-US" dirty="0" smtClean="0"/>
              <a:t> 	of which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instead of IPv6</a:t>
            </a:r>
            <a:r>
              <a:rPr lang="en-US" dirty="0" smtClean="0"/>
              <a:t> </a:t>
            </a:r>
          </a:p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 use LSN</a:t>
            </a:r>
            <a:r>
              <a:rPr lang="en-US" dirty="0" smtClean="0"/>
              <a:t> 		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8%</a:t>
            </a:r>
            <a:r>
              <a:rPr lang="en-US" dirty="0" smtClean="0"/>
              <a:t> 	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71%</a:t>
            </a:r>
            <a:r>
              <a:rPr lang="en-US" dirty="0" smtClean="0"/>
              <a:t> 		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29%</a:t>
            </a:r>
            <a:r>
              <a:rPr lang="en-US" dirty="0" smtClean="0"/>
              <a:t> </a:t>
            </a:r>
          </a:p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 plan to use LSN</a:t>
            </a:r>
            <a:r>
              <a:rPr lang="en-US" dirty="0" smtClean="0"/>
              <a:t> 	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20%</a:t>
            </a:r>
            <a:r>
              <a:rPr lang="en-US" dirty="0" smtClean="0"/>
              <a:t> 	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92%</a:t>
            </a:r>
            <a:r>
              <a:rPr lang="en-US" dirty="0" smtClean="0"/>
              <a:t> 		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8%</a:t>
            </a:r>
            <a:r>
              <a:rPr lang="en-US" dirty="0" smtClean="0"/>
              <a:t> </a:t>
            </a:r>
          </a:p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 do not plan to use LSN	82%</a:t>
            </a:r>
            <a:r>
              <a:rPr lang="en-US" dirty="0" smtClean="0"/>
              <a:t> </a:t>
            </a:r>
            <a:endParaRPr lang="nl-NL" dirty="0" smtClean="0"/>
          </a:p>
          <a:p>
            <a:r>
              <a:rPr lang="nl-NL" dirty="0" smtClean="0"/>
              <a:t>N (2013)= 994</a:t>
            </a:r>
          </a:p>
          <a:p>
            <a:endParaRPr lang="nl-NL" dirty="0" smtClean="0"/>
          </a:p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5A58C1-8BCC-4D2A-9F59-923931968693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79965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 smtClean="0"/>
              <a:t>Whereas</a:t>
            </a:r>
            <a:r>
              <a:rPr lang="nl-NL" dirty="0" smtClean="0"/>
              <a:t> in real </a:t>
            </a:r>
            <a:r>
              <a:rPr lang="nl-NL" dirty="0" err="1" smtClean="0"/>
              <a:t>terms</a:t>
            </a:r>
            <a:r>
              <a:rPr lang="nl-NL" dirty="0" smtClean="0"/>
              <a:t> more </a:t>
            </a:r>
            <a:r>
              <a:rPr lang="nl-NL" dirty="0" err="1" smtClean="0"/>
              <a:t>respondents</a:t>
            </a:r>
            <a:r>
              <a:rPr lang="nl-NL" baseline="0" dirty="0" smtClean="0"/>
              <a:t> </a:t>
            </a:r>
            <a:r>
              <a:rPr lang="nl-NL" baseline="0" dirty="0" err="1" smtClean="0"/>
              <a:t>indicate</a:t>
            </a:r>
            <a:r>
              <a:rPr lang="nl-NL" baseline="0" dirty="0" smtClean="0"/>
              <a:t> </a:t>
            </a:r>
            <a:r>
              <a:rPr lang="nl-NL" baseline="0" dirty="0" err="1" smtClean="0"/>
              <a:t>that</a:t>
            </a:r>
            <a:r>
              <a:rPr lang="nl-NL" baseline="0" dirty="0" smtClean="0"/>
              <a:t> </a:t>
            </a:r>
            <a:r>
              <a:rPr lang="nl-NL" baseline="0" dirty="0" err="1" smtClean="0"/>
              <a:t>they</a:t>
            </a:r>
            <a:r>
              <a:rPr lang="nl-NL" baseline="0" dirty="0" smtClean="0"/>
              <a:t> are </a:t>
            </a:r>
            <a:r>
              <a:rPr lang="nl-NL" baseline="0" dirty="0" err="1" smtClean="0"/>
              <a:t>using</a:t>
            </a:r>
            <a:r>
              <a:rPr lang="nl-NL" baseline="0" dirty="0" smtClean="0"/>
              <a:t> LSN </a:t>
            </a:r>
            <a:r>
              <a:rPr lang="nl-NL" baseline="0" dirty="0" err="1" smtClean="0"/>
              <a:t>instead</a:t>
            </a:r>
            <a:r>
              <a:rPr lang="nl-NL" baseline="0" dirty="0" smtClean="0"/>
              <a:t> of IPv6 in 2013, </a:t>
            </a:r>
            <a:r>
              <a:rPr lang="nl-NL" baseline="0" dirty="0" err="1" smtClean="0"/>
              <a:t>those</a:t>
            </a:r>
            <a:r>
              <a:rPr lang="nl-NL" baseline="0" dirty="0" smtClean="0"/>
              <a:t> </a:t>
            </a:r>
            <a:r>
              <a:rPr lang="nl-NL" baseline="0" dirty="0" err="1" smtClean="0"/>
              <a:t>who</a:t>
            </a:r>
            <a:r>
              <a:rPr lang="nl-NL" baseline="0" dirty="0" smtClean="0"/>
              <a:t> plan </a:t>
            </a:r>
            <a:r>
              <a:rPr lang="nl-NL" baseline="0" dirty="0" err="1" smtClean="0"/>
              <a:t>to</a:t>
            </a:r>
            <a:r>
              <a:rPr lang="nl-NL" baseline="0" dirty="0" smtClean="0"/>
              <a:t> </a:t>
            </a:r>
            <a:r>
              <a:rPr lang="nl-NL" baseline="0" dirty="0" err="1" smtClean="0"/>
              <a:t>use</a:t>
            </a:r>
            <a:r>
              <a:rPr lang="nl-NL" baseline="0" dirty="0" smtClean="0"/>
              <a:t> LSN are planning </a:t>
            </a:r>
            <a:r>
              <a:rPr lang="nl-NL" baseline="0" dirty="0" err="1" smtClean="0"/>
              <a:t>to</a:t>
            </a:r>
            <a:r>
              <a:rPr lang="nl-NL" baseline="0" dirty="0" smtClean="0"/>
              <a:t> do </a:t>
            </a:r>
            <a:r>
              <a:rPr lang="nl-NL" baseline="0" dirty="0" err="1" smtClean="0"/>
              <a:t>it</a:t>
            </a:r>
            <a:r>
              <a:rPr lang="nl-NL" baseline="0" dirty="0" smtClean="0"/>
              <a:t> “</a:t>
            </a:r>
            <a:r>
              <a:rPr lang="nl-NL" baseline="0" dirty="0" err="1" smtClean="0"/>
              <a:t>along</a:t>
            </a:r>
            <a:r>
              <a:rPr lang="nl-NL" baseline="0" dirty="0" smtClean="0"/>
              <a:t> </a:t>
            </a:r>
            <a:r>
              <a:rPr lang="nl-NL" baseline="0" dirty="0" err="1" smtClean="0"/>
              <a:t>with</a:t>
            </a:r>
            <a:r>
              <a:rPr lang="nl-NL" baseline="0" dirty="0" smtClean="0"/>
              <a:t> IPv6” say 92% of </a:t>
            </a:r>
            <a:r>
              <a:rPr lang="nl-NL" baseline="0" dirty="0" err="1" smtClean="0"/>
              <a:t>respondents</a:t>
            </a:r>
            <a:r>
              <a:rPr lang="nl-NL" baseline="0" dirty="0" smtClean="0"/>
              <a:t>.  In 2012 we </a:t>
            </a:r>
            <a:r>
              <a:rPr lang="nl-NL" baseline="0" dirty="0" err="1" smtClean="0"/>
              <a:t>see</a:t>
            </a:r>
            <a:r>
              <a:rPr lang="nl-NL" baseline="0" dirty="0" smtClean="0"/>
              <a:t> </a:t>
            </a:r>
            <a:r>
              <a:rPr lang="nl-NL" baseline="0" dirty="0" err="1" smtClean="0"/>
              <a:t>that</a:t>
            </a:r>
            <a:r>
              <a:rPr lang="nl-NL" baseline="0" dirty="0" smtClean="0"/>
              <a:t> more </a:t>
            </a:r>
            <a:r>
              <a:rPr lang="nl-NL" baseline="0" dirty="0" err="1" smtClean="0"/>
              <a:t>respondents</a:t>
            </a:r>
            <a:r>
              <a:rPr lang="nl-NL" baseline="0" dirty="0" smtClean="0"/>
              <a:t> </a:t>
            </a:r>
            <a:r>
              <a:rPr lang="nl-NL" baseline="0" dirty="0" err="1" smtClean="0"/>
              <a:t>indicate</a:t>
            </a:r>
            <a:r>
              <a:rPr lang="nl-NL" baseline="0" dirty="0" smtClean="0"/>
              <a:t> </a:t>
            </a:r>
            <a:r>
              <a:rPr lang="nl-NL" baseline="0" dirty="0" err="1" smtClean="0"/>
              <a:t>they</a:t>
            </a:r>
            <a:r>
              <a:rPr lang="nl-NL" baseline="0" dirty="0" smtClean="0"/>
              <a:t> plan </a:t>
            </a:r>
            <a:r>
              <a:rPr lang="nl-NL" baseline="0" dirty="0" err="1" smtClean="0"/>
              <a:t>to</a:t>
            </a:r>
            <a:r>
              <a:rPr lang="nl-NL" baseline="0" dirty="0" smtClean="0"/>
              <a:t> </a:t>
            </a:r>
            <a:r>
              <a:rPr lang="nl-NL" baseline="0" dirty="0" err="1" smtClean="0"/>
              <a:t>use</a:t>
            </a:r>
            <a:r>
              <a:rPr lang="nl-NL" baseline="0" dirty="0" smtClean="0"/>
              <a:t> LSN </a:t>
            </a:r>
            <a:r>
              <a:rPr lang="nl-NL" baseline="0" dirty="0" err="1" smtClean="0"/>
              <a:t>along</a:t>
            </a:r>
            <a:r>
              <a:rPr lang="nl-NL" baseline="0" dirty="0" smtClean="0"/>
              <a:t> </a:t>
            </a:r>
            <a:r>
              <a:rPr lang="nl-NL" baseline="0" dirty="0" err="1" smtClean="0"/>
              <a:t>with</a:t>
            </a:r>
            <a:r>
              <a:rPr lang="nl-NL" baseline="0" dirty="0" smtClean="0"/>
              <a:t> IPv6 </a:t>
            </a:r>
            <a:r>
              <a:rPr lang="nl-NL" baseline="0" dirty="0" err="1" smtClean="0"/>
              <a:t>than</a:t>
            </a:r>
            <a:r>
              <a:rPr lang="nl-NL" baseline="0" dirty="0" smtClean="0"/>
              <a:t> </a:t>
            </a:r>
            <a:r>
              <a:rPr lang="nl-NL" baseline="0" dirty="0" err="1" smtClean="0"/>
              <a:t>what</a:t>
            </a:r>
            <a:r>
              <a:rPr lang="nl-NL" baseline="0" dirty="0" smtClean="0"/>
              <a:t> is </a:t>
            </a:r>
            <a:r>
              <a:rPr lang="nl-NL" baseline="0" dirty="0" err="1" smtClean="0"/>
              <a:t>really</a:t>
            </a:r>
            <a:r>
              <a:rPr lang="nl-NL" baseline="0" dirty="0" smtClean="0"/>
              <a:t> happening (84% plan </a:t>
            </a:r>
            <a:r>
              <a:rPr lang="nl-NL" baseline="0" dirty="0" err="1" smtClean="0"/>
              <a:t>to</a:t>
            </a:r>
            <a:r>
              <a:rPr lang="nl-NL" baseline="0" dirty="0" smtClean="0"/>
              <a:t> do </a:t>
            </a:r>
            <a:r>
              <a:rPr lang="nl-NL" baseline="0" dirty="0" err="1" smtClean="0"/>
              <a:t>along</a:t>
            </a:r>
            <a:r>
              <a:rPr lang="nl-NL" baseline="0" dirty="0" smtClean="0"/>
              <a:t> </a:t>
            </a:r>
            <a:r>
              <a:rPr lang="nl-NL" baseline="0" dirty="0" err="1" smtClean="0"/>
              <a:t>with</a:t>
            </a:r>
            <a:r>
              <a:rPr lang="nl-NL" baseline="0" dirty="0" smtClean="0"/>
              <a:t> IPv6, 79% do). The </a:t>
            </a:r>
            <a:r>
              <a:rPr lang="nl-NL" baseline="0" dirty="0" err="1" smtClean="0"/>
              <a:t>difference</a:t>
            </a:r>
            <a:r>
              <a:rPr lang="nl-NL" baseline="0" dirty="0" smtClean="0"/>
              <a:t> is even </a:t>
            </a:r>
            <a:r>
              <a:rPr lang="nl-NL" baseline="0" dirty="0" err="1" smtClean="0"/>
              <a:t>bigger</a:t>
            </a:r>
            <a:r>
              <a:rPr lang="nl-NL" baseline="0" dirty="0" smtClean="0"/>
              <a:t> </a:t>
            </a:r>
            <a:r>
              <a:rPr lang="nl-NL" baseline="0" dirty="0" err="1" smtClean="0"/>
              <a:t>for</a:t>
            </a:r>
            <a:r>
              <a:rPr lang="nl-NL" baseline="0" dirty="0" smtClean="0"/>
              <a:t> 2013 </a:t>
            </a:r>
            <a:r>
              <a:rPr lang="nl-NL" baseline="0" dirty="0" err="1" smtClean="0"/>
              <a:t>respondents</a:t>
            </a:r>
            <a:r>
              <a:rPr lang="nl-NL" baseline="0" dirty="0" smtClean="0"/>
              <a:t> (92% plan, 71% do).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5A58C1-8BCC-4D2A-9F59-923931968693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983661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5A58C1-8BCC-4D2A-9F59-923931968693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57818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26DFD-78C8-4278-B979-7EB5413E1F92}" type="datetimeFigureOut">
              <a:rPr lang="nl-NL" smtClean="0"/>
              <a:t>9-10-2013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C0B94-2913-4373-AC69-A799B362BD7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13878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26DFD-78C8-4278-B979-7EB5413E1F92}" type="datetimeFigureOut">
              <a:rPr lang="nl-NL" smtClean="0"/>
              <a:t>9-10-2013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C0B94-2913-4373-AC69-A799B362BD7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35429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26DFD-78C8-4278-B979-7EB5413E1F92}" type="datetimeFigureOut">
              <a:rPr lang="nl-NL" smtClean="0"/>
              <a:t>9-10-2013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C0B94-2913-4373-AC69-A799B362BD7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3915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B26DFD-78C8-4278-B979-7EB5413E1F92}" type="datetimeFigureOut">
              <a:rPr lang="nl-NL" smtClean="0"/>
              <a:t>9-10-2013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DC0B94-2913-4373-AC69-A799B362BD7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59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hyperlink" Target="http://www.nro.net/ipv6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ipv6observatory.eu/" TargetMode="Externa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hyperlink" Target="http://www.nro.net/ipv6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ipv6observatory.eu/" TargetMode="External"/><Relationship Id="rId5" Type="http://schemas.openxmlformats.org/officeDocument/2006/relationships/image" Target="../media/image3.jpeg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ctrTitle"/>
          </p:nvPr>
        </p:nvSpPr>
        <p:spPr>
          <a:xfrm>
            <a:off x="685800" y="2492375"/>
            <a:ext cx="7772400" cy="1470025"/>
          </a:xfrm>
        </p:spPr>
        <p:txBody>
          <a:bodyPr/>
          <a:lstStyle/>
          <a:p>
            <a:pPr eaLnBrk="1" hangingPunct="1"/>
            <a:r>
              <a:rPr lang="en-US" sz="6000" smtClean="0"/>
              <a:t>IPv6 Deployment Survey</a:t>
            </a:r>
          </a:p>
        </p:txBody>
      </p:sp>
      <p:sp>
        <p:nvSpPr>
          <p:cNvPr id="5123" name="Subtitle 2"/>
          <p:cNvSpPr>
            <a:spLocks noGrp="1"/>
          </p:cNvSpPr>
          <p:nvPr>
            <p:ph type="subTitle" idx="1"/>
          </p:nvPr>
        </p:nvSpPr>
        <p:spPr>
          <a:xfrm>
            <a:off x="1371600" y="4038600"/>
            <a:ext cx="6400800" cy="1219200"/>
          </a:xfrm>
        </p:spPr>
        <p:txBody>
          <a:bodyPr>
            <a:normAutofit fontScale="40000" lnSpcReduction="20000"/>
          </a:bodyPr>
          <a:lstStyle/>
          <a:p>
            <a:pPr eaLnBrk="1" hangingPunct="1"/>
            <a:r>
              <a:rPr lang="en-US" dirty="0" smtClean="0">
                <a:solidFill>
                  <a:srgbClr val="0070C0"/>
                </a:solidFill>
              </a:rPr>
              <a:t>Summary of the results from </a:t>
            </a:r>
            <a:r>
              <a:rPr lang="en-US" dirty="0" smtClean="0">
                <a:solidFill>
                  <a:srgbClr val="0070C0"/>
                </a:solidFill>
              </a:rPr>
              <a:t>the global Regional Internet Registry (RIR) 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community during June 2013, and compared with those from earlier </a:t>
            </a:r>
            <a:r>
              <a:rPr lang="en-US" dirty="0" smtClean="0">
                <a:solidFill>
                  <a:srgbClr val="0070C0"/>
                </a:solidFill>
              </a:rPr>
              <a:t>years prepared for the RIPE  67 meeting in Athens</a:t>
            </a:r>
            <a:endParaRPr lang="en-US" dirty="0" smtClean="0">
              <a:solidFill>
                <a:srgbClr val="0070C0"/>
              </a:solidFill>
            </a:endParaRPr>
          </a:p>
          <a:p>
            <a:pPr eaLnBrk="1" hangingPunct="1"/>
            <a:endParaRPr lang="en-US" dirty="0" smtClean="0">
              <a:solidFill>
                <a:srgbClr val="0070C0"/>
              </a:solidFill>
            </a:endParaRPr>
          </a:p>
          <a:p>
            <a:pPr eaLnBrk="1" hangingPunct="1"/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Maarten Botterman</a:t>
            </a:r>
          </a:p>
          <a:p>
            <a:pPr eaLnBrk="1" hangingPunct="1"/>
            <a:r>
              <a:rPr lang="en-US" dirty="0" smtClean="0">
                <a:solidFill>
                  <a:schemeClr val="tx1"/>
                </a:solidFill>
              </a:rPr>
              <a:t>maarten@gnksconsult.com</a:t>
            </a:r>
          </a:p>
        </p:txBody>
      </p:sp>
      <p:pic>
        <p:nvPicPr>
          <p:cNvPr id="1026" name="Picture 2" descr="C:\Users\GNKS 03\Documents\1 Administration\GNKS logos ed\GNKS_b_3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80637"/>
            <a:ext cx="3600400" cy="1392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-81929"/>
            <a:ext cx="4530402" cy="2281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 descr="http://invisiblecollege.weblog.leidenuniv.nl/files/2007/05/european_fla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7706" y="5445224"/>
            <a:ext cx="1708030" cy="1126737"/>
          </a:xfrm>
          <a:prstGeom prst="rect">
            <a:avLst/>
          </a:prstGeom>
          <a:noFill/>
        </p:spPr>
      </p:pic>
      <p:sp>
        <p:nvSpPr>
          <p:cNvPr id="7" name="Sous-titre 2"/>
          <p:cNvSpPr txBox="1">
            <a:spLocks/>
          </p:cNvSpPr>
          <p:nvPr/>
        </p:nvSpPr>
        <p:spPr>
          <a:xfrm>
            <a:off x="2156604" y="5699252"/>
            <a:ext cx="6659598" cy="11861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An initiative funded by the European Commission (2012-2013), </a:t>
            </a:r>
            <a:r>
              <a:rPr lang="en-US" sz="1800" dirty="0" smtClean="0">
                <a:hlinkClick r:id="rId6"/>
              </a:rPr>
              <a:t>http://www.ipv6observatory.eu</a:t>
            </a:r>
            <a:r>
              <a:rPr lang="en-US" sz="1800" dirty="0" smtClean="0"/>
              <a:t>, and supported by the NRO,  </a:t>
            </a:r>
            <a:r>
              <a:rPr lang="en-US" sz="1800" dirty="0" smtClean="0">
                <a:hlinkClick r:id="rId7"/>
              </a:rPr>
              <a:t>http://www.nro.net/ipv6</a:t>
            </a:r>
            <a:r>
              <a:rPr lang="en-US" sz="1800" dirty="0" smtClean="0"/>
              <a:t> </a:t>
            </a:r>
          </a:p>
          <a:p>
            <a:endParaRPr lang="en-US" sz="1800" dirty="0" smtClean="0"/>
          </a:p>
          <a:p>
            <a:endParaRPr lang="fr-FR" sz="1800" dirty="0"/>
          </a:p>
        </p:txBody>
      </p:sp>
    </p:spTree>
    <p:extLst>
      <p:ext uri="{BB962C8B-B14F-4D97-AF65-F5344CB8AC3E}">
        <p14:creationId xmlns:p14="http://schemas.microsoft.com/office/powerpoint/2010/main" val="1290222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nl-NL" sz="3600" dirty="0" smtClean="0"/>
              <a:t>IPv6 </a:t>
            </a:r>
            <a:r>
              <a:rPr lang="nl-NL" sz="3600" dirty="0" err="1"/>
              <a:t>implementation</a:t>
            </a:r>
            <a:r>
              <a:rPr lang="nl-NL" sz="3600" dirty="0"/>
              <a:t> </a:t>
            </a:r>
            <a:r>
              <a:rPr lang="nl-NL" sz="3600" dirty="0" err="1"/>
              <a:t>plans</a:t>
            </a:r>
            <a:r>
              <a:rPr lang="nl-NL" sz="3600" dirty="0"/>
              <a:t> </a:t>
            </a:r>
            <a:r>
              <a:rPr lang="nl-NL" sz="3600" dirty="0" err="1" smtClean="0"/>
              <a:t>for</a:t>
            </a:r>
            <a:r>
              <a:rPr lang="nl-NL" sz="3600" dirty="0" smtClean="0"/>
              <a:t> </a:t>
            </a:r>
            <a:br>
              <a:rPr lang="nl-NL" sz="3600" dirty="0" smtClean="0"/>
            </a:br>
            <a:r>
              <a:rPr lang="nl-NL" sz="3600" dirty="0" err="1" smtClean="0"/>
              <a:t>ISPs</a:t>
            </a:r>
            <a:r>
              <a:rPr lang="nl-NL" sz="3600" dirty="0" smtClean="0"/>
              <a:t> </a:t>
            </a:r>
            <a:r>
              <a:rPr lang="nl-NL" sz="3600" dirty="0" err="1" smtClean="0"/>
              <a:t>offering</a:t>
            </a:r>
            <a:r>
              <a:rPr lang="nl-NL" sz="3600" dirty="0" smtClean="0"/>
              <a:t> services </a:t>
            </a:r>
            <a:r>
              <a:rPr lang="nl-NL" sz="3600" dirty="0" err="1" smtClean="0"/>
              <a:t>to</a:t>
            </a:r>
            <a:r>
              <a:rPr lang="nl-NL" sz="3600" dirty="0" smtClean="0"/>
              <a:t> </a:t>
            </a:r>
            <a:r>
              <a:rPr lang="nl-NL" sz="3600" dirty="0" err="1" smtClean="0"/>
              <a:t>consumers</a:t>
            </a:r>
            <a:endParaRPr lang="nl-NL" sz="3600" dirty="0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89" r="969"/>
          <a:stretch/>
        </p:blipFill>
        <p:spPr bwMode="auto">
          <a:xfrm>
            <a:off x="-30956" y="1803400"/>
            <a:ext cx="9086056" cy="5081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8"/>
          <p:cNvSpPr txBox="1">
            <a:spLocks noChangeArrowheads="1"/>
          </p:cNvSpPr>
          <p:nvPr/>
        </p:nvSpPr>
        <p:spPr bwMode="auto">
          <a:xfrm>
            <a:off x="7604988" y="6608385"/>
            <a:ext cx="155042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200" dirty="0"/>
              <a:t>source: </a:t>
            </a:r>
            <a:r>
              <a:rPr lang="en-US" sz="1200" dirty="0" smtClean="0"/>
              <a:t>GNKS 2013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6480104"/>
            <a:ext cx="772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n=630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26380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2" t="1137" r="1250" b="1375"/>
          <a:stretch/>
        </p:blipFill>
        <p:spPr bwMode="auto">
          <a:xfrm>
            <a:off x="88900" y="1689101"/>
            <a:ext cx="8940800" cy="516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5192" y="274638"/>
            <a:ext cx="8435280" cy="1143000"/>
          </a:xfrm>
        </p:spPr>
        <p:txBody>
          <a:bodyPr>
            <a:noAutofit/>
          </a:bodyPr>
          <a:lstStyle/>
          <a:p>
            <a:r>
              <a:rPr lang="nl-NL" sz="3600" dirty="0" smtClean="0"/>
              <a:t>IPv6 </a:t>
            </a:r>
            <a:r>
              <a:rPr lang="nl-NL" sz="3600" dirty="0" err="1"/>
              <a:t>implementation</a:t>
            </a:r>
            <a:r>
              <a:rPr lang="nl-NL" sz="3600" dirty="0"/>
              <a:t> </a:t>
            </a:r>
            <a:r>
              <a:rPr lang="nl-NL" sz="3600" dirty="0" err="1"/>
              <a:t>plans</a:t>
            </a:r>
            <a:r>
              <a:rPr lang="nl-NL" sz="3600" dirty="0"/>
              <a:t> </a:t>
            </a:r>
            <a:r>
              <a:rPr lang="nl-NL" sz="3600" dirty="0" err="1" smtClean="0"/>
              <a:t>for</a:t>
            </a:r>
            <a:r>
              <a:rPr lang="nl-NL" sz="3600" dirty="0" smtClean="0"/>
              <a:t> </a:t>
            </a:r>
            <a:br>
              <a:rPr lang="nl-NL" sz="3600" dirty="0" smtClean="0"/>
            </a:br>
            <a:r>
              <a:rPr lang="nl-NL" sz="3600" dirty="0" err="1" smtClean="0"/>
              <a:t>ISPs</a:t>
            </a:r>
            <a:r>
              <a:rPr lang="nl-NL" sz="3600" dirty="0" smtClean="0"/>
              <a:t> </a:t>
            </a:r>
            <a:r>
              <a:rPr lang="nl-NL" sz="3600" dirty="0" err="1" smtClean="0"/>
              <a:t>offering</a:t>
            </a:r>
            <a:r>
              <a:rPr lang="nl-NL" sz="3600" dirty="0" smtClean="0"/>
              <a:t> services </a:t>
            </a:r>
            <a:r>
              <a:rPr lang="nl-NL" sz="3600" dirty="0" err="1" smtClean="0"/>
              <a:t>to</a:t>
            </a:r>
            <a:r>
              <a:rPr lang="nl-NL" sz="3600" dirty="0" smtClean="0"/>
              <a:t> business </a:t>
            </a:r>
            <a:r>
              <a:rPr lang="nl-NL" sz="3600" dirty="0" err="1" smtClean="0"/>
              <a:t>customers</a:t>
            </a:r>
            <a:endParaRPr lang="nl-NL" sz="3600" dirty="0"/>
          </a:p>
        </p:txBody>
      </p:sp>
      <p:sp>
        <p:nvSpPr>
          <p:cNvPr id="5" name="TextBox 8"/>
          <p:cNvSpPr txBox="1">
            <a:spLocks noChangeArrowheads="1"/>
          </p:cNvSpPr>
          <p:nvPr/>
        </p:nvSpPr>
        <p:spPr bwMode="auto">
          <a:xfrm>
            <a:off x="7604988" y="6608385"/>
            <a:ext cx="155042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200" dirty="0"/>
              <a:t>source: </a:t>
            </a:r>
            <a:r>
              <a:rPr lang="en-US" sz="1200" dirty="0" smtClean="0"/>
              <a:t>GNKS 2013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-1" y="6531856"/>
            <a:ext cx="772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n=644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66229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nl-NL" dirty="0" smtClean="0"/>
              <a:t>High level </a:t>
            </a:r>
            <a:r>
              <a:rPr lang="nl-NL" dirty="0" err="1" smtClean="0"/>
              <a:t>conclusion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507288" cy="5661248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Preparedness for IPv6 deployment continues to increase </a:t>
            </a:r>
          </a:p>
          <a:p>
            <a:pPr lvl="1"/>
            <a:r>
              <a:rPr lang="en-GB" dirty="0" smtClean="0"/>
              <a:t>Generally at high levels </a:t>
            </a:r>
          </a:p>
          <a:p>
            <a:pPr lvl="2"/>
            <a:r>
              <a:rPr lang="en-GB" dirty="0" smtClean="0"/>
              <a:t>Almost half of ISP respondents offer IPv6 to their customers</a:t>
            </a:r>
          </a:p>
          <a:p>
            <a:pPr lvl="2"/>
            <a:r>
              <a:rPr lang="en-GB" dirty="0" smtClean="0"/>
              <a:t>More than 80% will do so within 2 years</a:t>
            </a:r>
          </a:p>
          <a:p>
            <a:r>
              <a:rPr lang="en-GB" dirty="0" smtClean="0"/>
              <a:t>More ISPs are now experiencing more significant usage by their clients</a:t>
            </a:r>
          </a:p>
          <a:p>
            <a:pPr lvl="1"/>
            <a:r>
              <a:rPr lang="en-GB" sz="2400" dirty="0" smtClean="0"/>
              <a:t>31% experience more than 0.5% usage</a:t>
            </a:r>
          </a:p>
          <a:p>
            <a:r>
              <a:rPr lang="en-GB" dirty="0"/>
              <a:t>C</a:t>
            </a:r>
            <a:r>
              <a:rPr lang="en-GB" dirty="0" smtClean="0"/>
              <a:t>arrier Grade NAT is generally not used as a solution to replace IPv6</a:t>
            </a:r>
          </a:p>
          <a:p>
            <a:pPr lvl="1"/>
            <a:r>
              <a:rPr lang="en-GB" sz="2400" dirty="0" smtClean="0"/>
              <a:t>18% of respondents use, or plan to use CGN but more than 70% of those use it along with IPv6 (not instead of)</a:t>
            </a:r>
          </a:p>
          <a:p>
            <a:pPr marL="457200" lvl="1" indent="0">
              <a:buNone/>
            </a:pPr>
            <a:endParaRPr lang="en-GB" sz="2400" dirty="0" smtClean="0"/>
          </a:p>
        </p:txBody>
      </p:sp>
    </p:spTree>
    <p:extLst>
      <p:ext uri="{BB962C8B-B14F-4D97-AF65-F5344CB8AC3E}">
        <p14:creationId xmlns:p14="http://schemas.microsoft.com/office/powerpoint/2010/main" val="3593081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nl-NL" dirty="0" smtClean="0"/>
              <a:t>High level </a:t>
            </a:r>
            <a:r>
              <a:rPr lang="nl-NL" smtClean="0"/>
              <a:t>conclusion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507288" cy="5085184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en-GB" sz="24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GB" sz="2800" i="1" dirty="0" smtClean="0">
                <a:solidFill>
                  <a:schemeClr val="accent1"/>
                </a:solidFill>
              </a:rPr>
              <a:t>While a small minority is still banking on their stock of IPv4 addresses for the years to come, most recognize the importance of transitioning to IPv6.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800" i="1" dirty="0" smtClean="0">
                <a:solidFill>
                  <a:schemeClr val="accent1"/>
                </a:solidFill>
              </a:rPr>
              <a:t>As many are ready with initial preparations and are now waiting for a large scale IPv6 deployment and implementation, large scale deployment pilots would be a prudent way forward.</a:t>
            </a:r>
            <a:endParaRPr lang="en-GB" sz="2800" i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5638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ctrTitle"/>
          </p:nvPr>
        </p:nvSpPr>
        <p:spPr>
          <a:xfrm>
            <a:off x="685800" y="1988840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We thank all respondents for their contributions !</a:t>
            </a:r>
          </a:p>
        </p:txBody>
      </p:sp>
      <p:sp>
        <p:nvSpPr>
          <p:cNvPr id="29699" name="Subtitle 2"/>
          <p:cNvSpPr>
            <a:spLocks noGrp="1"/>
          </p:cNvSpPr>
          <p:nvPr>
            <p:ph type="subTitle" idx="1"/>
          </p:nvPr>
        </p:nvSpPr>
        <p:spPr>
          <a:xfrm>
            <a:off x="0" y="3908648"/>
            <a:ext cx="9144000" cy="1968624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2"/>
                </a:solidFill>
              </a:rPr>
              <a:t>When asked if they’d be interested in participating in this survey again in a years’ </a:t>
            </a:r>
            <a:r>
              <a:rPr lang="en-US" sz="2800" dirty="0">
                <a:solidFill>
                  <a:schemeClr val="tx2"/>
                </a:solidFill>
              </a:rPr>
              <a:t>time 93% </a:t>
            </a:r>
            <a:r>
              <a:rPr lang="en-US" sz="2800" dirty="0" smtClean="0">
                <a:solidFill>
                  <a:schemeClr val="tx2"/>
                </a:solidFill>
              </a:rPr>
              <a:t>of respondents said</a:t>
            </a:r>
          </a:p>
          <a:p>
            <a:r>
              <a:rPr lang="en-US" sz="3500" b="1" dirty="0" smtClean="0">
                <a:solidFill>
                  <a:schemeClr val="accent3">
                    <a:lumMod val="75000"/>
                  </a:schemeClr>
                </a:solidFill>
              </a:rPr>
              <a:t>“Yes”</a:t>
            </a:r>
            <a:r>
              <a:rPr lang="en-US" sz="2800" dirty="0" smtClean="0">
                <a:solidFill>
                  <a:schemeClr val="tx2"/>
                </a:solidFill>
              </a:rPr>
              <a:t> </a:t>
            </a:r>
          </a:p>
        </p:txBody>
      </p:sp>
      <p:pic>
        <p:nvPicPr>
          <p:cNvPr id="8" name="Picture 2" descr="C:\Users\GNKS 03\Documents\1 Administration\GNKS logos ed\GNKS_b_3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5686474"/>
            <a:ext cx="2401608" cy="928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08122" y="6165304"/>
            <a:ext cx="4884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chemeClr val="bg1">
                    <a:lumMod val="50000"/>
                  </a:schemeClr>
                </a:solidFill>
              </a:rPr>
              <a:t>For more information: maarten@gnksconsult.com</a:t>
            </a:r>
            <a:endParaRPr lang="nl-NL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2" y="-11475"/>
            <a:ext cx="3399975" cy="17122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 descr="http://invisiblecollege.weblog.leidenuniv.nl/files/2007/05/european_fla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449862"/>
            <a:ext cx="1419998" cy="936731"/>
          </a:xfrm>
          <a:prstGeom prst="rect">
            <a:avLst/>
          </a:prstGeom>
          <a:noFill/>
        </p:spPr>
      </p:pic>
      <p:sp>
        <p:nvSpPr>
          <p:cNvPr id="10" name="Sous-titre 2"/>
          <p:cNvSpPr txBox="1">
            <a:spLocks/>
          </p:cNvSpPr>
          <p:nvPr/>
        </p:nvSpPr>
        <p:spPr>
          <a:xfrm>
            <a:off x="1708200" y="514676"/>
            <a:ext cx="4032448" cy="11861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/>
              <a:t>An initiative funded by the European Commission (2012-2013), </a:t>
            </a:r>
            <a:r>
              <a:rPr lang="en-US" sz="1400" dirty="0" smtClean="0">
                <a:hlinkClick r:id="rId6"/>
              </a:rPr>
              <a:t>http://www.ipv6observatory.eu</a:t>
            </a:r>
            <a:r>
              <a:rPr lang="en-US" sz="1400" dirty="0" smtClean="0"/>
              <a:t>, and supported by the NRO,  </a:t>
            </a:r>
            <a:r>
              <a:rPr lang="en-US" sz="1400" dirty="0" smtClean="0">
                <a:hlinkClick r:id="rId7"/>
              </a:rPr>
              <a:t>http://www.nro.net/ipv6</a:t>
            </a:r>
            <a:r>
              <a:rPr lang="en-US" sz="1400" dirty="0" smtClean="0"/>
              <a:t> </a:t>
            </a:r>
          </a:p>
          <a:p>
            <a:endParaRPr lang="en-US" sz="1400" dirty="0" smtClean="0"/>
          </a:p>
          <a:p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2723654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17550" y="1581150"/>
            <a:ext cx="7886898" cy="5276850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Aim to establish comprehensive view of present IPv6 penetration and future IPv6 deployment plans</a:t>
            </a:r>
            <a:r>
              <a:rPr lang="en-US" sz="2400" dirty="0"/>
              <a:t> </a:t>
            </a:r>
            <a:r>
              <a:rPr lang="en-US" sz="2400" dirty="0" smtClean="0"/>
              <a:t>by surveying Internet providers and users</a:t>
            </a:r>
            <a:r>
              <a:rPr lang="en-US" sz="2400" dirty="0"/>
              <a:t> </a:t>
            </a:r>
            <a:r>
              <a:rPr lang="en-US" sz="2400" dirty="0" smtClean="0"/>
              <a:t>in the RIR communities around the world </a:t>
            </a:r>
          </a:p>
          <a:p>
            <a:r>
              <a:rPr lang="en-US" sz="2400" dirty="0" smtClean="0"/>
              <a:t>Process</a:t>
            </a:r>
          </a:p>
          <a:p>
            <a:pPr lvl="1"/>
            <a:r>
              <a:rPr lang="en-US" sz="1800" dirty="0" smtClean="0"/>
              <a:t>Prepared </a:t>
            </a:r>
            <a:r>
              <a:rPr lang="en-US" sz="1800" dirty="0"/>
              <a:t>and carried out by GNKS in close collaboration with AFRINIC, APNIC, ARIN, LACNIC and RIPE </a:t>
            </a:r>
            <a:r>
              <a:rPr lang="en-US" sz="1800" dirty="0" smtClean="0"/>
              <a:t>NCC</a:t>
            </a:r>
          </a:p>
          <a:p>
            <a:pPr lvl="1"/>
            <a:r>
              <a:rPr lang="en-US" sz="1800" dirty="0" smtClean="0"/>
              <a:t>Survey </a:t>
            </a:r>
            <a:r>
              <a:rPr lang="en-US" sz="1800" dirty="0"/>
              <a:t>was kept short and focused on essentials. Changes to the survey were kept to a minimum and are taken into account in the </a:t>
            </a:r>
            <a:r>
              <a:rPr lang="en-US" sz="1800" dirty="0" smtClean="0"/>
              <a:t>analysis</a:t>
            </a:r>
          </a:p>
          <a:p>
            <a:pPr lvl="1"/>
            <a:r>
              <a:rPr lang="en-US" sz="1800" dirty="0" smtClean="0"/>
              <a:t>Privacy </a:t>
            </a:r>
            <a:r>
              <a:rPr lang="en-US" sz="1800" dirty="0"/>
              <a:t>guaranteed</a:t>
            </a:r>
          </a:p>
          <a:p>
            <a:r>
              <a:rPr lang="en-US" sz="2400" dirty="0" smtClean="0"/>
              <a:t>History</a:t>
            </a:r>
          </a:p>
          <a:p>
            <a:pPr lvl="1"/>
            <a:r>
              <a:rPr lang="en-US" sz="1800" dirty="0" smtClean="0"/>
              <a:t>ARIN carried out such a survey with its members in March 2008, a starting point for the current survey</a:t>
            </a:r>
          </a:p>
          <a:p>
            <a:pPr lvl="1"/>
            <a:r>
              <a:rPr lang="en-US" sz="1800" dirty="0" smtClean="0"/>
              <a:t>RIPE NCC and APNIC carried out this same survey in 2009</a:t>
            </a:r>
          </a:p>
          <a:p>
            <a:pPr lvl="1"/>
            <a:r>
              <a:rPr lang="en-US" sz="1800" dirty="0" smtClean="0"/>
              <a:t>In 2010, 2011, 2012 and 2013, all RIRs participated to the survey making it truly global</a:t>
            </a:r>
          </a:p>
        </p:txBody>
      </p:sp>
      <p:sp>
        <p:nvSpPr>
          <p:cNvPr id="8" name="AutoShape 3"/>
          <p:cNvSpPr txBox="1">
            <a:spLocks noChangeArrowheads="1"/>
          </p:cNvSpPr>
          <p:nvPr/>
        </p:nvSpPr>
        <p:spPr>
          <a:xfrm>
            <a:off x="827584" y="476672"/>
            <a:ext cx="7593013" cy="801688"/>
          </a:xfrm>
          <a:prstGeom prst="roundRect">
            <a:avLst>
              <a:gd name="adj" fmla="val 16667"/>
            </a:avLst>
          </a:prstGeom>
          <a:gradFill rotWithShape="1">
            <a:gsLst>
              <a:gs pos="93750">
                <a:schemeClr val="tx2">
                  <a:lumMod val="60000"/>
                  <a:lumOff val="40000"/>
                </a:schemeClr>
              </a:gs>
              <a:gs pos="87500">
                <a:schemeClr val="tx2">
                  <a:lumMod val="60000"/>
                  <a:lumOff val="40000"/>
                </a:schemeClr>
              </a:gs>
              <a:gs pos="75000">
                <a:schemeClr val="tx2">
                  <a:lumMod val="40000"/>
                  <a:lumOff val="60000"/>
                </a:schemeClr>
              </a:gs>
              <a:gs pos="50000">
                <a:schemeClr val="accent1">
                  <a:lumMod val="20000"/>
                  <a:lumOff val="80000"/>
                </a:schemeClr>
              </a:gs>
              <a:gs pos="0">
                <a:schemeClr val="bg1"/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1"/>
          </a:gradFill>
          <a:ln w="19050">
            <a:noFill/>
            <a:round/>
            <a:headEnd/>
            <a:tailEnd/>
          </a:ln>
        </p:spPr>
        <p:txBody>
          <a:bodyPr vert="horz" lIns="72000" tIns="45720" rIns="7200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 smtClean="0"/>
              <a:t>Global IPv6 Deployment Monitoring Survey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4056591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9" t="1643" r="1969" b="2756"/>
          <a:stretch/>
        </p:blipFill>
        <p:spPr bwMode="auto">
          <a:xfrm>
            <a:off x="241300" y="1460500"/>
            <a:ext cx="8855820" cy="51368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What percentage of your customer base uses IPv6 connectivity?</a:t>
            </a:r>
            <a:endParaRPr lang="nl-NL" sz="4000" dirty="0" smtClean="0"/>
          </a:p>
        </p:txBody>
      </p:sp>
      <p:sp>
        <p:nvSpPr>
          <p:cNvPr id="7" name="TextBox 8"/>
          <p:cNvSpPr txBox="1">
            <a:spLocks noChangeArrowheads="1"/>
          </p:cNvSpPr>
          <p:nvPr/>
        </p:nvSpPr>
        <p:spPr bwMode="auto">
          <a:xfrm>
            <a:off x="7604989" y="6581001"/>
            <a:ext cx="155042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200" dirty="0"/>
              <a:t>source: </a:t>
            </a:r>
            <a:r>
              <a:rPr lang="en-US" sz="1200" dirty="0" smtClean="0"/>
              <a:t>GNKS 2013</a:t>
            </a:r>
            <a:endParaRPr lang="en-US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10096" y="6477952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N=639</a:t>
            </a:r>
            <a:endParaRPr lang="nl-NL" dirty="0"/>
          </a:p>
        </p:txBody>
      </p:sp>
      <p:sp>
        <p:nvSpPr>
          <p:cNvPr id="8" name="TextBox 7"/>
          <p:cNvSpPr txBox="1"/>
          <p:nvPr/>
        </p:nvSpPr>
        <p:spPr>
          <a:xfrm>
            <a:off x="685058" y="6484870"/>
            <a:ext cx="10066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ISPs only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10506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5" t="1763" r="1905" b="2709"/>
          <a:stretch/>
        </p:blipFill>
        <p:spPr bwMode="auto">
          <a:xfrm>
            <a:off x="349696" y="1484784"/>
            <a:ext cx="86868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Do you consider promoting IPv6 uptake to your customers?</a:t>
            </a:r>
            <a:endParaRPr lang="nl-NL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733" y="6484870"/>
            <a:ext cx="10066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ISPs only</a:t>
            </a:r>
            <a:endParaRPr lang="nl-NL" dirty="0"/>
          </a:p>
        </p:txBody>
      </p:sp>
      <p:sp>
        <p:nvSpPr>
          <p:cNvPr id="7" name="TextBox 8"/>
          <p:cNvSpPr txBox="1">
            <a:spLocks noChangeArrowheads="1"/>
          </p:cNvSpPr>
          <p:nvPr/>
        </p:nvSpPr>
        <p:spPr bwMode="auto">
          <a:xfrm>
            <a:off x="7604989" y="6581001"/>
            <a:ext cx="155042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200" dirty="0"/>
              <a:t>source: </a:t>
            </a:r>
            <a:r>
              <a:rPr lang="en-US" sz="1200" dirty="0" smtClean="0"/>
              <a:t>GNKS 2013</a:t>
            </a:r>
            <a:endParaRPr lang="en-US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891461" y="6490652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N=646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06022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4" t="1246" r="976" b="2313"/>
          <a:stretch/>
        </p:blipFill>
        <p:spPr bwMode="auto">
          <a:xfrm>
            <a:off x="139700" y="1765300"/>
            <a:ext cx="8915400" cy="4991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Does your organization have an IPv6 presence ?</a:t>
            </a:r>
            <a:endParaRPr lang="nl-NL" dirty="0" smtClean="0"/>
          </a:p>
        </p:txBody>
      </p:sp>
      <p:sp>
        <p:nvSpPr>
          <p:cNvPr id="5" name="TextBox 8"/>
          <p:cNvSpPr txBox="1">
            <a:spLocks noChangeArrowheads="1"/>
          </p:cNvSpPr>
          <p:nvPr/>
        </p:nvSpPr>
        <p:spPr bwMode="auto">
          <a:xfrm>
            <a:off x="7604988" y="6608385"/>
            <a:ext cx="155042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200" dirty="0"/>
              <a:t>source: </a:t>
            </a:r>
            <a:r>
              <a:rPr lang="en-US" sz="1200" dirty="0" smtClean="0"/>
              <a:t>GNKS 2013</a:t>
            </a:r>
            <a:endParaRPr lang="en-US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35496" y="6506760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n=1084</a:t>
            </a:r>
          </a:p>
        </p:txBody>
      </p:sp>
    </p:spTree>
    <p:extLst>
      <p:ext uri="{BB962C8B-B14F-4D97-AF65-F5344CB8AC3E}">
        <p14:creationId xmlns:p14="http://schemas.microsoft.com/office/powerpoint/2010/main" val="2888001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2" t="1696" r="972" b="2919"/>
          <a:stretch/>
        </p:blipFill>
        <p:spPr bwMode="auto">
          <a:xfrm>
            <a:off x="88900" y="1816100"/>
            <a:ext cx="896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are the biggest problems with IPv6 in production?</a:t>
            </a:r>
            <a:endParaRPr lang="nl-NL" dirty="0" smtClean="0"/>
          </a:p>
        </p:txBody>
      </p:sp>
      <p:sp>
        <p:nvSpPr>
          <p:cNvPr id="5" name="TextBox 8"/>
          <p:cNvSpPr txBox="1">
            <a:spLocks noChangeArrowheads="1"/>
          </p:cNvSpPr>
          <p:nvPr/>
        </p:nvSpPr>
        <p:spPr bwMode="auto">
          <a:xfrm>
            <a:off x="7452320" y="5952762"/>
            <a:ext cx="155042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200" dirty="0"/>
              <a:t>source: </a:t>
            </a:r>
            <a:r>
              <a:rPr lang="en-US" sz="1200" dirty="0" smtClean="0"/>
              <a:t>GNKS 2013</a:t>
            </a:r>
            <a:endParaRPr lang="en-US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35496" y="6516052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n=1056</a:t>
            </a:r>
          </a:p>
        </p:txBody>
      </p:sp>
    </p:spTree>
    <p:extLst>
      <p:ext uri="{BB962C8B-B14F-4D97-AF65-F5344CB8AC3E}">
        <p14:creationId xmlns:p14="http://schemas.microsoft.com/office/powerpoint/2010/main" val="583242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4" t="1538" r="1115" b="2156"/>
          <a:stretch/>
        </p:blipFill>
        <p:spPr bwMode="auto">
          <a:xfrm>
            <a:off x="127000" y="1638300"/>
            <a:ext cx="8915400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Do you use </a:t>
            </a:r>
            <a:r>
              <a:rPr lang="fr-FR" dirty="0" smtClean="0"/>
              <a:t>Large </a:t>
            </a:r>
            <a:r>
              <a:rPr lang="fr-FR" dirty="0" err="1"/>
              <a:t>Scale</a:t>
            </a:r>
            <a:r>
              <a:rPr lang="fr-FR" dirty="0"/>
              <a:t> NAT </a:t>
            </a:r>
            <a:r>
              <a:rPr lang="fr-FR" dirty="0" smtClean="0"/>
              <a:t>(LSN) </a:t>
            </a:r>
            <a:br>
              <a:rPr lang="fr-FR" dirty="0" smtClean="0"/>
            </a:br>
            <a:r>
              <a:rPr lang="fr-FR" dirty="0" err="1" smtClean="0"/>
              <a:t>aka</a:t>
            </a:r>
            <a:r>
              <a:rPr lang="fr-FR" dirty="0" smtClean="0"/>
              <a:t> </a:t>
            </a:r>
            <a:r>
              <a:rPr lang="fr-FR" dirty="0"/>
              <a:t>CGN (Carrier Grade </a:t>
            </a:r>
            <a:r>
              <a:rPr lang="fr-FR" dirty="0" smtClean="0"/>
              <a:t>NAT)?</a:t>
            </a:r>
            <a:endParaRPr lang="nl-NL" dirty="0"/>
          </a:p>
        </p:txBody>
      </p:sp>
      <p:sp>
        <p:nvSpPr>
          <p:cNvPr id="7" name="TextBox 8"/>
          <p:cNvSpPr txBox="1">
            <a:spLocks noChangeArrowheads="1"/>
          </p:cNvSpPr>
          <p:nvPr/>
        </p:nvSpPr>
        <p:spPr bwMode="auto">
          <a:xfrm>
            <a:off x="7604988" y="6608385"/>
            <a:ext cx="155042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200" dirty="0"/>
              <a:t>source: </a:t>
            </a:r>
            <a:r>
              <a:rPr lang="en-US" sz="1200" dirty="0" smtClean="0"/>
              <a:t>GNKS 2013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5496" y="6506760"/>
            <a:ext cx="772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n=994</a:t>
            </a:r>
          </a:p>
        </p:txBody>
      </p:sp>
    </p:spTree>
    <p:extLst>
      <p:ext uri="{BB962C8B-B14F-4D97-AF65-F5344CB8AC3E}">
        <p14:creationId xmlns:p14="http://schemas.microsoft.com/office/powerpoint/2010/main" val="4153637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2" t="1951" r="1391" b="2700"/>
          <a:stretch/>
        </p:blipFill>
        <p:spPr bwMode="auto">
          <a:xfrm>
            <a:off x="101600" y="1790700"/>
            <a:ext cx="8928100" cy="439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8"/>
          <p:cNvSpPr txBox="1">
            <a:spLocks noChangeArrowheads="1"/>
          </p:cNvSpPr>
          <p:nvPr/>
        </p:nvSpPr>
        <p:spPr bwMode="auto">
          <a:xfrm>
            <a:off x="7604988" y="6608385"/>
            <a:ext cx="155042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200" dirty="0"/>
              <a:t>source: </a:t>
            </a:r>
            <a:r>
              <a:rPr lang="en-US" sz="1200" dirty="0" smtClean="0"/>
              <a:t>GNKS 2013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5496" y="6506760"/>
            <a:ext cx="5530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n=182 – </a:t>
            </a:r>
            <a:r>
              <a:rPr lang="nl-NL" dirty="0" err="1" smtClean="0"/>
              <a:t>those</a:t>
            </a:r>
            <a:r>
              <a:rPr lang="nl-NL" dirty="0" smtClean="0"/>
              <a:t> </a:t>
            </a:r>
            <a:r>
              <a:rPr lang="nl-NL" dirty="0" err="1" smtClean="0"/>
              <a:t>that</a:t>
            </a:r>
            <a:r>
              <a:rPr lang="nl-NL" dirty="0" smtClean="0"/>
              <a:t> </a:t>
            </a:r>
            <a:r>
              <a:rPr lang="nl-NL" dirty="0" err="1" smtClean="0"/>
              <a:t>indicated</a:t>
            </a:r>
            <a:r>
              <a:rPr lang="nl-NL" dirty="0" smtClean="0"/>
              <a:t> </a:t>
            </a:r>
            <a:r>
              <a:rPr lang="nl-NL" dirty="0" err="1" smtClean="0"/>
              <a:t>they</a:t>
            </a:r>
            <a:r>
              <a:rPr lang="nl-NL" dirty="0" smtClean="0"/>
              <a:t> plan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use</a:t>
            </a:r>
            <a:r>
              <a:rPr lang="nl-NL" dirty="0" smtClean="0"/>
              <a:t>, or </a:t>
            </a:r>
            <a:r>
              <a:rPr lang="nl-NL" dirty="0" err="1" smtClean="0"/>
              <a:t>use</a:t>
            </a:r>
            <a:r>
              <a:rPr lang="nl-NL" dirty="0" smtClean="0"/>
              <a:t> LSN 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/>
          </a:bodyPr>
          <a:lstStyle/>
          <a:p>
            <a:r>
              <a:rPr lang="en-US" sz="3200" dirty="0" smtClean="0"/>
              <a:t>Do you use/plan to use </a:t>
            </a:r>
            <a:r>
              <a:rPr lang="fr-FR" sz="3200" dirty="0" smtClean="0"/>
              <a:t>Large </a:t>
            </a:r>
            <a:r>
              <a:rPr lang="fr-FR" sz="3200" dirty="0" err="1"/>
              <a:t>Scale</a:t>
            </a:r>
            <a:r>
              <a:rPr lang="fr-FR" sz="3200" dirty="0"/>
              <a:t> NAT </a:t>
            </a:r>
            <a:r>
              <a:rPr lang="fr-FR" sz="3200" dirty="0" smtClean="0"/>
              <a:t>(LSN) </a:t>
            </a:r>
            <a:br>
              <a:rPr lang="fr-FR" sz="3200" dirty="0" smtClean="0"/>
            </a:br>
            <a:r>
              <a:rPr lang="fr-FR" sz="3200" dirty="0" err="1" smtClean="0"/>
              <a:t>aka</a:t>
            </a:r>
            <a:r>
              <a:rPr lang="fr-FR" sz="3200" dirty="0" smtClean="0"/>
              <a:t> </a:t>
            </a:r>
            <a:r>
              <a:rPr lang="fr-FR" sz="3200" dirty="0"/>
              <a:t>CGN (Carrier Grade </a:t>
            </a:r>
            <a:r>
              <a:rPr lang="fr-FR" sz="3200" dirty="0" smtClean="0"/>
              <a:t>NAT) </a:t>
            </a:r>
            <a:r>
              <a:rPr lang="fr-FR" sz="3200" dirty="0" err="1" smtClean="0"/>
              <a:t>along</a:t>
            </a:r>
            <a:r>
              <a:rPr lang="fr-FR" sz="3200" dirty="0" smtClean="0"/>
              <a:t> </a:t>
            </a:r>
            <a:r>
              <a:rPr lang="fr-FR" sz="3200" dirty="0" err="1" smtClean="0"/>
              <a:t>with</a:t>
            </a:r>
            <a:r>
              <a:rPr lang="fr-FR" sz="3200" dirty="0" smtClean="0"/>
              <a:t> or </a:t>
            </a:r>
            <a:r>
              <a:rPr lang="fr-FR" sz="3200" dirty="0" err="1" smtClean="0"/>
              <a:t>instead</a:t>
            </a:r>
            <a:r>
              <a:rPr lang="fr-FR" sz="3200" dirty="0" smtClean="0"/>
              <a:t> of IPv6?</a:t>
            </a:r>
            <a:endParaRPr lang="nl-NL" sz="3200" dirty="0"/>
          </a:p>
        </p:txBody>
      </p:sp>
    </p:spTree>
    <p:extLst>
      <p:ext uri="{BB962C8B-B14F-4D97-AF65-F5344CB8AC3E}">
        <p14:creationId xmlns:p14="http://schemas.microsoft.com/office/powerpoint/2010/main" val="3973220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xfrm>
            <a:off x="304800" y="197768"/>
            <a:ext cx="8534400" cy="1143000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Which best describes your organization’s IPv6 implementation (plans)?</a:t>
            </a:r>
            <a:endParaRPr lang="nl-NL" sz="3600" dirty="0" smtClean="0"/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1" t="1397" r="995" b="1202"/>
          <a:stretch/>
        </p:blipFill>
        <p:spPr bwMode="auto">
          <a:xfrm>
            <a:off x="101600" y="1585044"/>
            <a:ext cx="8928100" cy="494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63703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25512</TotalTime>
  <Words>754</Words>
  <Application>Microsoft Office PowerPoint</Application>
  <PresentationFormat>On-screen Show (4:3)</PresentationFormat>
  <Paragraphs>127</Paragraphs>
  <Slides>14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IPv6 Deployment Survey</vt:lpstr>
      <vt:lpstr>PowerPoint Presentation</vt:lpstr>
      <vt:lpstr>What percentage of your customer base uses IPv6 connectivity?</vt:lpstr>
      <vt:lpstr>Do you consider promoting IPv6 uptake to your customers?</vt:lpstr>
      <vt:lpstr>Does your organization have an IPv6 presence ?</vt:lpstr>
      <vt:lpstr>What are the biggest problems with IPv6 in production?</vt:lpstr>
      <vt:lpstr>Do you use Large Scale NAT (LSN)  aka CGN (Carrier Grade NAT)?</vt:lpstr>
      <vt:lpstr>Do you use/plan to use Large Scale NAT (LSN)  aka CGN (Carrier Grade NAT) along with or instead of IPv6?</vt:lpstr>
      <vt:lpstr>Which best describes your organization’s IPv6 implementation (plans)?</vt:lpstr>
      <vt:lpstr>IPv6 implementation plans for  ISPs offering services to consumers</vt:lpstr>
      <vt:lpstr>IPv6 implementation plans for  ISPs offering services to business customers</vt:lpstr>
      <vt:lpstr>High level conclusion</vt:lpstr>
      <vt:lpstr>High level conclusion</vt:lpstr>
      <vt:lpstr>We thank all respondents for their contributions 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IPv6 Deployment Survey</dc:title>
  <dc:creator>GNKS 03</dc:creator>
  <cp:lastModifiedBy>GNKS 03</cp:lastModifiedBy>
  <cp:revision>174</cp:revision>
  <dcterms:created xsi:type="dcterms:W3CDTF">2011-08-29T12:26:40Z</dcterms:created>
  <dcterms:modified xsi:type="dcterms:W3CDTF">2013-10-09T18:40:15Z</dcterms:modified>
</cp:coreProperties>
</file>