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0" r:id="rId2"/>
    <p:sldMasterId id="2147483679" r:id="rId3"/>
  </p:sldMasterIdLst>
  <p:notesMasterIdLst>
    <p:notesMasterId r:id="rId15"/>
  </p:notesMasterIdLst>
  <p:sldIdLst>
    <p:sldId id="269" r:id="rId4"/>
    <p:sldId id="262" r:id="rId5"/>
    <p:sldId id="257" r:id="rId6"/>
    <p:sldId id="258" r:id="rId7"/>
    <p:sldId id="263" r:id="rId8"/>
    <p:sldId id="259" r:id="rId9"/>
    <p:sldId id="270" r:id="rId10"/>
    <p:sldId id="272" r:id="rId11"/>
    <p:sldId id="273" r:id="rId12"/>
    <p:sldId id="264" r:id="rId13"/>
    <p:sldId id="26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5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040" autoAdjust="0"/>
  </p:normalViewPr>
  <p:slideViewPr>
    <p:cSldViewPr>
      <p:cViewPr varScale="1">
        <p:scale>
          <a:sx n="79" d="100"/>
          <a:sy n="79" d="100"/>
        </p:scale>
        <p:origin x="-1736"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0970910711632744"/>
          <c:y val="0.098978272690254"/>
          <c:w val="0.805817857673451"/>
          <c:h val="0.81326758526307"/>
        </c:manualLayout>
      </c:layout>
      <c:pie3DChart>
        <c:varyColors val="1"/>
        <c:ser>
          <c:idx val="0"/>
          <c:order val="0"/>
          <c:dLbls>
            <c:dLbl>
              <c:idx val="3"/>
              <c:layout>
                <c:manualLayout>
                  <c:x val="0.0507671409494866"/>
                  <c:y val="0.0651447831013743"/>
                </c:manualLayout>
              </c:layout>
              <c:showLegendKey val="0"/>
              <c:showVal val="1"/>
              <c:showCatName val="0"/>
              <c:showSerName val="0"/>
              <c:showPercent val="0"/>
              <c:showBubbleSize val="0"/>
            </c:dLbl>
            <c:txPr>
              <a:bodyPr/>
              <a:lstStyle/>
              <a:p>
                <a:pPr>
                  <a:defRPr sz="1800"/>
                </a:pPr>
                <a:endParaRPr lang="en-US"/>
              </a:p>
            </c:txPr>
            <c:showLegendKey val="0"/>
            <c:showVal val="1"/>
            <c:showCatName val="0"/>
            <c:showSerName val="0"/>
            <c:showPercent val="0"/>
            <c:showBubbleSize val="0"/>
            <c:showLeaderLines val="1"/>
          </c:dLbls>
          <c:cat>
            <c:strRef>
              <c:f>Results!$B$3:$B$6</c:f>
              <c:strCache>
                <c:ptCount val="4"/>
                <c:pt idx="0">
                  <c:v>Yes</c:v>
                </c:pt>
                <c:pt idx="1">
                  <c:v>Mostly</c:v>
                </c:pt>
                <c:pt idx="2">
                  <c:v>Sorta</c:v>
                </c:pt>
                <c:pt idx="3">
                  <c:v>No</c:v>
                </c:pt>
              </c:strCache>
            </c:strRef>
          </c:cat>
          <c:val>
            <c:numRef>
              <c:f>Results!$C$3:$C$6</c:f>
              <c:numCache>
                <c:formatCode>General</c:formatCode>
                <c:ptCount val="4"/>
                <c:pt idx="0">
                  <c:v>133.0</c:v>
                </c:pt>
                <c:pt idx="1">
                  <c:v>25.0</c:v>
                </c:pt>
                <c:pt idx="2">
                  <c:v>23.0</c:v>
                </c:pt>
                <c:pt idx="3">
                  <c:v>60.0</c:v>
                </c:pt>
              </c:numCache>
            </c:numRef>
          </c:val>
        </c:ser>
        <c:dLbls>
          <c:showLegendKey val="0"/>
          <c:showVal val="0"/>
          <c:showCatName val="0"/>
          <c:showSerName val="0"/>
          <c:showPercent val="0"/>
          <c:showBubbleSize val="0"/>
          <c:showLeaderLines val="1"/>
        </c:dLbls>
      </c:pie3DChart>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0870890902788095"/>
          <c:y val="0.0"/>
          <c:w val="0.801011736740455"/>
          <c:h val="0.97601747959495"/>
        </c:manualLayout>
      </c:layout>
      <c:pie3DChart>
        <c:varyColors val="1"/>
        <c:ser>
          <c:idx val="0"/>
          <c:order val="0"/>
          <c:dLbls>
            <c:txPr>
              <a:bodyPr/>
              <a:lstStyle/>
              <a:p>
                <a:pPr>
                  <a:defRPr sz="1800"/>
                </a:pPr>
                <a:endParaRPr lang="en-US"/>
              </a:p>
            </c:txPr>
            <c:showLegendKey val="0"/>
            <c:showVal val="1"/>
            <c:showCatName val="0"/>
            <c:showSerName val="0"/>
            <c:showPercent val="0"/>
            <c:showBubbleSize val="0"/>
            <c:showLeaderLines val="1"/>
          </c:dLbls>
          <c:cat>
            <c:strRef>
              <c:f>Results!$B$3:$B$6</c:f>
              <c:strCache>
                <c:ptCount val="4"/>
                <c:pt idx="0">
                  <c:v>Yes</c:v>
                </c:pt>
                <c:pt idx="1">
                  <c:v>Mostly</c:v>
                </c:pt>
                <c:pt idx="2">
                  <c:v>Sorta</c:v>
                </c:pt>
                <c:pt idx="3">
                  <c:v>No</c:v>
                </c:pt>
              </c:strCache>
            </c:strRef>
          </c:cat>
          <c:val>
            <c:numRef>
              <c:f>Results!$D$3:$D$6</c:f>
              <c:numCache>
                <c:formatCode>General</c:formatCode>
                <c:ptCount val="4"/>
                <c:pt idx="0">
                  <c:v>11.0</c:v>
                </c:pt>
                <c:pt idx="1">
                  <c:v>2.0</c:v>
                </c:pt>
                <c:pt idx="2">
                  <c:v>2.0</c:v>
                </c:pt>
                <c:pt idx="3">
                  <c:v>37.0</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000347169898138189"/>
          <c:y val="0.775065803873589"/>
          <c:w val="0.713489327984945"/>
          <c:h val="0.115977969771295"/>
        </c:manualLayout>
      </c:layout>
      <c:overlay val="0"/>
      <c:txPr>
        <a:bodyPr/>
        <a:lstStyle/>
        <a:p>
          <a:pPr>
            <a:defRPr sz="2000"/>
          </a:pPr>
          <a:endParaRPr lang="en-US"/>
        </a:p>
      </c:txPr>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4D5491-B6FE-4C99-ADFD-9577A94975F5}" type="datetimeFigureOut">
              <a:rPr lang="en-US" smtClean="0"/>
              <a:t>10/12/13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BCC652-47C7-448D-867B-485B57A94BBF}" type="slidenum">
              <a:rPr lang="en-US" smtClean="0"/>
              <a:t>‹#›</a:t>
            </a:fld>
            <a:endParaRPr lang="en-US"/>
          </a:p>
        </p:txBody>
      </p:sp>
    </p:spTree>
    <p:extLst>
      <p:ext uri="{BB962C8B-B14F-4D97-AF65-F5344CB8AC3E}">
        <p14:creationId xmlns:p14="http://schemas.microsoft.com/office/powerpoint/2010/main" val="572439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Fundamental</a:t>
            </a:r>
            <a:r>
              <a:rPr lang="en-US" baseline="0" dirty="0" smtClean="0"/>
              <a:t> to any further testing of an end user’s experience – how does the OS’s networking stack handle an IPv6-only network?</a:t>
            </a:r>
          </a:p>
          <a:p>
            <a:r>
              <a:rPr lang="en-US" baseline="0" dirty="0" smtClean="0"/>
              <a:t>Good news is that the major desktop </a:t>
            </a:r>
            <a:r>
              <a:rPr lang="en-US" baseline="0" dirty="0" err="1" smtClean="0"/>
              <a:t>OSes</a:t>
            </a:r>
            <a:r>
              <a:rPr lang="en-US" baseline="0" dirty="0" smtClean="0"/>
              <a:t> just work – no hacks or other hand-holding required. Important thing here is to make sure that it works without any configuration changes away from the defaults (remember, average user…)</a:t>
            </a:r>
          </a:p>
          <a:p>
            <a:r>
              <a:rPr lang="en-US" baseline="0" dirty="0" smtClean="0"/>
              <a:t>Android also has limited (or no) UI to configure IPv6 addresses, DNS, etc.</a:t>
            </a:r>
          </a:p>
          <a:p>
            <a:r>
              <a:rPr lang="en-US" baseline="0" dirty="0" smtClean="0"/>
              <a:t>If any of you want to hack on the Android network stack, it appears they could use a volunteer to implement this enhancement</a:t>
            </a:r>
          </a:p>
          <a:p>
            <a:r>
              <a:rPr lang="en-US" baseline="0" dirty="0" smtClean="0"/>
              <a:t>The talk referenced links to a bug opened on </a:t>
            </a:r>
            <a:r>
              <a:rPr lang="en-US" baseline="0" dirty="0" err="1" smtClean="0"/>
              <a:t>iOS</a:t>
            </a:r>
            <a:r>
              <a:rPr lang="en-US" baseline="0" dirty="0" smtClean="0"/>
              <a:t> where apps are often using an IPv4-only connectivity check, and when that fails, they assume they have no network connectivity</a:t>
            </a:r>
          </a:p>
          <a:p>
            <a:r>
              <a:rPr lang="en-US" baseline="0" dirty="0" smtClean="0"/>
              <a:t>Ok, now with the OS sorted, what happens with content?</a:t>
            </a:r>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2</a:t>
            </a:fld>
            <a:endParaRPr lang="en-US"/>
          </a:p>
        </p:txBody>
      </p:sp>
    </p:spTree>
    <p:extLst>
      <p:ext uri="{BB962C8B-B14F-4D97-AF65-F5344CB8AC3E}">
        <p14:creationId xmlns:p14="http://schemas.microsoft.com/office/powerpoint/2010/main" val="3997689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know that dual-stack</a:t>
            </a:r>
            <a:r>
              <a:rPr lang="en-US" baseline="0" dirty="0" smtClean="0"/>
              <a:t> isn’t a useful end state, because it requires us to keep running IPv4 (or more than likely, some crappy substitute with umpteen layers of NAT) indefinitely. We wondered where we were in relation to the point where an internet user – any internet user – could go IPv6-only and have their daily activities work properly.</a:t>
            </a:r>
          </a:p>
          <a:p>
            <a:r>
              <a:rPr lang="en-US" baseline="0" dirty="0" smtClean="0"/>
              <a:t>Short answer is that we’re not there yet, but we did learn a lot of interesting things.</a:t>
            </a:r>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3</a:t>
            </a:fld>
            <a:endParaRPr lang="en-US"/>
          </a:p>
        </p:txBody>
      </p:sp>
    </p:spTree>
    <p:extLst>
      <p:ext uri="{BB962C8B-B14F-4D97-AF65-F5344CB8AC3E}">
        <p14:creationId xmlns:p14="http://schemas.microsoft.com/office/powerpoint/2010/main" val="4275074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4</a:t>
            </a:fld>
            <a:endParaRPr lang="en-US"/>
          </a:p>
        </p:txBody>
      </p:sp>
    </p:spTree>
    <p:extLst>
      <p:ext uri="{BB962C8B-B14F-4D97-AF65-F5344CB8AC3E}">
        <p14:creationId xmlns:p14="http://schemas.microsoft.com/office/powerpoint/2010/main" val="2937641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We’ve found that a lot of sites are only</a:t>
            </a:r>
            <a:r>
              <a:rPr lang="en-US" baseline="0" dirty="0" smtClean="0"/>
              <a:t> partially IPv6-capable. CSS, images, subdomains, download sites/CDNs, </a:t>
            </a:r>
            <a:r>
              <a:rPr lang="en-US" baseline="0" dirty="0" err="1" smtClean="0"/>
              <a:t>etc</a:t>
            </a:r>
            <a:r>
              <a:rPr lang="en-US" baseline="0" dirty="0" smtClean="0"/>
              <a:t> are often pulled from a different IPv4-only server. So you end up with sites transported back to 1997/web 1.0 when their CSS doesn’t load, some </a:t>
            </a:r>
            <a:r>
              <a:rPr lang="en-US" baseline="0" dirty="0" err="1" smtClean="0"/>
              <a:t>unaccessible</a:t>
            </a:r>
            <a:r>
              <a:rPr lang="en-US" baseline="0" dirty="0" smtClean="0"/>
              <a:t> content, and often NO ADS! (feature?)</a:t>
            </a:r>
          </a:p>
          <a:p>
            <a:r>
              <a:rPr lang="en-US" baseline="0" dirty="0" smtClean="0"/>
              <a:t>Best example – one Unix </a:t>
            </a:r>
            <a:r>
              <a:rPr lang="en-US" baseline="0" dirty="0" err="1" smtClean="0"/>
              <a:t>distro</a:t>
            </a:r>
            <a:r>
              <a:rPr lang="en-US" baseline="0" dirty="0" smtClean="0"/>
              <a:t> (remaining nameless) uses some sort of algorithm to choose the best download mirror. It displays your IP (so it shows I had an IPv6 address) and then redirected to an IPv4-only mirror – took multiple reloads before it finally found an IPv6-enabled mirror.</a:t>
            </a:r>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5</a:t>
            </a:fld>
            <a:endParaRPr lang="en-US"/>
          </a:p>
        </p:txBody>
      </p:sp>
    </p:spTree>
    <p:extLst>
      <p:ext uri="{BB962C8B-B14F-4D97-AF65-F5344CB8AC3E}">
        <p14:creationId xmlns:p14="http://schemas.microsoft.com/office/powerpoint/2010/main" val="938908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Yes,</a:t>
            </a:r>
            <a:r>
              <a:rPr lang="en-US" baseline="0" dirty="0" smtClean="0"/>
              <a:t> it’s bad form to call out other people’s mistakes on enabling their sites for IPv6 without acknowledging that ours currently doesn’t work at all. We’re not happy about it either.</a:t>
            </a:r>
          </a:p>
          <a:p>
            <a:r>
              <a:rPr lang="en-US" baseline="0" dirty="0" smtClean="0"/>
              <a:t>But this is a good learning experience to be had at our expense – sometimes the folks who worked on the initial effort to enable the site for IPv6 move on, and don’t tell their replacements they had turned on IPv6, and when the site migrates to a new home, the IPv6 connectivity goes away, and there’s nothing in the monitoring system screaming at them to let them know they broke it. This is why it is so important to ensure that your tools and monitoring and processes and documentation treat IPv6 as production. </a:t>
            </a:r>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6</a:t>
            </a:fld>
            <a:endParaRPr lang="en-US"/>
          </a:p>
        </p:txBody>
      </p:sp>
    </p:spTree>
    <p:extLst>
      <p:ext uri="{BB962C8B-B14F-4D97-AF65-F5344CB8AC3E}">
        <p14:creationId xmlns:p14="http://schemas.microsoft.com/office/powerpoint/2010/main" val="2968564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It’s fairly obvious that IPv4-only</a:t>
            </a:r>
            <a:r>
              <a:rPr lang="en-US" sz="1200" b="0" i="0" u="none" strike="noStrike" kern="1200" baseline="0" dirty="0" smtClean="0">
                <a:solidFill>
                  <a:schemeClr val="tx1"/>
                </a:solidFill>
                <a:effectLst/>
                <a:latin typeface="+mn-lt"/>
                <a:ea typeface="+mn-ea"/>
                <a:cs typeface="+mn-cs"/>
              </a:rPr>
              <a:t> sites aren’t going to work over IPv6. So what about the sites that are supposedly IPv6-capable? We did a little bit of random sampling of the WVL participants, mostly the top </a:t>
            </a:r>
            <a:r>
              <a:rPr lang="en-US" sz="1200" b="0" i="0" u="none" strike="noStrike" kern="1200" baseline="0" dirty="0" err="1" smtClean="0">
                <a:solidFill>
                  <a:schemeClr val="tx1"/>
                </a:solidFill>
                <a:effectLst/>
                <a:latin typeface="+mn-lt"/>
                <a:ea typeface="+mn-ea"/>
                <a:cs typeface="+mn-cs"/>
              </a:rPr>
              <a:t>Alexa</a:t>
            </a:r>
            <a:r>
              <a:rPr lang="en-US" sz="1200" b="0" i="0" u="none" strike="noStrike" kern="1200" baseline="0" dirty="0" smtClean="0">
                <a:solidFill>
                  <a:schemeClr val="tx1"/>
                </a:solidFill>
                <a:effectLst/>
                <a:latin typeface="+mn-lt"/>
                <a:ea typeface="+mn-ea"/>
                <a:cs typeface="+mn-cs"/>
              </a:rPr>
              <a:t> ranked sites from the US and Canada, along with a random sampling of others</a:t>
            </a:r>
          </a:p>
          <a:p>
            <a:r>
              <a:rPr lang="en-US" sz="1200" b="0" i="0" u="none" strike="noStrike" kern="1200" baseline="0" dirty="0" smtClean="0">
                <a:solidFill>
                  <a:schemeClr val="tx1"/>
                </a:solidFill>
                <a:effectLst/>
                <a:latin typeface="+mn-lt"/>
                <a:ea typeface="+mn-ea"/>
                <a:cs typeface="+mn-cs"/>
              </a:rPr>
              <a:t>“Other sites” were a cross-section of tech sites, vendors, other things that were personally interesting to the tester, but were not listed as WVL participants</a:t>
            </a:r>
            <a:endParaRPr lang="en-US" sz="1200" b="0" i="0" u="none" strike="noStrike" kern="1200" dirty="0" smtClean="0">
              <a:solidFill>
                <a:schemeClr val="tx1"/>
              </a:solidFill>
              <a:effectLst/>
              <a:latin typeface="+mn-lt"/>
              <a:ea typeface="+mn-ea"/>
              <a:cs typeface="+mn-cs"/>
            </a:endParaRPr>
          </a:p>
          <a:p>
            <a:r>
              <a:rPr lang="en-US" sz="1200" b="0" i="0" u="none" strike="noStrike" kern="1200" dirty="0" smtClean="0">
                <a:solidFill>
                  <a:schemeClr val="tx1"/>
                </a:solidFill>
                <a:effectLst/>
                <a:latin typeface="+mn-lt"/>
                <a:ea typeface="+mn-ea"/>
                <a:cs typeface="+mn-cs"/>
              </a:rPr>
              <a:t>Yes:</a:t>
            </a:r>
            <a:r>
              <a:rPr lang="en-US" dirty="0" smtClean="0"/>
              <a:t> </a:t>
            </a:r>
            <a:r>
              <a:rPr lang="en-US" sz="1200" b="0" i="0" u="none" strike="noStrike" kern="1200" dirty="0" smtClean="0">
                <a:solidFill>
                  <a:schemeClr val="tx1"/>
                </a:solidFill>
                <a:effectLst/>
                <a:latin typeface="+mn-lt"/>
                <a:ea typeface="+mn-ea"/>
                <a:cs typeface="+mn-cs"/>
              </a:rPr>
              <a:t>No issues detected</a:t>
            </a:r>
            <a:r>
              <a:rPr lang="en-US" dirty="0" smtClean="0"/>
              <a:t> </a:t>
            </a:r>
          </a:p>
          <a:p>
            <a:r>
              <a:rPr lang="en-US" sz="1200" b="0" i="0" u="none" strike="noStrike" kern="1200" dirty="0" smtClean="0">
                <a:solidFill>
                  <a:schemeClr val="tx1"/>
                </a:solidFill>
                <a:effectLst/>
                <a:latin typeface="+mn-lt"/>
                <a:ea typeface="+mn-ea"/>
                <a:cs typeface="+mn-cs"/>
              </a:rPr>
              <a:t>Mostly:</a:t>
            </a:r>
            <a:r>
              <a:rPr lang="en-US" dirty="0" smtClean="0"/>
              <a:t> </a:t>
            </a:r>
            <a:r>
              <a:rPr lang="en-US" sz="1200" b="0" i="0" u="none" strike="noStrike" kern="1200" dirty="0" smtClean="0">
                <a:solidFill>
                  <a:schemeClr val="tx1"/>
                </a:solidFill>
                <a:effectLst/>
                <a:latin typeface="+mn-lt"/>
                <a:ea typeface="+mn-ea"/>
                <a:cs typeface="+mn-cs"/>
              </a:rPr>
              <a:t>some non-critical content doesn't load (ads, a few images, 1 subdomain link fails out of many that work, </a:t>
            </a:r>
            <a:r>
              <a:rPr lang="en-US" sz="1200" b="0" i="0" u="none" strike="noStrike" kern="1200" dirty="0" err="1" smtClean="0">
                <a:solidFill>
                  <a:schemeClr val="tx1"/>
                </a:solidFill>
                <a:effectLst/>
                <a:latin typeface="+mn-lt"/>
                <a:ea typeface="+mn-ea"/>
                <a:cs typeface="+mn-cs"/>
              </a:rPr>
              <a:t>etc</a:t>
            </a:r>
            <a:r>
              <a:rPr lang="en-US" sz="1200" b="0" i="0" u="none" strike="noStrike" kern="1200" dirty="0" smtClean="0">
                <a:solidFill>
                  <a:schemeClr val="tx1"/>
                </a:solidFill>
                <a:effectLst/>
                <a:latin typeface="+mn-lt"/>
                <a:ea typeface="+mn-ea"/>
                <a:cs typeface="+mn-cs"/>
              </a:rPr>
              <a:t>)</a:t>
            </a:r>
            <a:r>
              <a:rPr lang="en-US" dirty="0" smtClean="0"/>
              <a:t> </a:t>
            </a:r>
          </a:p>
          <a:p>
            <a:r>
              <a:rPr lang="en-US" sz="1200" b="0" i="0" u="none" strike="noStrike" kern="1200" dirty="0" err="1" smtClean="0">
                <a:solidFill>
                  <a:schemeClr val="tx1"/>
                </a:solidFill>
                <a:effectLst/>
                <a:latin typeface="+mn-lt"/>
                <a:ea typeface="+mn-ea"/>
                <a:cs typeface="+mn-cs"/>
              </a:rPr>
              <a:t>Sorta</a:t>
            </a:r>
            <a:r>
              <a:rPr lang="en-US" sz="1200" b="0" i="0" u="none" strike="noStrike" kern="1200" dirty="0" smtClean="0">
                <a:solidFill>
                  <a:schemeClr val="tx1"/>
                </a:solidFill>
                <a:effectLst/>
                <a:latin typeface="+mn-lt"/>
                <a:ea typeface="+mn-ea"/>
                <a:cs typeface="+mn-cs"/>
              </a:rPr>
              <a:t>:</a:t>
            </a:r>
            <a:r>
              <a:rPr lang="en-US" dirty="0" smtClean="0"/>
              <a:t> </a:t>
            </a:r>
            <a:r>
              <a:rPr lang="en-US" sz="1200" b="0" i="0" u="none" strike="noStrike" kern="1200" dirty="0" smtClean="0">
                <a:solidFill>
                  <a:schemeClr val="tx1"/>
                </a:solidFill>
                <a:effectLst/>
                <a:latin typeface="+mn-lt"/>
                <a:ea typeface="+mn-ea"/>
                <a:cs typeface="+mn-cs"/>
              </a:rPr>
              <a:t>part of the page loads, but is missing major elements (CSS, all/most images) or the main page is IPv6-enabled, but most/all subtending links fail</a:t>
            </a:r>
            <a:r>
              <a:rPr lang="en-US" dirty="0" smtClean="0"/>
              <a:t> </a:t>
            </a:r>
          </a:p>
          <a:p>
            <a:r>
              <a:rPr lang="en-US" sz="1200" b="0" i="0" u="none" strike="noStrike" kern="1200" dirty="0" smtClean="0">
                <a:solidFill>
                  <a:schemeClr val="tx1"/>
                </a:solidFill>
                <a:effectLst/>
                <a:latin typeface="+mn-lt"/>
                <a:ea typeface="+mn-ea"/>
                <a:cs typeface="+mn-cs"/>
              </a:rPr>
              <a:t>No:</a:t>
            </a:r>
            <a:r>
              <a:rPr lang="en-US" dirty="0" smtClean="0"/>
              <a:t> </a:t>
            </a:r>
            <a:r>
              <a:rPr lang="en-US" sz="1200" b="0" i="0" u="none" strike="noStrike" kern="1200" dirty="0" smtClean="0">
                <a:solidFill>
                  <a:schemeClr val="tx1"/>
                </a:solidFill>
                <a:effectLst/>
                <a:latin typeface="+mn-lt"/>
                <a:ea typeface="+mn-ea"/>
                <a:cs typeface="+mn-cs"/>
              </a:rPr>
              <a:t>unable to reach this page via IPv6 or page fails to load enough for even basic use (</a:t>
            </a:r>
            <a:r>
              <a:rPr lang="en-US" sz="1200" b="0" i="0" u="none" strike="noStrike" kern="1200" dirty="0" err="1" smtClean="0">
                <a:solidFill>
                  <a:schemeClr val="tx1"/>
                </a:solidFill>
                <a:effectLst/>
                <a:latin typeface="+mn-lt"/>
                <a:ea typeface="+mn-ea"/>
                <a:cs typeface="+mn-cs"/>
              </a:rPr>
              <a:t>eg</a:t>
            </a:r>
            <a:r>
              <a:rPr lang="en-US" sz="1200" b="0" i="0" u="none" strike="noStrike" kern="1200" dirty="0" smtClean="0">
                <a:solidFill>
                  <a:schemeClr val="tx1"/>
                </a:solidFill>
                <a:effectLst/>
                <a:latin typeface="+mn-lt"/>
                <a:ea typeface="+mn-ea"/>
                <a:cs typeface="+mn-cs"/>
              </a:rPr>
              <a:t> only top </a:t>
            </a:r>
            <a:r>
              <a:rPr lang="en-US" sz="1200" b="0" i="0" u="none" strike="noStrike" kern="1200" dirty="0" err="1" smtClean="0">
                <a:solidFill>
                  <a:schemeClr val="tx1"/>
                </a:solidFill>
                <a:effectLst/>
                <a:latin typeface="+mn-lt"/>
                <a:ea typeface="+mn-ea"/>
                <a:cs typeface="+mn-cs"/>
              </a:rPr>
              <a:t>nav</a:t>
            </a:r>
            <a:r>
              <a:rPr lang="en-US" sz="1200" b="0" i="0" u="none" strike="noStrike" kern="1200" dirty="0" smtClean="0">
                <a:solidFill>
                  <a:schemeClr val="tx1"/>
                </a:solidFill>
                <a:effectLst/>
                <a:latin typeface="+mn-lt"/>
                <a:ea typeface="+mn-ea"/>
                <a:cs typeface="+mn-cs"/>
              </a:rPr>
              <a:t> bar loads)</a:t>
            </a:r>
            <a:r>
              <a:rPr lang="en-US" dirty="0" smtClean="0"/>
              <a:t> </a:t>
            </a:r>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7</a:t>
            </a:fld>
            <a:endParaRPr lang="en-US"/>
          </a:p>
        </p:txBody>
      </p:sp>
    </p:spTree>
    <p:extLst>
      <p:ext uri="{BB962C8B-B14F-4D97-AF65-F5344CB8AC3E}">
        <p14:creationId xmlns:p14="http://schemas.microsoft.com/office/powerpoint/2010/main" val="1283874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10</a:t>
            </a:fld>
            <a:endParaRPr lang="en-US"/>
          </a:p>
        </p:txBody>
      </p:sp>
    </p:spTree>
    <p:extLst>
      <p:ext uri="{BB962C8B-B14F-4D97-AF65-F5344CB8AC3E}">
        <p14:creationId xmlns:p14="http://schemas.microsoft.com/office/powerpoint/2010/main" val="2002276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“how can we trust you to know what you’re doing with IPv6 on our network, if you can’t/won’t/don’t find it important to enable it on your own website?”</a:t>
            </a:r>
          </a:p>
          <a:p>
            <a:r>
              <a:rPr lang="en-US" baseline="0" dirty="0" smtClean="0"/>
              <a:t>“IPv4 costs us money (we’ve shown why in previous </a:t>
            </a:r>
            <a:r>
              <a:rPr lang="en-US" baseline="0" dirty="0" err="1" smtClean="0"/>
              <a:t>presos</a:t>
            </a:r>
            <a:r>
              <a:rPr lang="en-US" baseline="0" dirty="0" smtClean="0"/>
              <a:t>), why would I buy your gear if you’re costing </a:t>
            </a:r>
            <a:r>
              <a:rPr lang="en-US" baseline="0" smtClean="0"/>
              <a:t>me money?”</a:t>
            </a:r>
            <a:endParaRPr lang="en-US" dirty="0"/>
          </a:p>
        </p:txBody>
      </p:sp>
      <p:sp>
        <p:nvSpPr>
          <p:cNvPr id="4" name="Slide Number Placeholder 3"/>
          <p:cNvSpPr>
            <a:spLocks noGrp="1"/>
          </p:cNvSpPr>
          <p:nvPr>
            <p:ph type="sldNum" sz="quarter" idx="10"/>
          </p:nvPr>
        </p:nvSpPr>
        <p:spPr/>
        <p:txBody>
          <a:bodyPr/>
          <a:lstStyle/>
          <a:p>
            <a:fld id="{FEBCC652-47C7-448D-867B-485B57A94BBF}" type="slidenum">
              <a:rPr lang="en-US" smtClean="0"/>
              <a:t>11</a:t>
            </a:fld>
            <a:endParaRPr lang="en-US"/>
          </a:p>
        </p:txBody>
      </p:sp>
    </p:spTree>
    <p:extLst>
      <p:ext uri="{BB962C8B-B14F-4D97-AF65-F5344CB8AC3E}">
        <p14:creationId xmlns:p14="http://schemas.microsoft.com/office/powerpoint/2010/main" val="4290097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2" name="Picture 1" descr="TWC_GradientBackgrounds smallGREY-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wc enjoy.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descr="TWC_GradientBackgrounds smallBLUE-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twc enjoy.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smtClean="0"/>
            </a:lvl1pPr>
          </a:lstStyle>
          <a:p>
            <a:pPr>
              <a:defRPr/>
            </a:pPr>
            <a:fld id="{F7518321-6400-4C2D-A35B-9659C14FC4BB}" type="slidenum">
              <a:rPr lang="en-US"/>
              <a:pPr>
                <a:defRPr/>
              </a:pPr>
              <a:t>‹#›</a:t>
            </a:fld>
            <a:endParaRPr lang="en-US" dirty="0"/>
          </a:p>
        </p:txBody>
      </p:sp>
      <p:sp>
        <p:nvSpPr>
          <p:cNvPr id="6" name="TextBox 5"/>
          <p:cNvSpPr txBox="1"/>
          <p:nvPr userDrawn="1"/>
        </p:nvSpPr>
        <p:spPr>
          <a:xfrm>
            <a:off x="3310092" y="6629774"/>
            <a:ext cx="2523817" cy="230832"/>
          </a:xfrm>
          <a:prstGeom prst="rect">
            <a:avLst/>
          </a:prstGeom>
          <a:noFill/>
        </p:spPr>
        <p:txBody>
          <a:bodyPr wrap="none" rtlCol="0">
            <a:spAutoFit/>
          </a:bodyPr>
          <a:lstStyle/>
          <a:p>
            <a:r>
              <a:rPr lang="en-US" sz="900" dirty="0" smtClean="0">
                <a:solidFill>
                  <a:srgbClr val="808080"/>
                </a:solidFill>
              </a:rPr>
              <a:t>Time Warner</a:t>
            </a:r>
            <a:r>
              <a:rPr lang="en-US" sz="900" baseline="0" dirty="0" smtClean="0">
                <a:solidFill>
                  <a:srgbClr val="808080"/>
                </a:solidFill>
              </a:rPr>
              <a:t> Cable Proprietary &amp; Confidential</a:t>
            </a:r>
            <a:endParaRPr lang="en-US" sz="900" dirty="0">
              <a:solidFill>
                <a:srgbClr val="808080"/>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gradFill rotWithShape="1">
          <a:gsLst>
            <a:gs pos="0">
              <a:schemeClr val="tx1"/>
            </a:gs>
            <a:gs pos="75000">
              <a:srgbClr val="005EA1"/>
            </a:gs>
            <a:gs pos="100000">
              <a:schemeClr val="accent2"/>
            </a:gs>
          </a:gsLst>
          <a:lin ang="16200000"/>
        </a:gradFill>
        <a:effectLst/>
      </p:bgPr>
    </p:bg>
    <p:spTree>
      <p:nvGrpSpPr>
        <p:cNvPr id="1" name=""/>
        <p:cNvGrpSpPr/>
        <p:nvPr/>
      </p:nvGrpSpPr>
      <p:grpSpPr>
        <a:xfrm>
          <a:off x="0" y="0"/>
          <a:ext cx="0" cy="0"/>
          <a:chOff x="0" y="0"/>
          <a:chExt cx="0" cy="0"/>
        </a:xfrm>
      </p:grpSpPr>
      <p:pic>
        <p:nvPicPr>
          <p:cNvPr id="6" name="Picture 5" descr="TWC_GradientBackgroundsBLUE-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pic>
        <p:nvPicPr>
          <p:cNvPr id="2" name="Picture 1" descr="TWC_GradientBackgrounds cop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1" name="Text Placeholder 2"/>
          <p:cNvSpPr>
            <a:spLocks noGrp="1"/>
          </p:cNvSpPr>
          <p:nvPr>
            <p:ph type="body" idx="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a:spLocks noGrp="1"/>
          </p:cNvSpPr>
          <p:nvPr>
            <p:ph type="sldNum" sz="quarter" idx="10"/>
          </p:nvPr>
        </p:nvSpPr>
        <p:spPr/>
        <p:txBody>
          <a:bodyPr/>
          <a:lstStyle>
            <a:lvl1pPr>
              <a:defRPr smtClean="0"/>
            </a:lvl1pPr>
          </a:lstStyle>
          <a:p>
            <a:pPr>
              <a:defRPr/>
            </a:pPr>
            <a:fld id="{E959DA52-ABC8-446F-8C73-F29027806DE6}"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8"/>
          <p:cNvSpPr>
            <a:spLocks noGrp="1"/>
          </p:cNvSpPr>
          <p:nvPr>
            <p:ph type="sldNum" sz="quarter" idx="10"/>
          </p:nvPr>
        </p:nvSpPr>
        <p:spPr/>
        <p:txBody>
          <a:bodyPr/>
          <a:lstStyle>
            <a:lvl1pPr>
              <a:defRPr smtClean="0"/>
            </a:lvl1pPr>
          </a:lstStyle>
          <a:p>
            <a:pPr>
              <a:defRPr/>
            </a:pPr>
            <a:fld id="{D41E5196-6ED7-4A6E-8546-0BB4C3136DE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smtClean="0"/>
            </a:lvl1pPr>
          </a:lstStyle>
          <a:p>
            <a:pPr>
              <a:defRPr/>
            </a:pPr>
            <a:fld id="{A8BB70D4-276F-44A9-9CDE-6EE6C4B17585}"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lvl1pPr>
              <a:defRPr smtClean="0"/>
            </a:lvl1pPr>
          </a:lstStyle>
          <a:p>
            <a:pPr>
              <a:defRPr/>
            </a:pPr>
            <a:fld id="{B4F3E4DE-49DE-40E2-B140-FCC799C8F8A6}"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6946900" y="6446838"/>
            <a:ext cx="2133600" cy="365125"/>
          </a:xfrm>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2" descr="TWC_GradientBackgrounds smallPRP-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twc enjoy.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1306823374"/>
      </p:ext>
    </p:extLst>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41B65"/>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sz="2000">
                <a:solidFill>
                  <a:srgbClr val="484B54"/>
                </a:solidFill>
              </a:defRPr>
            </a:lvl1pPr>
            <a:lvl2pPr>
              <a:defRPr sz="1800">
                <a:solidFill>
                  <a:srgbClr val="484B54"/>
                </a:solidFill>
              </a:defRPr>
            </a:lvl2pPr>
            <a:lvl3pPr>
              <a:defRPr sz="1600">
                <a:solidFill>
                  <a:srgbClr val="484B54"/>
                </a:solidFill>
              </a:defRPr>
            </a:lvl3pPr>
            <a:lvl4pPr>
              <a:defRPr sz="1400">
                <a:solidFill>
                  <a:srgbClr val="484B54"/>
                </a:solidFill>
              </a:defRPr>
            </a:lvl4pPr>
            <a:lvl5pPr marL="1146175" indent="-231775">
              <a:defRPr sz="1200">
                <a:solidFill>
                  <a:srgbClr val="484B54"/>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smtClean="0"/>
            </a:lvl1pPr>
          </a:lstStyle>
          <a:p>
            <a:pPr>
              <a:defRPr/>
            </a:pPr>
            <a:fld id="{3F471440-9CE8-4508-B4FB-B76E71201242}"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84B54"/>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smtClean="0"/>
            </a:lvl1pPr>
          </a:lstStyle>
          <a:p>
            <a:fld id="{F80CAD93-68DF-4035-BD71-ED204B878ADA}"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gradFill rotWithShape="1">
          <a:gsLst>
            <a:gs pos="0">
              <a:schemeClr val="tx1"/>
            </a:gs>
            <a:gs pos="75000">
              <a:schemeClr val="accent4"/>
            </a:gs>
            <a:gs pos="100000">
              <a:srgbClr val="9860A4"/>
            </a:gs>
          </a:gsLst>
          <a:lin ang="16200000"/>
        </a:gradFill>
        <a:effectLst/>
      </p:bgPr>
    </p:bg>
    <p:spTree>
      <p:nvGrpSpPr>
        <p:cNvPr id="1" name=""/>
        <p:cNvGrpSpPr/>
        <p:nvPr/>
      </p:nvGrpSpPr>
      <p:grpSpPr>
        <a:xfrm>
          <a:off x="0" y="0"/>
          <a:ext cx="0" cy="0"/>
          <a:chOff x="0" y="0"/>
          <a:chExt cx="0" cy="0"/>
        </a:xfrm>
      </p:grpSpPr>
      <p:pic>
        <p:nvPicPr>
          <p:cNvPr id="2" name="Picture 1" descr="TWC_GradientBackgroundsPRP-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noFill/>
          <a:ln w="9525">
            <a:noFill/>
            <a:miter lim="800000"/>
            <a:headEnd/>
            <a:tailEnd/>
          </a:ln>
          <a:effectLst/>
        </p:spPr>
        <p:txBody>
          <a:bodyPr/>
          <a:lstStyle>
            <a:lvl1pPr algn="l" defTabSz="682625" rtl="0" eaLnBrk="1" fontAlgn="base" latinLnBrk="0" hangingPunct="1">
              <a:lnSpc>
                <a:spcPct val="100000"/>
              </a:lnSpc>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lnSpc>
                <a:spcPct val="100000"/>
              </a:lnSpc>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lnSpc>
                <a:spcPct val="100000"/>
              </a:lnSpc>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lnSpc>
                <a:spcPct val="100000"/>
              </a:lnSpc>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lnSpc>
                <a:spcPct val="100000"/>
              </a:lnSpc>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noFill/>
          <a:ln w="9525">
            <a:noFill/>
            <a:miter lim="800000"/>
            <a:headEnd/>
            <a:tailEnd/>
          </a:ln>
          <a:effectLst/>
        </p:spPr>
        <p:txBody>
          <a:bodyPr/>
          <a:lstStyle>
            <a:lvl1pPr algn="l" defTabSz="682625" rtl="0" eaLnBrk="1" fontAlgn="base" latinLnBrk="0" hangingPunct="1">
              <a:lnSpc>
                <a:spcPct val="100000"/>
              </a:lnSpc>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lnSpc>
                <a:spcPct val="100000"/>
              </a:lnSpc>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lnSpc>
                <a:spcPct val="100000"/>
              </a:lnSpc>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lnSpc>
                <a:spcPct val="100000"/>
              </a:lnSpc>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lnSpc>
                <a:spcPct val="100000"/>
              </a:lnSpc>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a:spLocks noGrp="1"/>
          </p:cNvSpPr>
          <p:nvPr>
            <p:ph type="sldNum" sz="quarter" idx="10"/>
          </p:nvPr>
        </p:nvSpPr>
        <p:spPr/>
        <p:txBody>
          <a:bodyPr/>
          <a:lstStyle>
            <a:lvl1pPr>
              <a:defRPr smtClean="0"/>
            </a:lvl1pPr>
          </a:lstStyle>
          <a:p>
            <a:pPr>
              <a:defRPr/>
            </a:pPr>
            <a:fld id="{BD5595E4-4C29-4D72-9E8C-4BAF4BA750BD}"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8"/>
          <p:cNvSpPr>
            <a:spLocks noGrp="1"/>
          </p:cNvSpPr>
          <p:nvPr>
            <p:ph type="sldNum" sz="quarter" idx="10"/>
          </p:nvPr>
        </p:nvSpPr>
        <p:spPr/>
        <p:txBody>
          <a:bodyPr/>
          <a:lstStyle>
            <a:lvl1pPr>
              <a:defRPr smtClean="0"/>
            </a:lvl1pPr>
          </a:lstStyle>
          <a:p>
            <a:pPr>
              <a:defRPr/>
            </a:pPr>
            <a:fld id="{5DA64D14-2B84-473F-8B1B-0BB6C140F09D}"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smtClean="0"/>
            </a:lvl1pPr>
          </a:lstStyle>
          <a:p>
            <a:pPr>
              <a:defRPr/>
            </a:pPr>
            <a:fld id="{8B2B3EB7-3692-424A-A345-8F4A1D63C2B8}"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6946900" y="6446838"/>
            <a:ext cx="2133600" cy="365125"/>
          </a:xfrm>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2" name="Picture 1" descr="TWC_GradientBackgrounds small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wc enjoy.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6D98097-13D5-274C-A265-7B596E7CE74D}" type="datetimeFigureOut">
              <a:rPr lang="en-US" smtClean="0"/>
              <a:t>10/12/13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pPr>
              <a:defRPr/>
            </a:pPr>
            <a:fld id="{560071FD-011E-408E-9A2A-636E84DEC83B}" type="slidenum">
              <a:rPr lang="en-US" smtClean="0"/>
              <a:pPr>
                <a:defRPr/>
              </a:pPr>
              <a:t>‹#›</a:t>
            </a:fld>
            <a:endParaRPr lang="en-US" dirty="0"/>
          </a:p>
        </p:txBody>
      </p:sp>
    </p:spTree>
    <p:extLst>
      <p:ext uri="{BB962C8B-B14F-4D97-AF65-F5344CB8AC3E}">
        <p14:creationId xmlns:p14="http://schemas.microsoft.com/office/powerpoint/2010/main" val="1030079773"/>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Section Header">
    <p:bg>
      <p:bgPr>
        <a:gradFill rotWithShape="1">
          <a:gsLst>
            <a:gs pos="100000">
              <a:schemeClr val="tx1"/>
            </a:gs>
            <a:gs pos="25000">
              <a:srgbClr val="8E9095"/>
            </a:gs>
            <a:gs pos="0">
              <a:srgbClr val="B4B8BF"/>
            </a:gs>
          </a:gsLst>
          <a:lin ang="5400000" scaled="1"/>
        </a:gradFill>
        <a:effectLst/>
      </p:bgPr>
    </p:bg>
    <p:spTree>
      <p:nvGrpSpPr>
        <p:cNvPr id="1" name=""/>
        <p:cNvGrpSpPr/>
        <p:nvPr/>
      </p:nvGrpSpPr>
      <p:grpSpPr>
        <a:xfrm>
          <a:off x="0" y="0"/>
          <a:ext cx="0" cy="0"/>
          <a:chOff x="0" y="0"/>
          <a:chExt cx="0" cy="0"/>
        </a:xfrm>
      </p:grpSpPr>
      <p:pic>
        <p:nvPicPr>
          <p:cNvPr id="2" name="Picture 1" descr="TWC_GradientBackgrounds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hasCustomPrompt="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(Calibri, 36pt)</a:t>
            </a: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gradFill rotWithShape="1">
          <a:gsLst>
            <a:gs pos="100000">
              <a:schemeClr val="tx1"/>
            </a:gs>
            <a:gs pos="25000">
              <a:srgbClr val="8E9095"/>
            </a:gs>
            <a:gs pos="0">
              <a:srgbClr val="B4B8BF"/>
            </a:gs>
          </a:gsLst>
          <a:lin ang="5400000" scaled="1"/>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88" y="-1486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 Placeholder 2"/>
          <p:cNvSpPr>
            <a:spLocks noGrp="1"/>
          </p:cNvSpPr>
          <p:nvPr>
            <p:ph type="body" idx="1" hasCustomPrompt="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(Calibri, 36pt)</a:t>
            </a: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D4F53"/>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D4F53"/>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D4F53"/>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D4F53"/>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D4F53"/>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D4F53"/>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D4F53"/>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D4F53"/>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D4F53"/>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D4F53"/>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a:spLocks noGrp="1"/>
          </p:cNvSpPr>
          <p:nvPr>
            <p:ph type="sldNum" sz="quarter" idx="10"/>
          </p:nvPr>
        </p:nvSpPr>
        <p:spPr/>
        <p:txBody>
          <a:bodyPr/>
          <a:lstStyle>
            <a:lvl1pPr>
              <a:defRPr smtClean="0"/>
            </a:lvl1pPr>
          </a:lstStyle>
          <a:p>
            <a:fld id="{F80CAD93-68DF-4035-BD71-ED204B878ADA}"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rgbClr val="404040"/>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04040"/>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04040"/>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04040"/>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04040"/>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04040"/>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rgbClr val="404040"/>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04040"/>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04040"/>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04040"/>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04040"/>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04040"/>
                </a:solidFill>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8"/>
          <p:cNvSpPr>
            <a:spLocks noGrp="1"/>
          </p:cNvSpPr>
          <p:nvPr>
            <p:ph type="sldNum" sz="quarter" idx="10"/>
          </p:nvPr>
        </p:nvSpPr>
        <p:spPr>
          <a:xfrm>
            <a:off x="6946900" y="6446838"/>
            <a:ext cx="2133600" cy="365125"/>
          </a:xfrm>
        </p:spPr>
        <p:txBody>
          <a:bodyPr/>
          <a:lstStyle>
            <a:lvl1pPr>
              <a:defRPr smtClean="0">
                <a:solidFill>
                  <a:srgbClr val="808080"/>
                </a:solidFill>
              </a:defRPr>
            </a:lvl1pPr>
          </a:lstStyle>
          <a:p>
            <a:fld id="{F80CAD93-68DF-4035-BD71-ED204B878A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smtClean="0"/>
            </a:lvl1pPr>
          </a:lstStyle>
          <a:p>
            <a:fld id="{F80CAD93-68DF-4035-BD71-ED204B878A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lvl1pPr>
              <a:defRPr smtClean="0"/>
            </a:lvl1pPr>
          </a:lstStyle>
          <a:p>
            <a:fld id="{F80CAD93-68DF-4035-BD71-ED204B878A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6946900" y="6446838"/>
            <a:ext cx="2133600" cy="365125"/>
          </a:xfrm>
        </p:spPr>
        <p:txBody>
          <a:bodyPr/>
          <a:lstStyle>
            <a:lvl1pPr>
              <a:defRPr smtClean="0"/>
            </a:lvl1pPr>
          </a:lstStyle>
          <a:p>
            <a:fld id="{F80CAD93-68DF-4035-BD71-ED204B878A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cSld name="1_Title Slide">
    <p:spTree>
      <p:nvGrpSpPr>
        <p:cNvPr id="1" name=""/>
        <p:cNvGrpSpPr/>
        <p:nvPr/>
      </p:nvGrpSpPr>
      <p:grpSpPr>
        <a:xfrm>
          <a:off x="0" y="0"/>
          <a:ext cx="0" cy="0"/>
          <a:chOff x="0" y="0"/>
          <a:chExt cx="0" cy="0"/>
        </a:xfrm>
      </p:grpSpPr>
      <p:pic>
        <p:nvPicPr>
          <p:cNvPr id="2" name="Picture 1" descr="TWC_GradientBackgrounds smallGREY-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wc enjoy.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theme" Target="../theme/theme2.xml"/><Relationship Id="rId10" Type="http://schemas.openxmlformats.org/officeDocument/2006/relationships/image" Target="../media/image5.png"/><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theme" Target="../theme/theme3.xml"/><Relationship Id="rId13" Type="http://schemas.openxmlformats.org/officeDocument/2006/relationships/image" Target="../media/image9.png"/><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1986" name="Title Placeholder 1"/>
          <p:cNvSpPr>
            <a:spLocks noGrp="1"/>
          </p:cNvSpPr>
          <p:nvPr>
            <p:ph type="title"/>
          </p:nvPr>
        </p:nvSpPr>
        <p:spPr bwMode="auto">
          <a:xfrm>
            <a:off x="457200" y="274638"/>
            <a:ext cx="7551738"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41987" name="Text Placeholder 2"/>
          <p:cNvSpPr>
            <a:spLocks noGrp="1"/>
          </p:cNvSpPr>
          <p:nvPr>
            <p:ph type="body" idx="1"/>
          </p:nvPr>
        </p:nvSpPr>
        <p:spPr bwMode="auto">
          <a:xfrm>
            <a:off x="457200" y="1417638"/>
            <a:ext cx="8229600" cy="4938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6946900" y="6446838"/>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rgbClr val="808080"/>
                </a:solidFill>
                <a:latin typeface="Calibri" pitchFamily="34" charset="0"/>
                <a:cs typeface="Arial"/>
              </a:defRPr>
            </a:lvl1pPr>
          </a:lstStyle>
          <a:p>
            <a:fld id="{F80CAD93-68DF-4035-BD71-ED204B878ADA}" type="slidenum">
              <a:rPr lang="en-US" smtClean="0"/>
              <a:t>‹#›</a:t>
            </a:fld>
            <a:endParaRPr lang="en-US"/>
          </a:p>
        </p:txBody>
      </p:sp>
      <p:pic>
        <p:nvPicPr>
          <p:cNvPr id="7" name="Picture 6" descr="TWC_Logo_1_1_GREYEEYE-01.png"/>
          <p:cNvPicPr>
            <a:picLocks noChangeAspect="1"/>
          </p:cNvPicPr>
          <p:nvPr/>
        </p:nvPicPr>
        <p:blipFill rotWithShape="1">
          <a:blip r:embed="rId11" cstate="print">
            <a:extLst>
              <a:ext uri="{28A0092B-C50C-407E-A947-70E740481C1C}">
                <a14:useLocalDpi xmlns:a14="http://schemas.microsoft.com/office/drawing/2010/main" val="0"/>
              </a:ext>
            </a:extLst>
          </a:blip>
          <a:srcRect r="47870"/>
          <a:stretch/>
        </p:blipFill>
        <p:spPr>
          <a:xfrm>
            <a:off x="8188270" y="273495"/>
            <a:ext cx="564461" cy="42976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xmlns:p14="http://schemas.microsoft.com/office/powerpoint/2010/main" id="1" dur="indefinite" restart="never" nodeType="tmRoot"/>
      </p:par>
    </p:tnLst>
  </p:timing>
  <p:txStyles>
    <p:titleStyle>
      <a:lvl1pPr algn="l" defTabSz="457200" rtl="0" eaLnBrk="1" fontAlgn="base" hangingPunct="1">
        <a:spcBef>
          <a:spcPct val="0"/>
        </a:spcBef>
        <a:spcAft>
          <a:spcPct val="0"/>
        </a:spcAft>
        <a:defRPr sz="2800" b="0" kern="1200">
          <a:solidFill>
            <a:srgbClr val="404040"/>
          </a:solidFill>
          <a:latin typeface="Calibri" pitchFamily="34" charset="0"/>
          <a:ea typeface="+mj-ea"/>
          <a:cs typeface="Arial"/>
        </a:defRPr>
      </a:lvl1pPr>
      <a:lvl2pPr algn="l" defTabSz="457200" rtl="0" eaLnBrk="1" fontAlgn="base" hangingPunct="1">
        <a:spcBef>
          <a:spcPct val="0"/>
        </a:spcBef>
        <a:spcAft>
          <a:spcPct val="0"/>
        </a:spcAft>
        <a:defRPr sz="2800" b="1">
          <a:solidFill>
            <a:srgbClr val="4D4F53"/>
          </a:solidFill>
          <a:latin typeface="Calibri" pitchFamily="34" charset="0"/>
          <a:cs typeface="Arial" charset="0"/>
        </a:defRPr>
      </a:lvl2pPr>
      <a:lvl3pPr algn="l" defTabSz="457200" rtl="0" eaLnBrk="1" fontAlgn="base" hangingPunct="1">
        <a:spcBef>
          <a:spcPct val="0"/>
        </a:spcBef>
        <a:spcAft>
          <a:spcPct val="0"/>
        </a:spcAft>
        <a:defRPr sz="2800" b="1">
          <a:solidFill>
            <a:srgbClr val="4D4F53"/>
          </a:solidFill>
          <a:latin typeface="Calibri" pitchFamily="34" charset="0"/>
          <a:cs typeface="Arial" charset="0"/>
        </a:defRPr>
      </a:lvl3pPr>
      <a:lvl4pPr algn="l" defTabSz="457200" rtl="0" eaLnBrk="1" fontAlgn="base" hangingPunct="1">
        <a:spcBef>
          <a:spcPct val="0"/>
        </a:spcBef>
        <a:spcAft>
          <a:spcPct val="0"/>
        </a:spcAft>
        <a:defRPr sz="2800" b="1">
          <a:solidFill>
            <a:srgbClr val="4D4F53"/>
          </a:solidFill>
          <a:latin typeface="Calibri" pitchFamily="34" charset="0"/>
          <a:cs typeface="Arial" charset="0"/>
        </a:defRPr>
      </a:lvl4pPr>
      <a:lvl5pPr algn="l" defTabSz="457200" rtl="0" eaLnBrk="1" fontAlgn="base" hangingPunct="1">
        <a:spcBef>
          <a:spcPct val="0"/>
        </a:spcBef>
        <a:spcAft>
          <a:spcPct val="0"/>
        </a:spcAft>
        <a:defRPr sz="2800" b="1">
          <a:solidFill>
            <a:srgbClr val="4D4F53"/>
          </a:solidFill>
          <a:latin typeface="Calibri" pitchFamily="34" charset="0"/>
          <a:cs typeface="Arial" charset="0"/>
        </a:defRPr>
      </a:lvl5pPr>
      <a:lvl6pPr marL="457200" algn="l" defTabSz="457200" rtl="0" eaLnBrk="1" fontAlgn="base" hangingPunct="1">
        <a:spcBef>
          <a:spcPct val="0"/>
        </a:spcBef>
        <a:spcAft>
          <a:spcPct val="0"/>
        </a:spcAft>
        <a:defRPr sz="2800" b="1">
          <a:solidFill>
            <a:srgbClr val="4D4F53"/>
          </a:solidFill>
          <a:latin typeface="Calibri" pitchFamily="34" charset="0"/>
          <a:cs typeface="Arial" charset="0"/>
        </a:defRPr>
      </a:lvl6pPr>
      <a:lvl7pPr marL="914400" algn="l" defTabSz="457200" rtl="0" eaLnBrk="1" fontAlgn="base" hangingPunct="1">
        <a:spcBef>
          <a:spcPct val="0"/>
        </a:spcBef>
        <a:spcAft>
          <a:spcPct val="0"/>
        </a:spcAft>
        <a:defRPr sz="2800" b="1">
          <a:solidFill>
            <a:srgbClr val="4D4F53"/>
          </a:solidFill>
          <a:latin typeface="Calibri" pitchFamily="34" charset="0"/>
          <a:cs typeface="Arial" charset="0"/>
        </a:defRPr>
      </a:lvl7pPr>
      <a:lvl8pPr marL="1371600" algn="l" defTabSz="457200" rtl="0" eaLnBrk="1" fontAlgn="base" hangingPunct="1">
        <a:spcBef>
          <a:spcPct val="0"/>
        </a:spcBef>
        <a:spcAft>
          <a:spcPct val="0"/>
        </a:spcAft>
        <a:defRPr sz="2800" b="1">
          <a:solidFill>
            <a:srgbClr val="4D4F53"/>
          </a:solidFill>
          <a:latin typeface="Calibri" pitchFamily="34" charset="0"/>
          <a:cs typeface="Arial" charset="0"/>
        </a:defRPr>
      </a:lvl8pPr>
      <a:lvl9pPr marL="1828800" algn="l" defTabSz="457200" rtl="0" eaLnBrk="1" fontAlgn="base" hangingPunct="1">
        <a:spcBef>
          <a:spcPct val="0"/>
        </a:spcBef>
        <a:spcAft>
          <a:spcPct val="0"/>
        </a:spcAft>
        <a:defRPr sz="2800" b="1">
          <a:solidFill>
            <a:srgbClr val="4D4F53"/>
          </a:solidFill>
          <a:latin typeface="Calibri" pitchFamily="34" charset="0"/>
          <a:cs typeface="Arial" charset="0"/>
        </a:defRPr>
      </a:lvl9pPr>
    </p:titleStyle>
    <p:bodyStyle>
      <a:lvl1pPr marL="231775" indent="-231775" algn="l" defTabSz="682625" rtl="0" eaLnBrk="1" fontAlgn="base" hangingPunct="1">
        <a:spcBef>
          <a:spcPts val="600"/>
        </a:spcBef>
        <a:spcAft>
          <a:spcPct val="0"/>
        </a:spcAft>
        <a:buFont typeface="Arial" charset="0"/>
        <a:buChar char="•"/>
        <a:defRPr lang="en-US" sz="2000" kern="1200" dirty="0">
          <a:solidFill>
            <a:srgbClr val="404040"/>
          </a:solidFill>
          <a:latin typeface="+mn-lt"/>
          <a:ea typeface="+mn-ea"/>
          <a:cs typeface="+mn-cs"/>
        </a:defRPr>
      </a:lvl1pPr>
      <a:lvl2pPr marL="461963" indent="-230188" algn="l" defTabSz="682625" rtl="0" eaLnBrk="1" fontAlgn="base" hangingPunct="1">
        <a:spcBef>
          <a:spcPts val="600"/>
        </a:spcBef>
        <a:spcAft>
          <a:spcPct val="0"/>
        </a:spcAft>
        <a:buFont typeface="Arial" charset="0"/>
        <a:buChar char="–"/>
        <a:defRPr lang="en-US" kern="1200" dirty="0">
          <a:solidFill>
            <a:srgbClr val="404040"/>
          </a:solidFill>
          <a:latin typeface="+mn-lt"/>
          <a:ea typeface="+mn-ea"/>
          <a:cs typeface="+mn-cs"/>
        </a:defRPr>
      </a:lvl2pPr>
      <a:lvl3pPr marL="682625" indent="-220663" algn="l" defTabSz="682625" rtl="0" eaLnBrk="1" fontAlgn="base" hangingPunct="1">
        <a:spcBef>
          <a:spcPts val="600"/>
        </a:spcBef>
        <a:spcAft>
          <a:spcPct val="0"/>
        </a:spcAft>
        <a:buFont typeface="Arial" charset="0"/>
        <a:buChar char="•"/>
        <a:defRPr lang="en-US" sz="1600" kern="1200" dirty="0">
          <a:solidFill>
            <a:srgbClr val="404040"/>
          </a:solidFill>
          <a:latin typeface="+mn-lt"/>
          <a:ea typeface="+mn-ea"/>
          <a:cs typeface="+mn-cs"/>
        </a:defRPr>
      </a:lvl3pPr>
      <a:lvl4pPr marL="914400" indent="-231775" algn="l" defTabSz="682625" rtl="0" eaLnBrk="1" fontAlgn="base" hangingPunct="1">
        <a:spcBef>
          <a:spcPts val="600"/>
        </a:spcBef>
        <a:spcAft>
          <a:spcPct val="0"/>
        </a:spcAft>
        <a:buFont typeface="Arial" charset="0"/>
        <a:buChar char="–"/>
        <a:defRPr lang="en-US" sz="1400" kern="1200" dirty="0">
          <a:solidFill>
            <a:srgbClr val="404040"/>
          </a:solidFill>
          <a:latin typeface="+mn-lt"/>
          <a:ea typeface="+mn-ea"/>
          <a:cs typeface="+mn-cs"/>
        </a:defRPr>
      </a:lvl4pPr>
      <a:lvl5pPr marL="1146175" indent="-231775" algn="l" defTabSz="682625" rtl="0" eaLnBrk="1" fontAlgn="base" hangingPunct="1">
        <a:spcBef>
          <a:spcPts val="600"/>
        </a:spcBef>
        <a:spcAft>
          <a:spcPct val="0"/>
        </a:spcAft>
        <a:buFont typeface="Arial" charset="0"/>
        <a:buChar char="»"/>
        <a:defRPr lang="en-US" sz="1400" kern="1200" dirty="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1266" name="Title Placeholder 1"/>
          <p:cNvSpPr>
            <a:spLocks noGrp="1"/>
          </p:cNvSpPr>
          <p:nvPr>
            <p:ph type="title"/>
          </p:nvPr>
        </p:nvSpPr>
        <p:spPr bwMode="auto">
          <a:xfrm>
            <a:off x="457200" y="274638"/>
            <a:ext cx="7551738"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267" name="Text Placeholder 2"/>
          <p:cNvSpPr>
            <a:spLocks noGrp="1"/>
          </p:cNvSpPr>
          <p:nvPr>
            <p:ph type="body" idx="1"/>
          </p:nvPr>
        </p:nvSpPr>
        <p:spPr bwMode="auto">
          <a:xfrm>
            <a:off x="457200" y="1417638"/>
            <a:ext cx="8229600" cy="4938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946900" y="6446838"/>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rgbClr val="808080"/>
                </a:solidFill>
                <a:latin typeface="Calibri" pitchFamily="34" charset="0"/>
                <a:cs typeface="Arial"/>
              </a:defRPr>
            </a:lvl1pPr>
          </a:lstStyle>
          <a:p>
            <a:pPr>
              <a:defRPr/>
            </a:pPr>
            <a:fld id="{5D476F2A-7031-4590-BF85-A2F253757EF3}" type="slidenum">
              <a:rPr lang="en-US" smtClean="0"/>
              <a:pPr>
                <a:defRPr/>
              </a:pPr>
              <a:t>‹#›</a:t>
            </a:fld>
            <a:endParaRPr lang="en-US" dirty="0"/>
          </a:p>
        </p:txBody>
      </p:sp>
      <p:pic>
        <p:nvPicPr>
          <p:cNvPr id="8" name="Picture 7" descr="TWC_Logo_1_1_Black_RGBLUEUEYE-01.png"/>
          <p:cNvPicPr>
            <a:picLocks noChangeAspect="1"/>
          </p:cNvPicPr>
          <p:nvPr/>
        </p:nvPicPr>
        <p:blipFill rotWithShape="1">
          <a:blip r:embed="rId10" cstate="print">
            <a:extLst>
              <a:ext uri="{28A0092B-C50C-407E-A947-70E740481C1C}">
                <a14:useLocalDpi xmlns:a14="http://schemas.microsoft.com/office/drawing/2010/main" val="0"/>
              </a:ext>
            </a:extLst>
          </a:blip>
          <a:srcRect r="48384"/>
          <a:stretch/>
        </p:blipFill>
        <p:spPr>
          <a:xfrm>
            <a:off x="8188270" y="273495"/>
            <a:ext cx="558888" cy="429768"/>
          </a:xfrm>
          <a:prstGeom prst="rect">
            <a:avLst/>
          </a:prstGeom>
        </p:spPr>
      </p:pic>
      <p:sp>
        <p:nvSpPr>
          <p:cNvPr id="7" name="TextBox 6"/>
          <p:cNvSpPr txBox="1"/>
          <p:nvPr/>
        </p:nvSpPr>
        <p:spPr>
          <a:xfrm>
            <a:off x="3310092" y="6624130"/>
            <a:ext cx="2523817" cy="230832"/>
          </a:xfrm>
          <a:prstGeom prst="rect">
            <a:avLst/>
          </a:prstGeom>
          <a:noFill/>
        </p:spPr>
        <p:txBody>
          <a:bodyPr wrap="none" rtlCol="0">
            <a:spAutoFit/>
          </a:bodyPr>
          <a:lstStyle/>
          <a:p>
            <a:r>
              <a:rPr lang="en-US" sz="900" dirty="0" smtClean="0">
                <a:solidFill>
                  <a:srgbClr val="808080"/>
                </a:solidFill>
              </a:rPr>
              <a:t>Time Warner</a:t>
            </a:r>
            <a:r>
              <a:rPr lang="en-US" sz="900" baseline="0" dirty="0" smtClean="0">
                <a:solidFill>
                  <a:srgbClr val="808080"/>
                </a:solidFill>
              </a:rPr>
              <a:t> Cable Proprietary &amp; Confidential</a:t>
            </a:r>
            <a:endParaRPr lang="en-US" sz="900" dirty="0">
              <a:solidFill>
                <a:srgbClr val="808080"/>
              </a:solidFill>
            </a:endParaRP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iming>
    <p:tnLst>
      <p:par>
        <p:cTn xmlns:p14="http://schemas.microsoft.com/office/powerpoint/2010/main" id="1" dur="indefinite" restart="never" nodeType="tmRoot"/>
      </p:par>
    </p:tnLst>
  </p:timing>
  <p:hf hdr="0" ftr="0" dt="0"/>
  <p:txStyles>
    <p:titleStyle>
      <a:lvl1pPr algn="l" defTabSz="457200" rtl="0" eaLnBrk="1" fontAlgn="base" hangingPunct="1">
        <a:spcBef>
          <a:spcPct val="0"/>
        </a:spcBef>
        <a:spcAft>
          <a:spcPct val="0"/>
        </a:spcAft>
        <a:defRPr sz="2800" b="0" kern="1200">
          <a:solidFill>
            <a:srgbClr val="005EA1"/>
          </a:solidFill>
          <a:latin typeface="Calibri" pitchFamily="34" charset="0"/>
          <a:ea typeface="+mj-ea"/>
          <a:cs typeface="Arial"/>
        </a:defRPr>
      </a:lvl1pPr>
      <a:lvl2pPr algn="l" defTabSz="457200" rtl="0" eaLnBrk="1" fontAlgn="base" hangingPunct="1">
        <a:spcBef>
          <a:spcPct val="0"/>
        </a:spcBef>
        <a:spcAft>
          <a:spcPct val="0"/>
        </a:spcAft>
        <a:defRPr sz="2800" b="1">
          <a:solidFill>
            <a:srgbClr val="0088CE"/>
          </a:solidFill>
          <a:latin typeface="Calibri" pitchFamily="34" charset="0"/>
          <a:cs typeface="Arial" charset="0"/>
        </a:defRPr>
      </a:lvl2pPr>
      <a:lvl3pPr algn="l" defTabSz="457200" rtl="0" eaLnBrk="1" fontAlgn="base" hangingPunct="1">
        <a:spcBef>
          <a:spcPct val="0"/>
        </a:spcBef>
        <a:spcAft>
          <a:spcPct val="0"/>
        </a:spcAft>
        <a:defRPr sz="2800" b="1">
          <a:solidFill>
            <a:srgbClr val="0088CE"/>
          </a:solidFill>
          <a:latin typeface="Calibri" pitchFamily="34" charset="0"/>
          <a:cs typeface="Arial" charset="0"/>
        </a:defRPr>
      </a:lvl3pPr>
      <a:lvl4pPr algn="l" defTabSz="457200" rtl="0" eaLnBrk="1" fontAlgn="base" hangingPunct="1">
        <a:spcBef>
          <a:spcPct val="0"/>
        </a:spcBef>
        <a:spcAft>
          <a:spcPct val="0"/>
        </a:spcAft>
        <a:defRPr sz="2800" b="1">
          <a:solidFill>
            <a:srgbClr val="0088CE"/>
          </a:solidFill>
          <a:latin typeface="Calibri" pitchFamily="34" charset="0"/>
          <a:cs typeface="Arial" charset="0"/>
        </a:defRPr>
      </a:lvl4pPr>
      <a:lvl5pPr algn="l" defTabSz="457200" rtl="0" eaLnBrk="1" fontAlgn="base" hangingPunct="1">
        <a:spcBef>
          <a:spcPct val="0"/>
        </a:spcBef>
        <a:spcAft>
          <a:spcPct val="0"/>
        </a:spcAft>
        <a:defRPr sz="2800" b="1">
          <a:solidFill>
            <a:srgbClr val="0088CE"/>
          </a:solidFill>
          <a:latin typeface="Calibri" pitchFamily="34" charset="0"/>
          <a:cs typeface="Arial" charset="0"/>
        </a:defRPr>
      </a:lvl5pPr>
      <a:lvl6pPr marL="457200" algn="l" defTabSz="457200" rtl="0" eaLnBrk="1" fontAlgn="base" hangingPunct="1">
        <a:spcBef>
          <a:spcPct val="0"/>
        </a:spcBef>
        <a:spcAft>
          <a:spcPct val="0"/>
        </a:spcAft>
        <a:defRPr sz="2800" b="1">
          <a:solidFill>
            <a:srgbClr val="0088CE"/>
          </a:solidFill>
          <a:latin typeface="Calibri" pitchFamily="34" charset="0"/>
          <a:cs typeface="Arial" charset="0"/>
        </a:defRPr>
      </a:lvl6pPr>
      <a:lvl7pPr marL="914400" algn="l" defTabSz="457200" rtl="0" eaLnBrk="1" fontAlgn="base" hangingPunct="1">
        <a:spcBef>
          <a:spcPct val="0"/>
        </a:spcBef>
        <a:spcAft>
          <a:spcPct val="0"/>
        </a:spcAft>
        <a:defRPr sz="2800" b="1">
          <a:solidFill>
            <a:srgbClr val="0088CE"/>
          </a:solidFill>
          <a:latin typeface="Calibri" pitchFamily="34" charset="0"/>
          <a:cs typeface="Arial" charset="0"/>
        </a:defRPr>
      </a:lvl7pPr>
      <a:lvl8pPr marL="1371600" algn="l" defTabSz="457200" rtl="0" eaLnBrk="1" fontAlgn="base" hangingPunct="1">
        <a:spcBef>
          <a:spcPct val="0"/>
        </a:spcBef>
        <a:spcAft>
          <a:spcPct val="0"/>
        </a:spcAft>
        <a:defRPr sz="2800" b="1">
          <a:solidFill>
            <a:srgbClr val="0088CE"/>
          </a:solidFill>
          <a:latin typeface="Calibri" pitchFamily="34" charset="0"/>
          <a:cs typeface="Arial" charset="0"/>
        </a:defRPr>
      </a:lvl8pPr>
      <a:lvl9pPr marL="1828800" algn="l" defTabSz="457200" rtl="0" eaLnBrk="1" fontAlgn="base" hangingPunct="1">
        <a:spcBef>
          <a:spcPct val="0"/>
        </a:spcBef>
        <a:spcAft>
          <a:spcPct val="0"/>
        </a:spcAft>
        <a:defRPr sz="2800" b="1">
          <a:solidFill>
            <a:srgbClr val="0088CE"/>
          </a:solidFill>
          <a:latin typeface="Calibri" pitchFamily="34" charset="0"/>
          <a:cs typeface="Arial" charset="0"/>
        </a:defRPr>
      </a:lvl9pPr>
    </p:titleStyle>
    <p:bodyStyle>
      <a:lvl1pPr marL="231775" indent="-231775" algn="l" defTabSz="682625" rtl="0" eaLnBrk="1" fontAlgn="base" hangingPunct="1">
        <a:spcBef>
          <a:spcPts val="600"/>
        </a:spcBef>
        <a:spcAft>
          <a:spcPct val="0"/>
        </a:spcAft>
        <a:buFont typeface="Arial" charset="0"/>
        <a:buChar char="•"/>
        <a:defRPr lang="en-US" sz="2000" kern="1200" dirty="0">
          <a:solidFill>
            <a:srgbClr val="404040"/>
          </a:solidFill>
          <a:latin typeface="+mn-lt"/>
          <a:ea typeface="+mn-ea"/>
          <a:cs typeface="+mn-cs"/>
        </a:defRPr>
      </a:lvl1pPr>
      <a:lvl2pPr marL="461963" indent="-230188" algn="l" defTabSz="682625" rtl="0" eaLnBrk="1" fontAlgn="base" hangingPunct="1">
        <a:spcBef>
          <a:spcPts val="600"/>
        </a:spcBef>
        <a:spcAft>
          <a:spcPct val="0"/>
        </a:spcAft>
        <a:buFont typeface="Arial" charset="0"/>
        <a:buChar char="–"/>
        <a:defRPr lang="en-US" kern="1200" dirty="0">
          <a:solidFill>
            <a:srgbClr val="404040"/>
          </a:solidFill>
          <a:latin typeface="+mn-lt"/>
          <a:ea typeface="+mn-ea"/>
          <a:cs typeface="+mn-cs"/>
        </a:defRPr>
      </a:lvl2pPr>
      <a:lvl3pPr marL="682625" indent="-220663" algn="l" defTabSz="682625" rtl="0" eaLnBrk="1" fontAlgn="base" hangingPunct="1">
        <a:spcBef>
          <a:spcPts val="600"/>
        </a:spcBef>
        <a:spcAft>
          <a:spcPct val="0"/>
        </a:spcAft>
        <a:buFont typeface="Arial" charset="0"/>
        <a:buChar char="•"/>
        <a:defRPr lang="en-US" sz="1600" kern="1200" dirty="0">
          <a:solidFill>
            <a:srgbClr val="404040"/>
          </a:solidFill>
          <a:latin typeface="+mn-lt"/>
          <a:ea typeface="+mn-ea"/>
          <a:cs typeface="+mn-cs"/>
        </a:defRPr>
      </a:lvl3pPr>
      <a:lvl4pPr marL="914400" indent="-231775" algn="l" defTabSz="682625" rtl="0" eaLnBrk="1" fontAlgn="base" hangingPunct="1">
        <a:spcBef>
          <a:spcPts val="600"/>
        </a:spcBef>
        <a:spcAft>
          <a:spcPct val="0"/>
        </a:spcAft>
        <a:buFont typeface="Arial" charset="0"/>
        <a:buChar char="–"/>
        <a:defRPr lang="en-US" sz="1400" kern="1200" dirty="0">
          <a:solidFill>
            <a:srgbClr val="404040"/>
          </a:solidFill>
          <a:latin typeface="+mn-lt"/>
          <a:ea typeface="+mn-ea"/>
          <a:cs typeface="+mn-cs"/>
        </a:defRPr>
      </a:lvl4pPr>
      <a:lvl5pPr marL="1146175" indent="-231775" algn="l" defTabSz="682625" rtl="0" eaLnBrk="1" fontAlgn="base" hangingPunct="1">
        <a:spcBef>
          <a:spcPts val="600"/>
        </a:spcBef>
        <a:spcAft>
          <a:spcPct val="0"/>
        </a:spcAft>
        <a:buFont typeface="Arial" charset="0"/>
        <a:buChar char="»"/>
        <a:defRPr lang="en-US" sz="1200" kern="1200" dirty="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551738"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417638"/>
            <a:ext cx="8229600" cy="4938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4"/>
          </p:nvPr>
        </p:nvSpPr>
        <p:spPr>
          <a:xfrm>
            <a:off x="6946900" y="6446838"/>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rgbClr val="404040"/>
                </a:solidFill>
                <a:latin typeface="Calibri" pitchFamily="34" charset="0"/>
                <a:cs typeface="Arial"/>
              </a:defRPr>
            </a:lvl1pPr>
          </a:lstStyle>
          <a:p>
            <a:pPr>
              <a:defRPr/>
            </a:pPr>
            <a:fld id="{0B59EF77-C971-4710-8C6B-930ACE172A9C}" type="slidenum">
              <a:rPr lang="en-US" smtClean="0"/>
              <a:pPr>
                <a:defRPr/>
              </a:pPr>
              <a:t>‹#›</a:t>
            </a:fld>
            <a:endParaRPr lang="en-US" dirty="0"/>
          </a:p>
        </p:txBody>
      </p:sp>
      <p:pic>
        <p:nvPicPr>
          <p:cNvPr id="8" name="Picture 7" descr="TWC_Logo_1_1_Black_PURPEYE-01.png"/>
          <p:cNvPicPr>
            <a:picLocks noChangeAspect="1"/>
          </p:cNvPicPr>
          <p:nvPr/>
        </p:nvPicPr>
        <p:blipFill rotWithShape="1">
          <a:blip r:embed="rId13" cstate="print">
            <a:extLst>
              <a:ext uri="{28A0092B-C50C-407E-A947-70E740481C1C}">
                <a14:useLocalDpi xmlns:a14="http://schemas.microsoft.com/office/drawing/2010/main" val="0"/>
              </a:ext>
            </a:extLst>
          </a:blip>
          <a:srcRect r="50533"/>
          <a:stretch/>
        </p:blipFill>
        <p:spPr>
          <a:xfrm>
            <a:off x="8178800" y="274638"/>
            <a:ext cx="535625" cy="429768"/>
          </a:xfrm>
          <a:prstGeom prst="rect">
            <a:avLst/>
          </a:prstGeom>
        </p:spPr>
      </p:pic>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iming>
    <p:tnLst>
      <p:par>
        <p:cTn xmlns:p14="http://schemas.microsoft.com/office/powerpoint/2010/main" id="1" dur="indefinite" restart="never" nodeType="tmRoot"/>
      </p:par>
    </p:tnLst>
  </p:timing>
  <p:hf hdr="0" ftr="0" dt="0"/>
  <p:txStyles>
    <p:titleStyle>
      <a:lvl1pPr algn="l" defTabSz="457200" rtl="0" eaLnBrk="1" fontAlgn="base" hangingPunct="1">
        <a:spcBef>
          <a:spcPct val="0"/>
        </a:spcBef>
        <a:spcAft>
          <a:spcPct val="0"/>
        </a:spcAft>
        <a:defRPr sz="2800" b="0" kern="1200">
          <a:solidFill>
            <a:srgbClr val="541B65"/>
          </a:solidFill>
          <a:latin typeface="Calibri" pitchFamily="34" charset="0"/>
          <a:ea typeface="+mj-ea"/>
          <a:cs typeface="Arial"/>
        </a:defRPr>
      </a:lvl1pPr>
      <a:lvl2pPr algn="l" defTabSz="457200" rtl="0" eaLnBrk="1" fontAlgn="base" hangingPunct="1">
        <a:spcBef>
          <a:spcPct val="0"/>
        </a:spcBef>
        <a:spcAft>
          <a:spcPct val="0"/>
        </a:spcAft>
        <a:defRPr sz="2800" b="1">
          <a:solidFill>
            <a:srgbClr val="80379B"/>
          </a:solidFill>
          <a:latin typeface="Calibri" pitchFamily="34" charset="0"/>
          <a:cs typeface="Arial" charset="0"/>
        </a:defRPr>
      </a:lvl2pPr>
      <a:lvl3pPr algn="l" defTabSz="457200" rtl="0" eaLnBrk="1" fontAlgn="base" hangingPunct="1">
        <a:spcBef>
          <a:spcPct val="0"/>
        </a:spcBef>
        <a:spcAft>
          <a:spcPct val="0"/>
        </a:spcAft>
        <a:defRPr sz="2800" b="1">
          <a:solidFill>
            <a:srgbClr val="80379B"/>
          </a:solidFill>
          <a:latin typeface="Calibri" pitchFamily="34" charset="0"/>
          <a:cs typeface="Arial" charset="0"/>
        </a:defRPr>
      </a:lvl3pPr>
      <a:lvl4pPr algn="l" defTabSz="457200" rtl="0" eaLnBrk="1" fontAlgn="base" hangingPunct="1">
        <a:spcBef>
          <a:spcPct val="0"/>
        </a:spcBef>
        <a:spcAft>
          <a:spcPct val="0"/>
        </a:spcAft>
        <a:defRPr sz="2800" b="1">
          <a:solidFill>
            <a:srgbClr val="80379B"/>
          </a:solidFill>
          <a:latin typeface="Calibri" pitchFamily="34" charset="0"/>
          <a:cs typeface="Arial" charset="0"/>
        </a:defRPr>
      </a:lvl4pPr>
      <a:lvl5pPr algn="l" defTabSz="457200" rtl="0" eaLnBrk="1" fontAlgn="base" hangingPunct="1">
        <a:spcBef>
          <a:spcPct val="0"/>
        </a:spcBef>
        <a:spcAft>
          <a:spcPct val="0"/>
        </a:spcAft>
        <a:defRPr sz="2800" b="1">
          <a:solidFill>
            <a:srgbClr val="80379B"/>
          </a:solidFill>
          <a:latin typeface="Calibri" pitchFamily="34" charset="0"/>
          <a:cs typeface="Arial" charset="0"/>
        </a:defRPr>
      </a:lvl5pPr>
      <a:lvl6pPr marL="457200" algn="l" defTabSz="457200" rtl="0" eaLnBrk="1" fontAlgn="base" hangingPunct="1">
        <a:spcBef>
          <a:spcPct val="0"/>
        </a:spcBef>
        <a:spcAft>
          <a:spcPct val="0"/>
        </a:spcAft>
        <a:defRPr sz="2800" b="1">
          <a:solidFill>
            <a:srgbClr val="80379B"/>
          </a:solidFill>
          <a:latin typeface="Calibri" pitchFamily="34" charset="0"/>
          <a:cs typeface="Arial" charset="0"/>
        </a:defRPr>
      </a:lvl6pPr>
      <a:lvl7pPr marL="914400" algn="l" defTabSz="457200" rtl="0" eaLnBrk="1" fontAlgn="base" hangingPunct="1">
        <a:spcBef>
          <a:spcPct val="0"/>
        </a:spcBef>
        <a:spcAft>
          <a:spcPct val="0"/>
        </a:spcAft>
        <a:defRPr sz="2800" b="1">
          <a:solidFill>
            <a:srgbClr val="80379B"/>
          </a:solidFill>
          <a:latin typeface="Calibri" pitchFamily="34" charset="0"/>
          <a:cs typeface="Arial" charset="0"/>
        </a:defRPr>
      </a:lvl7pPr>
      <a:lvl8pPr marL="1371600" algn="l" defTabSz="457200" rtl="0" eaLnBrk="1" fontAlgn="base" hangingPunct="1">
        <a:spcBef>
          <a:spcPct val="0"/>
        </a:spcBef>
        <a:spcAft>
          <a:spcPct val="0"/>
        </a:spcAft>
        <a:defRPr sz="2800" b="1">
          <a:solidFill>
            <a:srgbClr val="80379B"/>
          </a:solidFill>
          <a:latin typeface="Calibri" pitchFamily="34" charset="0"/>
          <a:cs typeface="Arial" charset="0"/>
        </a:defRPr>
      </a:lvl8pPr>
      <a:lvl9pPr marL="1828800" algn="l" defTabSz="457200" rtl="0" eaLnBrk="1" fontAlgn="base" hangingPunct="1">
        <a:spcBef>
          <a:spcPct val="0"/>
        </a:spcBef>
        <a:spcAft>
          <a:spcPct val="0"/>
        </a:spcAft>
        <a:defRPr sz="2800" b="1">
          <a:solidFill>
            <a:srgbClr val="80379B"/>
          </a:solidFill>
          <a:latin typeface="Calibri" pitchFamily="34" charset="0"/>
          <a:cs typeface="Arial" charset="0"/>
        </a:defRPr>
      </a:lvl9pPr>
    </p:titleStyle>
    <p:bodyStyle>
      <a:lvl1pPr marL="231775" indent="-231775" algn="l" defTabSz="682625" rtl="0" eaLnBrk="1" fontAlgn="base" hangingPunct="1">
        <a:spcBef>
          <a:spcPts val="600"/>
        </a:spcBef>
        <a:spcAft>
          <a:spcPct val="0"/>
        </a:spcAft>
        <a:buFont typeface="Arial" charset="0"/>
        <a:buChar char="•"/>
        <a:defRPr lang="en-US" sz="2000" kern="1200" dirty="0">
          <a:solidFill>
            <a:srgbClr val="404040"/>
          </a:solidFill>
          <a:latin typeface="+mn-lt"/>
          <a:ea typeface="+mn-ea"/>
          <a:cs typeface="+mn-cs"/>
        </a:defRPr>
      </a:lvl1pPr>
      <a:lvl2pPr marL="461963" indent="-230188" algn="l" defTabSz="682625" rtl="0" eaLnBrk="1" fontAlgn="base" hangingPunct="1">
        <a:spcBef>
          <a:spcPts val="600"/>
        </a:spcBef>
        <a:spcAft>
          <a:spcPct val="0"/>
        </a:spcAft>
        <a:buFont typeface="Arial" charset="0"/>
        <a:buChar char="–"/>
        <a:defRPr lang="en-US" kern="1200" dirty="0">
          <a:solidFill>
            <a:srgbClr val="404040"/>
          </a:solidFill>
          <a:latin typeface="+mn-lt"/>
          <a:ea typeface="+mn-ea"/>
          <a:cs typeface="+mn-cs"/>
        </a:defRPr>
      </a:lvl2pPr>
      <a:lvl3pPr marL="682625" indent="-220663" algn="l" defTabSz="682625" rtl="0" eaLnBrk="1" fontAlgn="base" hangingPunct="1">
        <a:spcBef>
          <a:spcPts val="600"/>
        </a:spcBef>
        <a:spcAft>
          <a:spcPct val="0"/>
        </a:spcAft>
        <a:buFont typeface="Arial" charset="0"/>
        <a:buChar char="•"/>
        <a:defRPr lang="en-US" sz="1600" kern="1200" dirty="0">
          <a:solidFill>
            <a:srgbClr val="404040"/>
          </a:solidFill>
          <a:latin typeface="+mn-lt"/>
          <a:ea typeface="+mn-ea"/>
          <a:cs typeface="+mn-cs"/>
        </a:defRPr>
      </a:lvl3pPr>
      <a:lvl4pPr marL="914400" indent="-231775" algn="l" defTabSz="682625" rtl="0" eaLnBrk="1" fontAlgn="base" hangingPunct="1">
        <a:spcBef>
          <a:spcPts val="600"/>
        </a:spcBef>
        <a:spcAft>
          <a:spcPct val="0"/>
        </a:spcAft>
        <a:buFont typeface="Arial" charset="0"/>
        <a:buChar char="–"/>
        <a:defRPr lang="en-US" sz="1400" kern="1200" dirty="0">
          <a:solidFill>
            <a:srgbClr val="404040"/>
          </a:solidFill>
          <a:latin typeface="+mn-lt"/>
          <a:ea typeface="+mn-ea"/>
          <a:cs typeface="+mn-cs"/>
        </a:defRPr>
      </a:lvl4pPr>
      <a:lvl5pPr marL="1025525" indent="-111125" algn="l" defTabSz="682625" rtl="0" eaLnBrk="1" fontAlgn="base" hangingPunct="1">
        <a:spcBef>
          <a:spcPts val="600"/>
        </a:spcBef>
        <a:spcAft>
          <a:spcPct val="0"/>
        </a:spcAft>
        <a:buFont typeface="Arial" charset="0"/>
        <a:buChar char="»"/>
        <a:defRPr lang="en-US" sz="1200" kern="1200" dirty="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2.xml.rels><?xml version="1.0" encoding="UTF-8" standalone="yes"?>
<Relationships xmlns="http://schemas.openxmlformats.org/package/2006/relationships"><Relationship Id="rId3" Type="http://schemas.openxmlformats.org/officeDocument/2006/relationships/hyperlink" Target="https://code.google.com/p/android/issues/detail?id=32621" TargetMode="External"/><Relationship Id="rId4" Type="http://schemas.openxmlformats.org/officeDocument/2006/relationships/hyperlink" Target="https://ripe66.ripe.net/archives/video/1196/"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image" Target="../media/image19.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1" Type="http://schemas.openxmlformats.org/officeDocument/2006/relationships/slideLayout" Target="../slideLayouts/slideLayout6.xml"/><Relationship Id="rId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497451" y="3048001"/>
            <a:ext cx="6589149" cy="2344102"/>
          </a:xfrm>
        </p:spPr>
        <p:txBody>
          <a:bodyPr>
            <a:normAutofit fontScale="92500" lnSpcReduction="10000"/>
          </a:bodyPr>
          <a:lstStyle/>
          <a:p>
            <a:r>
              <a:rPr lang="en-US" sz="4000" dirty="0" smtClean="0"/>
              <a:t>IPv6-only? </a:t>
            </a:r>
          </a:p>
          <a:p>
            <a:r>
              <a:rPr lang="en-US" sz="4000" dirty="0" smtClean="0"/>
              <a:t>You’re kidding, right?</a:t>
            </a:r>
          </a:p>
          <a:p>
            <a:endParaRPr lang="en-US" dirty="0" smtClean="0"/>
          </a:p>
          <a:p>
            <a:r>
              <a:rPr lang="en-US" dirty="0" smtClean="0"/>
              <a:t>Lee Howard, Wes George</a:t>
            </a:r>
          </a:p>
          <a:p>
            <a:r>
              <a:rPr lang="en-US" sz="2600" dirty="0" smtClean="0"/>
              <a:t>{</a:t>
            </a:r>
            <a:r>
              <a:rPr lang="en-US" sz="2600" dirty="0" err="1" smtClean="0"/>
              <a:t>lee.howard,wes.george</a:t>
            </a:r>
            <a:r>
              <a:rPr lang="en-US" sz="2600" dirty="0" smtClean="0"/>
              <a:t>}@twcable.com</a:t>
            </a:r>
          </a:p>
        </p:txBody>
      </p:sp>
    </p:spTree>
    <p:extLst>
      <p:ext uri="{BB962C8B-B14F-4D97-AF65-F5344CB8AC3E}">
        <p14:creationId xmlns:p14="http://schemas.microsoft.com/office/powerpoint/2010/main" val="1046162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a:t>
            </a:r>
            <a:endParaRPr lang="en-US" dirty="0"/>
          </a:p>
        </p:txBody>
      </p:sp>
      <p:sp>
        <p:nvSpPr>
          <p:cNvPr id="3" name="Content Placeholder 2"/>
          <p:cNvSpPr>
            <a:spLocks noGrp="1"/>
          </p:cNvSpPr>
          <p:nvPr>
            <p:ph idx="1"/>
          </p:nvPr>
        </p:nvSpPr>
        <p:spPr/>
        <p:txBody>
          <a:bodyPr/>
          <a:lstStyle/>
          <a:p>
            <a:r>
              <a:rPr lang="en-US" sz="2800" dirty="0" smtClean="0"/>
              <a:t>Those with IPv6 websites and apps need to start testing them with IPv4 disabled</a:t>
            </a:r>
          </a:p>
          <a:p>
            <a:pPr lvl="1"/>
            <a:r>
              <a:rPr lang="en-US" sz="2400" dirty="0" smtClean="0"/>
              <a:t>Dual-stack (especially with Happy Eyeballs) masks problems with your IPv6 connectivity</a:t>
            </a:r>
          </a:p>
          <a:p>
            <a:r>
              <a:rPr lang="en-US" sz="2800" dirty="0" smtClean="0"/>
              <a:t>Monitor your IPv6 site just like you monitor your IPv4 site</a:t>
            </a:r>
          </a:p>
          <a:p>
            <a:pPr lvl="1"/>
            <a:r>
              <a:rPr lang="en-US" sz="2400" dirty="0" smtClean="0"/>
              <a:t>Can’t fix what you don’t know is broken</a:t>
            </a:r>
          </a:p>
          <a:p>
            <a:pPr lvl="1"/>
            <a:r>
              <a:rPr lang="en-US" sz="2400" dirty="0" smtClean="0"/>
              <a:t>An IPv6 outage should have the same urgency and impact as an IPv4 outage</a:t>
            </a:r>
          </a:p>
          <a:p>
            <a:pPr lvl="1"/>
            <a:r>
              <a:rPr lang="en-US" sz="2400" dirty="0" smtClean="0"/>
              <a:t>Again, single-stack IPv6 is better at exposing problems</a:t>
            </a:r>
          </a:p>
          <a:p>
            <a:r>
              <a:rPr lang="en-US" sz="2600" dirty="0" smtClean="0"/>
              <a:t>Those without IPv6 enabled on their websites…</a:t>
            </a:r>
            <a:endParaRPr lang="en-US" sz="2600" dirty="0"/>
          </a:p>
        </p:txBody>
      </p:sp>
    </p:spTree>
    <p:extLst>
      <p:ext uri="{BB962C8B-B14F-4D97-AF65-F5344CB8AC3E}">
        <p14:creationId xmlns:p14="http://schemas.microsoft.com/office/powerpoint/2010/main" val="411664437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How committed is your company to IPv6?</a:t>
            </a:r>
            <a:endParaRPr lang="en-US" sz="3600" dirty="0"/>
          </a:p>
        </p:txBody>
      </p:sp>
      <p:pic>
        <p:nvPicPr>
          <p:cNvPr id="6147" name="Picture 3" descr="C:\Users\E158182\Desktop\dog-eating-food_420x31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514600"/>
            <a:ext cx="4084638" cy="307158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E158182\Desktop\0001780012912_500X500.jpg"/>
          <p:cNvPicPr>
            <a:picLocks noChangeAspect="1" noChangeArrowheads="1"/>
          </p:cNvPicPr>
          <p:nvPr/>
        </p:nvPicPr>
        <p:blipFill rotWithShape="1">
          <a:blip r:embed="rId4">
            <a:extLst>
              <a:ext uri="{28A0092B-C50C-407E-A947-70E740481C1C}">
                <a14:useLocalDpi xmlns:a14="http://schemas.microsoft.com/office/drawing/2010/main" val="0"/>
              </a:ext>
            </a:extLst>
          </a:blip>
          <a:srcRect l="26193" r="25915"/>
          <a:stretch/>
        </p:blipFill>
        <p:spPr bwMode="auto">
          <a:xfrm>
            <a:off x="152400" y="1295400"/>
            <a:ext cx="2590800" cy="540965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99735" y="3390356"/>
            <a:ext cx="824265" cy="523220"/>
          </a:xfrm>
          <a:prstGeom prst="rect">
            <a:avLst/>
          </a:prstGeom>
          <a:noFill/>
        </p:spPr>
        <p:txBody>
          <a:bodyPr wrap="none" lIns="91440" tIns="45720" rIns="91440" bIns="45720">
            <a:spAutoFit/>
          </a:bodyPr>
          <a:lstStyle/>
          <a:p>
            <a:pPr algn="ctr"/>
            <a:r>
              <a:rPr lang="en-US" sz="28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IPv6</a:t>
            </a:r>
            <a:endParaRPr lang="en-US" sz="2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3124200" y="1143000"/>
            <a:ext cx="5638800" cy="1384995"/>
          </a:xfrm>
          <a:prstGeom prst="rect">
            <a:avLst/>
          </a:prstGeom>
          <a:noFill/>
        </p:spPr>
        <p:txBody>
          <a:bodyPr wrap="square" rtlCol="0">
            <a:spAutoFit/>
          </a:bodyPr>
          <a:lstStyle/>
          <a:p>
            <a:r>
              <a:rPr lang="en-US" sz="2800" dirty="0" smtClean="0"/>
              <a:t>“IPv6 is important…”</a:t>
            </a:r>
          </a:p>
          <a:p>
            <a:r>
              <a:rPr lang="en-US" sz="2800" dirty="0" smtClean="0"/>
              <a:t>“We’re committed to IPv6…”</a:t>
            </a:r>
          </a:p>
          <a:p>
            <a:r>
              <a:rPr lang="en-US" sz="2800" dirty="0" smtClean="0"/>
              <a:t>“We are your IPv6 partner…”</a:t>
            </a:r>
          </a:p>
        </p:txBody>
      </p:sp>
      <p:sp>
        <p:nvSpPr>
          <p:cNvPr id="6" name="Rectangle 5"/>
          <p:cNvSpPr/>
          <p:nvPr/>
        </p:nvSpPr>
        <p:spPr>
          <a:xfrm>
            <a:off x="4676258" y="4724400"/>
            <a:ext cx="2895600" cy="584775"/>
          </a:xfrm>
          <a:prstGeom prst="rect">
            <a:avLst/>
          </a:prstGeom>
          <a:noFill/>
        </p:spPr>
        <p:txBody>
          <a:bodyPr wrap="square" lIns="91440" tIns="45720" rIns="91440" bIns="45720">
            <a:prstTxWarp prst="textArchDown">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Your </a:t>
            </a:r>
            <a:r>
              <a:rPr lang="en-US" sz="3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Logo here</a:t>
            </a:r>
            <a:endParaRPr lang="en-US"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TextBox 6"/>
          <p:cNvSpPr txBox="1"/>
          <p:nvPr/>
        </p:nvSpPr>
        <p:spPr>
          <a:xfrm>
            <a:off x="2743200" y="5767626"/>
            <a:ext cx="6400800" cy="861774"/>
          </a:xfrm>
          <a:prstGeom prst="rect">
            <a:avLst/>
          </a:prstGeom>
          <a:noFill/>
        </p:spPr>
        <p:txBody>
          <a:bodyPr wrap="square" rtlCol="0">
            <a:spAutoFit/>
          </a:bodyPr>
          <a:lstStyle/>
          <a:p>
            <a:pPr algn="ctr"/>
            <a:r>
              <a:rPr lang="en-US" sz="2500" dirty="0" smtClean="0"/>
              <a:t>Time to make that commitment publicly visible:</a:t>
            </a:r>
          </a:p>
          <a:p>
            <a:pPr algn="ctr"/>
            <a:r>
              <a:rPr lang="en-US" sz="2500" dirty="0" smtClean="0"/>
              <a:t>Turn on IPv6 on </a:t>
            </a:r>
            <a:r>
              <a:rPr lang="en-US" sz="2500" b="1" i="1" dirty="0" smtClean="0"/>
              <a:t>all</a:t>
            </a:r>
            <a:r>
              <a:rPr lang="en-US" sz="2500" dirty="0" smtClean="0"/>
              <a:t> of your external services</a:t>
            </a:r>
            <a:endParaRPr lang="en-US" sz="2500" i="1" dirty="0"/>
          </a:p>
        </p:txBody>
      </p:sp>
    </p:spTree>
    <p:extLst>
      <p:ext uri="{BB962C8B-B14F-4D97-AF65-F5344CB8AC3E}">
        <p14:creationId xmlns:p14="http://schemas.microsoft.com/office/powerpoint/2010/main" val="21389507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Environment/OS Notes</a:t>
            </a:r>
            <a:endParaRPr lang="en-US" dirty="0"/>
          </a:p>
        </p:txBody>
      </p:sp>
      <p:sp>
        <p:nvSpPr>
          <p:cNvPr id="3" name="Content Placeholder 2"/>
          <p:cNvSpPr>
            <a:spLocks noGrp="1"/>
          </p:cNvSpPr>
          <p:nvPr>
            <p:ph idx="1"/>
          </p:nvPr>
        </p:nvSpPr>
        <p:spPr>
          <a:xfrm>
            <a:off x="457200" y="990600"/>
            <a:ext cx="8229600" cy="5365750"/>
          </a:xfrm>
        </p:spPr>
        <p:txBody>
          <a:bodyPr/>
          <a:lstStyle/>
          <a:p>
            <a:r>
              <a:rPr lang="en-US" sz="2400" dirty="0" smtClean="0"/>
              <a:t>Cable Modem filtering IPv4, directly connected to the host under test</a:t>
            </a:r>
          </a:p>
          <a:p>
            <a:r>
              <a:rPr lang="en-US" sz="2400" dirty="0" smtClean="0"/>
              <a:t>Host receives IPv6 prefix and IPv6 DNS via DHCPv6</a:t>
            </a:r>
          </a:p>
          <a:p>
            <a:r>
              <a:rPr lang="en-US" sz="2400" dirty="0" smtClean="0"/>
              <a:t>Windows (7/8) – Works</a:t>
            </a:r>
          </a:p>
          <a:p>
            <a:r>
              <a:rPr lang="en-US" sz="2400" dirty="0" smtClean="0"/>
              <a:t>Mac OS (10.7+) </a:t>
            </a:r>
            <a:r>
              <a:rPr lang="en-US" sz="2400" dirty="0"/>
              <a:t>– </a:t>
            </a:r>
            <a:r>
              <a:rPr lang="en-US" sz="2400" dirty="0" smtClean="0"/>
              <a:t>Works</a:t>
            </a:r>
          </a:p>
          <a:p>
            <a:r>
              <a:rPr lang="en-US" sz="2400" dirty="0" smtClean="0"/>
              <a:t>Ubuntu (13.04) – Works</a:t>
            </a:r>
          </a:p>
          <a:p>
            <a:pPr marL="0" indent="0">
              <a:buNone/>
            </a:pPr>
            <a:r>
              <a:rPr lang="en-US" sz="2400" dirty="0" smtClean="0"/>
              <a:t>Not tested – Wi-Fi connected </a:t>
            </a:r>
            <a:r>
              <a:rPr lang="en-US" sz="2400" dirty="0"/>
              <a:t>devices behind a GW is next phase of </a:t>
            </a:r>
            <a:r>
              <a:rPr lang="en-US" sz="2400" dirty="0" smtClean="0"/>
              <a:t>testing</a:t>
            </a:r>
          </a:p>
          <a:p>
            <a:r>
              <a:rPr lang="en-US" sz="2400" dirty="0" smtClean="0"/>
              <a:t>Android – no DHCPv6 support</a:t>
            </a:r>
          </a:p>
          <a:p>
            <a:pPr lvl="1"/>
            <a:r>
              <a:rPr lang="en-US" sz="2000" dirty="0" smtClean="0">
                <a:hlinkClick r:id="rId3"/>
              </a:rPr>
              <a:t>https</a:t>
            </a:r>
            <a:r>
              <a:rPr lang="en-US" sz="2000" dirty="0">
                <a:hlinkClick r:id="rId3"/>
              </a:rPr>
              <a:t>://</a:t>
            </a:r>
            <a:r>
              <a:rPr lang="en-US" sz="2000" dirty="0" smtClean="0">
                <a:hlinkClick r:id="rId3"/>
              </a:rPr>
              <a:t>code.google.com/p/android/issues/detail?id=32621</a:t>
            </a:r>
            <a:r>
              <a:rPr lang="en-US" sz="2000" dirty="0" smtClean="0"/>
              <a:t> </a:t>
            </a:r>
          </a:p>
          <a:p>
            <a:pPr lvl="2"/>
            <a:r>
              <a:rPr lang="en-US" sz="1800" dirty="0" smtClean="0"/>
              <a:t>filed in 2012, Medium priority enhancement, </a:t>
            </a:r>
            <a:r>
              <a:rPr lang="en-US" sz="1800" b="1" dirty="0" smtClean="0"/>
              <a:t>no owner</a:t>
            </a:r>
          </a:p>
          <a:p>
            <a:r>
              <a:rPr lang="en-US" sz="2400" dirty="0" err="1" smtClean="0"/>
              <a:t>iOS</a:t>
            </a:r>
            <a:r>
              <a:rPr lang="en-US" sz="2400" dirty="0" smtClean="0"/>
              <a:t> – </a:t>
            </a:r>
            <a:r>
              <a:rPr lang="en-US" sz="2400" dirty="0" err="1" smtClean="0"/>
              <a:t>sorta</a:t>
            </a:r>
            <a:r>
              <a:rPr lang="en-US" sz="2400" dirty="0" smtClean="0"/>
              <a:t> works</a:t>
            </a:r>
          </a:p>
          <a:p>
            <a:pPr lvl="1"/>
            <a:r>
              <a:rPr lang="en-US" sz="2000" dirty="0" smtClean="0"/>
              <a:t>Some testing details available from Andrew </a:t>
            </a:r>
            <a:r>
              <a:rPr lang="en-US" sz="2000" dirty="0" err="1" smtClean="0"/>
              <a:t>Yourtchenko’s</a:t>
            </a:r>
            <a:r>
              <a:rPr lang="en-US" sz="2000" dirty="0" smtClean="0"/>
              <a:t> RIPE66 talk</a:t>
            </a:r>
          </a:p>
          <a:p>
            <a:pPr lvl="2"/>
            <a:r>
              <a:rPr lang="en-US" sz="1800" dirty="0" smtClean="0"/>
              <a:t>here: </a:t>
            </a:r>
            <a:r>
              <a:rPr lang="en-US" sz="1800" dirty="0">
                <a:hlinkClick r:id="rId4"/>
              </a:rPr>
              <a:t>https://ripe66.ripe.net/archives/video/1196/</a:t>
            </a:r>
            <a:endParaRPr lang="en-US" sz="1800" dirty="0"/>
          </a:p>
        </p:txBody>
      </p:sp>
    </p:spTree>
    <p:extLst>
      <p:ext uri="{BB962C8B-B14F-4D97-AF65-F5344CB8AC3E}">
        <p14:creationId xmlns:p14="http://schemas.microsoft.com/office/powerpoint/2010/main" val="11617833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762000"/>
          </a:xfrm>
        </p:spPr>
        <p:txBody>
          <a:bodyPr>
            <a:normAutofit/>
          </a:bodyPr>
          <a:lstStyle/>
          <a:p>
            <a:r>
              <a:rPr lang="en-US" sz="3600" dirty="0" smtClean="0"/>
              <a:t>What happens when all you have is IPv6?</a:t>
            </a:r>
            <a:endParaRPr lang="en-US" sz="3600" dirty="0"/>
          </a:p>
        </p:txBody>
      </p:sp>
      <p:pic>
        <p:nvPicPr>
          <p:cNvPr id="1029" name="Picture 5" descr="C:\Users\E158182\Desktop\IPv6-onl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990600"/>
            <a:ext cx="7679825" cy="456075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4975" y="5830669"/>
            <a:ext cx="8587376" cy="646331"/>
          </a:xfrm>
          <a:prstGeom prst="rect">
            <a:avLst/>
          </a:prstGeom>
          <a:noFill/>
        </p:spPr>
        <p:txBody>
          <a:bodyPr wrap="square" rtlCol="0">
            <a:spAutoFit/>
          </a:bodyPr>
          <a:lstStyle/>
          <a:p>
            <a:pPr algn="ctr"/>
            <a:r>
              <a:rPr lang="en-US" sz="3600" dirty="0" smtClean="0"/>
              <a:t>Let’s turn off IPv4 and find out…</a:t>
            </a:r>
            <a:endParaRPr lang="en-US" sz="3600" dirty="0"/>
          </a:p>
        </p:txBody>
      </p:sp>
    </p:spTree>
    <p:extLst>
      <p:ext uri="{BB962C8B-B14F-4D97-AF65-F5344CB8AC3E}">
        <p14:creationId xmlns:p14="http://schemas.microsoft.com/office/powerpoint/2010/main" val="17890715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3-10-12 at 3.51.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11200"/>
            <a:ext cx="9144000" cy="5427358"/>
          </a:xfrm>
          <a:prstGeom prst="rect">
            <a:avLst/>
          </a:prstGeom>
        </p:spPr>
      </p:pic>
      <p:sp>
        <p:nvSpPr>
          <p:cNvPr id="4" name="Title 3"/>
          <p:cNvSpPr>
            <a:spLocks noGrp="1"/>
          </p:cNvSpPr>
          <p:nvPr>
            <p:ph type="title"/>
          </p:nvPr>
        </p:nvSpPr>
        <p:spPr>
          <a:xfrm>
            <a:off x="457200" y="152400"/>
            <a:ext cx="8229600" cy="1143000"/>
          </a:xfrm>
        </p:spPr>
        <p:txBody>
          <a:bodyPr/>
          <a:lstStyle/>
          <a:p>
            <a:r>
              <a:rPr lang="en-US" dirty="0" smtClean="0"/>
              <a:t>It just works!</a:t>
            </a:r>
            <a:endParaRPr lang="en-US" dirty="0"/>
          </a:p>
        </p:txBody>
      </p:sp>
      <p:sp>
        <p:nvSpPr>
          <p:cNvPr id="7" name="Rectangle 6"/>
          <p:cNvSpPr/>
          <p:nvPr/>
        </p:nvSpPr>
        <p:spPr>
          <a:xfrm rot="19382314">
            <a:off x="3016061" y="2671365"/>
            <a:ext cx="3687228" cy="2646878"/>
          </a:xfrm>
          <a:prstGeom prst="rect">
            <a:avLst/>
          </a:prstGeom>
          <a:noFill/>
        </p:spPr>
        <p:txBody>
          <a:bodyPr wrap="none" lIns="91440" tIns="45720" rIns="91440" bIns="45720">
            <a:spAutoFit/>
          </a:bodyPr>
          <a:lstStyle/>
          <a:p>
            <a:pPr algn="ctr"/>
            <a:r>
              <a:rPr lang="en-US" sz="16600" b="1" cap="none" spc="0"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rPr>
              <a:t>WIN</a:t>
            </a:r>
            <a:endParaRPr lang="en-US" sz="5400" b="1" cap="none" spc="0"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endParaRPr>
          </a:p>
        </p:txBody>
      </p:sp>
    </p:spTree>
    <p:extLst>
      <p:ext uri="{BB962C8B-B14F-4D97-AF65-F5344CB8AC3E}">
        <p14:creationId xmlns:p14="http://schemas.microsoft.com/office/powerpoint/2010/main" val="2252423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for some values of “work”</a:t>
            </a:r>
            <a:endParaRPr lang="en-US" dirty="0"/>
          </a:p>
        </p:txBody>
      </p:sp>
      <p:pic>
        <p:nvPicPr>
          <p:cNvPr id="5123" name="Picture 3" descr="C:\Users\E158182\Desktop\mozill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143000"/>
            <a:ext cx="4018680" cy="559816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E158182\Desktop\youtub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828800"/>
            <a:ext cx="6019800" cy="4030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53849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E158182\Desktop\TW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93276"/>
            <a:ext cx="7753233" cy="41169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Except… when it doesn’t</a:t>
            </a:r>
            <a:endParaRPr lang="en-US" dirty="0"/>
          </a:p>
        </p:txBody>
      </p:sp>
      <p:sp>
        <p:nvSpPr>
          <p:cNvPr id="3" name="Rectangle 2"/>
          <p:cNvSpPr/>
          <p:nvPr/>
        </p:nvSpPr>
        <p:spPr>
          <a:xfrm rot="19144506">
            <a:off x="3810000" y="3124200"/>
            <a:ext cx="1781578" cy="1323439"/>
          </a:xfrm>
          <a:prstGeom prst="rect">
            <a:avLst/>
          </a:prstGeom>
          <a:noFill/>
        </p:spPr>
        <p:txBody>
          <a:bodyPr wrap="none" lIns="91440" tIns="45720" rIns="91440" bIns="45720">
            <a:spAutoFit/>
          </a:bodyPr>
          <a:lstStyle/>
          <a:p>
            <a:pPr algn="ctr"/>
            <a:r>
              <a:rPr lang="en-US" sz="80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rPr>
              <a:t>FAIL</a:t>
            </a:r>
            <a:endParaRPr lang="en-US" sz="54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endParaRPr>
          </a:p>
        </p:txBody>
      </p:sp>
      <p:pic>
        <p:nvPicPr>
          <p:cNvPr id="4" name="Picture 3"/>
          <p:cNvPicPr>
            <a:picLocks noChangeAspect="1"/>
          </p:cNvPicPr>
          <p:nvPr/>
        </p:nvPicPr>
        <p:blipFill>
          <a:blip r:embed="rId4"/>
          <a:stretch>
            <a:fillRect/>
          </a:stretch>
        </p:blipFill>
        <p:spPr>
          <a:xfrm>
            <a:off x="5949547" y="990600"/>
            <a:ext cx="2889653" cy="3962400"/>
          </a:xfrm>
          <a:prstGeom prst="rect">
            <a:avLst/>
          </a:prstGeom>
        </p:spPr>
      </p:pic>
    </p:spTree>
    <p:extLst>
      <p:ext uri="{BB962C8B-B14F-4D97-AF65-F5344CB8AC3E}">
        <p14:creationId xmlns:p14="http://schemas.microsoft.com/office/powerpoint/2010/main" val="2620723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results – Do webpages work over IPv6-only?</a:t>
            </a:r>
            <a:endParaRPr lang="en-US" dirty="0"/>
          </a:p>
        </p:txBody>
      </p:sp>
      <p:sp>
        <p:nvSpPr>
          <p:cNvPr id="8" name="Text Placeholder 7"/>
          <p:cNvSpPr>
            <a:spLocks noGrp="1"/>
          </p:cNvSpPr>
          <p:nvPr>
            <p:ph type="body" idx="1"/>
          </p:nvPr>
        </p:nvSpPr>
        <p:spPr>
          <a:xfrm>
            <a:off x="304800" y="1535113"/>
            <a:ext cx="4192588" cy="639762"/>
          </a:xfrm>
        </p:spPr>
        <p:txBody>
          <a:bodyPr/>
          <a:lstStyle/>
          <a:p>
            <a:pPr algn="ctr"/>
            <a:r>
              <a:rPr lang="en-US" dirty="0" smtClean="0"/>
              <a:t>World IPv6 Launch Participants</a:t>
            </a:r>
          </a:p>
          <a:p>
            <a:pPr algn="ctr"/>
            <a:r>
              <a:rPr lang="en-US" b="0" dirty="0" smtClean="0"/>
              <a:t>(random sample, mainly US/CA)</a:t>
            </a:r>
            <a:endParaRPr lang="en-US" b="0" dirty="0"/>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2279468028"/>
              </p:ext>
            </p:extLst>
          </p:nvPr>
        </p:nvGraphicFramePr>
        <p:xfrm>
          <a:off x="457200" y="2174874"/>
          <a:ext cx="4343400" cy="430212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 Placeholder 8"/>
          <p:cNvSpPr>
            <a:spLocks noGrp="1"/>
          </p:cNvSpPr>
          <p:nvPr>
            <p:ph type="body" sz="quarter" idx="3"/>
          </p:nvPr>
        </p:nvSpPr>
        <p:spPr/>
        <p:txBody>
          <a:bodyPr/>
          <a:lstStyle/>
          <a:p>
            <a:pPr algn="ctr"/>
            <a:r>
              <a:rPr lang="en-US" dirty="0" smtClean="0"/>
              <a:t>Other sites</a:t>
            </a:r>
          </a:p>
          <a:p>
            <a:pPr algn="ctr"/>
            <a:endParaRPr lang="en-US" dirty="0"/>
          </a:p>
        </p:txBody>
      </p:sp>
      <p:graphicFrame>
        <p:nvGraphicFramePr>
          <p:cNvPr id="7" name="Content Placeholder 6"/>
          <p:cNvGraphicFramePr>
            <a:graphicFrameLocks noGrp="1"/>
          </p:cNvGraphicFramePr>
          <p:nvPr>
            <p:ph sz="quarter" idx="4"/>
            <p:extLst>
              <p:ext uri="{D42A27DB-BD31-4B8C-83A1-F6EECF244321}">
                <p14:modId xmlns:p14="http://schemas.microsoft.com/office/powerpoint/2010/main" val="2438101984"/>
              </p:ext>
            </p:extLst>
          </p:nvPr>
        </p:nvGraphicFramePr>
        <p:xfrm>
          <a:off x="4645025" y="2174874"/>
          <a:ext cx="4346575" cy="4454525"/>
        </p:xfrm>
        <a:graphic>
          <a:graphicData uri="http://schemas.openxmlformats.org/drawingml/2006/chart">
            <c:chart xmlns:c="http://schemas.openxmlformats.org/drawingml/2006/chart" xmlns:r="http://schemas.openxmlformats.org/officeDocument/2006/relationships" r:id="rId4"/>
          </a:graphicData>
        </a:graphic>
      </p:graphicFrame>
      <p:pic>
        <p:nvPicPr>
          <p:cNvPr id="2050" name="Picture 2" descr="http://www.worldipv6launch.org/wp-content/themes/ipv6/downloads/World_IPv6_launch_badge_51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52600" y="2895600"/>
            <a:ext cx="1804987" cy="1804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7965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little experiment with our favorite sponsors. . .</a:t>
            </a:r>
            <a:endParaRPr lang="en-US" dirty="0"/>
          </a:p>
        </p:txBody>
      </p:sp>
      <p:sp>
        <p:nvSpPr>
          <p:cNvPr id="4" name="Rectangle 3"/>
          <p:cNvSpPr/>
          <p:nvPr/>
        </p:nvSpPr>
        <p:spPr>
          <a:xfrm>
            <a:off x="457200" y="1143000"/>
            <a:ext cx="970137" cy="584776"/>
          </a:xfrm>
          <a:prstGeom prst="rect">
            <a:avLst/>
          </a:prstGeom>
        </p:spPr>
        <p:txBody>
          <a:bodyPr wrap="none">
            <a:spAutoFit/>
          </a:bodyPr>
          <a:lstStyle/>
          <a:p>
            <a:r>
              <a:rPr lang="en-US" sz="3200" b="1" dirty="0">
                <a:solidFill>
                  <a:srgbClr val="FF8547"/>
                </a:solidFill>
              </a:rPr>
              <a:t>Host</a:t>
            </a:r>
          </a:p>
        </p:txBody>
      </p:sp>
      <p:pic>
        <p:nvPicPr>
          <p:cNvPr id="6" name="Picture 5"/>
          <p:cNvPicPr>
            <a:picLocks noChangeAspect="1"/>
          </p:cNvPicPr>
          <p:nvPr/>
        </p:nvPicPr>
        <p:blipFill>
          <a:blip r:embed="rId2"/>
          <a:stretch>
            <a:fillRect/>
          </a:stretch>
        </p:blipFill>
        <p:spPr>
          <a:xfrm>
            <a:off x="609599" y="1752600"/>
            <a:ext cx="2229255" cy="838200"/>
          </a:xfrm>
          <a:prstGeom prst="rect">
            <a:avLst/>
          </a:prstGeom>
        </p:spPr>
      </p:pic>
      <p:sp>
        <p:nvSpPr>
          <p:cNvPr id="7" name="Rectangle 6"/>
          <p:cNvSpPr/>
          <p:nvPr/>
        </p:nvSpPr>
        <p:spPr>
          <a:xfrm>
            <a:off x="457200" y="3072824"/>
            <a:ext cx="3198913" cy="584776"/>
          </a:xfrm>
          <a:prstGeom prst="rect">
            <a:avLst/>
          </a:prstGeom>
        </p:spPr>
        <p:txBody>
          <a:bodyPr wrap="none">
            <a:spAutoFit/>
          </a:bodyPr>
          <a:lstStyle/>
          <a:p>
            <a:r>
              <a:rPr lang="en-US" sz="3200" b="1" dirty="0">
                <a:solidFill>
                  <a:srgbClr val="FF8547"/>
                </a:solidFill>
              </a:rPr>
              <a:t>Platinum Sponsor</a:t>
            </a:r>
          </a:p>
        </p:txBody>
      </p:sp>
      <p:pic>
        <p:nvPicPr>
          <p:cNvPr id="8" name="Picture 7"/>
          <p:cNvPicPr>
            <a:picLocks noChangeAspect="1"/>
          </p:cNvPicPr>
          <p:nvPr/>
        </p:nvPicPr>
        <p:blipFill>
          <a:blip r:embed="rId3"/>
          <a:stretch>
            <a:fillRect/>
          </a:stretch>
        </p:blipFill>
        <p:spPr>
          <a:xfrm>
            <a:off x="698500" y="3581400"/>
            <a:ext cx="1587500" cy="698500"/>
          </a:xfrm>
          <a:prstGeom prst="rect">
            <a:avLst/>
          </a:prstGeom>
        </p:spPr>
      </p:pic>
      <p:sp>
        <p:nvSpPr>
          <p:cNvPr id="9" name="Rectangle 8"/>
          <p:cNvSpPr/>
          <p:nvPr/>
        </p:nvSpPr>
        <p:spPr>
          <a:xfrm>
            <a:off x="533400" y="4495800"/>
            <a:ext cx="2467342" cy="584776"/>
          </a:xfrm>
          <a:prstGeom prst="rect">
            <a:avLst/>
          </a:prstGeom>
        </p:spPr>
        <p:txBody>
          <a:bodyPr wrap="none">
            <a:spAutoFit/>
          </a:bodyPr>
          <a:lstStyle/>
          <a:p>
            <a:r>
              <a:rPr lang="en-US" sz="3200" b="1" dirty="0">
                <a:solidFill>
                  <a:srgbClr val="FF8547"/>
                </a:solidFill>
              </a:rPr>
              <a:t>Gold Sponsor</a:t>
            </a:r>
          </a:p>
        </p:txBody>
      </p:sp>
      <p:pic>
        <p:nvPicPr>
          <p:cNvPr id="10" name="Picture 9"/>
          <p:cNvPicPr>
            <a:picLocks noChangeAspect="1"/>
          </p:cNvPicPr>
          <p:nvPr/>
        </p:nvPicPr>
        <p:blipFill>
          <a:blip r:embed="rId4"/>
          <a:stretch>
            <a:fillRect/>
          </a:stretch>
        </p:blipFill>
        <p:spPr>
          <a:xfrm>
            <a:off x="609600" y="5003800"/>
            <a:ext cx="1587500" cy="635000"/>
          </a:xfrm>
          <a:prstGeom prst="rect">
            <a:avLst/>
          </a:prstGeom>
        </p:spPr>
      </p:pic>
      <p:sp>
        <p:nvSpPr>
          <p:cNvPr id="11" name="Rectangle 10"/>
          <p:cNvSpPr/>
          <p:nvPr/>
        </p:nvSpPr>
        <p:spPr>
          <a:xfrm>
            <a:off x="5105400" y="1143000"/>
            <a:ext cx="2768506" cy="584776"/>
          </a:xfrm>
          <a:prstGeom prst="rect">
            <a:avLst/>
          </a:prstGeom>
        </p:spPr>
        <p:txBody>
          <a:bodyPr wrap="none">
            <a:spAutoFit/>
          </a:bodyPr>
          <a:lstStyle/>
          <a:p>
            <a:r>
              <a:rPr lang="en-US" sz="3200" b="1" dirty="0">
                <a:solidFill>
                  <a:srgbClr val="FF8547"/>
                </a:solidFill>
              </a:rPr>
              <a:t>Silver </a:t>
            </a:r>
            <a:r>
              <a:rPr lang="en-US" sz="3200" b="1" dirty="0" smtClean="0">
                <a:solidFill>
                  <a:srgbClr val="FF8547"/>
                </a:solidFill>
              </a:rPr>
              <a:t>Sponsors</a:t>
            </a:r>
            <a:endParaRPr lang="en-US" sz="3200" b="1" dirty="0">
              <a:solidFill>
                <a:srgbClr val="FF8547"/>
              </a:solidFill>
            </a:endParaRPr>
          </a:p>
        </p:txBody>
      </p:sp>
      <p:pic>
        <p:nvPicPr>
          <p:cNvPr id="12" name="Picture 11"/>
          <p:cNvPicPr>
            <a:picLocks noChangeAspect="1"/>
          </p:cNvPicPr>
          <p:nvPr/>
        </p:nvPicPr>
        <p:blipFill>
          <a:blip r:embed="rId5"/>
          <a:stretch>
            <a:fillRect/>
          </a:stretch>
        </p:blipFill>
        <p:spPr>
          <a:xfrm>
            <a:off x="5257800" y="1828800"/>
            <a:ext cx="1587500" cy="685800"/>
          </a:xfrm>
          <a:prstGeom prst="rect">
            <a:avLst/>
          </a:prstGeom>
        </p:spPr>
      </p:pic>
      <p:pic>
        <p:nvPicPr>
          <p:cNvPr id="13" name="Picture 12"/>
          <p:cNvPicPr>
            <a:picLocks noChangeAspect="1"/>
          </p:cNvPicPr>
          <p:nvPr/>
        </p:nvPicPr>
        <p:blipFill>
          <a:blip r:embed="rId6"/>
          <a:stretch>
            <a:fillRect/>
          </a:stretch>
        </p:blipFill>
        <p:spPr>
          <a:xfrm>
            <a:off x="5257800" y="3124200"/>
            <a:ext cx="1587500" cy="508000"/>
          </a:xfrm>
          <a:prstGeom prst="rect">
            <a:avLst/>
          </a:prstGeom>
        </p:spPr>
      </p:pic>
      <p:pic>
        <p:nvPicPr>
          <p:cNvPr id="14" name="Picture 13"/>
          <p:cNvPicPr>
            <a:picLocks noChangeAspect="1"/>
          </p:cNvPicPr>
          <p:nvPr/>
        </p:nvPicPr>
        <p:blipFill>
          <a:blip r:embed="rId7"/>
          <a:stretch>
            <a:fillRect/>
          </a:stretch>
        </p:blipFill>
        <p:spPr>
          <a:xfrm>
            <a:off x="5257800" y="4267200"/>
            <a:ext cx="1587500" cy="177800"/>
          </a:xfrm>
          <a:prstGeom prst="rect">
            <a:avLst/>
          </a:prstGeom>
        </p:spPr>
      </p:pic>
      <p:sp>
        <p:nvSpPr>
          <p:cNvPr id="15" name="Rectangle 14"/>
          <p:cNvSpPr/>
          <p:nvPr/>
        </p:nvSpPr>
        <p:spPr>
          <a:xfrm>
            <a:off x="5181600" y="4800600"/>
            <a:ext cx="3538749" cy="584776"/>
          </a:xfrm>
          <a:prstGeom prst="rect">
            <a:avLst/>
          </a:prstGeom>
        </p:spPr>
        <p:txBody>
          <a:bodyPr wrap="none">
            <a:spAutoFit/>
          </a:bodyPr>
          <a:lstStyle/>
          <a:p>
            <a:r>
              <a:rPr lang="en-US" sz="3200" b="1" dirty="0">
                <a:solidFill>
                  <a:srgbClr val="FF8547"/>
                </a:solidFill>
              </a:rPr>
              <a:t>Supporting Sponsor</a:t>
            </a:r>
          </a:p>
        </p:txBody>
      </p:sp>
      <p:pic>
        <p:nvPicPr>
          <p:cNvPr id="16" name="Picture 15"/>
          <p:cNvPicPr>
            <a:picLocks noChangeAspect="1"/>
          </p:cNvPicPr>
          <p:nvPr/>
        </p:nvPicPr>
        <p:blipFill>
          <a:blip r:embed="rId8"/>
          <a:stretch>
            <a:fillRect/>
          </a:stretch>
        </p:blipFill>
        <p:spPr>
          <a:xfrm>
            <a:off x="5334000" y="5410200"/>
            <a:ext cx="1587500" cy="762000"/>
          </a:xfrm>
          <a:prstGeom prst="rect">
            <a:avLst/>
          </a:prstGeom>
        </p:spPr>
      </p:pic>
    </p:spTree>
    <p:extLst>
      <p:ext uri="{BB962C8B-B14F-4D97-AF65-F5344CB8AC3E}">
        <p14:creationId xmlns:p14="http://schemas.microsoft.com/office/powerpoint/2010/main" val="3128820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little experiment with our favorite sponsors. . .</a:t>
            </a:r>
            <a:endParaRPr lang="en-US" dirty="0"/>
          </a:p>
        </p:txBody>
      </p:sp>
      <p:sp>
        <p:nvSpPr>
          <p:cNvPr id="4" name="Rectangle 3"/>
          <p:cNvSpPr/>
          <p:nvPr/>
        </p:nvSpPr>
        <p:spPr>
          <a:xfrm>
            <a:off x="457200" y="1143000"/>
            <a:ext cx="970137" cy="584776"/>
          </a:xfrm>
          <a:prstGeom prst="rect">
            <a:avLst/>
          </a:prstGeom>
        </p:spPr>
        <p:txBody>
          <a:bodyPr wrap="none">
            <a:spAutoFit/>
          </a:bodyPr>
          <a:lstStyle/>
          <a:p>
            <a:r>
              <a:rPr lang="en-US" sz="3200" b="1" dirty="0">
                <a:solidFill>
                  <a:srgbClr val="FF8547"/>
                </a:solidFill>
              </a:rPr>
              <a:t>Host</a:t>
            </a:r>
          </a:p>
        </p:txBody>
      </p:sp>
      <p:pic>
        <p:nvPicPr>
          <p:cNvPr id="6" name="Picture 5"/>
          <p:cNvPicPr>
            <a:picLocks noChangeAspect="1"/>
          </p:cNvPicPr>
          <p:nvPr/>
        </p:nvPicPr>
        <p:blipFill>
          <a:blip r:embed="rId2"/>
          <a:stretch>
            <a:fillRect/>
          </a:stretch>
        </p:blipFill>
        <p:spPr>
          <a:xfrm>
            <a:off x="609599" y="1752600"/>
            <a:ext cx="2229255" cy="838200"/>
          </a:xfrm>
          <a:prstGeom prst="rect">
            <a:avLst/>
          </a:prstGeom>
        </p:spPr>
      </p:pic>
      <p:sp>
        <p:nvSpPr>
          <p:cNvPr id="7" name="Rectangle 6"/>
          <p:cNvSpPr/>
          <p:nvPr/>
        </p:nvSpPr>
        <p:spPr>
          <a:xfrm>
            <a:off x="457200" y="3072824"/>
            <a:ext cx="3198913" cy="584776"/>
          </a:xfrm>
          <a:prstGeom prst="rect">
            <a:avLst/>
          </a:prstGeom>
        </p:spPr>
        <p:txBody>
          <a:bodyPr wrap="none">
            <a:spAutoFit/>
          </a:bodyPr>
          <a:lstStyle/>
          <a:p>
            <a:r>
              <a:rPr lang="en-US" sz="3200" b="1" dirty="0">
                <a:solidFill>
                  <a:srgbClr val="FF8547"/>
                </a:solidFill>
              </a:rPr>
              <a:t>Platinum Sponsor</a:t>
            </a:r>
          </a:p>
        </p:txBody>
      </p:sp>
      <p:pic>
        <p:nvPicPr>
          <p:cNvPr id="8" name="Picture 7"/>
          <p:cNvPicPr>
            <a:picLocks noChangeAspect="1"/>
          </p:cNvPicPr>
          <p:nvPr/>
        </p:nvPicPr>
        <p:blipFill>
          <a:blip r:embed="rId3"/>
          <a:stretch>
            <a:fillRect/>
          </a:stretch>
        </p:blipFill>
        <p:spPr>
          <a:xfrm>
            <a:off x="698500" y="3581400"/>
            <a:ext cx="1587500" cy="698500"/>
          </a:xfrm>
          <a:prstGeom prst="rect">
            <a:avLst/>
          </a:prstGeom>
        </p:spPr>
      </p:pic>
      <p:sp>
        <p:nvSpPr>
          <p:cNvPr id="9" name="Rectangle 8"/>
          <p:cNvSpPr/>
          <p:nvPr/>
        </p:nvSpPr>
        <p:spPr>
          <a:xfrm>
            <a:off x="533400" y="4495800"/>
            <a:ext cx="2467342" cy="584776"/>
          </a:xfrm>
          <a:prstGeom prst="rect">
            <a:avLst/>
          </a:prstGeom>
        </p:spPr>
        <p:txBody>
          <a:bodyPr wrap="none">
            <a:spAutoFit/>
          </a:bodyPr>
          <a:lstStyle/>
          <a:p>
            <a:r>
              <a:rPr lang="en-US" sz="3200" b="1" dirty="0">
                <a:solidFill>
                  <a:srgbClr val="FF8547"/>
                </a:solidFill>
              </a:rPr>
              <a:t>Gold Sponsor</a:t>
            </a:r>
          </a:p>
        </p:txBody>
      </p:sp>
      <p:pic>
        <p:nvPicPr>
          <p:cNvPr id="10" name="Picture 9"/>
          <p:cNvPicPr>
            <a:picLocks noChangeAspect="1"/>
          </p:cNvPicPr>
          <p:nvPr/>
        </p:nvPicPr>
        <p:blipFill>
          <a:blip r:embed="rId4"/>
          <a:stretch>
            <a:fillRect/>
          </a:stretch>
        </p:blipFill>
        <p:spPr>
          <a:xfrm>
            <a:off x="609600" y="5003800"/>
            <a:ext cx="1587500" cy="635000"/>
          </a:xfrm>
          <a:prstGeom prst="rect">
            <a:avLst/>
          </a:prstGeom>
        </p:spPr>
      </p:pic>
      <p:sp>
        <p:nvSpPr>
          <p:cNvPr id="11" name="Rectangle 10"/>
          <p:cNvSpPr/>
          <p:nvPr/>
        </p:nvSpPr>
        <p:spPr>
          <a:xfrm>
            <a:off x="5105400" y="1143000"/>
            <a:ext cx="2768506" cy="584776"/>
          </a:xfrm>
          <a:prstGeom prst="rect">
            <a:avLst/>
          </a:prstGeom>
        </p:spPr>
        <p:txBody>
          <a:bodyPr wrap="none">
            <a:spAutoFit/>
          </a:bodyPr>
          <a:lstStyle/>
          <a:p>
            <a:r>
              <a:rPr lang="en-US" sz="3200" b="1" dirty="0">
                <a:solidFill>
                  <a:srgbClr val="FF8547"/>
                </a:solidFill>
              </a:rPr>
              <a:t>Silver </a:t>
            </a:r>
            <a:r>
              <a:rPr lang="en-US" sz="3200" b="1" dirty="0" smtClean="0">
                <a:solidFill>
                  <a:srgbClr val="FF8547"/>
                </a:solidFill>
              </a:rPr>
              <a:t>Sponsors</a:t>
            </a:r>
            <a:endParaRPr lang="en-US" sz="3200" b="1" dirty="0">
              <a:solidFill>
                <a:srgbClr val="FF8547"/>
              </a:solidFill>
            </a:endParaRPr>
          </a:p>
        </p:txBody>
      </p:sp>
      <p:pic>
        <p:nvPicPr>
          <p:cNvPr id="12" name="Picture 11"/>
          <p:cNvPicPr>
            <a:picLocks noChangeAspect="1"/>
          </p:cNvPicPr>
          <p:nvPr/>
        </p:nvPicPr>
        <p:blipFill>
          <a:blip r:embed="rId5"/>
          <a:stretch>
            <a:fillRect/>
          </a:stretch>
        </p:blipFill>
        <p:spPr>
          <a:xfrm>
            <a:off x="5257800" y="1828800"/>
            <a:ext cx="1587500" cy="685800"/>
          </a:xfrm>
          <a:prstGeom prst="rect">
            <a:avLst/>
          </a:prstGeom>
        </p:spPr>
      </p:pic>
      <p:pic>
        <p:nvPicPr>
          <p:cNvPr id="13" name="Picture 12"/>
          <p:cNvPicPr>
            <a:picLocks noChangeAspect="1"/>
          </p:cNvPicPr>
          <p:nvPr/>
        </p:nvPicPr>
        <p:blipFill>
          <a:blip r:embed="rId6"/>
          <a:stretch>
            <a:fillRect/>
          </a:stretch>
        </p:blipFill>
        <p:spPr>
          <a:xfrm>
            <a:off x="5257800" y="3124200"/>
            <a:ext cx="1587500" cy="508000"/>
          </a:xfrm>
          <a:prstGeom prst="rect">
            <a:avLst/>
          </a:prstGeom>
        </p:spPr>
      </p:pic>
      <p:pic>
        <p:nvPicPr>
          <p:cNvPr id="14" name="Picture 13"/>
          <p:cNvPicPr>
            <a:picLocks noChangeAspect="1"/>
          </p:cNvPicPr>
          <p:nvPr/>
        </p:nvPicPr>
        <p:blipFill>
          <a:blip r:embed="rId7"/>
          <a:stretch>
            <a:fillRect/>
          </a:stretch>
        </p:blipFill>
        <p:spPr>
          <a:xfrm>
            <a:off x="5257800" y="4267200"/>
            <a:ext cx="1587500" cy="177800"/>
          </a:xfrm>
          <a:prstGeom prst="rect">
            <a:avLst/>
          </a:prstGeom>
        </p:spPr>
      </p:pic>
      <p:sp>
        <p:nvSpPr>
          <p:cNvPr id="15" name="Rectangle 14"/>
          <p:cNvSpPr/>
          <p:nvPr/>
        </p:nvSpPr>
        <p:spPr>
          <a:xfrm>
            <a:off x="5181600" y="4800600"/>
            <a:ext cx="3538749" cy="584776"/>
          </a:xfrm>
          <a:prstGeom prst="rect">
            <a:avLst/>
          </a:prstGeom>
        </p:spPr>
        <p:txBody>
          <a:bodyPr wrap="none">
            <a:spAutoFit/>
          </a:bodyPr>
          <a:lstStyle/>
          <a:p>
            <a:r>
              <a:rPr lang="en-US" sz="3200" b="1" dirty="0">
                <a:solidFill>
                  <a:srgbClr val="FF8547"/>
                </a:solidFill>
              </a:rPr>
              <a:t>Supporting Sponsor</a:t>
            </a:r>
          </a:p>
        </p:txBody>
      </p:sp>
      <p:pic>
        <p:nvPicPr>
          <p:cNvPr id="16" name="Picture 15"/>
          <p:cNvPicPr>
            <a:picLocks noChangeAspect="1"/>
          </p:cNvPicPr>
          <p:nvPr/>
        </p:nvPicPr>
        <p:blipFill>
          <a:blip r:embed="rId8"/>
          <a:stretch>
            <a:fillRect/>
          </a:stretch>
        </p:blipFill>
        <p:spPr>
          <a:xfrm>
            <a:off x="5334000" y="5410200"/>
            <a:ext cx="1587500" cy="762000"/>
          </a:xfrm>
          <a:prstGeom prst="rect">
            <a:avLst/>
          </a:prstGeom>
        </p:spPr>
      </p:pic>
      <p:sp>
        <p:nvSpPr>
          <p:cNvPr id="17" name="Rectangle 16"/>
          <p:cNvSpPr/>
          <p:nvPr/>
        </p:nvSpPr>
        <p:spPr>
          <a:xfrm rot="18837703">
            <a:off x="1212623" y="3697039"/>
            <a:ext cx="776174"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rPr>
              <a:t>WIN</a:t>
            </a:r>
            <a:endParaRPr lang="en-US" sz="2800" b="1" cap="none" spc="0"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endParaRPr>
          </a:p>
        </p:txBody>
      </p:sp>
      <p:sp>
        <p:nvSpPr>
          <p:cNvPr id="18" name="Rectangle 17"/>
          <p:cNvSpPr/>
          <p:nvPr/>
        </p:nvSpPr>
        <p:spPr>
          <a:xfrm rot="18629944">
            <a:off x="1135437" y="5143915"/>
            <a:ext cx="743345"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rPr>
              <a:t>FAIL</a:t>
            </a:r>
            <a:endParaRPr lang="en-US" sz="16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endParaRPr>
          </a:p>
        </p:txBody>
      </p:sp>
      <p:sp>
        <p:nvSpPr>
          <p:cNvPr id="19" name="Rectangle 18"/>
          <p:cNvSpPr/>
          <p:nvPr/>
        </p:nvSpPr>
        <p:spPr>
          <a:xfrm rot="18837703">
            <a:off x="-1256918" y="3473032"/>
            <a:ext cx="979820" cy="523220"/>
          </a:xfrm>
          <a:prstGeom prst="rect">
            <a:avLst/>
          </a:prstGeom>
          <a:noFill/>
        </p:spPr>
        <p:txBody>
          <a:bodyPr wrap="none" lIns="91440" tIns="45720" rIns="91440" bIns="45720">
            <a:spAutoFit/>
          </a:bodyPr>
          <a:lstStyle/>
          <a:p>
            <a:pPr algn="ctr"/>
            <a:r>
              <a:rPr lang="en-US" sz="2800" b="1" cap="none" spc="0" dirty="0" err="1"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rPr>
              <a:t>Sorta</a:t>
            </a:r>
            <a:endParaRPr lang="en-US" sz="2800" b="1" cap="none" spc="0"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endParaRPr>
          </a:p>
        </p:txBody>
      </p:sp>
      <p:sp>
        <p:nvSpPr>
          <p:cNvPr id="20" name="Rectangle 19"/>
          <p:cNvSpPr/>
          <p:nvPr/>
        </p:nvSpPr>
        <p:spPr>
          <a:xfrm rot="18837703">
            <a:off x="1212622" y="1951940"/>
            <a:ext cx="776174"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rPr>
              <a:t>WIN</a:t>
            </a:r>
            <a:endParaRPr lang="en-US" sz="2800" b="1" cap="none" spc="0"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endParaRPr>
          </a:p>
        </p:txBody>
      </p:sp>
      <p:sp>
        <p:nvSpPr>
          <p:cNvPr id="21" name="Rectangle 20"/>
          <p:cNvSpPr/>
          <p:nvPr/>
        </p:nvSpPr>
        <p:spPr>
          <a:xfrm rot="18837703">
            <a:off x="5632223" y="2028140"/>
            <a:ext cx="776174"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rPr>
              <a:t>WIN</a:t>
            </a:r>
            <a:endParaRPr lang="en-US" sz="2800" b="1" cap="none" spc="0"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Impact" pitchFamily="34" charset="0"/>
            </a:endParaRPr>
          </a:p>
        </p:txBody>
      </p:sp>
      <p:sp>
        <p:nvSpPr>
          <p:cNvPr id="22" name="Rectangle 21"/>
          <p:cNvSpPr/>
          <p:nvPr/>
        </p:nvSpPr>
        <p:spPr>
          <a:xfrm rot="18629944">
            <a:off x="5707438" y="3010316"/>
            <a:ext cx="743345"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rPr>
              <a:t>FAIL</a:t>
            </a:r>
            <a:endParaRPr lang="en-US" sz="16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endParaRPr>
          </a:p>
        </p:txBody>
      </p:sp>
      <p:sp>
        <p:nvSpPr>
          <p:cNvPr id="23" name="Rectangle 22"/>
          <p:cNvSpPr/>
          <p:nvPr/>
        </p:nvSpPr>
        <p:spPr>
          <a:xfrm rot="18629944">
            <a:off x="5783638" y="4077114"/>
            <a:ext cx="743345"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rPr>
              <a:t>FAIL</a:t>
            </a:r>
            <a:endParaRPr lang="en-US" sz="16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endParaRPr>
          </a:p>
        </p:txBody>
      </p:sp>
      <p:sp>
        <p:nvSpPr>
          <p:cNvPr id="24" name="Rectangle 23"/>
          <p:cNvSpPr/>
          <p:nvPr/>
        </p:nvSpPr>
        <p:spPr>
          <a:xfrm rot="18629944">
            <a:off x="5783638" y="5686665"/>
            <a:ext cx="743345" cy="523220"/>
          </a:xfrm>
          <a:prstGeom prst="rect">
            <a:avLst/>
          </a:prstGeom>
          <a:noFill/>
        </p:spPr>
        <p:txBody>
          <a:bodyPr wrap="none" lIns="91440" tIns="45720" rIns="91440" bIns="45720">
            <a:spAutoFit/>
          </a:bodyPr>
          <a:lstStyle/>
          <a:p>
            <a:pPr algn="ctr"/>
            <a:r>
              <a:rPr lang="en-US" sz="28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rPr>
              <a:t>FAIL</a:t>
            </a:r>
            <a:endParaRPr lang="en-US" sz="16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Impact" pitchFamily="34" charset="0"/>
            </a:endParaRPr>
          </a:p>
        </p:txBody>
      </p:sp>
    </p:spTree>
    <p:extLst>
      <p:ext uri="{BB962C8B-B14F-4D97-AF65-F5344CB8AC3E}">
        <p14:creationId xmlns:p14="http://schemas.microsoft.com/office/powerpoint/2010/main" val="3294009397"/>
      </p:ext>
    </p:extLst>
  </p:cSld>
  <p:clrMapOvr>
    <a:masterClrMapping/>
  </p:clrMapOvr>
</p:sld>
</file>

<file path=ppt/theme/theme1.xml><?xml version="1.0" encoding="utf-8"?>
<a:theme xmlns:a="http://schemas.openxmlformats.org/drawingml/2006/main" name="10_Office Theme">
  <a:themeElements>
    <a:clrScheme name="UPS_092011">
      <a:dk1>
        <a:srgbClr val="000000"/>
      </a:dk1>
      <a:lt1>
        <a:srgbClr val="FFFFFF"/>
      </a:lt1>
      <a:dk2>
        <a:srgbClr val="2C0000"/>
      </a:dk2>
      <a:lt2>
        <a:srgbClr val="808080"/>
      </a:lt2>
      <a:accent1>
        <a:srgbClr val="FFFFFF"/>
      </a:accent1>
      <a:accent2>
        <a:srgbClr val="0B4D40"/>
      </a:accent2>
      <a:accent3>
        <a:srgbClr val="FFFFFF"/>
      </a:accent3>
      <a:accent4>
        <a:srgbClr val="000000"/>
      </a:accent4>
      <a:accent5>
        <a:srgbClr val="FFFFFF"/>
      </a:accent5>
      <a:accent6>
        <a:srgbClr val="094539"/>
      </a:accent6>
      <a:hlink>
        <a:srgbClr val="018069"/>
      </a:hlink>
      <a:folHlink>
        <a:srgbClr val="55B8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twc">
      <a:dk1>
        <a:srgbClr val="000000"/>
      </a:dk1>
      <a:lt1>
        <a:srgbClr val="F5F5F5"/>
      </a:lt1>
      <a:dk2>
        <a:srgbClr val="484B54"/>
      </a:dk2>
      <a:lt2>
        <a:srgbClr val="8CBF30"/>
      </a:lt2>
      <a:accent1>
        <a:srgbClr val="589126"/>
      </a:accent1>
      <a:accent2>
        <a:srgbClr val="008FD3"/>
      </a:accent2>
      <a:accent3>
        <a:srgbClr val="005EA1"/>
      </a:accent3>
      <a:accent4>
        <a:srgbClr val="75348B"/>
      </a:accent4>
      <a:accent5>
        <a:srgbClr val="541B65"/>
      </a:accent5>
      <a:accent6>
        <a:srgbClr val="E37222"/>
      </a:accent6>
      <a:hlink>
        <a:srgbClr val="C54C00"/>
      </a:hlink>
      <a:folHlink>
        <a:srgbClr val="F5F5F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Office Theme">
  <a:themeElements>
    <a:clrScheme name="twc">
      <a:dk1>
        <a:srgbClr val="000000"/>
      </a:dk1>
      <a:lt1>
        <a:srgbClr val="F5F5F5"/>
      </a:lt1>
      <a:dk2>
        <a:srgbClr val="484B54"/>
      </a:dk2>
      <a:lt2>
        <a:srgbClr val="8CBF30"/>
      </a:lt2>
      <a:accent1>
        <a:srgbClr val="589126"/>
      </a:accent1>
      <a:accent2>
        <a:srgbClr val="008FD3"/>
      </a:accent2>
      <a:accent3>
        <a:srgbClr val="005EA1"/>
      </a:accent3>
      <a:accent4>
        <a:srgbClr val="75348B"/>
      </a:accent4>
      <a:accent5>
        <a:srgbClr val="541B65"/>
      </a:accent5>
      <a:accent6>
        <a:srgbClr val="E37222"/>
      </a:accent6>
      <a:hlink>
        <a:srgbClr val="C54C00"/>
      </a:hlink>
      <a:folHlink>
        <a:srgbClr val="F5F5F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new ppt template</Template>
  <TotalTime>570</TotalTime>
  <Words>1156</Words>
  <Application>Microsoft Macintosh PowerPoint</Application>
  <PresentationFormat>On-screen Show (4:3)</PresentationFormat>
  <Paragraphs>94</Paragraphs>
  <Slides>11</Slides>
  <Notes>8</Notes>
  <HiddenSlides>0</HiddenSlides>
  <MMClips>0</MMClip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10_Office Theme</vt:lpstr>
      <vt:lpstr>7_Office Theme</vt:lpstr>
      <vt:lpstr>5_Office Theme</vt:lpstr>
      <vt:lpstr>PowerPoint Presentation</vt:lpstr>
      <vt:lpstr>Test Environment/OS Notes</vt:lpstr>
      <vt:lpstr>What happens when all you have is IPv6?</vt:lpstr>
      <vt:lpstr>It just works!</vt:lpstr>
      <vt:lpstr>… for some values of “work”</vt:lpstr>
      <vt:lpstr>Except… when it doesn’t</vt:lpstr>
      <vt:lpstr>Test results – Do webpages work over IPv6-only?</vt:lpstr>
      <vt:lpstr>A little experiment with our favorite sponsors. . .</vt:lpstr>
      <vt:lpstr>A little experiment with our favorite sponsors. . .</vt:lpstr>
      <vt:lpstr>So what?</vt:lpstr>
      <vt:lpstr>How committed is your company to IPv6?</vt:lpstr>
    </vt:vector>
  </TitlesOfParts>
  <Company>Time Warner Cable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 Wes</dc:creator>
  <cp:lastModifiedBy>Lee Howard</cp:lastModifiedBy>
  <cp:revision>32</cp:revision>
  <dcterms:created xsi:type="dcterms:W3CDTF">2013-05-23T13:39:55Z</dcterms:created>
  <dcterms:modified xsi:type="dcterms:W3CDTF">2013-10-12T20:13:59Z</dcterms:modified>
</cp:coreProperties>
</file>