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6" r:id="rId1"/>
  </p:sldMasterIdLst>
  <p:notesMasterIdLst>
    <p:notesMasterId r:id="rId26"/>
  </p:notesMasterIdLst>
  <p:sldIdLst>
    <p:sldId id="287" r:id="rId2"/>
    <p:sldId id="288" r:id="rId3"/>
    <p:sldId id="289" r:id="rId4"/>
    <p:sldId id="292" r:id="rId5"/>
    <p:sldId id="293" r:id="rId6"/>
    <p:sldId id="294" r:id="rId7"/>
    <p:sldId id="295" r:id="rId8"/>
    <p:sldId id="299" r:id="rId9"/>
    <p:sldId id="300" r:id="rId10"/>
    <p:sldId id="301" r:id="rId11"/>
    <p:sldId id="302" r:id="rId12"/>
    <p:sldId id="303" r:id="rId13"/>
    <p:sldId id="305" r:id="rId14"/>
    <p:sldId id="306" r:id="rId15"/>
    <p:sldId id="309" r:id="rId16"/>
    <p:sldId id="308" r:id="rId17"/>
    <p:sldId id="310" r:id="rId18"/>
    <p:sldId id="311" r:id="rId19"/>
    <p:sldId id="312" r:id="rId20"/>
    <p:sldId id="313" r:id="rId21"/>
    <p:sldId id="314" r:id="rId22"/>
    <p:sldId id="317" r:id="rId23"/>
    <p:sldId id="316" r:id="rId24"/>
    <p:sldId id="319" r:id="rId25"/>
  </p:sldIdLst>
  <p:sldSz cx="9144000" cy="6858000" type="screen4x3"/>
  <p:notesSz cx="6858000" cy="9712325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SimSun" charset="-122"/>
        <a:cs typeface="+mn-cs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SimSun" charset="-122"/>
        <a:cs typeface="+mn-cs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SimSun" charset="-122"/>
        <a:cs typeface="+mn-cs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SimSun" charset="-122"/>
        <a:cs typeface="+mn-cs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SimSun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SimSun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SimSun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SimSun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SimSun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1EE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738188"/>
            <a:ext cx="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8194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613275"/>
            <a:ext cx="5484813" cy="436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nl-NL" noProof="0" smtClean="0"/>
          </a:p>
        </p:txBody>
      </p:sp>
    </p:spTree>
    <p:extLst>
      <p:ext uri="{BB962C8B-B14F-4D97-AF65-F5344CB8AC3E}">
        <p14:creationId xmlns:p14="http://schemas.microsoft.com/office/powerpoint/2010/main" val="42005199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53375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BE" smtClean="0"/>
              <a:t>Cliquez et modifiez le titre</a:t>
            </a:r>
            <a:endParaRPr lang="en-GB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 smtClean="0"/>
              <a:t>Cliquez pour modifier le style des sous-titres du masque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4ABC795D-D69F-0440-898F-5E7AB846AFAF}" type="datetimeFigureOut">
              <a:rPr lang="fr-FR" smtClean="0">
                <a:solidFill>
                  <a:prstClr val="black"/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13/10/2013</a:t>
            </a:fld>
            <a:endParaRPr lang="en-GB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E939B-1658-7245-B3EF-F82ADF80F687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671906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Cliquez et modifiez le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4ABC795D-D69F-0440-898F-5E7AB846AFAF}" type="datetimeFigureOut">
              <a:rPr lang="fr-FR" smtClean="0">
                <a:solidFill>
                  <a:prstClr val="black"/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13/10/2013</a:t>
            </a:fld>
            <a:endParaRPr lang="en-GB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E939B-1658-7245-B3EF-F82ADF80F687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879069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BE" smtClean="0"/>
              <a:t>Cliquez et modifiez le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4ABC795D-D69F-0440-898F-5E7AB846AFAF}" type="datetimeFigureOut">
              <a:rPr lang="fr-FR" smtClean="0">
                <a:solidFill>
                  <a:prstClr val="black"/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13/10/2013</a:t>
            </a:fld>
            <a:endParaRPr lang="en-GB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E939B-1658-7245-B3EF-F82ADF80F687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46420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4ABC795D-D69F-0440-898F-5E7AB846AFAF}" type="datetimeFigureOut">
              <a:rPr lang="fr-FR" smtClean="0">
                <a:solidFill>
                  <a:prstClr val="black"/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13/10/2013</a:t>
            </a:fld>
            <a:endParaRPr lang="en-GB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E939B-1658-7245-B3EF-F82ADF80F687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676346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BE" smtClean="0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4ABC795D-D69F-0440-898F-5E7AB846AFAF}" type="datetimeFigureOut">
              <a:rPr lang="fr-FR" smtClean="0">
                <a:solidFill>
                  <a:prstClr val="black"/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13/10/2013</a:t>
            </a:fld>
            <a:endParaRPr lang="en-GB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E939B-1658-7245-B3EF-F82ADF80F687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889136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lang="en-GB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4ABC795D-D69F-0440-898F-5E7AB846AFAF}" type="datetimeFigureOut">
              <a:rPr lang="fr-FR" smtClean="0">
                <a:solidFill>
                  <a:prstClr val="black"/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13/10/2013</a:t>
            </a:fld>
            <a:endParaRPr lang="en-GB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E939B-1658-7245-B3EF-F82ADF80F687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219679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BE" smtClean="0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lang="en-GB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4ABC795D-D69F-0440-898F-5E7AB846AFAF}" type="datetimeFigureOut">
              <a:rPr lang="fr-FR" smtClean="0">
                <a:solidFill>
                  <a:prstClr val="black"/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13/10/2013</a:t>
            </a:fld>
            <a:endParaRPr lang="en-GB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E939B-1658-7245-B3EF-F82ADF80F687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881870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Cliquez et modifiez le titre</a:t>
            </a:r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4ABC795D-D69F-0440-898F-5E7AB846AFAF}" type="datetimeFigureOut">
              <a:rPr lang="fr-FR" smtClean="0">
                <a:solidFill>
                  <a:prstClr val="black"/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13/10/2013</a:t>
            </a:fld>
            <a:endParaRPr lang="en-GB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E939B-1658-7245-B3EF-F82ADF80F687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00212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4ABC795D-D69F-0440-898F-5E7AB846AFAF}" type="datetimeFigureOut">
              <a:rPr lang="fr-FR" smtClean="0">
                <a:solidFill>
                  <a:prstClr val="black"/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13/10/2013</a:t>
            </a:fld>
            <a:endParaRPr lang="en-GB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E939B-1658-7245-B3EF-F82ADF80F687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31179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BE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4ABC795D-D69F-0440-898F-5E7AB846AFAF}" type="datetimeFigureOut">
              <a:rPr lang="fr-FR" smtClean="0">
                <a:solidFill>
                  <a:prstClr val="black"/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13/10/2013</a:t>
            </a:fld>
            <a:endParaRPr lang="en-GB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E939B-1658-7245-B3EF-F82ADF80F687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412119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BE" smtClean="0"/>
              <a:t>Cliquez et modifiez le titre</a:t>
            </a:r>
            <a:endParaRPr lang="en-GB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4ABC795D-D69F-0440-898F-5E7AB846AFAF}" type="datetimeFigureOut">
              <a:rPr lang="fr-FR" smtClean="0">
                <a:solidFill>
                  <a:prstClr val="black"/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13/10/2013</a:t>
            </a:fld>
            <a:endParaRPr lang="en-GB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E939B-1658-7245-B3EF-F82ADF80F687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75053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BE" smtClean="0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fld id="{752E939B-1658-7245-B3EF-F82ADF80F687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t>‹nr.›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5693948"/>
            <a:ext cx="2622925" cy="1161137"/>
          </a:xfrm>
          <a:prstGeom prst="rect">
            <a:avLst/>
          </a:prstGeom>
        </p:spPr>
      </p:pic>
      <p:cxnSp>
        <p:nvCxnSpPr>
          <p:cNvPr id="9" name="Connecteur droit 8"/>
          <p:cNvCxnSpPr/>
          <p:nvPr userDrawn="1"/>
        </p:nvCxnSpPr>
        <p:spPr>
          <a:xfrm>
            <a:off x="0" y="1417638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3571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mailto:denatrisconsult@hotmail.nl" TargetMode="External"/><Relationship Id="rId2" Type="http://schemas.openxmlformats.org/officeDocument/2006/relationships/hyperlink" Target="mailto:peter.meyer@eco.de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kazim.hussain@atos.net" TargetMode="External"/><Relationship Id="rId4" Type="http://schemas.openxmlformats.org/officeDocument/2006/relationships/hyperlink" Target="mailto:veronique.pevtschin@eng.it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An </a:t>
            </a:r>
            <a:r>
              <a:rPr lang="nl-NL" dirty="0" err="1"/>
              <a:t>invitation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fight</a:t>
            </a:r>
            <a:r>
              <a:rPr lang="nl-NL" dirty="0"/>
              <a:t> bots: 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the ACDC community</a:t>
            </a:r>
            <a:endParaRPr lang="en-GB" sz="44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l-NL" dirty="0" smtClean="0"/>
              <a:t>Wout de Natris</a:t>
            </a:r>
          </a:p>
          <a:p>
            <a:r>
              <a:rPr lang="nl-NL" dirty="0" smtClean="0"/>
              <a:t>De Natris Consult/</a:t>
            </a:r>
            <a:r>
              <a:rPr lang="nl-NL" dirty="0" err="1" smtClean="0"/>
              <a:t>reach</a:t>
            </a:r>
            <a:r>
              <a:rPr lang="nl-NL" dirty="0" smtClean="0"/>
              <a:t> out </a:t>
            </a:r>
            <a:r>
              <a:rPr lang="nl-NL" dirty="0" err="1" smtClean="0"/>
              <a:t>officer</a:t>
            </a:r>
            <a:r>
              <a:rPr lang="nl-NL" dirty="0" smtClean="0"/>
              <a:t> </a:t>
            </a:r>
            <a:r>
              <a:rPr lang="nl-NL" dirty="0" err="1" smtClean="0"/>
              <a:t>eco</a:t>
            </a:r>
            <a:endParaRPr lang="nl-NL" dirty="0" smtClean="0"/>
          </a:p>
          <a:p>
            <a:r>
              <a:rPr lang="nl-NL" dirty="0" smtClean="0"/>
              <a:t>RIPE 67</a:t>
            </a:r>
            <a:endParaRPr lang="nl-NL" dirty="0" smtClean="0"/>
          </a:p>
          <a:p>
            <a:r>
              <a:rPr lang="nl-NL" dirty="0" smtClean="0"/>
              <a:t>Athens, </a:t>
            </a:r>
            <a:r>
              <a:rPr lang="nl-NL" dirty="0" err="1" smtClean="0"/>
              <a:t>Tuesday</a:t>
            </a:r>
            <a:r>
              <a:rPr lang="nl-NL" dirty="0" smtClean="0"/>
              <a:t> </a:t>
            </a:r>
            <a:r>
              <a:rPr lang="nl-NL" dirty="0" smtClean="0"/>
              <a:t>15 </a:t>
            </a:r>
            <a:r>
              <a:rPr lang="nl-NL" dirty="0" err="1" smtClean="0"/>
              <a:t>Octo</a:t>
            </a:r>
            <a:r>
              <a:rPr lang="nl-NL" dirty="0" err="1" smtClean="0"/>
              <a:t>ber</a:t>
            </a:r>
            <a:r>
              <a:rPr lang="nl-NL" dirty="0" smtClean="0"/>
              <a:t> </a:t>
            </a:r>
            <a:r>
              <a:rPr lang="nl-NL" dirty="0" smtClean="0"/>
              <a:t>2013</a:t>
            </a:r>
            <a:endParaRPr lang="en-GB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9241"/>
            <a:ext cx="4391845" cy="1944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9816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two levels of ACDC</a:t>
            </a:r>
            <a:endParaRPr lang="en-GB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2051720" y="1600200"/>
            <a:ext cx="6635080" cy="4525963"/>
          </a:xfrm>
        </p:spPr>
        <p:txBody>
          <a:bodyPr/>
          <a:lstStyle/>
          <a:p>
            <a:pPr marL="0" indent="0">
              <a:buNone/>
            </a:pPr>
            <a:r>
              <a:rPr lang="en-GB" dirty="0">
                <a:solidFill>
                  <a:srgbClr val="FF6600"/>
                </a:solidFill>
              </a:rPr>
              <a:t>National support centres</a:t>
            </a:r>
          </a:p>
          <a:p>
            <a:pPr lvl="1"/>
            <a:r>
              <a:rPr lang="en-GB" dirty="0"/>
              <a:t>Support necessary from many levels in a country</a:t>
            </a:r>
          </a:p>
          <a:p>
            <a:pPr lvl="1"/>
            <a:r>
              <a:rPr lang="en-GB" dirty="0"/>
              <a:t>ISPs, government, CERT, internet industry, consumers, ????</a:t>
            </a:r>
          </a:p>
          <a:p>
            <a:pPr lvl="1"/>
            <a:r>
              <a:rPr lang="en-GB" dirty="0" smtClean="0"/>
              <a:t>Deployed in 8 Member States</a:t>
            </a:r>
            <a:endParaRPr lang="en-GB" dirty="0"/>
          </a:p>
          <a:p>
            <a:pPr lvl="1"/>
            <a:r>
              <a:rPr lang="en-GB" dirty="0" smtClean="0"/>
              <a:t>Putting in place the mechanisms for new centres beyond the initial ones</a:t>
            </a:r>
            <a:endParaRPr lang="en-GB" dirty="0"/>
          </a:p>
          <a:p>
            <a:endParaRPr lang="en-GB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1466860"/>
            <a:ext cx="1363980" cy="124206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388298" y="3136900"/>
            <a:ext cx="1735430" cy="2308324"/>
          </a:xfrm>
          <a:prstGeom prst="rect">
            <a:avLst/>
          </a:prstGeom>
          <a:solidFill>
            <a:srgbClr val="FF0000"/>
          </a:solidFill>
        </p:spPr>
        <p:txBody>
          <a:bodyPr wrap="square">
            <a:spAutoFit/>
          </a:bodyPr>
          <a:lstStyle/>
          <a:p>
            <a:r>
              <a:rPr lang="en-GB" b="1" dirty="0" smtClean="0"/>
              <a:t>Belgium</a:t>
            </a:r>
          </a:p>
          <a:p>
            <a:r>
              <a:rPr lang="en-GB" b="1" dirty="0" smtClean="0"/>
              <a:t>Croatia</a:t>
            </a:r>
          </a:p>
          <a:p>
            <a:r>
              <a:rPr lang="en-GB" b="1" dirty="0" smtClean="0"/>
              <a:t>France</a:t>
            </a:r>
          </a:p>
          <a:p>
            <a:r>
              <a:rPr lang="en-GB" b="1" dirty="0" smtClean="0"/>
              <a:t>Germany</a:t>
            </a:r>
          </a:p>
          <a:p>
            <a:r>
              <a:rPr lang="en-GB" b="1" dirty="0" smtClean="0"/>
              <a:t>Italy</a:t>
            </a:r>
          </a:p>
          <a:p>
            <a:r>
              <a:rPr lang="en-GB" b="1" dirty="0" smtClean="0"/>
              <a:t>Portugal</a:t>
            </a:r>
          </a:p>
          <a:p>
            <a:r>
              <a:rPr lang="en-GB" b="1" dirty="0" smtClean="0"/>
              <a:t>Romania</a:t>
            </a:r>
          </a:p>
          <a:p>
            <a:r>
              <a:rPr lang="en-GB" b="1" dirty="0" smtClean="0"/>
              <a:t>Spain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9503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two levels of ACDC</a:t>
            </a:r>
            <a:endParaRPr lang="en-GB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1547664" y="1600200"/>
            <a:ext cx="7139136" cy="4525963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>
                <a:solidFill>
                  <a:srgbClr val="008000"/>
                </a:solidFill>
              </a:rPr>
              <a:t>Central Data Clearing House</a:t>
            </a:r>
            <a:endParaRPr lang="en-GB" dirty="0">
              <a:solidFill>
                <a:srgbClr val="008000"/>
              </a:solidFill>
            </a:endParaRPr>
          </a:p>
          <a:p>
            <a:pPr lvl="1"/>
            <a:r>
              <a:rPr lang="en-GB" dirty="0"/>
              <a:t>Infecting devices</a:t>
            </a:r>
          </a:p>
          <a:p>
            <a:pPr lvl="1"/>
            <a:r>
              <a:rPr lang="en-GB" dirty="0"/>
              <a:t>Cleaning devices</a:t>
            </a:r>
          </a:p>
          <a:p>
            <a:pPr lvl="1"/>
            <a:r>
              <a:rPr lang="en-GB" dirty="0"/>
              <a:t>Infections </a:t>
            </a:r>
          </a:p>
          <a:p>
            <a:pPr lvl="1"/>
            <a:r>
              <a:rPr lang="en-GB" dirty="0"/>
              <a:t>Cleaning </a:t>
            </a:r>
            <a:r>
              <a:rPr lang="en-GB" dirty="0" smtClean="0"/>
              <a:t>……</a:t>
            </a:r>
          </a:p>
          <a:p>
            <a:pPr marL="457200" lvl="1" indent="0">
              <a:buNone/>
            </a:pPr>
            <a:endParaRPr lang="en-GB" dirty="0"/>
          </a:p>
          <a:p>
            <a:pPr lvl="1"/>
            <a:r>
              <a:rPr lang="en-GB" sz="3600" b="1" dirty="0"/>
              <a:t>Pattern change?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280" y="1469524"/>
            <a:ext cx="650240" cy="97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537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two levels of ACDC</a:t>
            </a:r>
            <a:endParaRPr lang="en-GB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1547664" y="1600200"/>
            <a:ext cx="7139136" cy="4525963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>
                <a:solidFill>
                  <a:srgbClr val="008000"/>
                </a:solidFill>
              </a:rPr>
              <a:t>Central Data Clearing House cannot function without</a:t>
            </a:r>
            <a:endParaRPr lang="en-GB" dirty="0">
              <a:solidFill>
                <a:srgbClr val="008000"/>
              </a:solidFill>
            </a:endParaRPr>
          </a:p>
          <a:p>
            <a:pPr lvl="1"/>
            <a:r>
              <a:rPr lang="en-GB" dirty="0"/>
              <a:t>Input</a:t>
            </a:r>
          </a:p>
          <a:p>
            <a:pPr lvl="1"/>
            <a:r>
              <a:rPr lang="en-GB" dirty="0"/>
              <a:t>Analyses</a:t>
            </a:r>
          </a:p>
          <a:p>
            <a:pPr lvl="1"/>
            <a:r>
              <a:rPr lang="en-GB" dirty="0"/>
              <a:t>Output</a:t>
            </a:r>
          </a:p>
          <a:p>
            <a:pPr lvl="1"/>
            <a:r>
              <a:rPr lang="en-GB" dirty="0"/>
              <a:t>Partners</a:t>
            </a:r>
          </a:p>
          <a:p>
            <a:pPr lvl="1"/>
            <a:r>
              <a:rPr lang="en-GB" dirty="0"/>
              <a:t>Tuning to needs, expectations</a:t>
            </a:r>
          </a:p>
          <a:p>
            <a:pPr lvl="1"/>
            <a:r>
              <a:rPr lang="en-GB" dirty="0"/>
              <a:t>With privacy or PD breaches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280" y="1469524"/>
            <a:ext cx="650240" cy="97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7372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power of sharing data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259632" y="1556792"/>
            <a:ext cx="8229600" cy="4525963"/>
          </a:xfrm>
        </p:spPr>
        <p:txBody>
          <a:bodyPr>
            <a:normAutofit/>
          </a:bodyPr>
          <a:lstStyle/>
          <a:p>
            <a:r>
              <a:rPr lang="en-GB" dirty="0"/>
              <a:t>Data gathered from public and industry</a:t>
            </a:r>
          </a:p>
          <a:p>
            <a:r>
              <a:rPr lang="en-GB" dirty="0"/>
              <a:t>Data is analysed </a:t>
            </a:r>
          </a:p>
          <a:p>
            <a:r>
              <a:rPr lang="en-GB" dirty="0"/>
              <a:t>Patterns, </a:t>
            </a:r>
            <a:r>
              <a:rPr lang="en-GB" dirty="0" err="1"/>
              <a:t>hosters</a:t>
            </a:r>
            <a:r>
              <a:rPr lang="en-GB" dirty="0"/>
              <a:t>, C&amp;C, </a:t>
            </a:r>
            <a:r>
              <a:rPr lang="en-GB" dirty="0" smtClean="0"/>
              <a:t>perpetrators</a:t>
            </a:r>
            <a:endParaRPr lang="en-GB" dirty="0"/>
          </a:p>
          <a:p>
            <a:r>
              <a:rPr lang="en-GB" dirty="0"/>
              <a:t>Data is shared, with:</a:t>
            </a:r>
          </a:p>
          <a:p>
            <a:pPr lvl="1"/>
            <a:r>
              <a:rPr lang="en-GB" dirty="0"/>
              <a:t>Internet industry</a:t>
            </a:r>
          </a:p>
          <a:p>
            <a:pPr lvl="1"/>
            <a:r>
              <a:rPr lang="en-GB" dirty="0"/>
              <a:t>Academia</a:t>
            </a:r>
          </a:p>
          <a:p>
            <a:pPr lvl="1"/>
            <a:r>
              <a:rPr lang="en-GB" dirty="0"/>
              <a:t>CERTs</a:t>
            </a:r>
          </a:p>
          <a:p>
            <a:pPr lvl="1"/>
            <a:r>
              <a:rPr lang="en-GB" dirty="0"/>
              <a:t>Law enforcement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230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power of sharing data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259632" y="1556792"/>
            <a:ext cx="8229600" cy="4525963"/>
          </a:xfrm>
        </p:spPr>
        <p:txBody>
          <a:bodyPr>
            <a:normAutofit/>
          </a:bodyPr>
          <a:lstStyle/>
          <a:p>
            <a:r>
              <a:rPr lang="en-GB" dirty="0" smtClean="0"/>
              <a:t>Results in</a:t>
            </a:r>
            <a:endParaRPr lang="en-GB" dirty="0"/>
          </a:p>
          <a:p>
            <a:pPr lvl="1"/>
            <a:r>
              <a:rPr lang="en-GB" dirty="0" smtClean="0"/>
              <a:t>Faster </a:t>
            </a:r>
            <a:r>
              <a:rPr lang="en-GB" dirty="0"/>
              <a:t>disinfections</a:t>
            </a:r>
          </a:p>
          <a:p>
            <a:pPr lvl="1"/>
            <a:r>
              <a:rPr lang="en-GB" dirty="0"/>
              <a:t>Faster take downs</a:t>
            </a:r>
          </a:p>
          <a:p>
            <a:pPr lvl="1"/>
            <a:r>
              <a:rPr lang="en-GB" dirty="0"/>
              <a:t>Less involvement</a:t>
            </a:r>
          </a:p>
          <a:p>
            <a:pPr lvl="1"/>
            <a:r>
              <a:rPr lang="en-GB" dirty="0"/>
              <a:t>Less interesting</a:t>
            </a:r>
          </a:p>
          <a:p>
            <a:pPr lvl="1"/>
            <a:r>
              <a:rPr lang="en-GB" dirty="0"/>
              <a:t>Less costs</a:t>
            </a:r>
          </a:p>
          <a:p>
            <a:pPr lvl="1"/>
            <a:r>
              <a:rPr lang="en-GB" dirty="0"/>
              <a:t>Less efforts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9638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5517232"/>
            <a:ext cx="9144000" cy="134076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power of a community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525963"/>
          </a:xfrm>
        </p:spPr>
        <p:txBody>
          <a:bodyPr>
            <a:normAutofit/>
          </a:bodyPr>
          <a:lstStyle/>
          <a:p>
            <a:r>
              <a:rPr lang="en-GB" dirty="0" smtClean="0"/>
              <a:t>ACDC is an EU co-funded pilot project</a:t>
            </a:r>
          </a:p>
          <a:p>
            <a:r>
              <a:rPr lang="en-GB" dirty="0" smtClean="0"/>
              <a:t>Starting with 28 partners / 14 countries</a:t>
            </a:r>
          </a:p>
          <a:p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0" y="5085184"/>
            <a:ext cx="7236296" cy="138499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sz="2800" b="1" dirty="0" smtClean="0">
                <a:solidFill>
                  <a:srgbClr val="008000"/>
                </a:solidFill>
              </a:rPr>
              <a:t>ACDC </a:t>
            </a:r>
            <a:r>
              <a:rPr lang="en-GB" sz="2800" b="1" dirty="0">
                <a:solidFill>
                  <a:srgbClr val="008000"/>
                </a:solidFill>
              </a:rPr>
              <a:t>is large enough to initiate </a:t>
            </a:r>
            <a:r>
              <a:rPr lang="en-GB" sz="2800" b="1" dirty="0" smtClean="0">
                <a:solidFill>
                  <a:srgbClr val="008000"/>
                </a:solidFill>
              </a:rPr>
              <a:t/>
            </a:r>
            <a:br>
              <a:rPr lang="en-GB" sz="2800" b="1" dirty="0" smtClean="0">
                <a:solidFill>
                  <a:srgbClr val="008000"/>
                </a:solidFill>
              </a:rPr>
            </a:br>
            <a:r>
              <a:rPr lang="en-GB" sz="2800" dirty="0" smtClean="0">
                <a:solidFill>
                  <a:schemeClr val="tx1"/>
                </a:solidFill>
              </a:rPr>
              <a:t>the </a:t>
            </a:r>
            <a:r>
              <a:rPr lang="en-GB" sz="2800" dirty="0">
                <a:solidFill>
                  <a:schemeClr val="tx1"/>
                </a:solidFill>
              </a:rPr>
              <a:t>power of sharing data and providing solutions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627784" y="2852936"/>
            <a:ext cx="6516216" cy="156966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lvl="0" algn="r" defTabSz="457200" fontAlgn="auto">
              <a:spcBef>
                <a:spcPct val="20000"/>
              </a:spcBef>
              <a:spcAft>
                <a:spcPts val="0"/>
              </a:spcAft>
              <a:buClrTx/>
              <a:buSzTx/>
            </a:pPr>
            <a:r>
              <a:rPr lang="en-GB" sz="3200" dirty="0" smtClean="0">
                <a:solidFill>
                  <a:prstClr val="black"/>
                </a:solidFill>
                <a:latin typeface="Calibri"/>
                <a:ea typeface="+mn-ea"/>
              </a:rPr>
              <a:t>But </a:t>
            </a:r>
            <a:r>
              <a:rPr lang="en-GB" sz="3200" dirty="0">
                <a:solidFill>
                  <a:prstClr val="black"/>
                </a:solidFill>
                <a:latin typeface="Calibri"/>
                <a:ea typeface="+mn-ea"/>
              </a:rPr>
              <a:t>its ultimate success will </a:t>
            </a:r>
            <a:r>
              <a:rPr lang="en-GB" sz="3200" dirty="0" smtClean="0">
                <a:solidFill>
                  <a:prstClr val="black"/>
                </a:solidFill>
                <a:latin typeface="Calibri"/>
                <a:ea typeface="+mn-ea"/>
              </a:rPr>
              <a:t/>
            </a:r>
            <a:br>
              <a:rPr lang="en-GB" sz="3200" dirty="0" smtClean="0">
                <a:solidFill>
                  <a:prstClr val="black"/>
                </a:solidFill>
                <a:latin typeface="Calibri"/>
                <a:ea typeface="+mn-ea"/>
              </a:rPr>
            </a:br>
            <a:r>
              <a:rPr lang="en-GB" sz="3200" dirty="0" smtClean="0">
                <a:solidFill>
                  <a:prstClr val="black"/>
                </a:solidFill>
                <a:latin typeface="Calibri"/>
                <a:ea typeface="+mn-ea"/>
              </a:rPr>
              <a:t>depend </a:t>
            </a:r>
            <a:r>
              <a:rPr lang="en-GB" sz="3200" dirty="0">
                <a:solidFill>
                  <a:prstClr val="black"/>
                </a:solidFill>
                <a:latin typeface="Calibri"/>
                <a:ea typeface="+mn-ea"/>
              </a:rPr>
              <a:t>on its </a:t>
            </a:r>
            <a:r>
              <a:rPr lang="en-GB" sz="3200" b="1" dirty="0">
                <a:solidFill>
                  <a:srgbClr val="008000"/>
                </a:solidFill>
                <a:latin typeface="Calibri"/>
                <a:ea typeface="+mn-ea"/>
              </a:rPr>
              <a:t>capability </a:t>
            </a:r>
            <a:r>
              <a:rPr lang="en-GB" sz="3200" b="1" dirty="0" smtClean="0">
                <a:solidFill>
                  <a:srgbClr val="008000"/>
                </a:solidFill>
                <a:latin typeface="Calibri"/>
                <a:ea typeface="+mn-ea"/>
              </a:rPr>
              <a:t/>
            </a:r>
            <a:br>
              <a:rPr lang="en-GB" sz="3200" b="1" dirty="0" smtClean="0">
                <a:solidFill>
                  <a:srgbClr val="008000"/>
                </a:solidFill>
                <a:latin typeface="Calibri"/>
                <a:ea typeface="+mn-ea"/>
              </a:rPr>
            </a:br>
            <a:r>
              <a:rPr lang="en-GB" sz="3200" b="1" dirty="0" smtClean="0">
                <a:solidFill>
                  <a:srgbClr val="008000"/>
                </a:solidFill>
                <a:latin typeface="Calibri"/>
                <a:ea typeface="+mn-ea"/>
              </a:rPr>
              <a:t>to </a:t>
            </a:r>
            <a:r>
              <a:rPr lang="en-GB" sz="3200" b="1" dirty="0">
                <a:solidFill>
                  <a:srgbClr val="008000"/>
                </a:solidFill>
                <a:latin typeface="Calibri"/>
                <a:ea typeface="+mn-ea"/>
              </a:rPr>
              <a:t>grow as a community </a:t>
            </a:r>
          </a:p>
        </p:txBody>
      </p:sp>
      <p:pic>
        <p:nvPicPr>
          <p:cNvPr id="14" name="Image 20" descr="lots-of-peopl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5613" y="4941168"/>
            <a:ext cx="242887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Image 20" descr="lots-of-peopl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8013" y="5093568"/>
            <a:ext cx="242887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Image 20" descr="lots-of-peopl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64904"/>
            <a:ext cx="242887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Image 20" descr="lots-of-peopl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708920"/>
            <a:ext cx="242887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Image 20" descr="lots-of-peopl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912" y="2861320"/>
            <a:ext cx="242887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Image 20" descr="lots-of-peopl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312" y="3013720"/>
            <a:ext cx="242887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Image 20" descr="lots-of-peopl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712" y="3166120"/>
            <a:ext cx="242887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Image 20" descr="lots-of-peopl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112" y="3318520"/>
            <a:ext cx="242887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Image 20" descr="lots-of-peopl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512" y="3470920"/>
            <a:ext cx="242887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Image 20" descr="lots-of-peopl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3912" y="3623320"/>
            <a:ext cx="242887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Connecteur droit avec flèche 6"/>
          <p:cNvCxnSpPr/>
          <p:nvPr/>
        </p:nvCxnSpPr>
        <p:spPr>
          <a:xfrm flipV="1">
            <a:off x="1403648" y="4149080"/>
            <a:ext cx="1656184" cy="864096"/>
          </a:xfrm>
          <a:prstGeom prst="straightConnector1">
            <a:avLst/>
          </a:prstGeom>
          <a:ln w="127000">
            <a:solidFill>
              <a:srgbClr val="008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3705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Opportunities to become part of the ACDC community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771800" y="1600200"/>
            <a:ext cx="59150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dirty="0"/>
          </a:p>
          <a:p>
            <a:r>
              <a:rPr lang="en-GB" dirty="0" smtClean="0"/>
              <a:t>Participate</a:t>
            </a:r>
            <a:endParaRPr lang="en-GB" dirty="0"/>
          </a:p>
          <a:p>
            <a:r>
              <a:rPr lang="en-GB" dirty="0"/>
              <a:t>Receive data</a:t>
            </a:r>
          </a:p>
          <a:p>
            <a:r>
              <a:rPr lang="en-GB" dirty="0"/>
              <a:t>Discuss outcome</a:t>
            </a:r>
          </a:p>
          <a:p>
            <a:r>
              <a:rPr lang="en-GB" dirty="0"/>
              <a:t>Deliver output</a:t>
            </a:r>
          </a:p>
          <a:p>
            <a:r>
              <a:rPr lang="en-GB" dirty="0"/>
              <a:t>Cooperate on the experiments</a:t>
            </a:r>
          </a:p>
          <a:p>
            <a:endParaRPr lang="en-GB" dirty="0"/>
          </a:p>
        </p:txBody>
      </p:sp>
      <p:grpSp>
        <p:nvGrpSpPr>
          <p:cNvPr id="12" name="Grouper 11"/>
          <p:cNvGrpSpPr>
            <a:grpSpLocks noChangeAspect="1"/>
          </p:cNvGrpSpPr>
          <p:nvPr/>
        </p:nvGrpSpPr>
        <p:grpSpPr>
          <a:xfrm>
            <a:off x="107504" y="2060848"/>
            <a:ext cx="2113672" cy="1133207"/>
            <a:chOff x="0" y="2564904"/>
            <a:chExt cx="3522787" cy="1888679"/>
          </a:xfrm>
        </p:grpSpPr>
        <p:pic>
          <p:nvPicPr>
            <p:cNvPr id="4" name="Image 20" descr="lots-of-people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564904"/>
              <a:ext cx="2428875" cy="830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Image 20" descr="lots-of-people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2708920"/>
              <a:ext cx="2428875" cy="830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Image 20" descr="lots-of-people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1912" y="2861320"/>
              <a:ext cx="2428875" cy="830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Image 20" descr="lots-of-people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4312" y="3013720"/>
              <a:ext cx="2428875" cy="830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Image 20" descr="lots-of-people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6712" y="3166120"/>
              <a:ext cx="2428875" cy="830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Image 8" descr="lots-of-people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9112" y="3318520"/>
              <a:ext cx="2428875" cy="830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Image 20" descr="lots-of-people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1512" y="3470920"/>
              <a:ext cx="2428875" cy="830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Image 20" descr="lots-of-people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3912" y="3623320"/>
              <a:ext cx="2428875" cy="830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724824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Opportunities to become part of the ACDC community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771800" y="1600200"/>
            <a:ext cx="63722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dirty="0"/>
          </a:p>
          <a:p>
            <a:r>
              <a:rPr lang="en-GB" dirty="0"/>
              <a:t>What does analyses yield?</a:t>
            </a:r>
          </a:p>
          <a:p>
            <a:r>
              <a:rPr lang="en-GB" dirty="0"/>
              <a:t>What would </a:t>
            </a:r>
            <a:r>
              <a:rPr lang="en-GB" i="1" dirty="0"/>
              <a:t>you</a:t>
            </a:r>
            <a:r>
              <a:rPr lang="en-GB" dirty="0"/>
              <a:t> want it to yield?</a:t>
            </a:r>
          </a:p>
          <a:p>
            <a:r>
              <a:rPr lang="en-GB" dirty="0"/>
              <a:t>How do </a:t>
            </a:r>
            <a:r>
              <a:rPr lang="en-GB" i="1" dirty="0"/>
              <a:t>you</a:t>
            </a:r>
            <a:r>
              <a:rPr lang="en-GB" dirty="0"/>
              <a:t> expect the experiments to run?</a:t>
            </a:r>
          </a:p>
          <a:p>
            <a:r>
              <a:rPr lang="en-GB" dirty="0"/>
              <a:t>What would </a:t>
            </a:r>
            <a:r>
              <a:rPr lang="en-GB" i="1" dirty="0"/>
              <a:t>your</a:t>
            </a:r>
            <a:r>
              <a:rPr lang="en-GB" dirty="0"/>
              <a:t> ideal outcome be?</a:t>
            </a:r>
          </a:p>
        </p:txBody>
      </p:sp>
      <p:grpSp>
        <p:nvGrpSpPr>
          <p:cNvPr id="12" name="Grouper 11"/>
          <p:cNvGrpSpPr>
            <a:grpSpLocks noChangeAspect="1"/>
          </p:cNvGrpSpPr>
          <p:nvPr/>
        </p:nvGrpSpPr>
        <p:grpSpPr>
          <a:xfrm>
            <a:off x="107504" y="2060848"/>
            <a:ext cx="2113672" cy="1133207"/>
            <a:chOff x="0" y="2564904"/>
            <a:chExt cx="3522787" cy="1888679"/>
          </a:xfrm>
        </p:grpSpPr>
        <p:pic>
          <p:nvPicPr>
            <p:cNvPr id="4" name="Image 20" descr="lots-of-people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564904"/>
              <a:ext cx="2428875" cy="830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Image 20" descr="lots-of-people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2708920"/>
              <a:ext cx="2428875" cy="830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Image 20" descr="lots-of-people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1912" y="2861320"/>
              <a:ext cx="2428875" cy="830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Image 20" descr="lots-of-people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4312" y="3013720"/>
              <a:ext cx="2428875" cy="830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Image 20" descr="lots-of-people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6712" y="3166120"/>
              <a:ext cx="2428875" cy="830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Image 8" descr="lots-of-people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9112" y="3318520"/>
              <a:ext cx="2428875" cy="830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Image 20" descr="lots-of-people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1512" y="3470920"/>
              <a:ext cx="2428875" cy="830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Image 20" descr="lots-of-people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3912" y="3623320"/>
              <a:ext cx="2428875" cy="830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793843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Opportunities to become part of the ACDC community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771800" y="1600200"/>
            <a:ext cx="6372200" cy="4525963"/>
          </a:xfrm>
        </p:spPr>
        <p:txBody>
          <a:bodyPr>
            <a:normAutofit/>
          </a:bodyPr>
          <a:lstStyle/>
          <a:p>
            <a:r>
              <a:rPr lang="en-GB" dirty="0" smtClean="0"/>
              <a:t>Express your needs</a:t>
            </a:r>
            <a:endParaRPr lang="en-GB" dirty="0"/>
          </a:p>
          <a:p>
            <a:r>
              <a:rPr lang="en-GB" dirty="0" smtClean="0"/>
              <a:t>Refine the challenges</a:t>
            </a:r>
            <a:endParaRPr lang="en-GB" dirty="0"/>
          </a:p>
          <a:p>
            <a:r>
              <a:rPr lang="en-GB" dirty="0" smtClean="0"/>
              <a:t>Which solutions are you interested in?</a:t>
            </a:r>
          </a:p>
          <a:p>
            <a:r>
              <a:rPr lang="en-GB" dirty="0" smtClean="0"/>
              <a:t>Which solutions could you contribute?</a:t>
            </a:r>
            <a:endParaRPr lang="en-GB" dirty="0"/>
          </a:p>
        </p:txBody>
      </p:sp>
      <p:grpSp>
        <p:nvGrpSpPr>
          <p:cNvPr id="12" name="Grouper 11"/>
          <p:cNvGrpSpPr>
            <a:grpSpLocks noChangeAspect="1"/>
          </p:cNvGrpSpPr>
          <p:nvPr/>
        </p:nvGrpSpPr>
        <p:grpSpPr>
          <a:xfrm>
            <a:off x="107504" y="2060848"/>
            <a:ext cx="2113672" cy="1133207"/>
            <a:chOff x="0" y="2564904"/>
            <a:chExt cx="3522787" cy="1888679"/>
          </a:xfrm>
        </p:grpSpPr>
        <p:pic>
          <p:nvPicPr>
            <p:cNvPr id="4" name="Image 20" descr="lots-of-people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564904"/>
              <a:ext cx="2428875" cy="830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Image 20" descr="lots-of-people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2708920"/>
              <a:ext cx="2428875" cy="830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Image 20" descr="lots-of-people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1912" y="2861320"/>
              <a:ext cx="2428875" cy="830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Image 20" descr="lots-of-people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4312" y="3013720"/>
              <a:ext cx="2428875" cy="830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Image 20" descr="lots-of-people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6712" y="3166120"/>
              <a:ext cx="2428875" cy="830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Image 8" descr="lots-of-people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9112" y="3318520"/>
              <a:ext cx="2428875" cy="830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Image 20" descr="lots-of-people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1512" y="3470920"/>
              <a:ext cx="2428875" cy="830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Image 20" descr="lots-of-people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3912" y="3623320"/>
              <a:ext cx="2428875" cy="830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795901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Where are we today?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349079"/>
          </a:xfrm>
        </p:spPr>
        <p:txBody>
          <a:bodyPr>
            <a:normAutofit fontScale="92500" lnSpcReduction="20000"/>
          </a:bodyPr>
          <a:lstStyle/>
          <a:p>
            <a:pPr marL="0" indent="0" algn="r">
              <a:buNone/>
            </a:pPr>
            <a:r>
              <a:rPr lang="en-GB" dirty="0" smtClean="0"/>
              <a:t>First experiments</a:t>
            </a:r>
            <a:br>
              <a:rPr lang="en-GB" dirty="0" smtClean="0"/>
            </a:br>
            <a:r>
              <a:rPr lang="en-GB" dirty="0" smtClean="0"/>
              <a:t> running at ICT 2013</a:t>
            </a:r>
            <a:br>
              <a:rPr lang="en-GB" dirty="0" smtClean="0"/>
            </a:br>
            <a:r>
              <a:rPr lang="en-GB" dirty="0" smtClean="0"/>
              <a:t>6 -&gt; 8/11/2013 - Vilnius</a:t>
            </a:r>
          </a:p>
          <a:p>
            <a:endParaRPr lang="en-GB" dirty="0" smtClean="0"/>
          </a:p>
          <a:p>
            <a:r>
              <a:rPr lang="en-GB" dirty="0" smtClean="0"/>
              <a:t>We have defined different profiles of stakeholders for whom ACDC could be relevant as a community</a:t>
            </a:r>
          </a:p>
          <a:p>
            <a:r>
              <a:rPr lang="en-GB" dirty="0" smtClean="0"/>
              <a:t>We have made initial bilateral contacts</a:t>
            </a:r>
          </a:p>
          <a:p>
            <a:r>
              <a:rPr lang="en-GB" dirty="0" smtClean="0"/>
              <a:t>We are defining the “users involvement model” for ACDC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1628800"/>
            <a:ext cx="2805832" cy="1221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531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ACDC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How does ACDC aid your business?</a:t>
            </a:r>
          </a:p>
          <a:p>
            <a:r>
              <a:rPr lang="en-GB" dirty="0"/>
              <a:t>What can ACDC do for your customers’ security?</a:t>
            </a:r>
          </a:p>
          <a:p>
            <a:r>
              <a:rPr lang="en-GB" dirty="0"/>
              <a:t>Can ACDC contribute in fighting cyber crime?</a:t>
            </a:r>
          </a:p>
          <a:p>
            <a:r>
              <a:rPr lang="en-GB" dirty="0"/>
              <a:t>Will ACDC harm my business?</a:t>
            </a:r>
          </a:p>
          <a:p>
            <a:r>
              <a:rPr lang="en-GB" dirty="0"/>
              <a:t>Can ACDC function facing privacy regulation?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4381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User involvement model for ACDC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Key to defining </a:t>
            </a:r>
            <a:r>
              <a:rPr lang="en-GB" sz="3600" b="1" dirty="0" smtClean="0">
                <a:solidFill>
                  <a:srgbClr val="008000"/>
                </a:solidFill>
              </a:rPr>
              <a:t>how</a:t>
            </a:r>
            <a:r>
              <a:rPr lang="en-GB" sz="3600" dirty="0" smtClean="0">
                <a:solidFill>
                  <a:srgbClr val="008000"/>
                </a:solidFill>
              </a:rPr>
              <a:t> </a:t>
            </a:r>
            <a:r>
              <a:rPr lang="en-GB" dirty="0" smtClean="0"/>
              <a:t>the community operates</a:t>
            </a:r>
          </a:p>
          <a:p>
            <a:r>
              <a:rPr lang="en-GB" dirty="0" smtClean="0"/>
              <a:t>Key to touching upon the </a:t>
            </a:r>
            <a:r>
              <a:rPr lang="en-GB" sz="3600" b="1" dirty="0" smtClean="0">
                <a:solidFill>
                  <a:srgbClr val="008000"/>
                </a:solidFill>
              </a:rPr>
              <a:t>way</a:t>
            </a:r>
            <a:r>
              <a:rPr lang="en-GB" sz="3600" dirty="0" smtClean="0">
                <a:solidFill>
                  <a:srgbClr val="008000"/>
                </a:solidFill>
              </a:rPr>
              <a:t> </a:t>
            </a:r>
            <a:r>
              <a:rPr lang="en-GB" dirty="0" smtClean="0"/>
              <a:t>to share data, from technical to legal aspects</a:t>
            </a:r>
          </a:p>
          <a:p>
            <a:r>
              <a:rPr lang="en-GB" dirty="0" smtClean="0"/>
              <a:t>Defining the </a:t>
            </a:r>
            <a:r>
              <a:rPr lang="en-GB" sz="3600" b="1" dirty="0" smtClean="0">
                <a:solidFill>
                  <a:srgbClr val="008000"/>
                </a:solidFill>
              </a:rPr>
              <a:t>benefits</a:t>
            </a:r>
            <a:r>
              <a:rPr lang="en-GB" sz="3600" dirty="0" smtClean="0">
                <a:solidFill>
                  <a:srgbClr val="008000"/>
                </a:solidFill>
              </a:rPr>
              <a:t> </a:t>
            </a:r>
            <a:r>
              <a:rPr lang="en-GB" dirty="0" smtClean="0"/>
              <a:t>based on the different profiles</a:t>
            </a:r>
          </a:p>
          <a:p>
            <a:r>
              <a:rPr lang="en-GB" dirty="0" smtClean="0"/>
              <a:t>Paving the way to ACDC beyond 2015 – </a:t>
            </a:r>
            <a:r>
              <a:rPr lang="en-GB" sz="3600" b="1" dirty="0" smtClean="0">
                <a:solidFill>
                  <a:srgbClr val="008000"/>
                </a:solidFill>
              </a:rPr>
              <a:t>sustainable</a:t>
            </a:r>
            <a:r>
              <a:rPr lang="en-GB" sz="3600" dirty="0" smtClean="0">
                <a:solidFill>
                  <a:srgbClr val="008000"/>
                </a:solidFill>
              </a:rPr>
              <a:t> </a:t>
            </a:r>
            <a:r>
              <a:rPr lang="en-GB" dirty="0" smtClean="0"/>
              <a:t>as a community after the end of the project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4930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can you do today?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indicate your interest through a Letter of Intent (contact point: coordinating partner eco)</a:t>
            </a:r>
          </a:p>
          <a:p>
            <a:r>
              <a:rPr lang="en-GB" dirty="0"/>
              <a:t>s</a:t>
            </a:r>
            <a:r>
              <a:rPr lang="en-GB" dirty="0" smtClean="0"/>
              <a:t>tay tuned to ACDC for information (contact point: dissemination partner Engineering </a:t>
            </a:r>
            <a:r>
              <a:rPr lang="en-GB" dirty="0" err="1" smtClean="0"/>
              <a:t>Ingeneria</a:t>
            </a:r>
            <a:r>
              <a:rPr lang="en-GB" dirty="0" smtClean="0"/>
              <a:t> </a:t>
            </a:r>
            <a:r>
              <a:rPr lang="en-GB" dirty="0" err="1" smtClean="0"/>
              <a:t>Informatica</a:t>
            </a:r>
            <a:r>
              <a:rPr lang="en-GB" dirty="0" smtClean="0"/>
              <a:t>)</a:t>
            </a:r>
          </a:p>
          <a:p>
            <a:r>
              <a:rPr lang="en-GB" dirty="0" smtClean="0"/>
              <a:t>set up bilateral out reach meeting (contact point: ACDC outreach team) to </a:t>
            </a:r>
            <a:r>
              <a:rPr lang="en-GB" smtClean="0"/>
              <a:t>meet your requirements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684262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bilateral outreach meeting?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Bring us to your </a:t>
            </a:r>
            <a:r>
              <a:rPr lang="en-GB" dirty="0" smtClean="0"/>
              <a:t>environment</a:t>
            </a:r>
          </a:p>
          <a:p>
            <a:r>
              <a:rPr lang="en-GB" dirty="0" smtClean="0"/>
              <a:t>Bring us to your community / -</a:t>
            </a:r>
            <a:r>
              <a:rPr lang="en-GB" dirty="0" err="1" smtClean="0"/>
              <a:t>ies</a:t>
            </a:r>
            <a:endParaRPr lang="en-GB" dirty="0"/>
          </a:p>
          <a:p>
            <a:r>
              <a:rPr lang="en-GB" dirty="0" smtClean="0"/>
              <a:t>We will work together on </a:t>
            </a:r>
            <a:r>
              <a:rPr lang="en-GB" dirty="0"/>
              <a:t>understanding </a:t>
            </a:r>
            <a:r>
              <a:rPr lang="en-GB" dirty="0" smtClean="0"/>
              <a:t>your needs and your contributions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0549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What will you be able to do tomorrow?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Become a full member of the ACDC community</a:t>
            </a:r>
          </a:p>
          <a:p>
            <a:r>
              <a:rPr lang="en-GB" dirty="0" smtClean="0"/>
              <a:t>We are deploying an ACDC online community support tool for full access and for interactions</a:t>
            </a:r>
          </a:p>
          <a:p>
            <a:r>
              <a:rPr lang="en-GB" dirty="0" smtClean="0"/>
              <a:t>We will announce the date in Q1 2014</a:t>
            </a:r>
          </a:p>
        </p:txBody>
      </p:sp>
    </p:spTree>
    <p:extLst>
      <p:ext uri="{BB962C8B-B14F-4D97-AF65-F5344CB8AC3E}">
        <p14:creationId xmlns:p14="http://schemas.microsoft.com/office/powerpoint/2010/main" val="1485013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ACDC Community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GB" dirty="0" smtClean="0"/>
              <a:t>Come up, talk to us, work with us, invite us</a:t>
            </a:r>
          </a:p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dirty="0" smtClean="0"/>
              <a:t>The ACDC outreach team</a:t>
            </a:r>
          </a:p>
          <a:p>
            <a:pPr marL="0" indent="0" algn="ctr">
              <a:buNone/>
            </a:pPr>
            <a:endParaRPr lang="en-GB" dirty="0" smtClean="0"/>
          </a:p>
          <a:p>
            <a:pPr marL="0" indent="0" algn="r">
              <a:buNone/>
            </a:pPr>
            <a:r>
              <a:rPr lang="en-GB" sz="3000" dirty="0" smtClean="0"/>
              <a:t>Peter Meyer – </a:t>
            </a:r>
            <a:r>
              <a:rPr lang="en-GB" sz="3000" dirty="0">
                <a:hlinkClick r:id="rId2"/>
              </a:rPr>
              <a:t>p</a:t>
            </a:r>
            <a:r>
              <a:rPr lang="en-GB" sz="3000" dirty="0" smtClean="0">
                <a:hlinkClick r:id="rId2"/>
              </a:rPr>
              <a:t>eter.meyer@eco.de</a:t>
            </a:r>
            <a:r>
              <a:rPr lang="en-GB" sz="3000" dirty="0" smtClean="0"/>
              <a:t> </a:t>
            </a:r>
          </a:p>
          <a:p>
            <a:pPr marL="0" indent="0" algn="r">
              <a:buNone/>
            </a:pPr>
            <a:r>
              <a:rPr lang="en-GB" sz="3000" dirty="0" err="1" smtClean="0"/>
              <a:t>Wout</a:t>
            </a:r>
            <a:r>
              <a:rPr lang="en-GB" sz="3000" dirty="0" smtClean="0"/>
              <a:t> de </a:t>
            </a:r>
            <a:r>
              <a:rPr lang="en-GB" sz="3000" dirty="0" err="1" smtClean="0"/>
              <a:t>Natris</a:t>
            </a:r>
            <a:r>
              <a:rPr lang="en-GB" sz="3000" dirty="0" smtClean="0"/>
              <a:t> – </a:t>
            </a:r>
            <a:r>
              <a:rPr lang="en-GB" sz="3000" dirty="0" smtClean="0">
                <a:hlinkClick r:id="rId3"/>
              </a:rPr>
              <a:t>denatrisconsult@hotmail.nl</a:t>
            </a:r>
            <a:r>
              <a:rPr lang="en-GB" sz="3000" dirty="0" smtClean="0"/>
              <a:t>  </a:t>
            </a:r>
          </a:p>
          <a:p>
            <a:pPr marL="0" indent="0" algn="r">
              <a:buNone/>
            </a:pPr>
            <a:r>
              <a:rPr lang="en-GB" sz="3000" dirty="0" err="1" smtClean="0"/>
              <a:t>Véronique</a:t>
            </a:r>
            <a:r>
              <a:rPr lang="en-GB" sz="3000" dirty="0" smtClean="0"/>
              <a:t> </a:t>
            </a:r>
            <a:r>
              <a:rPr lang="en-GB" sz="3000" dirty="0" err="1" smtClean="0"/>
              <a:t>Pevtschin</a:t>
            </a:r>
            <a:r>
              <a:rPr lang="en-GB" sz="3000" dirty="0" smtClean="0"/>
              <a:t> – </a:t>
            </a:r>
            <a:r>
              <a:rPr lang="en-GB" sz="3000" dirty="0" smtClean="0">
                <a:hlinkClick r:id="rId4"/>
              </a:rPr>
              <a:t>veronique.pevtschin@eng.it</a:t>
            </a:r>
            <a:endParaRPr lang="en-GB" sz="3000" dirty="0" smtClean="0"/>
          </a:p>
          <a:p>
            <a:pPr marL="0" indent="0" algn="r">
              <a:buNone/>
            </a:pPr>
            <a:r>
              <a:rPr lang="en-GB" sz="3000" dirty="0" err="1" smtClean="0"/>
              <a:t>Kazim</a:t>
            </a:r>
            <a:r>
              <a:rPr lang="en-GB" sz="3000" dirty="0" smtClean="0"/>
              <a:t> Hussein </a:t>
            </a:r>
            <a:r>
              <a:rPr lang="en-US" sz="2800" dirty="0">
                <a:hlinkClick r:id="rId5"/>
              </a:rPr>
              <a:t>kazim.hussain@atos.net</a:t>
            </a:r>
            <a:r>
              <a:rPr lang="en-GB" sz="3000" dirty="0" smtClean="0"/>
              <a:t> </a:t>
            </a:r>
            <a:endParaRPr lang="en-GB" sz="3000" dirty="0"/>
          </a:p>
        </p:txBody>
      </p:sp>
    </p:spTree>
    <p:extLst>
      <p:ext uri="{BB962C8B-B14F-4D97-AF65-F5344CB8AC3E}">
        <p14:creationId xmlns:p14="http://schemas.microsoft.com/office/powerpoint/2010/main" val="1017067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1458937"/>
            <a:ext cx="9144000" cy="3770263"/>
          </a:xfrm>
          <a:prstGeom prst="rect">
            <a:avLst/>
          </a:prstGeom>
          <a:gradFill>
            <a:gsLst>
              <a:gs pos="0">
                <a:srgbClr val="008000"/>
              </a:gs>
              <a:gs pos="100000">
                <a:schemeClr val="accent3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r>
              <a:rPr lang="nl-BE" sz="239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?</a:t>
            </a:r>
            <a:endParaRPr lang="nl-BE" sz="239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ACDC wants you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843808" y="2564905"/>
            <a:ext cx="5842992" cy="208823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5400" dirty="0" smtClean="0">
                <a:solidFill>
                  <a:srgbClr val="FFFFFF"/>
                </a:solidFill>
              </a:rPr>
              <a:t>Why? </a:t>
            </a:r>
          </a:p>
          <a:p>
            <a:pPr marL="0" indent="0">
              <a:buNone/>
            </a:pPr>
            <a:r>
              <a:rPr lang="en-GB" sz="5400" dirty="0" smtClean="0">
                <a:solidFill>
                  <a:srgbClr val="FFFFFF"/>
                </a:solidFill>
              </a:rPr>
              <a:t>What for?</a:t>
            </a:r>
            <a:endParaRPr lang="en-GB" sz="5400" dirty="0">
              <a:solidFill>
                <a:srgbClr val="FFFFFF"/>
              </a:solidFill>
            </a:endParaRPr>
          </a:p>
          <a:p>
            <a:pPr marL="0" indent="0" algn="ctr">
              <a:buNone/>
            </a:pPr>
            <a:endParaRPr lang="en-GB" sz="5400" dirty="0"/>
          </a:p>
        </p:txBody>
      </p:sp>
    </p:spTree>
    <p:extLst>
      <p:ext uri="{BB962C8B-B14F-4D97-AF65-F5344CB8AC3E}">
        <p14:creationId xmlns:p14="http://schemas.microsoft.com/office/powerpoint/2010/main" val="359808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ACDC wants you</a:t>
            </a:r>
            <a:endParaRPr lang="en-GB" dirty="0"/>
          </a:p>
        </p:txBody>
      </p:sp>
      <p:pic>
        <p:nvPicPr>
          <p:cNvPr id="5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2348880"/>
            <a:ext cx="3518470" cy="2217500"/>
          </a:xfrm>
        </p:spPr>
      </p:pic>
    </p:spTree>
    <p:extLst>
      <p:ext uri="{BB962C8B-B14F-4D97-AF65-F5344CB8AC3E}">
        <p14:creationId xmlns:p14="http://schemas.microsoft.com/office/powerpoint/2010/main" val="4025584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1458937"/>
            <a:ext cx="2627784" cy="3770263"/>
          </a:xfrm>
          <a:prstGeom prst="rect">
            <a:avLst/>
          </a:prstGeom>
          <a:gradFill>
            <a:gsLst>
              <a:gs pos="0">
                <a:srgbClr val="008000"/>
              </a:gs>
              <a:gs pos="100000">
                <a:schemeClr val="accent3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r>
              <a:rPr lang="nl-BE" sz="239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?</a:t>
            </a:r>
            <a:endParaRPr lang="nl-BE" sz="239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ACDC wants you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27784" y="1484784"/>
            <a:ext cx="6516216" cy="49685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4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sym typeface="Zapf Dingbats"/>
              </a:rPr>
              <a:t>✔</a:t>
            </a:r>
            <a:r>
              <a:rPr lang="en-GB" sz="4000" dirty="0" smtClean="0"/>
              <a:t>For yourself</a:t>
            </a:r>
          </a:p>
          <a:p>
            <a:pPr marL="0" indent="0">
              <a:buNone/>
            </a:pPr>
            <a:r>
              <a:rPr lang="en-GB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sym typeface="Zapf Dingbats"/>
              </a:rPr>
              <a:t>✔</a:t>
            </a:r>
            <a:r>
              <a:rPr lang="en-GB" sz="4000" dirty="0" smtClean="0"/>
              <a:t>Security of your company</a:t>
            </a:r>
          </a:p>
          <a:p>
            <a:pPr marL="0" indent="0">
              <a:buNone/>
            </a:pPr>
            <a:r>
              <a:rPr lang="en-GB" sz="4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sym typeface="Zapf Dingbats"/>
              </a:rPr>
              <a:t>✔</a:t>
            </a:r>
            <a:r>
              <a:rPr lang="en-GB" sz="4000" dirty="0"/>
              <a:t>Security of your </a:t>
            </a:r>
            <a:r>
              <a:rPr lang="en-GB" sz="4000" dirty="0" smtClean="0"/>
              <a:t>customer</a:t>
            </a:r>
          </a:p>
          <a:p>
            <a:pPr marL="0" indent="0">
              <a:buNone/>
            </a:pPr>
            <a:r>
              <a:rPr lang="en-GB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sym typeface="Zapf Dingbats"/>
              </a:rPr>
              <a:t>✔</a:t>
            </a:r>
            <a:r>
              <a:rPr lang="en-GB" sz="4000" dirty="0" smtClean="0"/>
              <a:t>Safer Internet</a:t>
            </a:r>
          </a:p>
          <a:p>
            <a:pPr marL="0" indent="0">
              <a:buNone/>
            </a:pPr>
            <a:r>
              <a:rPr lang="en-GB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sym typeface="Zapf Dingbats"/>
              </a:rPr>
              <a:t>✔</a:t>
            </a:r>
            <a:r>
              <a:rPr lang="en-GB" sz="4000" dirty="0" smtClean="0"/>
              <a:t>Better economic value</a:t>
            </a:r>
          </a:p>
          <a:p>
            <a:pPr marL="0" indent="0">
              <a:buNone/>
            </a:pPr>
            <a:endParaRPr lang="en-GB" sz="4000" dirty="0" smtClean="0"/>
          </a:p>
          <a:p>
            <a:pPr marL="0" indent="0">
              <a:buNone/>
            </a:pPr>
            <a:endParaRPr lang="en-GB" sz="4000" dirty="0"/>
          </a:p>
          <a:p>
            <a:pPr marL="0" indent="0">
              <a:buNone/>
            </a:pPr>
            <a:endParaRPr lang="en-GB" sz="4000" dirty="0"/>
          </a:p>
          <a:p>
            <a:pPr marL="0" indent="0">
              <a:buNone/>
            </a:pPr>
            <a:endParaRPr lang="en-GB" sz="4000" dirty="0"/>
          </a:p>
          <a:p>
            <a:pPr marL="0" indent="0">
              <a:buNone/>
            </a:pPr>
            <a:endParaRPr lang="en-GB" sz="4000" dirty="0"/>
          </a:p>
          <a:p>
            <a:pPr marL="0" indent="0">
              <a:buNone/>
            </a:pPr>
            <a:r>
              <a:rPr lang="en-GB" sz="5400" dirty="0" smtClean="0"/>
              <a:t> </a:t>
            </a:r>
          </a:p>
          <a:p>
            <a:pPr marL="0" indent="0" algn="ctr">
              <a:buNone/>
            </a:pPr>
            <a:endParaRPr lang="en-GB" sz="5400" dirty="0"/>
          </a:p>
        </p:txBody>
      </p:sp>
    </p:spTree>
    <p:extLst>
      <p:ext uri="{BB962C8B-B14F-4D97-AF65-F5344CB8AC3E}">
        <p14:creationId xmlns:p14="http://schemas.microsoft.com/office/powerpoint/2010/main" val="3678405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1458937"/>
            <a:ext cx="2627784" cy="3770263"/>
          </a:xfrm>
          <a:prstGeom prst="rect">
            <a:avLst/>
          </a:prstGeom>
          <a:gradFill>
            <a:gsLst>
              <a:gs pos="0">
                <a:srgbClr val="008000"/>
              </a:gs>
              <a:gs pos="100000">
                <a:schemeClr val="accent3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r>
              <a:rPr lang="nl-BE" sz="239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!</a:t>
            </a:r>
            <a:endParaRPr lang="nl-BE" sz="239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ACDC wants you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64296" y="1484784"/>
            <a:ext cx="6516216" cy="496855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endParaRPr lang="en-GB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sym typeface="Zapf Dingbats"/>
            </a:endParaRPr>
          </a:p>
          <a:p>
            <a:pPr marL="0" indent="0" algn="ctr">
              <a:buNone/>
            </a:pPr>
            <a:r>
              <a:rPr lang="en-GB" sz="4000" b="1" dirty="0" smtClean="0"/>
              <a:t>Participate</a:t>
            </a:r>
            <a:r>
              <a:rPr lang="en-GB" sz="4000" dirty="0" smtClean="0"/>
              <a:t> in </a:t>
            </a:r>
          </a:p>
          <a:p>
            <a:pPr marL="0" indent="0" algn="ctr">
              <a:buNone/>
            </a:pPr>
            <a:r>
              <a:rPr lang="en-GB" sz="4000" dirty="0" smtClean="0"/>
              <a:t>the EU-wide </a:t>
            </a:r>
            <a:r>
              <a:rPr lang="en-GB" sz="4000" b="1" dirty="0" smtClean="0">
                <a:solidFill>
                  <a:srgbClr val="000000"/>
                </a:solidFill>
              </a:rPr>
              <a:t>sharing</a:t>
            </a:r>
            <a:r>
              <a:rPr lang="en-GB" sz="4000" dirty="0" smtClean="0"/>
              <a:t> of data </a:t>
            </a:r>
          </a:p>
          <a:p>
            <a:pPr marL="0" indent="0" algn="ctr">
              <a:buNone/>
            </a:pPr>
            <a:r>
              <a:rPr lang="en-GB" sz="4000" dirty="0" smtClean="0"/>
              <a:t>to </a:t>
            </a:r>
            <a:r>
              <a:rPr lang="en-GB" sz="4000" b="1" dirty="0" smtClean="0"/>
              <a:t>fight</a:t>
            </a:r>
            <a:r>
              <a:rPr lang="en-GB" sz="4000" dirty="0" smtClean="0"/>
              <a:t> botnets </a:t>
            </a:r>
          </a:p>
          <a:p>
            <a:pPr marL="0" indent="0" algn="ctr">
              <a:buNone/>
            </a:pPr>
            <a:r>
              <a:rPr lang="en-GB" sz="4000" b="1" dirty="0" smtClean="0"/>
              <a:t>together</a:t>
            </a:r>
          </a:p>
          <a:p>
            <a:pPr marL="0" indent="0" algn="ctr">
              <a:buNone/>
            </a:pPr>
            <a:endParaRPr lang="en-GB" sz="4000" dirty="0" smtClean="0"/>
          </a:p>
          <a:p>
            <a:pPr marL="0" indent="0" algn="ctr">
              <a:buNone/>
            </a:pPr>
            <a:endParaRPr lang="en-GB" sz="4000" dirty="0"/>
          </a:p>
          <a:p>
            <a:pPr marL="0" indent="0" algn="ctr">
              <a:buNone/>
            </a:pPr>
            <a:endParaRPr lang="en-GB" sz="4000" dirty="0"/>
          </a:p>
          <a:p>
            <a:pPr marL="0" indent="0" algn="ctr">
              <a:buNone/>
            </a:pPr>
            <a:endParaRPr lang="en-GB" sz="4000" dirty="0"/>
          </a:p>
          <a:p>
            <a:pPr marL="0" indent="0" algn="ctr">
              <a:buNone/>
            </a:pPr>
            <a:endParaRPr lang="en-GB" sz="4000" dirty="0"/>
          </a:p>
          <a:p>
            <a:pPr marL="0" indent="0" algn="ctr">
              <a:buNone/>
            </a:pPr>
            <a:r>
              <a:rPr lang="en-GB" sz="5400" dirty="0" smtClean="0"/>
              <a:t> </a:t>
            </a:r>
          </a:p>
          <a:p>
            <a:pPr marL="0" indent="0" algn="ctr">
              <a:buNone/>
            </a:pPr>
            <a:endParaRPr lang="en-GB" sz="5400" dirty="0"/>
          </a:p>
        </p:txBody>
      </p:sp>
    </p:spTree>
    <p:extLst>
      <p:ext uri="{BB962C8B-B14F-4D97-AF65-F5344CB8AC3E}">
        <p14:creationId xmlns:p14="http://schemas.microsoft.com/office/powerpoint/2010/main" val="1536200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bot chain</a:t>
            </a:r>
            <a:endParaRPr lang="en-GB" dirty="0"/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1046163" y="1828800"/>
            <a:ext cx="7410450" cy="394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42900" indent="-342900" eaLnBrk="0" hangingPunct="0">
              <a:tabLst>
                <a:tab pos="1260475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1pPr>
            <a:lvl2pPr eaLnBrk="0" hangingPunct="0">
              <a:tabLst>
                <a:tab pos="1260475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2pPr>
            <a:lvl3pPr eaLnBrk="0" hangingPunct="0">
              <a:tabLst>
                <a:tab pos="1260475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3pPr>
            <a:lvl4pPr marL="1260475" indent="-227013" eaLnBrk="0" hangingPunct="0">
              <a:tabLst>
                <a:tab pos="1260475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4pPr>
            <a:lvl5pPr eaLnBrk="0" hangingPunct="0">
              <a:tabLst>
                <a:tab pos="1260475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260475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260475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260475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260475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Arial" charset="0"/>
                <a:ea typeface="SimSun" charset="-122"/>
              </a:defRPr>
            </a:lvl9pPr>
          </a:lstStyle>
          <a:p>
            <a:pPr lvl="3" eaLnBrk="1" hangingPunct="1">
              <a:spcBef>
                <a:spcPts val="800"/>
              </a:spcBef>
              <a:buClrTx/>
              <a:buFontTx/>
              <a:buNone/>
            </a:pPr>
            <a:r>
              <a:rPr lang="nl-NL" sz="3200">
                <a:solidFill>
                  <a:srgbClr val="FFFFFF"/>
                </a:solidFill>
                <a:latin typeface="Corbel" pitchFamily="32" charset="0"/>
              </a:rPr>
              <a:t>	</a:t>
            </a:r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1357313" y="3071813"/>
            <a:ext cx="7000875" cy="2786062"/>
          </a:xfrm>
          <a:prstGeom prst="line">
            <a:avLst/>
          </a:prstGeom>
          <a:noFill/>
          <a:ln w="11880">
            <a:solidFill>
              <a:srgbClr val="EA157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" name="Oval 4"/>
          <p:cNvSpPr>
            <a:spLocks noChangeArrowheads="1"/>
          </p:cNvSpPr>
          <p:nvPr/>
        </p:nvSpPr>
        <p:spPr bwMode="auto">
          <a:xfrm>
            <a:off x="677863" y="2205038"/>
            <a:ext cx="928687" cy="928687"/>
          </a:xfrm>
          <a:prstGeom prst="ellipse">
            <a:avLst/>
          </a:prstGeom>
          <a:solidFill>
            <a:srgbClr val="7FD13B"/>
          </a:solidFill>
          <a:ln w="19080">
            <a:solidFill>
              <a:srgbClr val="5C992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1400">
                <a:solidFill>
                  <a:srgbClr val="FFFFFF"/>
                </a:solidFill>
                <a:latin typeface="Corbel" pitchFamily="32" charset="0"/>
              </a:rPr>
              <a:t>Spam</a:t>
            </a:r>
          </a:p>
        </p:txBody>
      </p:sp>
      <p:sp>
        <p:nvSpPr>
          <p:cNvPr id="8" name="Oval 5"/>
          <p:cNvSpPr>
            <a:spLocks noChangeArrowheads="1"/>
          </p:cNvSpPr>
          <p:nvPr/>
        </p:nvSpPr>
        <p:spPr bwMode="auto">
          <a:xfrm>
            <a:off x="8215313" y="5338763"/>
            <a:ext cx="914400" cy="868362"/>
          </a:xfrm>
          <a:prstGeom prst="ellipse">
            <a:avLst/>
          </a:prstGeom>
          <a:solidFill>
            <a:srgbClr val="7FD13B"/>
          </a:solidFill>
          <a:ln w="19080">
            <a:solidFill>
              <a:srgbClr val="5C992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1600">
                <a:solidFill>
                  <a:srgbClr val="FFFFFF"/>
                </a:solidFill>
                <a:latin typeface="Corbel" pitchFamily="32" charset="0"/>
              </a:rPr>
              <a:t>War</a:t>
            </a:r>
          </a:p>
        </p:txBody>
      </p:sp>
      <p:sp>
        <p:nvSpPr>
          <p:cNvPr id="9" name="Oval 6"/>
          <p:cNvSpPr>
            <a:spLocks noChangeArrowheads="1"/>
          </p:cNvSpPr>
          <p:nvPr/>
        </p:nvSpPr>
        <p:spPr bwMode="auto">
          <a:xfrm>
            <a:off x="1714500" y="2428875"/>
            <a:ext cx="928688" cy="928688"/>
          </a:xfrm>
          <a:prstGeom prst="ellipse">
            <a:avLst/>
          </a:prstGeom>
          <a:solidFill>
            <a:srgbClr val="7FD13B"/>
          </a:solidFill>
          <a:ln w="19080">
            <a:solidFill>
              <a:srgbClr val="5C992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1400">
                <a:solidFill>
                  <a:srgbClr val="FFFFFF"/>
                </a:solidFill>
                <a:latin typeface="Corbel" pitchFamily="32" charset="0"/>
              </a:rPr>
              <a:t>Mis-lead</a:t>
            </a:r>
          </a:p>
        </p:txBody>
      </p:sp>
      <p:sp>
        <p:nvSpPr>
          <p:cNvPr id="10" name="Oval 7"/>
          <p:cNvSpPr>
            <a:spLocks noChangeArrowheads="1"/>
          </p:cNvSpPr>
          <p:nvPr/>
        </p:nvSpPr>
        <p:spPr bwMode="auto">
          <a:xfrm>
            <a:off x="2643188" y="2786063"/>
            <a:ext cx="928687" cy="928687"/>
          </a:xfrm>
          <a:prstGeom prst="ellipse">
            <a:avLst/>
          </a:prstGeom>
          <a:solidFill>
            <a:srgbClr val="7FD13B"/>
          </a:solidFill>
          <a:ln w="19080">
            <a:solidFill>
              <a:srgbClr val="5C992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1400">
                <a:solidFill>
                  <a:srgbClr val="FFFFFF"/>
                </a:solidFill>
                <a:latin typeface="Corbel" pitchFamily="32" charset="0"/>
              </a:rPr>
              <a:t>Frau-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1400">
                <a:solidFill>
                  <a:srgbClr val="FFFFFF"/>
                </a:solidFill>
                <a:latin typeface="Corbel" pitchFamily="32" charset="0"/>
              </a:rPr>
              <a:t>de</a:t>
            </a:r>
          </a:p>
        </p:txBody>
      </p:sp>
      <p:sp>
        <p:nvSpPr>
          <p:cNvPr id="11" name="Oval 8"/>
          <p:cNvSpPr>
            <a:spLocks noChangeArrowheads="1"/>
          </p:cNvSpPr>
          <p:nvPr/>
        </p:nvSpPr>
        <p:spPr bwMode="auto">
          <a:xfrm>
            <a:off x="3571875" y="3224213"/>
            <a:ext cx="857250" cy="847725"/>
          </a:xfrm>
          <a:prstGeom prst="ellipse">
            <a:avLst/>
          </a:prstGeom>
          <a:solidFill>
            <a:srgbClr val="7FD13B"/>
          </a:solidFill>
          <a:ln w="19080">
            <a:solidFill>
              <a:srgbClr val="5C992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 sz="1400">
                <a:solidFill>
                  <a:srgbClr val="FFFFFF"/>
                </a:solidFill>
                <a:latin typeface="Corbel" pitchFamily="32" charset="0"/>
              </a:rPr>
              <a:t>Phi-shing</a:t>
            </a:r>
          </a:p>
        </p:txBody>
      </p:sp>
      <p:sp>
        <p:nvSpPr>
          <p:cNvPr id="12" name="Oval 9"/>
          <p:cNvSpPr>
            <a:spLocks noChangeArrowheads="1"/>
          </p:cNvSpPr>
          <p:nvPr/>
        </p:nvSpPr>
        <p:spPr bwMode="auto">
          <a:xfrm>
            <a:off x="5500688" y="3500438"/>
            <a:ext cx="1500187" cy="1414462"/>
          </a:xfrm>
          <a:prstGeom prst="ellipse">
            <a:avLst/>
          </a:prstGeom>
          <a:solidFill>
            <a:srgbClr val="7FD13B"/>
          </a:solidFill>
          <a:ln w="19080">
            <a:solidFill>
              <a:srgbClr val="5C992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nl-NL">
                <a:solidFill>
                  <a:srgbClr val="FFFFFF"/>
                </a:solidFill>
                <a:latin typeface="Corbel" pitchFamily="32" charset="0"/>
              </a:rPr>
              <a:t>Bots</a:t>
            </a:r>
          </a:p>
        </p:txBody>
      </p:sp>
      <p:pic>
        <p:nvPicPr>
          <p:cNvPr id="13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3786188"/>
            <a:ext cx="762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4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5188" y="4500563"/>
            <a:ext cx="800100" cy="976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0718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517232"/>
            <a:ext cx="9144000" cy="134076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2 levels of ACDC</a:t>
            </a:r>
            <a:endParaRPr lang="en-GB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8264" y="3519244"/>
            <a:ext cx="975360" cy="1455420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0100" y="1935068"/>
            <a:ext cx="4091940" cy="372618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3928" y="3519244"/>
            <a:ext cx="2964180" cy="149352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0" y="1412776"/>
            <a:ext cx="48965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rgbClr val="FF6600"/>
                </a:solidFill>
                <a:latin typeface="Myriad Pro"/>
                <a:cs typeface="Myriad Pro"/>
              </a:rPr>
              <a:t>National support centres</a:t>
            </a:r>
            <a:endParaRPr lang="en-GB" sz="2800" b="1" dirty="0">
              <a:solidFill>
                <a:srgbClr val="FF6600"/>
              </a:solidFill>
              <a:latin typeface="Myriad Pro"/>
              <a:cs typeface="Myriad Pro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4282280" y="2924944"/>
            <a:ext cx="48965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800" b="1" dirty="0" smtClean="0">
                <a:solidFill>
                  <a:srgbClr val="008000"/>
                </a:solidFill>
                <a:latin typeface="Myriad Pro"/>
                <a:cs typeface="Myriad Pro"/>
              </a:rPr>
              <a:t>Central data clearing house</a:t>
            </a:r>
            <a:endParaRPr lang="en-GB" sz="2800" b="1" dirty="0">
              <a:solidFill>
                <a:srgbClr val="008000"/>
              </a:solidFill>
              <a:latin typeface="Myriad Pro"/>
              <a:cs typeface="Myriad Pro"/>
            </a:endParaRP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54152" y="4941168"/>
            <a:ext cx="3886200" cy="441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4869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two levels of ACDC</a:t>
            </a:r>
            <a:endParaRPr lang="en-GB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2051720" y="1600200"/>
            <a:ext cx="6635080" cy="4525963"/>
          </a:xfrm>
        </p:spPr>
        <p:txBody>
          <a:bodyPr/>
          <a:lstStyle/>
          <a:p>
            <a:pPr marL="0" indent="0">
              <a:buNone/>
            </a:pPr>
            <a:r>
              <a:rPr lang="en-GB" dirty="0">
                <a:solidFill>
                  <a:srgbClr val="FF6600"/>
                </a:solidFill>
              </a:rPr>
              <a:t>National support centres</a:t>
            </a:r>
          </a:p>
          <a:p>
            <a:pPr lvl="1"/>
            <a:r>
              <a:rPr lang="en-GB" dirty="0"/>
              <a:t>Supporting support centres</a:t>
            </a:r>
          </a:p>
          <a:p>
            <a:pPr lvl="1"/>
            <a:r>
              <a:rPr lang="en-GB" dirty="0"/>
              <a:t>Feed the centres</a:t>
            </a:r>
          </a:p>
          <a:p>
            <a:pPr lvl="1"/>
            <a:r>
              <a:rPr lang="en-GB" dirty="0"/>
              <a:t>The will to receive alerts</a:t>
            </a:r>
          </a:p>
          <a:p>
            <a:pPr lvl="1"/>
            <a:r>
              <a:rPr lang="en-GB" dirty="0"/>
              <a:t>The will to alert end users</a:t>
            </a:r>
          </a:p>
          <a:p>
            <a:pPr lvl="1"/>
            <a:r>
              <a:rPr lang="en-GB" dirty="0"/>
              <a:t>Cooperation with the support centres</a:t>
            </a:r>
          </a:p>
          <a:p>
            <a:pPr lvl="1"/>
            <a:r>
              <a:rPr lang="en-GB" dirty="0"/>
              <a:t>Funding the support centres</a:t>
            </a:r>
          </a:p>
          <a:p>
            <a:endParaRPr lang="en-GB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1466860"/>
            <a:ext cx="1363980" cy="1242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398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Kantoor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1692</TotalTime>
  <Words>659</Words>
  <Application>Microsoft Office PowerPoint</Application>
  <PresentationFormat>Diavoorstelling (4:3)</PresentationFormat>
  <Paragraphs>164</Paragraphs>
  <Slides>24</Slides>
  <Notes>1</Notes>
  <HiddenSlides>1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24</vt:i4>
      </vt:variant>
    </vt:vector>
  </HeadingPairs>
  <TitlesOfParts>
    <vt:vector size="25" baseType="lpstr">
      <vt:lpstr>Thème Office</vt:lpstr>
      <vt:lpstr>An invitation to fight bots:  the ACDC community</vt:lpstr>
      <vt:lpstr>ACDC</vt:lpstr>
      <vt:lpstr>ACDC wants you</vt:lpstr>
      <vt:lpstr>ACDC wants you</vt:lpstr>
      <vt:lpstr>ACDC wants you</vt:lpstr>
      <vt:lpstr>ACDC wants you</vt:lpstr>
      <vt:lpstr>The bot chain</vt:lpstr>
      <vt:lpstr>The 2 levels of ACDC</vt:lpstr>
      <vt:lpstr>The two levels of ACDC</vt:lpstr>
      <vt:lpstr>The two levels of ACDC</vt:lpstr>
      <vt:lpstr>The two levels of ACDC</vt:lpstr>
      <vt:lpstr>The two levels of ACDC</vt:lpstr>
      <vt:lpstr>The power of sharing data</vt:lpstr>
      <vt:lpstr>The power of sharing data</vt:lpstr>
      <vt:lpstr>The power of a community</vt:lpstr>
      <vt:lpstr>Opportunities to become part of the ACDC community</vt:lpstr>
      <vt:lpstr>Opportunities to become part of the ACDC community</vt:lpstr>
      <vt:lpstr>Opportunities to become part of the ACDC community</vt:lpstr>
      <vt:lpstr>Where are we today?</vt:lpstr>
      <vt:lpstr>User involvement model for ACDC</vt:lpstr>
      <vt:lpstr>What can you do today?</vt:lpstr>
      <vt:lpstr>A bilateral outreach meeting?</vt:lpstr>
      <vt:lpstr>What will you be able to do tomorrow?</vt:lpstr>
      <vt:lpstr>The ACDC Community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Industry – LEA cooperation</dc:title>
  <dc:creator>WNatris</dc:creator>
  <cp:lastModifiedBy>Wout</cp:lastModifiedBy>
  <cp:revision>97</cp:revision>
  <cp:lastPrinted>1601-01-01T00:00:00Z</cp:lastPrinted>
  <dcterms:created xsi:type="dcterms:W3CDTF">2010-03-09T15:04:55Z</dcterms:created>
  <dcterms:modified xsi:type="dcterms:W3CDTF">2013-10-13T19:50:36Z</dcterms:modified>
</cp:coreProperties>
</file>