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97" r:id="rId1"/>
  </p:sldMasterIdLst>
  <p:notesMasterIdLst>
    <p:notesMasterId r:id="rId47"/>
  </p:notesMasterIdLst>
  <p:sldIdLst>
    <p:sldId id="261" r:id="rId2"/>
    <p:sldId id="314" r:id="rId3"/>
    <p:sldId id="439" r:id="rId4"/>
    <p:sldId id="440" r:id="rId5"/>
    <p:sldId id="429" r:id="rId6"/>
    <p:sldId id="428" r:id="rId7"/>
    <p:sldId id="430" r:id="rId8"/>
    <p:sldId id="431" r:id="rId9"/>
    <p:sldId id="427" r:id="rId10"/>
    <p:sldId id="441" r:id="rId11"/>
    <p:sldId id="399" r:id="rId12"/>
    <p:sldId id="444" r:id="rId13"/>
    <p:sldId id="446" r:id="rId14"/>
    <p:sldId id="445" r:id="rId15"/>
    <p:sldId id="432" r:id="rId16"/>
    <p:sldId id="433" r:id="rId17"/>
    <p:sldId id="434" r:id="rId18"/>
    <p:sldId id="435" r:id="rId19"/>
    <p:sldId id="436" r:id="rId20"/>
    <p:sldId id="438" r:id="rId21"/>
    <p:sldId id="406" r:id="rId22"/>
    <p:sldId id="403" r:id="rId23"/>
    <p:sldId id="402" r:id="rId24"/>
    <p:sldId id="404" r:id="rId25"/>
    <p:sldId id="405" r:id="rId26"/>
    <p:sldId id="407" r:id="rId27"/>
    <p:sldId id="408" r:id="rId28"/>
    <p:sldId id="409" r:id="rId29"/>
    <p:sldId id="410" r:id="rId30"/>
    <p:sldId id="411" r:id="rId31"/>
    <p:sldId id="412" r:id="rId32"/>
    <p:sldId id="413" r:id="rId33"/>
    <p:sldId id="414" r:id="rId34"/>
    <p:sldId id="420" r:id="rId35"/>
    <p:sldId id="415" r:id="rId36"/>
    <p:sldId id="416" r:id="rId37"/>
    <p:sldId id="421" r:id="rId38"/>
    <p:sldId id="424" r:id="rId39"/>
    <p:sldId id="423" r:id="rId40"/>
    <p:sldId id="422" r:id="rId41"/>
    <p:sldId id="442" r:id="rId42"/>
    <p:sldId id="447" r:id="rId43"/>
    <p:sldId id="425" r:id="rId44"/>
    <p:sldId id="419" r:id="rId45"/>
    <p:sldId id="303" r:id="rId4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drew Yourtchenko" initials="A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45" autoAdjust="0"/>
    <p:restoredTop sz="98734" autoAdjust="0"/>
  </p:normalViewPr>
  <p:slideViewPr>
    <p:cSldViewPr>
      <p:cViewPr>
        <p:scale>
          <a:sx n="100" d="100"/>
          <a:sy n="100" d="100"/>
        </p:scale>
        <p:origin x="-88" y="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printerSettings" Target="printerSettings/printerSettings1.bin"/><Relationship Id="rId4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5D4D3-AC91-9C4D-8836-C7BB0265972B}" type="datetimeFigureOut">
              <a:rPr lang="en-US" smtClean="0"/>
              <a:pPr/>
              <a:t>12/10/13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1462C-2AD2-A849-A20F-02D2F93976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E24D0-0E8F-4D02-80B2-2EA8EE4F994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92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E24D0-0E8F-4D02-80B2-2EA8EE4F994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25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E24D0-0E8F-4D02-80B2-2EA8EE4F994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25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E24D0-0E8F-4D02-80B2-2EA8EE4F994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C2E75-D3D2-4DA5-B58B-18BB17F849CA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28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animated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pic>
        <p:nvPicPr>
          <p:cNvPr id="43" name="Picture 42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3405352" y="5948636"/>
            <a:ext cx="599089" cy="11456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60939" y="5948636"/>
            <a:ext cx="472965" cy="1145627"/>
          </a:xfrm>
          <a:prstGeom prst="rect">
            <a:avLst/>
          </a:prstGeom>
          <a:solidFill>
            <a:srgbClr val="6DB344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71697" y="5948636"/>
            <a:ext cx="472965" cy="1145627"/>
          </a:xfrm>
          <a:prstGeom prst="rect">
            <a:avLst/>
          </a:prstGeom>
          <a:solidFill>
            <a:srgbClr val="00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3" name="Rounded Rectangle 32"/>
          <p:cNvSpPr/>
          <p:nvPr/>
        </p:nvSpPr>
        <p:spPr>
          <a:xfrm rot="10800000" flipH="1">
            <a:off x="2856506" y="831272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8" name="Rounded Rectangle 27"/>
          <p:cNvSpPr/>
          <p:nvPr userDrawn="1"/>
        </p:nvSpPr>
        <p:spPr>
          <a:xfrm rot="10800000" flipH="1">
            <a:off x="821966" y="4716780"/>
            <a:ext cx="656314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 rot="10800000" flipH="1">
            <a:off x="13325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0" name="Rounded Rectangle 29"/>
          <p:cNvSpPr/>
          <p:nvPr/>
        </p:nvSpPr>
        <p:spPr>
          <a:xfrm rot="10800000" flipH="1">
            <a:off x="5869870" y="6614159"/>
            <a:ext cx="780312" cy="3319549"/>
          </a:xfrm>
          <a:prstGeom prst="roundRect">
            <a:avLst>
              <a:gd name="adj" fmla="val 50000"/>
            </a:avLst>
          </a:prstGeom>
          <a:solidFill>
            <a:srgbClr val="1F8BAE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1" name="Rounded Rectangle 30"/>
          <p:cNvSpPr/>
          <p:nvPr/>
        </p:nvSpPr>
        <p:spPr>
          <a:xfrm rot="10800000" flipH="1">
            <a:off x="6933206" y="6614160"/>
            <a:ext cx="656314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" name="Rounded Rectangle 33"/>
          <p:cNvSpPr/>
          <p:nvPr/>
        </p:nvSpPr>
        <p:spPr>
          <a:xfrm rot="10800000" flipH="1">
            <a:off x="2191486" y="6719450"/>
            <a:ext cx="662549" cy="63310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5" name="Rounded Rectangle 34"/>
          <p:cNvSpPr/>
          <p:nvPr/>
        </p:nvSpPr>
        <p:spPr>
          <a:xfrm rot="10800000" flipH="1">
            <a:off x="2794161" y="6668595"/>
            <a:ext cx="779356" cy="5546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6" name="Rounded Rectangle 35"/>
          <p:cNvSpPr/>
          <p:nvPr/>
        </p:nvSpPr>
        <p:spPr>
          <a:xfrm rot="10800000" flipH="1">
            <a:off x="4920834" y="1025236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7" name="Rounded Rectangle 36"/>
          <p:cNvSpPr/>
          <p:nvPr/>
        </p:nvSpPr>
        <p:spPr>
          <a:xfrm rot="10800000" flipH="1">
            <a:off x="539188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8" name="Rounded Rectangle 37"/>
          <p:cNvSpPr/>
          <p:nvPr userDrawn="1"/>
        </p:nvSpPr>
        <p:spPr>
          <a:xfrm rot="10800000" flipH="1">
            <a:off x="341313" y="6708752"/>
            <a:ext cx="780312" cy="33195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DCAFF">
                  <a:shade val="30000"/>
                  <a:satMod val="115000"/>
                  <a:alpha val="26000"/>
                </a:srgbClr>
              </a:gs>
              <a:gs pos="50000">
                <a:srgbClr val="4DCAFF">
                  <a:shade val="67500"/>
                  <a:satMod val="115000"/>
                </a:srgbClr>
              </a:gs>
              <a:gs pos="100000">
                <a:srgbClr val="4DCA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9" name="Rounded Rectangle 38"/>
          <p:cNvSpPr/>
          <p:nvPr/>
        </p:nvSpPr>
        <p:spPr>
          <a:xfrm rot="10800000" flipH="1">
            <a:off x="8038251" y="8318268"/>
            <a:ext cx="780312" cy="3319549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1" name="Rounded Rectangle 40"/>
          <p:cNvSpPr/>
          <p:nvPr/>
        </p:nvSpPr>
        <p:spPr>
          <a:xfrm rot="10800000" flipH="1">
            <a:off x="816224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2" name="Rounded Rectangle 41"/>
          <p:cNvSpPr/>
          <p:nvPr/>
        </p:nvSpPr>
        <p:spPr>
          <a:xfrm rot="10800000" flipH="1">
            <a:off x="37709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5" name="Rectangle 84"/>
          <p:cNvSpPr/>
          <p:nvPr userDrawn="1"/>
        </p:nvSpPr>
        <p:spPr>
          <a:xfrm>
            <a:off x="0" y="0"/>
            <a:ext cx="9129008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2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3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4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4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6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0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48229"/>
            <a:ext cx="8112125" cy="2907239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109" name="Rectangle 108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0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1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2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grpSp>
        <p:nvGrpSpPr>
          <p:cNvPr id="2" name="Group 67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9" name="Rectangle 68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57" name="Rectangle 56"/>
          <p:cNvSpPr/>
          <p:nvPr userDrawn="1"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9" name="Rectangle 5"/>
          <p:cNvSpPr>
            <a:spLocks noChangeArrowheads="1"/>
          </p:cNvSpPr>
          <p:nvPr userDrawn="1"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60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301752"/>
            <a:ext cx="4123944" cy="838200"/>
          </a:xfrm>
        </p:spPr>
        <p:txBody>
          <a:bodyPr vert="horz" lIns="82296" tIns="45720" rIns="82296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Two Column</a:t>
            </a:r>
            <a:br>
              <a:rPr lang="en-US" dirty="0" smtClean="0"/>
            </a:br>
            <a:r>
              <a:rPr lang="en-US" dirty="0" smtClean="0"/>
              <a:t>Title Left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18888" y="310896"/>
            <a:ext cx="3895344" cy="841248"/>
          </a:xfrm>
        </p:spPr>
        <p:txBody>
          <a:bodyPr vert="horz" lIns="82296" tIns="45720" rIns="82296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Two Column</a:t>
            </a:r>
            <a:br>
              <a:rPr lang="en-US" dirty="0" smtClean="0"/>
            </a:br>
            <a:r>
              <a:rPr lang="en-US" dirty="0" smtClean="0"/>
              <a:t>Title Right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19455" y="1600200"/>
            <a:ext cx="4142232" cy="452628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j-lt"/>
              </a:defRPr>
            </a:lvl1pPr>
            <a:lvl2pPr marL="635000" indent="-228600">
              <a:buClr>
                <a:schemeClr val="accent5"/>
              </a:buClr>
              <a:buFont typeface="Arial" pitchFamily="34" charset="0"/>
              <a:buChar char="•"/>
              <a:tabLst/>
              <a:defRPr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Body copy uses sentence capital letters only, size 20, left aligned</a:t>
            </a:r>
          </a:p>
          <a:p>
            <a:pPr lvl="1"/>
            <a:r>
              <a:rPr lang="en-US" dirty="0" smtClean="0"/>
              <a:t>Sub-bullets are size 18 </a:t>
            </a:r>
            <a:br>
              <a:rPr lang="en-US" dirty="0" smtClean="0"/>
            </a:br>
            <a:r>
              <a:rPr lang="en-US" dirty="0" smtClean="0"/>
              <a:t>and indented</a:t>
            </a:r>
          </a:p>
          <a:p>
            <a:pPr lvl="1"/>
            <a:r>
              <a:rPr lang="en-US" dirty="0" smtClean="0"/>
              <a:t>Hyperlink: www.cisco.com </a:t>
            </a:r>
          </a:p>
          <a:p>
            <a:pPr lvl="0"/>
            <a:r>
              <a:rPr lang="en-US" dirty="0" smtClean="0"/>
              <a:t>Use Cisco highlight color, bold, or both when emphasizing words, </a:t>
            </a:r>
            <a:br>
              <a:rPr lang="en-US" dirty="0" smtClean="0"/>
            </a:br>
            <a:r>
              <a:rPr lang="en-US" dirty="0" smtClean="0"/>
              <a:t>do not italicize; use yellow on the </a:t>
            </a:r>
            <a:br>
              <a:rPr lang="en-US" dirty="0" smtClean="0"/>
            </a:br>
            <a:r>
              <a:rPr lang="en-US" dirty="0" smtClean="0"/>
              <a:t>black template and red for the white template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818888" y="1600200"/>
            <a:ext cx="4005072" cy="452628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accent1"/>
                </a:solidFill>
                <a:latin typeface="+mj-lt"/>
              </a:defRPr>
            </a:lvl1pPr>
            <a:lvl2pPr marL="635000" indent="-228600">
              <a:buClr>
                <a:schemeClr val="accent1">
                  <a:lumMod val="40000"/>
                  <a:lumOff val="60000"/>
                </a:schemeClr>
              </a:buClr>
              <a:buFont typeface="Arial" pitchFamily="34" charset="0"/>
              <a:buChar char="•"/>
              <a:defRPr>
                <a:solidFill>
                  <a:schemeClr val="accent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Body copy uses sentence capital letters only, size 20, left aligned</a:t>
            </a:r>
          </a:p>
          <a:p>
            <a:pPr lvl="1"/>
            <a:r>
              <a:rPr lang="en-US" dirty="0" smtClean="0"/>
              <a:t>Sub-bullets are size 18 </a:t>
            </a:r>
            <a:br>
              <a:rPr lang="en-US" dirty="0" smtClean="0"/>
            </a:br>
            <a:r>
              <a:rPr lang="en-US" dirty="0" smtClean="0"/>
              <a:t>and indented</a:t>
            </a:r>
          </a:p>
          <a:p>
            <a:pPr lvl="1"/>
            <a:r>
              <a:rPr lang="en-US" dirty="0" smtClean="0"/>
              <a:t>Hyperlink: www.cisco.com </a:t>
            </a:r>
          </a:p>
          <a:p>
            <a:pPr lvl="0"/>
            <a:r>
              <a:rPr lang="en-US" dirty="0" smtClean="0"/>
              <a:t>Use Cisco highlight color, bold, or both when emphasizing words, do not italicize; use yellow on the black template and red for the white template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5" name="Picture 14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7858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256802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marL="0" algn="l" defTabSz="814388" rtl="0" eaLnBrk="1" latinLnBrk="0" hangingPunct="1">
              <a:lnSpc>
                <a:spcPct val="100000"/>
              </a:lnSpc>
            </a:pP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© </a:t>
            </a:r>
            <a:r>
              <a:rPr lang="de-DE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2013 Cisco</a:t>
            </a: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 </a:t>
            </a: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and/or its affiliates. All rights reserved.</a:t>
            </a:r>
            <a:endParaRPr lang="en-US" sz="600" kern="1200" dirty="0">
              <a:solidFill>
                <a:srgbClr val="C0C0C0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6315076" y="98375"/>
            <a:ext cx="2633472" cy="1152144"/>
          </a:xfrm>
        </p:spPr>
        <p:txBody>
          <a:bodyPr anchor="b">
            <a:noAutofit/>
          </a:bodyPr>
          <a:lstStyle>
            <a:lvl1pPr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Rectangle 2"/>
          <p:cNvSpPr/>
          <p:nvPr/>
        </p:nvSpPr>
        <p:spPr>
          <a:xfrm flipV="1">
            <a:off x="217357" y="6355828"/>
            <a:ext cx="8694295" cy="21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15900" y="98375"/>
            <a:ext cx="2670175" cy="1150939"/>
          </a:xfrm>
        </p:spPr>
        <p:txBody>
          <a:bodyPr anchor="b">
            <a:noAutofit/>
          </a:bodyPr>
          <a:lstStyle>
            <a:lvl1pPr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295651" y="98375"/>
            <a:ext cx="2596896" cy="1152144"/>
          </a:xfrm>
        </p:spPr>
        <p:txBody>
          <a:bodyPr anchor="b">
            <a:noAutofit/>
          </a:bodyPr>
          <a:lstStyle>
            <a:lvl1pPr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244475" y="1600200"/>
            <a:ext cx="2622550" cy="43910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3292474" y="1600200"/>
            <a:ext cx="2593975" cy="4362450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300788" y="1600200"/>
            <a:ext cx="2633662" cy="4333875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6" name="Picture 15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038158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029008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39113"/>
            <a:ext cx="9144000" cy="27189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246972" y="439710"/>
            <a:ext cx="8567244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359764" y="1476375"/>
            <a:ext cx="8439461" cy="4305300"/>
          </a:xfrm>
        </p:spPr>
        <p:txBody>
          <a:bodyPr anchor="ctr" anchorCtr="1"/>
          <a:lstStyle>
            <a:lvl1pPr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49466" y="6062114"/>
            <a:ext cx="7461250" cy="276999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2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12 Points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5430244"/>
            <a:ext cx="8558698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6888" y="1600200"/>
            <a:ext cx="4005072" cy="3749040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2400" baseline="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Simple text goes here and can wrap to accommodate more lines of information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4873752" y="1947672"/>
            <a:ext cx="3429000" cy="2990088"/>
          </a:xfrm>
        </p:spPr>
        <p:txBody>
          <a:bodyPr anchor="ctr" anchorCtr="1"/>
          <a:lstStyle>
            <a:lvl1pPr algn="ctr">
              <a:buFontTx/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5430244"/>
            <a:ext cx="8558698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3776" y="5852160"/>
            <a:ext cx="8112126" cy="384175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19456" y="649224"/>
            <a:ext cx="8112125" cy="4480560"/>
          </a:xfrm>
        </p:spPr>
        <p:txBody>
          <a:bodyPr/>
          <a:lstStyle>
            <a:lvl1pPr marL="233363" indent="-233363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“"/>
              <a:defRPr lang="en-US" sz="6000" b="0" kern="1200" spc="-2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flipV="1">
            <a:off x="217357" y="6355828"/>
            <a:ext cx="8694295" cy="21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1918741"/>
            <a:ext cx="4117446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-2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Telling Shared Experiences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922519" y="310896"/>
            <a:ext cx="3895344" cy="6208776"/>
          </a:xfrm>
        </p:spPr>
        <p:txBody>
          <a:bodyPr anchor="ctr" anchorCtr="0">
            <a:normAutofit/>
          </a:bodyPr>
          <a:lstStyle>
            <a:lvl1pPr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Tell your story here</a:t>
            </a:r>
            <a:endParaRPr lang="en-US" dirty="0"/>
          </a:p>
        </p:txBody>
      </p:sp>
      <p:pic>
        <p:nvPicPr>
          <p:cNvPr id="12" name="Picture 11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1927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279392"/>
            <a:ext cx="4684867" cy="38417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38"/>
          <p:cNvGrpSpPr/>
          <p:nvPr userDrawn="1"/>
        </p:nvGrpSpPr>
        <p:grpSpPr>
          <a:xfrm>
            <a:off x="341313" y="311150"/>
            <a:ext cx="908367" cy="480227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8693" y="3282696"/>
            <a:ext cx="4712557" cy="1022350"/>
          </a:xfrm>
        </p:spPr>
        <p:txBody>
          <a:bodyPr vert="horz" lIns="82296" tIns="45720" rIns="82296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6000" b="0" kern="1200" spc="-2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 hasCustomPrompt="1"/>
          </p:nvPr>
        </p:nvSpPr>
        <p:spPr>
          <a:xfrm>
            <a:off x="5540375" y="1917700"/>
            <a:ext cx="2676525" cy="2889250"/>
          </a:xfrm>
        </p:spPr>
        <p:txBody>
          <a:bodyPr anchor="ctr" anchorCtr="1"/>
          <a:lstStyle>
            <a:lvl1pPr algn="ctr">
              <a:defRPr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12700" y="6141720"/>
            <a:ext cx="9156700" cy="7162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pic>
        <p:nvPicPr>
          <p:cNvPr id="17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 userDrawn="1"/>
        </p:nvSpPr>
        <p:spPr>
          <a:xfrm>
            <a:off x="1823499" y="-3578087"/>
            <a:ext cx="172974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0" y="-64521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 rot="10800000">
            <a:off x="1013791" y="-64521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375620" y="1711187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105451" y="834887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4" name="Rounded Rectangle 13"/>
          <p:cNvSpPr/>
          <p:nvPr/>
        </p:nvSpPr>
        <p:spPr>
          <a:xfrm rot="10800000">
            <a:off x="3036073" y="-3377648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484632"/>
            <a:ext cx="8755128" cy="4372131"/>
          </a:xfrm>
        </p:spPr>
        <p:txBody>
          <a:bodyPr anchor="b" anchorCtr="0"/>
          <a:lstStyle>
            <a:lvl1pPr marL="174625" indent="-174625">
              <a:buFont typeface="Arial" pitchFamily="34" charset="0"/>
              <a:buChar char="“"/>
              <a:defRPr sz="540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ltGray">
          <a:xfrm>
            <a:off x="7762659" y="6584513"/>
            <a:ext cx="812991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chemeClr val="bg1"/>
                </a:solidFill>
                <a:latin typeface="+mj-lt"/>
              </a:rPr>
              <a:t>Cisco Public</a:t>
            </a:r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ltGray">
          <a:xfrm>
            <a:off x="8649163" y="6580409"/>
            <a:ext cx="260791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ltGray">
          <a:xfrm>
            <a:off x="7762659" y="6584513"/>
            <a:ext cx="812991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chemeClr val="bg1"/>
                </a:solidFill>
                <a:latin typeface="+mj-lt"/>
              </a:rPr>
              <a:t>Cisco Public</a:t>
            </a:r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ltGray">
          <a:xfrm>
            <a:off x="8649163" y="6580409"/>
            <a:ext cx="260791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29768" y="5358903"/>
            <a:ext cx="8574685" cy="61436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</a:t>
            </a:r>
            <a:endParaRPr lang="en-US" dirty="0"/>
          </a:p>
        </p:txBody>
      </p:sp>
      <p:sp>
        <p:nvSpPr>
          <p:cNvPr id="21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FFFFFF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ngle 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9" name="Rectangle 28"/>
          <p:cNvSpPr/>
          <p:nvPr/>
        </p:nvSpPr>
        <p:spPr>
          <a:xfrm>
            <a:off x="1891875" y="795528"/>
            <a:ext cx="5349240" cy="400507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1891874" y="4794352"/>
            <a:ext cx="5347552" cy="996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1900238" y="795528"/>
            <a:ext cx="5329238" cy="400507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065871" y="4873438"/>
            <a:ext cx="5074070" cy="838200"/>
          </a:xfrm>
        </p:spPr>
        <p:txBody>
          <a:bodyPr anchor="ctr"/>
          <a:lstStyle>
            <a:lvl1pPr>
              <a:defRPr sz="26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-animated bar_sta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pic>
        <p:nvPicPr>
          <p:cNvPr id="43" name="Picture 42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3405352" y="5562600"/>
            <a:ext cx="599089" cy="11456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60939" y="5638800"/>
            <a:ext cx="472965" cy="1145627"/>
          </a:xfrm>
          <a:prstGeom prst="rect">
            <a:avLst/>
          </a:prstGeom>
          <a:solidFill>
            <a:srgbClr val="6DB344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71697" y="5562600"/>
            <a:ext cx="472965" cy="1145627"/>
          </a:xfrm>
          <a:prstGeom prst="rect">
            <a:avLst/>
          </a:prstGeom>
          <a:solidFill>
            <a:srgbClr val="00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3" name="Rounded Rectangle 32"/>
          <p:cNvSpPr/>
          <p:nvPr/>
        </p:nvSpPr>
        <p:spPr>
          <a:xfrm rot="10800000" flipH="1">
            <a:off x="2856506" y="831272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8" name="Rounded Rectangle 27"/>
          <p:cNvSpPr/>
          <p:nvPr userDrawn="1"/>
        </p:nvSpPr>
        <p:spPr>
          <a:xfrm rot="10800000" flipH="1">
            <a:off x="821966" y="4716780"/>
            <a:ext cx="656314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 rot="10800000" flipH="1">
            <a:off x="13325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6" name="Rounded Rectangle 35"/>
          <p:cNvSpPr/>
          <p:nvPr/>
        </p:nvSpPr>
        <p:spPr>
          <a:xfrm rot="10800000" flipH="1">
            <a:off x="4920834" y="1025236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7" name="Rounded Rectangle 36"/>
          <p:cNvSpPr/>
          <p:nvPr/>
        </p:nvSpPr>
        <p:spPr>
          <a:xfrm rot="10800000" flipH="1">
            <a:off x="539188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1" name="Rounded Rectangle 40"/>
          <p:cNvSpPr/>
          <p:nvPr/>
        </p:nvSpPr>
        <p:spPr>
          <a:xfrm rot="10800000" flipH="1">
            <a:off x="816224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2" name="Rounded Rectangle 41"/>
          <p:cNvSpPr/>
          <p:nvPr/>
        </p:nvSpPr>
        <p:spPr>
          <a:xfrm rot="10800000" flipH="1">
            <a:off x="37709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4992" y="0"/>
            <a:ext cx="9129008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2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3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4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4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6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0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48229"/>
            <a:ext cx="8112125" cy="2907239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109" name="Rectangle 108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0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1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2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grpSp>
        <p:nvGrpSpPr>
          <p:cNvPr id="2" name="Group 67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9" name="Rectangle 68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57" name="Rectangle 56"/>
          <p:cNvSpPr/>
          <p:nvPr userDrawn="1"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9" name="Rectangle 5"/>
          <p:cNvSpPr>
            <a:spLocks noChangeArrowheads="1"/>
          </p:cNvSpPr>
          <p:nvPr userDrawn="1"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60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photo_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338328" y="310896"/>
            <a:ext cx="3273552" cy="245973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338328" y="310896"/>
            <a:ext cx="3273552" cy="2459736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29703" y="3429000"/>
            <a:ext cx="7009298" cy="1421928"/>
          </a:xfrm>
        </p:spPr>
        <p:txBody>
          <a:bodyPr anchor="t">
            <a:sp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Large photo </a:t>
            </a:r>
            <a:br>
              <a:rPr lang="en-US" dirty="0" smtClean="0"/>
            </a:br>
            <a:r>
              <a:rPr lang="en-US" dirty="0" smtClean="0"/>
              <a:t>caption here.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rait photo_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40" name="Rectangle 39"/>
          <p:cNvSpPr/>
          <p:nvPr/>
        </p:nvSpPr>
        <p:spPr>
          <a:xfrm>
            <a:off x="4992624" y="859536"/>
            <a:ext cx="3630168" cy="5029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992624" y="859536"/>
            <a:ext cx="3630168" cy="50292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9703" y="728972"/>
            <a:ext cx="4349918" cy="978729"/>
          </a:xfrm>
        </p:spPr>
        <p:txBody>
          <a:bodyPr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ultip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>
          <a:xfrm>
            <a:off x="3668713" y="311149"/>
            <a:ext cx="3268136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9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3668989" y="311149"/>
            <a:ext cx="3267861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34963" y="311149"/>
            <a:ext cx="3258612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320824" y="311149"/>
            <a:ext cx="3272751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7011988" y="311149"/>
            <a:ext cx="1806574" cy="130810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1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7011988" y="311149"/>
            <a:ext cx="1806573" cy="1308101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334963" y="3028951"/>
            <a:ext cx="2501965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3" name="Picture Placeholder 25"/>
          <p:cNvSpPr>
            <a:spLocks noGrp="1"/>
          </p:cNvSpPr>
          <p:nvPr>
            <p:ph type="pic" sz="quarter" idx="13" hasCustomPrompt="1"/>
          </p:nvPr>
        </p:nvSpPr>
        <p:spPr>
          <a:xfrm>
            <a:off x="320824" y="3028951"/>
            <a:ext cx="2516104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2911476" y="3028951"/>
            <a:ext cx="4025374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5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2908334" y="3028951"/>
            <a:ext cx="4028516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7011988" y="1683657"/>
            <a:ext cx="1806574" cy="344215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7" name="Picture Placeholder 25"/>
          <p:cNvSpPr>
            <a:spLocks noGrp="1"/>
          </p:cNvSpPr>
          <p:nvPr>
            <p:ph type="pic" sz="quarter" idx="15" hasCustomPrompt="1"/>
          </p:nvPr>
        </p:nvSpPr>
        <p:spPr>
          <a:xfrm>
            <a:off x="7011988" y="1676400"/>
            <a:ext cx="1806573" cy="344941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7011988" y="5182960"/>
            <a:ext cx="1806574" cy="13049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9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7011988" y="5182960"/>
            <a:ext cx="1806573" cy="1304925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rge photo with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8328" y="310896"/>
            <a:ext cx="8476488" cy="607539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33375" y="310896"/>
            <a:ext cx="8474869" cy="6054185"/>
          </a:xfrm>
          <a:ln>
            <a:solidFill>
              <a:schemeClr val="bg2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baseline="0" dirty="0">
                <a:solidFill>
                  <a:srgbClr val="546568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placeholder</a:t>
            </a:r>
            <a:endParaRPr lang="en-US" dirty="0"/>
          </a:p>
        </p:txBody>
      </p:sp>
      <p:pic>
        <p:nvPicPr>
          <p:cNvPr id="3" name="Picture 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Public</a:t>
            </a:r>
            <a:endParaRPr lang="en-US" sz="600" kern="1200" dirty="0">
              <a:solidFill>
                <a:srgbClr val="C0C0C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n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n-lt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-91440" y="-91440"/>
            <a:ext cx="9326880" cy="7040880"/>
          </a:xfrm>
        </p:spPr>
        <p:txBody>
          <a:bodyPr anchor="ctr" anchorCtr="1">
            <a:noAutofit/>
          </a:bodyPr>
          <a:lstStyle>
            <a:lvl1pPr algn="ctr"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Full bleed image placeholder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>
              <a:alphaModFix amt="2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2" name="Group 3"/>
          <p:cNvGrpSpPr/>
          <p:nvPr userDrawn="1"/>
        </p:nvGrpSpPr>
        <p:grpSpPr>
          <a:xfrm>
            <a:off x="341314" y="6124575"/>
            <a:ext cx="787133" cy="416134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40" name="Rectangle 3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1" name="Media Placeholder 20"/>
          <p:cNvSpPr>
            <a:spLocks noGrp="1"/>
          </p:cNvSpPr>
          <p:nvPr>
            <p:ph type="media" sz="quarter" idx="10" hasCustomPrompt="1"/>
          </p:nvPr>
        </p:nvSpPr>
        <p:spPr>
          <a:xfrm>
            <a:off x="2845150" y="778669"/>
            <a:ext cx="5971032" cy="4425696"/>
          </a:xfrm>
          <a:solidFill>
            <a:schemeClr val="tx1">
              <a:lumMod val="50000"/>
            </a:schemeClr>
          </a:solidFill>
          <a:ln>
            <a:noFill/>
          </a:ln>
          <a:effectLst>
            <a:innerShdw blurRad="419100">
              <a:prstClr val="black">
                <a:alpha val="4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8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icon to add video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gradi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Public</a:t>
            </a:r>
            <a:endParaRPr lang="en-US" sz="600" kern="1200" dirty="0">
              <a:solidFill>
                <a:srgbClr val="C0C0C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4373702" y="5844550"/>
            <a:ext cx="41443" cy="157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4615130" y="5840202"/>
            <a:ext cx="119991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4200221" y="5840202"/>
            <a:ext cx="119991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3" name="Freeform 22"/>
          <p:cNvSpPr>
            <a:spLocks noEditPoints="1"/>
          </p:cNvSpPr>
          <p:nvPr userDrawn="1"/>
        </p:nvSpPr>
        <p:spPr bwMode="black">
          <a:xfrm>
            <a:off x="4778491" y="5840202"/>
            <a:ext cx="164807" cy="165712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4468634" y="5840202"/>
            <a:ext cx="107462" cy="165712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4117817" y="5654198"/>
            <a:ext cx="39033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4227206" y="5600088"/>
            <a:ext cx="39033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4334669" y="5525687"/>
            <a:ext cx="39033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4444058" y="5600088"/>
            <a:ext cx="39033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4551038" y="5654198"/>
            <a:ext cx="41443" cy="80682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4660428" y="5600088"/>
            <a:ext cx="39515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4769818" y="5525687"/>
            <a:ext cx="39515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4877279" y="5600088"/>
            <a:ext cx="39515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4986669" y="5654198"/>
            <a:ext cx="39515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1391E-6 L -5.55556E-7 0.02314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3242E-6 L 4.72222E-6 0.02962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1391E-6 L 0 0.02314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3242E-6 L -4.72222E-6 0.02962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1391E-6 L 4.16667E-6 0.02314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6056E-6 L 2.77778E-7 -0.02338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6056E-6 L -8.33333E-7 -0.02338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6056E-6 L 4.44444E-6 -0.02338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6056E-6 L 3.33333E-6 -0.02338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 userDrawn="1"/>
        </p:nvSpPr>
        <p:spPr bwMode="black">
          <a:xfrm>
            <a:off x="6312989" y="3708603"/>
            <a:ext cx="116616" cy="441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6992342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5824831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black">
          <a:xfrm>
            <a:off x="7452023" y="3697605"/>
            <a:ext cx="463750" cy="46629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6580117" y="3697605"/>
            <a:ext cx="302387" cy="46629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5592955" y="3082440"/>
            <a:ext cx="109835" cy="22703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5900764" y="2930180"/>
            <a:ext cx="109835" cy="379291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6203154" y="2720822"/>
            <a:ext cx="109835" cy="69876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6510963" y="2930181"/>
            <a:ext cx="109835" cy="3792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6811994" y="3082440"/>
            <a:ext cx="116616" cy="227031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7119806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7427618" y="2720823"/>
            <a:ext cx="111191" cy="69876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7730002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8037814" y="3082440"/>
            <a:ext cx="111191" cy="22703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644691" y="3060488"/>
            <a:ext cx="2437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+mj-lt"/>
              </a:rPr>
              <a:t>Thank you.</a:t>
            </a:r>
            <a:endParaRPr lang="en-US" sz="3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5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soli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9" name="Rounded Rectangle 28"/>
          <p:cNvSpPr/>
          <p:nvPr/>
        </p:nvSpPr>
        <p:spPr>
          <a:xfrm>
            <a:off x="1823499" y="-3570592"/>
            <a:ext cx="172974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0" y="-637720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1" name="Rounded Rectangle 30"/>
          <p:cNvSpPr/>
          <p:nvPr/>
        </p:nvSpPr>
        <p:spPr>
          <a:xfrm rot="10800000">
            <a:off x="1013791" y="424860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 userDrawn="1"/>
        </p:nvSpPr>
        <p:spPr>
          <a:xfrm>
            <a:off x="6585483" y="-2913279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3" name="Rounded Rectangle 32"/>
          <p:cNvSpPr/>
          <p:nvPr userDrawn="1"/>
        </p:nvSpPr>
        <p:spPr>
          <a:xfrm>
            <a:off x="8105451" y="569919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4" name="Rounded Rectangle 33"/>
          <p:cNvSpPr/>
          <p:nvPr/>
        </p:nvSpPr>
        <p:spPr>
          <a:xfrm rot="10800000">
            <a:off x="3036073" y="1516172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sz="6000" b="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grpSp>
        <p:nvGrpSpPr>
          <p:cNvPr id="4" name="Group 38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64" name="Rectangle 63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chemeClr val="bg2"/>
                </a:solidFill>
                <a:latin typeface="+mj-lt"/>
              </a:rPr>
              <a:t>Cisco Public</a:t>
            </a:r>
            <a:endParaRPr lang="en-US" sz="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2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FFFFFF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Complex_Gradient7.jpg"/>
          <p:cNvPicPr>
            <a:picLocks noChangeAspect="1"/>
          </p:cNvPicPr>
          <p:nvPr userDrawn="1"/>
        </p:nvPicPr>
        <p:blipFill>
          <a:blip r:embed="rId2" cstate="print"/>
          <a:srcRect l="1695" r="144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373702" y="5844550"/>
            <a:ext cx="41443" cy="157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black">
          <a:xfrm>
            <a:off x="4615130" y="5840202"/>
            <a:ext cx="119991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black">
          <a:xfrm>
            <a:off x="4200221" y="5840202"/>
            <a:ext cx="119991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7" name="Freeform 6"/>
          <p:cNvSpPr>
            <a:spLocks noEditPoints="1"/>
          </p:cNvSpPr>
          <p:nvPr userDrawn="1"/>
        </p:nvSpPr>
        <p:spPr bwMode="black">
          <a:xfrm>
            <a:off x="4778491" y="5840202"/>
            <a:ext cx="164807" cy="165712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black">
          <a:xfrm>
            <a:off x="4468634" y="5840202"/>
            <a:ext cx="107462" cy="165712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black">
          <a:xfrm>
            <a:off x="4117817" y="5654198"/>
            <a:ext cx="39033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black">
          <a:xfrm>
            <a:off x="4227206" y="5600088"/>
            <a:ext cx="39033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black">
          <a:xfrm>
            <a:off x="4334669" y="5525687"/>
            <a:ext cx="39033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black">
          <a:xfrm>
            <a:off x="4444058" y="5600088"/>
            <a:ext cx="39033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black">
          <a:xfrm>
            <a:off x="4551038" y="5654198"/>
            <a:ext cx="41443" cy="80682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black">
          <a:xfrm>
            <a:off x="4660428" y="5600088"/>
            <a:ext cx="39515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black">
          <a:xfrm>
            <a:off x="4769818" y="5525687"/>
            <a:ext cx="39515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black">
          <a:xfrm>
            <a:off x="4877279" y="5600088"/>
            <a:ext cx="39515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black">
          <a:xfrm>
            <a:off x="4986669" y="5654198"/>
            <a:ext cx="39515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1391E-6 L -5.55556E-7 0.02314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3242E-6 L 4.72222E-6 0.02962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1391E-6 L 0 0.02314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3242E-6 L -4.72222E-6 0.02962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1391E-6 L 4.16667E-6 0.02314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6056E-6 L 2.77778E-7 -0.02338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6056E-6 L -8.33333E-7 -0.02338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6056E-6 L 4.44444E-6 -0.02338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6056E-6 L 3.33333E-6 -0.02338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red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Complex_Gradient7.jpg"/>
          <p:cNvPicPr>
            <a:picLocks noChangeAspect="1"/>
          </p:cNvPicPr>
          <p:nvPr userDrawn="1"/>
        </p:nvPicPr>
        <p:blipFill>
          <a:blip r:embed="rId2" cstate="print"/>
          <a:srcRect l="1695" r="144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TextBox 33"/>
          <p:cNvSpPr txBox="1"/>
          <p:nvPr userDrawn="1"/>
        </p:nvSpPr>
        <p:spPr>
          <a:xfrm>
            <a:off x="644691" y="3060488"/>
            <a:ext cx="2437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+mj-lt"/>
              </a:rPr>
              <a:t>Thank you.</a:t>
            </a:r>
            <a:endParaRPr 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black">
          <a:xfrm>
            <a:off x="6312989" y="3708603"/>
            <a:ext cx="116616" cy="441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5" name="Freeform 34"/>
          <p:cNvSpPr>
            <a:spLocks/>
          </p:cNvSpPr>
          <p:nvPr/>
        </p:nvSpPr>
        <p:spPr bwMode="black">
          <a:xfrm>
            <a:off x="6992342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6" name="Freeform 35"/>
          <p:cNvSpPr>
            <a:spLocks/>
          </p:cNvSpPr>
          <p:nvPr userDrawn="1"/>
        </p:nvSpPr>
        <p:spPr bwMode="black">
          <a:xfrm>
            <a:off x="5824831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black">
          <a:xfrm>
            <a:off x="7452023" y="3697605"/>
            <a:ext cx="463750" cy="46629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8" name="Freeform 37"/>
          <p:cNvSpPr>
            <a:spLocks/>
          </p:cNvSpPr>
          <p:nvPr/>
        </p:nvSpPr>
        <p:spPr bwMode="black">
          <a:xfrm>
            <a:off x="6580117" y="3697605"/>
            <a:ext cx="302387" cy="46629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9" name="Freeform 38"/>
          <p:cNvSpPr>
            <a:spLocks/>
          </p:cNvSpPr>
          <p:nvPr/>
        </p:nvSpPr>
        <p:spPr bwMode="black">
          <a:xfrm>
            <a:off x="5592955" y="3082440"/>
            <a:ext cx="109835" cy="22703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0" name="Freeform 39"/>
          <p:cNvSpPr>
            <a:spLocks/>
          </p:cNvSpPr>
          <p:nvPr/>
        </p:nvSpPr>
        <p:spPr bwMode="black">
          <a:xfrm>
            <a:off x="5900764" y="2930180"/>
            <a:ext cx="109835" cy="379291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1" name="Freeform 40"/>
          <p:cNvSpPr>
            <a:spLocks/>
          </p:cNvSpPr>
          <p:nvPr/>
        </p:nvSpPr>
        <p:spPr bwMode="black">
          <a:xfrm>
            <a:off x="6203154" y="2720822"/>
            <a:ext cx="109835" cy="69876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2" name="Freeform 41"/>
          <p:cNvSpPr>
            <a:spLocks/>
          </p:cNvSpPr>
          <p:nvPr/>
        </p:nvSpPr>
        <p:spPr bwMode="black">
          <a:xfrm>
            <a:off x="6510963" y="2930181"/>
            <a:ext cx="109835" cy="3792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3" name="Freeform 42"/>
          <p:cNvSpPr>
            <a:spLocks/>
          </p:cNvSpPr>
          <p:nvPr/>
        </p:nvSpPr>
        <p:spPr bwMode="black">
          <a:xfrm>
            <a:off x="6811994" y="3082440"/>
            <a:ext cx="116616" cy="227031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4" name="Freeform 43"/>
          <p:cNvSpPr>
            <a:spLocks/>
          </p:cNvSpPr>
          <p:nvPr/>
        </p:nvSpPr>
        <p:spPr bwMode="black">
          <a:xfrm>
            <a:off x="7119806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5" name="Freeform 44"/>
          <p:cNvSpPr>
            <a:spLocks/>
          </p:cNvSpPr>
          <p:nvPr/>
        </p:nvSpPr>
        <p:spPr bwMode="black">
          <a:xfrm>
            <a:off x="7427618" y="2720823"/>
            <a:ext cx="111191" cy="69876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6" name="Freeform 45"/>
          <p:cNvSpPr>
            <a:spLocks/>
          </p:cNvSpPr>
          <p:nvPr/>
        </p:nvSpPr>
        <p:spPr bwMode="black">
          <a:xfrm>
            <a:off x="7730002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7" name="Freeform 46"/>
          <p:cNvSpPr>
            <a:spLocks/>
          </p:cNvSpPr>
          <p:nvPr/>
        </p:nvSpPr>
        <p:spPr bwMode="black">
          <a:xfrm>
            <a:off x="8037814" y="3082440"/>
            <a:ext cx="111191" cy="22703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5" dur="7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461343"/>
      </p:ext>
    </p:extLst>
  </p:cSld>
  <p:clrMapOvr>
    <a:masterClrMapping/>
  </p:clrMapOvr>
  <p:transition xmlns:p14="http://schemas.microsoft.com/office/powerpoint/2010/main">
    <p:strips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7225" y="1219200"/>
            <a:ext cx="3940175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49800" y="1219200"/>
            <a:ext cx="3940175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02903"/>
      </p:ext>
    </p:extLst>
  </p:cSld>
  <p:clrMapOvr>
    <a:masterClrMapping/>
  </p:clrMapOvr>
  <p:transition xmlns:p14="http://schemas.microsoft.com/office/powerpoint/2010/main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solid gradient_sta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37" name="Rounded Rectangle 36"/>
          <p:cNvSpPr/>
          <p:nvPr userDrawn="1"/>
        </p:nvSpPr>
        <p:spPr>
          <a:xfrm>
            <a:off x="1823499" y="3308943"/>
            <a:ext cx="172974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8" name="Rounded Rectangle 37"/>
          <p:cNvSpPr/>
          <p:nvPr userDrawn="1"/>
        </p:nvSpPr>
        <p:spPr>
          <a:xfrm>
            <a:off x="0" y="1236689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9" name="Rounded Rectangle 38"/>
          <p:cNvSpPr/>
          <p:nvPr userDrawn="1"/>
        </p:nvSpPr>
        <p:spPr>
          <a:xfrm rot="10800000">
            <a:off x="1013791" y="424860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0" name="Rounded Rectangle 39"/>
          <p:cNvSpPr/>
          <p:nvPr userDrawn="1"/>
        </p:nvSpPr>
        <p:spPr>
          <a:xfrm>
            <a:off x="6585483" y="-2056029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1" name="Rounded Rectangle 40"/>
          <p:cNvSpPr/>
          <p:nvPr userDrawn="1"/>
        </p:nvSpPr>
        <p:spPr>
          <a:xfrm>
            <a:off x="8105451" y="278378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2" name="Rounded Rectangle 41"/>
          <p:cNvSpPr/>
          <p:nvPr userDrawn="1"/>
        </p:nvSpPr>
        <p:spPr>
          <a:xfrm rot="10800000">
            <a:off x="3036073" y="174390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sz="6000" b="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grpSp>
        <p:nvGrpSpPr>
          <p:cNvPr id="4" name="Group 38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64" name="Rectangle 63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chemeClr val="bg2"/>
                </a:solidFill>
                <a:latin typeface="+mj-lt"/>
              </a:rPr>
              <a:t>Cisco Public</a:t>
            </a:r>
            <a:endParaRPr lang="en-US" sz="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2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FFFFFF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3106738"/>
            <a:ext cx="847725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17357" y="3020518"/>
            <a:ext cx="8694295" cy="335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399143"/>
            <a:ext cx="8112125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441345"/>
            <a:ext cx="8578850" cy="4527655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339745"/>
            <a:ext cx="4122425" cy="4965700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06781" y="1339745"/>
            <a:ext cx="4122425" cy="4965700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 userDrawn="1"/>
        </p:nvSpPr>
        <p:spPr>
          <a:xfrm>
            <a:off x="4984231" y="1411242"/>
            <a:ext cx="3759720" cy="479399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E2F4FA"/>
              </a:gs>
              <a:gs pos="47000">
                <a:schemeClr val="bg1"/>
              </a:gs>
              <a:gs pos="100000">
                <a:srgbClr val="E2F4FA"/>
              </a:gs>
            </a:gsLst>
            <a:lin ang="2700000" scaled="1"/>
            <a:tileRect/>
          </a:gradFill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339745"/>
            <a:ext cx="4103687" cy="4965700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221224" y="1747683"/>
            <a:ext cx="3236976" cy="646331"/>
          </a:xfrm>
        </p:spPr>
        <p:txBody>
          <a:bodyPr>
            <a:spAutoFit/>
          </a:bodyPr>
          <a:lstStyle>
            <a:lvl1pPr marL="114300" indent="-11430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2000" kern="1200" dirty="0" smtClean="0">
                <a:gradFill>
                  <a:gsLst>
                    <a:gs pos="0">
                      <a:schemeClr val="tx1"/>
                    </a:gs>
                    <a:gs pos="47000">
                      <a:schemeClr val="accent2"/>
                    </a:gs>
                    <a:gs pos="100000">
                      <a:schemeClr val="accent4"/>
                    </a:gs>
                  </a:gsLst>
                  <a:lin ang="3600000" scaled="0"/>
                </a:gradFill>
                <a:latin typeface="+mj-lt"/>
                <a:ea typeface="+mn-ea"/>
                <a:cs typeface="+mn-cs"/>
              </a:defRPr>
            </a:lvl1pPr>
            <a:lvl2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“This is the sample </a:t>
            </a:r>
            <a:br>
              <a:rPr lang="en-US" dirty="0" smtClean="0"/>
            </a:br>
            <a:r>
              <a:rPr lang="en-US" dirty="0" smtClean="0"/>
              <a:t>pull quote.”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10432" y="4735551"/>
            <a:ext cx="3236976" cy="338554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 marL="114300" marR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marL="114300" marR="0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iscolight" pitchFamily="2" charset="0"/>
                <a:ea typeface="+mn-ea"/>
                <a:cs typeface="+mn-cs"/>
              </a:rPr>
              <a:t>Source Name</a:t>
            </a:r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256802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marL="0" algn="l" defTabSz="814388" rtl="0" eaLnBrk="1" latinLnBrk="0" hangingPunct="1">
              <a:lnSpc>
                <a:spcPct val="100000"/>
              </a:lnSpc>
            </a:pP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© </a:t>
            </a:r>
            <a:r>
              <a:rPr lang="de-DE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2013 Cisco</a:t>
            </a: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 </a:t>
            </a: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and/or its affiliates. All rights reserved.</a:t>
            </a:r>
            <a:endParaRPr lang="en-US" sz="600" kern="1200" dirty="0">
              <a:solidFill>
                <a:srgbClr val="C0C0C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7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21" name="Picture 20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48236" y="1335313"/>
            <a:ext cx="83809" cy="496146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theme" Target="../theme/theme1.xml"/><Relationship Id="rId3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701" y="1339745"/>
            <a:ext cx="8551441" cy="4965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</a:t>
            </a:r>
            <a:r>
              <a:rPr lang="de-DE" sz="600" dirty="0" smtClean="0">
                <a:solidFill>
                  <a:srgbClr val="C0C0C0"/>
                </a:solidFill>
                <a:latin typeface="+mj-lt"/>
              </a:rPr>
              <a:t>2013 Cisco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 </a:t>
            </a: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7986455" y="6584512"/>
            <a:ext cx="58919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Cisco Public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929" r:id="rId2"/>
    <p:sldLayoutId id="2147483899" r:id="rId3"/>
    <p:sldLayoutId id="2147483928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  <p:sldLayoutId id="2147483908" r:id="rId13"/>
    <p:sldLayoutId id="2147483909" r:id="rId14"/>
    <p:sldLayoutId id="2147483910" r:id="rId15"/>
    <p:sldLayoutId id="2147483911" r:id="rId16"/>
    <p:sldLayoutId id="2147483912" r:id="rId17"/>
    <p:sldLayoutId id="2147483913" r:id="rId18"/>
    <p:sldLayoutId id="2147483914" r:id="rId19"/>
    <p:sldLayoutId id="2147483915" r:id="rId20"/>
    <p:sldLayoutId id="2147483916" r:id="rId21"/>
    <p:sldLayoutId id="2147483917" r:id="rId22"/>
    <p:sldLayoutId id="2147483918" r:id="rId23"/>
    <p:sldLayoutId id="2147483919" r:id="rId24"/>
    <p:sldLayoutId id="2147483921" r:id="rId25"/>
    <p:sldLayoutId id="2147483922" r:id="rId26"/>
    <p:sldLayoutId id="2147483923" r:id="rId27"/>
    <p:sldLayoutId id="2147483924" r:id="rId28"/>
    <p:sldLayoutId id="2147483925" r:id="rId29"/>
    <p:sldLayoutId id="2147483926" r:id="rId30"/>
    <p:sldLayoutId id="2147483927" r:id="rId31"/>
    <p:sldLayoutId id="2147483930" r:id="rId32"/>
    <p:sldLayoutId id="2147483931" r:id="rId33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-10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Arial" pitchFamily="34" charset="0"/>
        <a:buChar char="•"/>
        <a:tabLst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406400" indent="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Tx/>
        <a:buNone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571500" indent="-1588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688975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801688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8.wmf"/><Relationship Id="rId3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hyperlink" Target="http://tools.ietf.org/html/draft-ietf-softwire-map" TargetMode="External"/><Relationship Id="rId3" Type="http://schemas.openxmlformats.org/officeDocument/2006/relationships/hyperlink" Target="http://tools.ietf.org/html/draft-ietf-softwire-map-t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github.com/ayourtch/mdpc" TargetMode="External"/><Relationship Id="rId3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github.com/ayourtch/openwrt-map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6.png"/><Relationship Id="rId10" Type="http://schemas.openxmlformats.org/officeDocument/2006/relationships/image" Target="../media/image20.png"/><Relationship Id="rId11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1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4" Type="http://schemas.openxmlformats.org/officeDocument/2006/relationships/image" Target="../media/image14.png"/><Relationship Id="rId5" Type="http://schemas.openxmlformats.org/officeDocument/2006/relationships/image" Target="../media/image19.wm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8.wmf"/><Relationship Id="rId5" Type="http://schemas.openxmlformats.org/officeDocument/2006/relationships/image" Target="../media/image19.wm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6.png"/><Relationship Id="rId9" Type="http://schemas.openxmlformats.org/officeDocument/2006/relationships/image" Target="../media/image21.png"/><Relationship Id="rId10" Type="http://schemas.openxmlformats.org/officeDocument/2006/relationships/image" Target="../media/image17.png"/><Relationship Id="rId11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5" y="2895600"/>
            <a:ext cx="8112125" cy="19812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Run your next CGN </a:t>
            </a:r>
            <a:br>
              <a:rPr lang="en-US" dirty="0" smtClean="0"/>
            </a:br>
            <a:r>
              <a:rPr lang="en-US" dirty="0" smtClean="0"/>
              <a:t>on a $20 </a:t>
            </a:r>
            <a:r>
              <a:rPr lang="en-US" dirty="0" err="1" smtClean="0"/>
              <a:t>OpenWRT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5181600"/>
            <a:ext cx="8112126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Andrew </a:t>
            </a:r>
            <a:r>
              <a:rPr lang="en-US" dirty="0" err="1" smtClean="0"/>
              <a:t>Yourtchenko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ayourtch</a:t>
            </a:r>
            <a:r>
              <a:rPr lang="en-US" dirty="0" smtClean="0"/>
              <a:t> </a:t>
            </a:r>
            <a:endParaRPr lang="en-US" dirty="0" smtClean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Stateless Address </a:t>
            </a:r>
            <a:r>
              <a:rPr lang="en-US" dirty="0"/>
              <a:t>S</a:t>
            </a:r>
            <a:r>
              <a:rPr lang="en-US" dirty="0" smtClean="0"/>
              <a:t>haring </a:t>
            </a:r>
            <a:r>
              <a:rPr lang="en-US" dirty="0"/>
              <a:t>W</a:t>
            </a:r>
            <a:r>
              <a:rPr lang="en-US" dirty="0" smtClean="0"/>
              <a:t>ith MAP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 public IPv4 address: (32 – </a:t>
            </a:r>
            <a:r>
              <a:rPr lang="en-US" dirty="0" smtClean="0">
                <a:solidFill>
                  <a:srgbClr val="000090"/>
                </a:solidFill>
              </a:rPr>
              <a:t>MAP IPv4 prefix </a:t>
            </a:r>
            <a:r>
              <a:rPr lang="en-US" dirty="0" err="1" smtClean="0">
                <a:solidFill>
                  <a:srgbClr val="000090"/>
                </a:solidFill>
              </a:rPr>
              <a:t>len</a:t>
            </a:r>
            <a:r>
              <a:rPr lang="en-US" dirty="0" smtClean="0"/>
              <a:t>)  = p bits</a:t>
            </a:r>
          </a:p>
          <a:p>
            <a:r>
              <a:rPr lang="en-US" dirty="0" smtClean="0"/>
              <a:t>PSID: Port Set ID: q bits</a:t>
            </a:r>
          </a:p>
          <a:p>
            <a:r>
              <a:rPr lang="en-US" dirty="0" smtClean="0"/>
              <a:t>p + q = </a:t>
            </a:r>
            <a:r>
              <a:rPr lang="en-US" dirty="0" smtClean="0">
                <a:solidFill>
                  <a:schemeClr val="accent2"/>
                </a:solidFill>
              </a:rPr>
              <a:t>DHCPv6-PD (user) </a:t>
            </a:r>
            <a:r>
              <a:rPr lang="en-US" dirty="0" err="1" smtClean="0">
                <a:solidFill>
                  <a:schemeClr val="accent2"/>
                </a:solidFill>
              </a:rPr>
              <a:t>pref.len</a:t>
            </a:r>
            <a:r>
              <a:rPr lang="en-US" dirty="0" smtClean="0"/>
              <a:t>. – </a:t>
            </a:r>
            <a:r>
              <a:rPr lang="en-US" dirty="0" smtClean="0">
                <a:solidFill>
                  <a:srgbClr val="000090"/>
                </a:solidFill>
              </a:rPr>
              <a:t>MAP Rule IPv6 pref. </a:t>
            </a:r>
            <a:r>
              <a:rPr lang="en-US" dirty="0" err="1" smtClean="0">
                <a:solidFill>
                  <a:srgbClr val="000090"/>
                </a:solidFill>
              </a:rPr>
              <a:t>len</a:t>
            </a:r>
            <a:endParaRPr lang="en-US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69006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ight Brace 19"/>
          <p:cNvSpPr>
            <a:spLocks noChangeAspect="1"/>
          </p:cNvSpPr>
          <p:nvPr/>
        </p:nvSpPr>
        <p:spPr bwMode="auto">
          <a:xfrm rot="-5400000">
            <a:off x="2500671" y="445732"/>
            <a:ext cx="307261" cy="3530597"/>
          </a:xfrm>
          <a:prstGeom prst="rightBrace">
            <a:avLst>
              <a:gd name="adj1" fmla="val 53397"/>
              <a:gd name="adj2" fmla="val 50000"/>
            </a:avLst>
          </a:prstGeom>
          <a:noFill/>
          <a:ln w="14291">
            <a:solidFill>
              <a:srgbClr val="800000"/>
            </a:solidFill>
            <a:round/>
            <a:headEnd/>
            <a:tailEnd/>
          </a:ln>
        </p:spPr>
        <p:txBody>
          <a:bodyPr vert="eaVert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59" name="TextBox 50"/>
          <p:cNvSpPr txBox="1">
            <a:spLocks noChangeAspect="1" noChangeArrowheads="1"/>
          </p:cNvSpPr>
          <p:nvPr/>
        </p:nvSpPr>
        <p:spPr bwMode="auto">
          <a:xfrm>
            <a:off x="1490135" y="1780385"/>
            <a:ext cx="2394921" cy="27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97" tIns="34298" rIns="68597" bIns="34298">
            <a:prstTxWarp prst="textNoShape">
              <a:avLst/>
            </a:prstTxWarp>
            <a:spAutoFit/>
          </a:bodyPr>
          <a:lstStyle/>
          <a:p>
            <a:pPr defTabSz="457200"/>
            <a:r>
              <a:rPr lang="en-US" sz="1350" dirty="0">
                <a:solidFill>
                  <a:srgbClr val="800000"/>
                </a:solidFill>
                <a:latin typeface="Calibri" charset="0"/>
              </a:rPr>
              <a:t>IPv6 Delegated Prefix (e.g., /56) </a:t>
            </a:r>
          </a:p>
        </p:txBody>
      </p:sp>
      <p:sp>
        <p:nvSpPr>
          <p:cNvPr id="75" name="Right Brace 19"/>
          <p:cNvSpPr>
            <a:spLocks noChangeAspect="1"/>
          </p:cNvSpPr>
          <p:nvPr/>
        </p:nvSpPr>
        <p:spPr bwMode="auto">
          <a:xfrm rot="16200000" flipH="1">
            <a:off x="2098024" y="3132789"/>
            <a:ext cx="425164" cy="2846387"/>
          </a:xfrm>
          <a:prstGeom prst="rightBrace">
            <a:avLst>
              <a:gd name="adj1" fmla="val 53107"/>
              <a:gd name="adj2" fmla="val 49787"/>
            </a:avLst>
          </a:prstGeom>
          <a:noFill/>
          <a:ln w="14291">
            <a:solidFill>
              <a:srgbClr val="800000"/>
            </a:solidFill>
            <a:round/>
            <a:headEnd/>
            <a:tailEnd/>
          </a:ln>
        </p:spPr>
        <p:txBody>
          <a:bodyPr vert="eaVert">
            <a:prstTxWarp prst="textNoShape">
              <a:avLst/>
            </a:prstTxWarp>
          </a:bodyPr>
          <a:lstStyle/>
          <a:p>
            <a:endParaRPr lang="en-US">
              <a:solidFill>
                <a:srgbClr val="B21A1A"/>
              </a:solidFill>
              <a:latin typeface="Calibri" charset="0"/>
            </a:endParaRPr>
          </a:p>
        </p:txBody>
      </p:sp>
      <p:sp>
        <p:nvSpPr>
          <p:cNvPr id="76" name="TextBox 50"/>
          <p:cNvSpPr txBox="1">
            <a:spLocks noChangeAspect="1" noChangeArrowheads="1"/>
          </p:cNvSpPr>
          <p:nvPr/>
        </p:nvSpPr>
        <p:spPr bwMode="auto">
          <a:xfrm>
            <a:off x="1780683" y="4752185"/>
            <a:ext cx="1038717" cy="27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97" tIns="34298" rIns="68597" bIns="34298">
            <a:prstTxWarp prst="textNoShape">
              <a:avLst/>
            </a:prstTxWarp>
            <a:spAutoFit/>
          </a:bodyPr>
          <a:lstStyle/>
          <a:p>
            <a:pPr defTabSz="457200"/>
            <a:r>
              <a:rPr lang="en-US" sz="1350" dirty="0">
                <a:solidFill>
                  <a:srgbClr val="B21A1A"/>
                </a:solidFill>
                <a:latin typeface="Calibri" charset="0"/>
              </a:rPr>
              <a:t>IPv4 Address</a:t>
            </a:r>
          </a:p>
        </p:txBody>
      </p:sp>
      <p:sp>
        <p:nvSpPr>
          <p:cNvPr id="77" name="TextBox 50"/>
          <p:cNvSpPr txBox="1">
            <a:spLocks noChangeAspect="1" noChangeArrowheads="1"/>
          </p:cNvSpPr>
          <p:nvPr/>
        </p:nvSpPr>
        <p:spPr bwMode="auto">
          <a:xfrm>
            <a:off x="4800600" y="4724400"/>
            <a:ext cx="434833" cy="27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97" tIns="34298" rIns="68597" bIns="34298">
            <a:prstTxWarp prst="textNoShape">
              <a:avLst/>
            </a:prstTxWarp>
            <a:spAutoFit/>
          </a:bodyPr>
          <a:lstStyle/>
          <a:p>
            <a:pPr defTabSz="457200"/>
            <a:r>
              <a:rPr lang="en-US" sz="1350" dirty="0">
                <a:solidFill>
                  <a:srgbClr val="B21A1A"/>
                </a:solidFill>
                <a:latin typeface="Calibri" charset="0"/>
              </a:rPr>
              <a:t>Port</a:t>
            </a:r>
          </a:p>
        </p:txBody>
      </p:sp>
      <p:sp>
        <p:nvSpPr>
          <p:cNvPr id="78" name="Right Brace 19"/>
          <p:cNvSpPr>
            <a:spLocks noChangeAspect="1"/>
          </p:cNvSpPr>
          <p:nvPr/>
        </p:nvSpPr>
        <p:spPr bwMode="auto">
          <a:xfrm rot="16200000" flipH="1">
            <a:off x="4783038" y="3609193"/>
            <a:ext cx="426354" cy="1894770"/>
          </a:xfrm>
          <a:prstGeom prst="rightBrace">
            <a:avLst>
              <a:gd name="adj1" fmla="val 52980"/>
              <a:gd name="adj2" fmla="val 49787"/>
            </a:avLst>
          </a:prstGeom>
          <a:noFill/>
          <a:ln w="14291">
            <a:solidFill>
              <a:srgbClr val="800000"/>
            </a:solidFill>
            <a:round/>
            <a:headEnd/>
            <a:tailEnd/>
          </a:ln>
        </p:spPr>
        <p:txBody>
          <a:bodyPr vert="eaVert">
            <a:prstTxWarp prst="textNoShape">
              <a:avLst/>
            </a:prstTxWarp>
          </a:bodyPr>
          <a:lstStyle/>
          <a:p>
            <a:endParaRPr lang="en-US">
              <a:solidFill>
                <a:srgbClr val="B21A1A"/>
              </a:solidFill>
              <a:latin typeface="Calibri" charset="0"/>
            </a:endParaRPr>
          </a:p>
        </p:txBody>
      </p:sp>
      <p:grpSp>
        <p:nvGrpSpPr>
          <p:cNvPr id="109" name="Group 108"/>
          <p:cNvGrpSpPr/>
          <p:nvPr/>
        </p:nvGrpSpPr>
        <p:grpSpPr>
          <a:xfrm>
            <a:off x="4468902" y="2559617"/>
            <a:ext cx="4375150" cy="563246"/>
            <a:chOff x="4468902" y="2559617"/>
            <a:chExt cx="4375150" cy="563246"/>
          </a:xfrm>
        </p:grpSpPr>
        <p:sp>
          <p:nvSpPr>
            <p:cNvPr id="61" name="Rectangle 60"/>
            <p:cNvSpPr/>
            <p:nvPr/>
          </p:nvSpPr>
          <p:spPr bwMode="auto">
            <a:xfrm>
              <a:off x="5148918" y="2560160"/>
              <a:ext cx="3695134" cy="35159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Interface ID</a:t>
              </a: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4468902" y="2559617"/>
              <a:ext cx="682615" cy="35159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Subnet-ID</a:t>
              </a:r>
            </a:p>
          </p:txBody>
        </p:sp>
        <p:sp>
          <p:nvSpPr>
            <p:cNvPr id="63" name="TextBox 69"/>
            <p:cNvSpPr txBox="1">
              <a:spLocks noChangeArrowheads="1"/>
            </p:cNvSpPr>
            <p:nvPr/>
          </p:nvSpPr>
          <p:spPr bwMode="auto">
            <a:xfrm>
              <a:off x="4982210" y="2892014"/>
              <a:ext cx="772600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 64 (fixed)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168738" y="2336868"/>
            <a:ext cx="1477206" cy="850362"/>
            <a:chOff x="3168738" y="2336868"/>
            <a:chExt cx="1477206" cy="850362"/>
          </a:xfrm>
        </p:grpSpPr>
        <p:sp>
          <p:nvSpPr>
            <p:cNvPr id="66" name="TextBox 50"/>
            <p:cNvSpPr txBox="1">
              <a:spLocks noChangeArrowheads="1"/>
            </p:cNvSpPr>
            <p:nvPr/>
          </p:nvSpPr>
          <p:spPr bwMode="auto">
            <a:xfrm>
              <a:off x="3373343" y="2933298"/>
              <a:ext cx="783914" cy="25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  </a:t>
              </a:r>
              <a:r>
                <a:rPr lang="en-US" sz="1200" dirty="0">
                  <a:solidFill>
                    <a:srgbClr val="008000"/>
                  </a:solidFill>
                  <a:latin typeface="Calibri" charset="0"/>
                </a:rPr>
                <a:t>“EA Bits”</a:t>
              </a:r>
            </a:p>
          </p:txBody>
        </p:sp>
        <p:sp>
          <p:nvSpPr>
            <p:cNvPr id="67" name="TextBox 68"/>
            <p:cNvSpPr txBox="1">
              <a:spLocks noChangeArrowheads="1"/>
            </p:cNvSpPr>
            <p:nvPr/>
          </p:nvSpPr>
          <p:spPr bwMode="auto">
            <a:xfrm>
              <a:off x="3453285" y="2336868"/>
              <a:ext cx="821516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56-42 = 14</a:t>
              </a:r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3168738" y="2562105"/>
              <a:ext cx="1290149" cy="345122"/>
            </a:xfrm>
            <a:prstGeom prst="rect">
              <a:avLst/>
            </a:prstGeom>
            <a:solidFill>
              <a:srgbClr val="008000"/>
            </a:solidFill>
            <a:ln>
              <a:headEnd type="none" w="med" len="med"/>
              <a:tailEnd type="triangl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01010101 111000</a:t>
              </a:r>
            </a:p>
          </p:txBody>
        </p:sp>
        <p:sp>
          <p:nvSpPr>
            <p:cNvPr id="65" name="TextBox 68"/>
            <p:cNvSpPr txBox="1">
              <a:spLocks noChangeArrowheads="1"/>
            </p:cNvSpPr>
            <p:nvPr/>
          </p:nvSpPr>
          <p:spPr bwMode="auto">
            <a:xfrm>
              <a:off x="4280199" y="2899887"/>
              <a:ext cx="365745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/56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03753" y="2343017"/>
            <a:ext cx="2502784" cy="817788"/>
            <a:chOff x="803753" y="2343017"/>
            <a:chExt cx="2502784" cy="817788"/>
          </a:xfrm>
        </p:grpSpPr>
        <p:sp>
          <p:nvSpPr>
            <p:cNvPr id="70" name="Rectangle 69"/>
            <p:cNvSpPr/>
            <p:nvPr/>
          </p:nvSpPr>
          <p:spPr bwMode="auto">
            <a:xfrm>
              <a:off x="918471" y="2567679"/>
              <a:ext cx="2270774" cy="344634"/>
            </a:xfrm>
            <a:prstGeom prst="rect">
              <a:avLst/>
            </a:prstGeom>
            <a:solidFill>
              <a:srgbClr val="0000FF"/>
            </a:solidFill>
            <a:ln>
              <a:headEnd type="none" w="med" len="med"/>
              <a:tailEnd type="triangl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350" dirty="0">
                  <a:solidFill>
                    <a:srgbClr val="FFFFFF"/>
                  </a:solidFill>
                  <a:latin typeface="Arial Narrow" charset="0"/>
                  <a:ea typeface="ＭＳ Ｐゴシック" charset="-128"/>
                  <a:cs typeface="ＭＳ Ｐゴシック" charset="-128"/>
                </a:rPr>
                <a:t>2001:0DB8:00 </a:t>
              </a:r>
              <a:r>
                <a:rPr lang="en-US" sz="1350" dirty="0" smtClean="0">
                  <a:solidFill>
                    <a:srgbClr val="FFFFFF"/>
                  </a:solidFill>
                  <a:latin typeface="Arial Narrow" charset="0"/>
                  <a:ea typeface="ＭＳ Ｐゴシック" charset="-128"/>
                  <a:cs typeface="ＭＳ Ｐゴシック" charset="-128"/>
                </a:rPr>
                <a:t>/42</a:t>
              </a:r>
              <a:endParaRPr lang="en-US" sz="1350" dirty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73" name="TextBox 50"/>
            <p:cNvSpPr txBox="1">
              <a:spLocks noChangeArrowheads="1"/>
            </p:cNvSpPr>
            <p:nvPr/>
          </p:nvSpPr>
          <p:spPr bwMode="auto">
            <a:xfrm>
              <a:off x="1200247" y="2906873"/>
              <a:ext cx="1606693" cy="25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 defTabSz="457200"/>
              <a:r>
                <a:rPr lang="en-US" sz="1200" dirty="0">
                  <a:solidFill>
                    <a:srgbClr val="0000FF"/>
                  </a:solidFill>
                  <a:latin typeface="Calibri" charset="0"/>
                </a:rPr>
                <a:t>Mapping Domain Prefix</a:t>
              </a:r>
            </a:p>
          </p:txBody>
        </p:sp>
        <p:sp>
          <p:nvSpPr>
            <p:cNvPr id="74" name="TextBox 68"/>
            <p:cNvSpPr txBox="1">
              <a:spLocks noChangeArrowheads="1"/>
            </p:cNvSpPr>
            <p:nvPr/>
          </p:nvSpPr>
          <p:spPr bwMode="auto">
            <a:xfrm>
              <a:off x="1170050" y="2343017"/>
              <a:ext cx="1801756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r>
                <a:rPr lang="en-US" sz="1050" i="1" dirty="0">
                  <a:solidFill>
                    <a:schemeClr val="accent1"/>
                  </a:solidFill>
                </a:rPr>
                <a:t>Size = 42 bits (provisioned)</a:t>
              </a:r>
            </a:p>
          </p:txBody>
        </p:sp>
        <p:sp>
          <p:nvSpPr>
            <p:cNvPr id="71" name="TextBox 64"/>
            <p:cNvSpPr txBox="1">
              <a:spLocks noChangeArrowheads="1"/>
            </p:cNvSpPr>
            <p:nvPr/>
          </p:nvSpPr>
          <p:spPr bwMode="auto">
            <a:xfrm>
              <a:off x="803753" y="2884740"/>
              <a:ext cx="248784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72" name="TextBox 66"/>
            <p:cNvSpPr txBox="1">
              <a:spLocks noChangeArrowheads="1"/>
            </p:cNvSpPr>
            <p:nvPr/>
          </p:nvSpPr>
          <p:spPr bwMode="auto">
            <a:xfrm>
              <a:off x="2982866" y="2886272"/>
              <a:ext cx="323671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>
                  <a:solidFill>
                    <a:schemeClr val="accent1"/>
                  </a:solidFill>
                </a:rPr>
                <a:t>42</a:t>
              </a: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897320" y="3505266"/>
            <a:ext cx="2214462" cy="787266"/>
            <a:chOff x="3897320" y="3505266"/>
            <a:chExt cx="2214462" cy="787266"/>
          </a:xfrm>
        </p:grpSpPr>
        <p:sp>
          <p:nvSpPr>
            <p:cNvPr id="81" name="Rectangle 80"/>
            <p:cNvSpPr/>
            <p:nvPr/>
          </p:nvSpPr>
          <p:spPr bwMode="auto">
            <a:xfrm>
              <a:off x="4002483" y="3752761"/>
              <a:ext cx="682468" cy="3383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 </a:t>
              </a:r>
              <a:r>
                <a:rPr lang="en-US" sz="1200" dirty="0" smtClean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   &gt; </a:t>
              </a:r>
              <a:r>
                <a:rPr lang="en-US" sz="120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0</a:t>
              </a:r>
            </a:p>
          </p:txBody>
        </p:sp>
        <p:sp>
          <p:nvSpPr>
            <p:cNvPr id="82" name="Rectangle 81"/>
            <p:cNvSpPr/>
            <p:nvPr/>
          </p:nvSpPr>
          <p:spPr bwMode="auto">
            <a:xfrm>
              <a:off x="5475071" y="3747433"/>
              <a:ext cx="425057" cy="3432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100" dirty="0">
                  <a:solidFill>
                    <a:schemeClr val="bg1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XXXX</a:t>
              </a:r>
            </a:p>
          </p:txBody>
        </p:sp>
        <p:sp>
          <p:nvSpPr>
            <p:cNvPr id="86" name="TextBox 64"/>
            <p:cNvSpPr txBox="1">
              <a:spLocks noChangeArrowheads="1"/>
            </p:cNvSpPr>
            <p:nvPr/>
          </p:nvSpPr>
          <p:spPr bwMode="auto">
            <a:xfrm>
              <a:off x="5334000" y="4038600"/>
              <a:ext cx="470224" cy="253932"/>
            </a:xfrm>
            <a:prstGeom prst="rect">
              <a:avLst/>
            </a:prstGeom>
            <a:noFill/>
            <a:ln>
              <a:headEnd type="none" w="med" len="med"/>
              <a:tailEnd type="triangl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900" i="1" dirty="0">
                  <a:solidFill>
                    <a:schemeClr val="accent1"/>
                  </a:solidFill>
                </a:rPr>
                <a:t>12</a:t>
              </a:r>
              <a:endParaRPr lang="en-US" sz="1000" i="1" dirty="0">
                <a:solidFill>
                  <a:schemeClr val="accent1"/>
                </a:solidFill>
              </a:endParaRPr>
            </a:p>
          </p:txBody>
        </p:sp>
        <p:sp>
          <p:nvSpPr>
            <p:cNvPr id="83" name="TextBox 68"/>
            <p:cNvSpPr txBox="1">
              <a:spLocks noChangeArrowheads="1"/>
            </p:cNvSpPr>
            <p:nvPr/>
          </p:nvSpPr>
          <p:spPr bwMode="auto">
            <a:xfrm>
              <a:off x="4053790" y="3505266"/>
              <a:ext cx="248784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 smtClean="0">
                  <a:solidFill>
                    <a:schemeClr val="accent1"/>
                  </a:solidFill>
                </a:rPr>
                <a:t>6</a:t>
              </a:r>
              <a:endParaRPr lang="en-US" sz="1050" i="1" dirty="0">
                <a:solidFill>
                  <a:schemeClr val="accent1"/>
                </a:solidFill>
              </a:endParaRPr>
            </a:p>
          </p:txBody>
        </p:sp>
        <p:sp>
          <p:nvSpPr>
            <p:cNvPr id="84" name="TextBox 64"/>
            <p:cNvSpPr txBox="1">
              <a:spLocks noChangeArrowheads="1"/>
            </p:cNvSpPr>
            <p:nvPr/>
          </p:nvSpPr>
          <p:spPr bwMode="auto">
            <a:xfrm>
              <a:off x="3897320" y="4056526"/>
              <a:ext cx="239778" cy="223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00" i="1" dirty="0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85" name="TextBox 64"/>
            <p:cNvSpPr txBox="1">
              <a:spLocks noChangeArrowheads="1"/>
            </p:cNvSpPr>
            <p:nvPr/>
          </p:nvSpPr>
          <p:spPr bwMode="auto">
            <a:xfrm>
              <a:off x="4563744" y="4058318"/>
              <a:ext cx="239778" cy="223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00" i="1" dirty="0">
                  <a:solidFill>
                    <a:schemeClr val="accent1"/>
                  </a:solidFill>
                </a:rPr>
                <a:t>6</a:t>
              </a:r>
            </a:p>
          </p:txBody>
        </p:sp>
        <p:sp>
          <p:nvSpPr>
            <p:cNvPr id="87" name="TextBox 64"/>
            <p:cNvSpPr txBox="1">
              <a:spLocks noChangeArrowheads="1"/>
            </p:cNvSpPr>
            <p:nvPr/>
          </p:nvSpPr>
          <p:spPr bwMode="auto">
            <a:xfrm>
              <a:off x="5753505" y="4049132"/>
              <a:ext cx="311099" cy="223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00" i="1" dirty="0">
                  <a:solidFill>
                    <a:schemeClr val="accent1"/>
                  </a:solidFill>
                </a:rPr>
                <a:t>16</a:t>
              </a:r>
            </a:p>
          </p:txBody>
        </p:sp>
        <p:sp>
          <p:nvSpPr>
            <p:cNvPr id="88" name="TextBox 68"/>
            <p:cNvSpPr txBox="1">
              <a:spLocks noChangeArrowheads="1"/>
            </p:cNvSpPr>
            <p:nvPr/>
          </p:nvSpPr>
          <p:spPr bwMode="auto">
            <a:xfrm>
              <a:off x="5440040" y="3522134"/>
              <a:ext cx="671742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10-6 = 4</a:t>
              </a: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767242" y="3542145"/>
            <a:ext cx="2058673" cy="813018"/>
            <a:chOff x="767242" y="3542145"/>
            <a:chExt cx="2058673" cy="813018"/>
          </a:xfrm>
        </p:grpSpPr>
        <p:sp>
          <p:nvSpPr>
            <p:cNvPr id="90" name="Rectangle 89"/>
            <p:cNvSpPr/>
            <p:nvPr/>
          </p:nvSpPr>
          <p:spPr bwMode="auto">
            <a:xfrm>
              <a:off x="880037" y="3753912"/>
              <a:ext cx="1779667" cy="344725"/>
            </a:xfrm>
            <a:prstGeom prst="rect">
              <a:avLst/>
            </a:prstGeom>
            <a:solidFill>
              <a:srgbClr val="0000FF"/>
            </a:solidFill>
            <a:ln>
              <a:headEnd type="none" w="med" len="med"/>
              <a:tailEnd type="triangle" w="med" len="med"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35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130.67.1 /24</a:t>
              </a:r>
            </a:p>
          </p:txBody>
        </p:sp>
        <p:sp>
          <p:nvSpPr>
            <p:cNvPr id="91" name="TextBox 50"/>
            <p:cNvSpPr txBox="1">
              <a:spLocks noChangeArrowheads="1"/>
            </p:cNvSpPr>
            <p:nvPr/>
          </p:nvSpPr>
          <p:spPr bwMode="auto">
            <a:xfrm>
              <a:off x="1362801" y="4101231"/>
              <a:ext cx="1179378" cy="25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97" tIns="34298" rIns="68597" bIns="34298">
              <a:prstTxWarp prst="textNoShape">
                <a:avLst/>
              </a:prstTxWarp>
              <a:spAutoFit/>
            </a:bodyPr>
            <a:lstStyle/>
            <a:p>
              <a:pPr defTabSz="457200"/>
              <a:r>
                <a:rPr lang="en-US" sz="1200" dirty="0">
                  <a:solidFill>
                    <a:srgbClr val="0000FF"/>
                  </a:solidFill>
                  <a:latin typeface="Calibri" charset="0"/>
                </a:rPr>
                <a:t>IPv4 Prefix </a:t>
              </a:r>
            </a:p>
          </p:txBody>
        </p:sp>
        <p:sp>
          <p:nvSpPr>
            <p:cNvPr id="92" name="TextBox 68"/>
            <p:cNvSpPr txBox="1">
              <a:spLocks noChangeArrowheads="1"/>
            </p:cNvSpPr>
            <p:nvPr/>
          </p:nvSpPr>
          <p:spPr bwMode="auto">
            <a:xfrm>
              <a:off x="988776" y="3542145"/>
              <a:ext cx="1386359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>
                  <a:solidFill>
                    <a:schemeClr val="accent1"/>
                  </a:solidFill>
                </a:rPr>
                <a:t>24 bits (provisioned)</a:t>
              </a:r>
            </a:p>
          </p:txBody>
        </p:sp>
        <p:sp>
          <p:nvSpPr>
            <p:cNvPr id="93" name="TextBox 64"/>
            <p:cNvSpPr txBox="1">
              <a:spLocks noChangeArrowheads="1"/>
            </p:cNvSpPr>
            <p:nvPr/>
          </p:nvSpPr>
          <p:spPr bwMode="auto">
            <a:xfrm>
              <a:off x="767242" y="4071051"/>
              <a:ext cx="248784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94" name="TextBox 64"/>
            <p:cNvSpPr txBox="1">
              <a:spLocks noChangeArrowheads="1"/>
            </p:cNvSpPr>
            <p:nvPr/>
          </p:nvSpPr>
          <p:spPr bwMode="auto">
            <a:xfrm>
              <a:off x="2502244" y="4057833"/>
              <a:ext cx="323671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24</a:t>
              </a: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663916" y="3248941"/>
            <a:ext cx="2841992" cy="1145258"/>
            <a:chOff x="2663916" y="3248941"/>
            <a:chExt cx="2841992" cy="1145258"/>
          </a:xfrm>
        </p:grpSpPr>
        <p:sp>
          <p:nvSpPr>
            <p:cNvPr id="80" name="TextBox 36"/>
            <p:cNvSpPr txBox="1">
              <a:spLocks noChangeArrowheads="1"/>
            </p:cNvSpPr>
            <p:nvPr/>
          </p:nvSpPr>
          <p:spPr bwMode="auto">
            <a:xfrm>
              <a:off x="3751717" y="3767765"/>
              <a:ext cx="212247" cy="253932"/>
            </a:xfrm>
            <a:prstGeom prst="rect">
              <a:avLst/>
            </a:prstGeom>
            <a:noFill/>
            <a:ln>
              <a:headEnd type="none" w="med" len="med"/>
              <a:tailEnd type="triangl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chemeClr val="accent1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+</a:t>
              </a:r>
            </a:p>
          </p:txBody>
        </p:sp>
        <p:sp>
          <p:nvSpPr>
            <p:cNvPr id="96" name="Rectangle 95"/>
            <p:cNvSpPr/>
            <p:nvPr/>
          </p:nvSpPr>
          <p:spPr bwMode="auto">
            <a:xfrm>
              <a:off x="2672617" y="3753292"/>
              <a:ext cx="1077371" cy="345243"/>
            </a:xfrm>
            <a:prstGeom prst="rect">
              <a:avLst/>
            </a:prstGeom>
            <a:solidFill>
              <a:srgbClr val="008000"/>
            </a:solidFill>
            <a:ln>
              <a:headEnd type="none" w="med" len="med"/>
              <a:tailEnd type="triangle" w="med" len="med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635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01010101</a:t>
              </a:r>
            </a:p>
          </p:txBody>
        </p:sp>
        <p:sp>
          <p:nvSpPr>
            <p:cNvPr id="97" name="Rectangle 96"/>
            <p:cNvSpPr/>
            <p:nvPr/>
          </p:nvSpPr>
          <p:spPr bwMode="auto">
            <a:xfrm>
              <a:off x="4698262" y="3754251"/>
              <a:ext cx="775662" cy="345243"/>
            </a:xfrm>
            <a:prstGeom prst="rect">
              <a:avLst/>
            </a:prstGeom>
            <a:solidFill>
              <a:srgbClr val="008000"/>
            </a:solidFill>
            <a:ln>
              <a:headEnd type="none" w="med" len="med"/>
              <a:tailEnd type="triangle" w="med" len="med"/>
            </a:ln>
            <a:scene3d>
              <a:camera prst="orthographicFront"/>
              <a:lightRig rig="threePt" dir="t"/>
            </a:scene3d>
            <a:sp3d>
              <a:bevelT w="63500" h="635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61609" tIns="30803" rIns="61609" bIns="30803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35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ＭＳ Ｐゴシック" pitchFamily="-97" charset="-128"/>
                </a:rPr>
                <a:t>111000</a:t>
              </a:r>
            </a:p>
          </p:txBody>
        </p:sp>
        <p:sp>
          <p:nvSpPr>
            <p:cNvPr id="98" name="Right Brace 19"/>
            <p:cNvSpPr>
              <a:spLocks/>
            </p:cNvSpPr>
            <p:nvPr/>
          </p:nvSpPr>
          <p:spPr bwMode="auto">
            <a:xfrm rot="16200000">
              <a:off x="3860357" y="2052500"/>
              <a:ext cx="408659" cy="2801541"/>
            </a:xfrm>
            <a:prstGeom prst="rightBrace">
              <a:avLst>
                <a:gd name="adj1" fmla="val 50024"/>
                <a:gd name="adj2" fmla="val 40230"/>
              </a:avLst>
            </a:prstGeom>
            <a:noFill/>
            <a:ln w="14291">
              <a:solidFill>
                <a:srgbClr val="008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63500"/>
            </a:sp3d>
          </p:spPr>
          <p:txBody>
            <a:bodyPr vert="eaVert">
              <a:prstTxWarp prst="textNoShape">
                <a:avLst/>
              </a:prstTxWarp>
            </a:bodyPr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9" name="TextBox 50"/>
            <p:cNvSpPr txBox="1">
              <a:spLocks noChangeArrowheads="1"/>
            </p:cNvSpPr>
            <p:nvPr/>
          </p:nvSpPr>
          <p:spPr bwMode="auto">
            <a:xfrm>
              <a:off x="2830592" y="4123333"/>
              <a:ext cx="784673" cy="253932"/>
            </a:xfrm>
            <a:prstGeom prst="rect">
              <a:avLst/>
            </a:prstGeom>
            <a:noFill/>
            <a:ln w="14291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63500"/>
            </a:sp3d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 defTabSz="457200"/>
              <a:r>
                <a:rPr lang="en-US" sz="1200" dirty="0">
                  <a:solidFill>
                    <a:srgbClr val="008000"/>
                  </a:solidFill>
                  <a:latin typeface="Calibri" charset="0"/>
                </a:rPr>
                <a:t>IPv4 Suffix</a:t>
              </a:r>
            </a:p>
          </p:txBody>
        </p:sp>
        <p:sp>
          <p:nvSpPr>
            <p:cNvPr id="100" name="TextBox 68"/>
            <p:cNvSpPr txBox="1">
              <a:spLocks noChangeArrowheads="1"/>
            </p:cNvSpPr>
            <p:nvPr/>
          </p:nvSpPr>
          <p:spPr bwMode="auto">
            <a:xfrm>
              <a:off x="2773375" y="3538375"/>
              <a:ext cx="746629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32-24 = 8</a:t>
              </a:r>
            </a:p>
          </p:txBody>
        </p:sp>
        <p:sp>
          <p:nvSpPr>
            <p:cNvPr id="101" name="TextBox 68"/>
            <p:cNvSpPr txBox="1">
              <a:spLocks noChangeArrowheads="1"/>
            </p:cNvSpPr>
            <p:nvPr/>
          </p:nvSpPr>
          <p:spPr bwMode="auto">
            <a:xfrm>
              <a:off x="4696932" y="3530601"/>
              <a:ext cx="671742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 dirty="0">
                  <a:solidFill>
                    <a:schemeClr val="accent1"/>
                  </a:solidFill>
                </a:rPr>
                <a:t>14-8 = 6</a:t>
              </a:r>
            </a:p>
          </p:txBody>
        </p:sp>
        <p:sp>
          <p:nvSpPr>
            <p:cNvPr id="102" name="TextBox 50"/>
            <p:cNvSpPr txBox="1">
              <a:spLocks noChangeArrowheads="1"/>
            </p:cNvSpPr>
            <p:nvPr/>
          </p:nvSpPr>
          <p:spPr bwMode="auto">
            <a:xfrm>
              <a:off x="4677492" y="4140267"/>
              <a:ext cx="828416" cy="25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 defTabSz="457200">
                <a:defRPr/>
              </a:pPr>
              <a:r>
                <a:rPr lang="en-US" sz="1200" dirty="0">
                  <a:solidFill>
                    <a:srgbClr val="008000"/>
                  </a:solidFill>
                  <a:latin typeface="Calibri" charset="0"/>
                </a:rPr>
                <a:t>Port Set ID</a:t>
              </a:r>
            </a:p>
          </p:txBody>
        </p:sp>
        <p:sp>
          <p:nvSpPr>
            <p:cNvPr id="103" name="TextBox 64"/>
            <p:cNvSpPr txBox="1">
              <a:spLocks noChangeArrowheads="1"/>
            </p:cNvSpPr>
            <p:nvPr/>
          </p:nvSpPr>
          <p:spPr bwMode="auto">
            <a:xfrm>
              <a:off x="3527223" y="4052030"/>
              <a:ext cx="323671" cy="23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97" tIns="34298" rIns="68597" bIns="34298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050" i="1">
                  <a:solidFill>
                    <a:schemeClr val="accent1"/>
                  </a:solidFill>
                </a:rPr>
                <a:t>32</a:t>
              </a:r>
            </a:p>
          </p:txBody>
        </p:sp>
      </p:grpSp>
      <p:sp>
        <p:nvSpPr>
          <p:cNvPr id="104" name="TextBox 103"/>
          <p:cNvSpPr txBox="1">
            <a:spLocks noChangeAspect="1" noChangeArrowheads="1"/>
          </p:cNvSpPr>
          <p:nvPr/>
        </p:nvSpPr>
        <p:spPr bwMode="auto">
          <a:xfrm>
            <a:off x="6324600" y="3650514"/>
            <a:ext cx="1869107" cy="5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97" tIns="34298" rIns="68597" bIns="34298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2</a:t>
            </a:r>
            <a:r>
              <a:rPr lang="en-US" sz="1600" baseline="300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6</a:t>
            </a:r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=64 port sets</a:t>
            </a:r>
          </a:p>
          <a:p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per IPv4 Address</a:t>
            </a:r>
            <a:endParaRPr lang="en-US" sz="1600" baseline="30000" dirty="0">
              <a:solidFill>
                <a:srgbClr val="000102"/>
              </a:solidFill>
              <a:ea typeface="Handwriting - Dakota" charset="0"/>
              <a:cs typeface="Handwriting - Dakota" charset="0"/>
            </a:endParaRPr>
          </a:p>
        </p:txBody>
      </p:sp>
      <p:sp>
        <p:nvSpPr>
          <p:cNvPr id="105" name="TextBox 104"/>
          <p:cNvSpPr txBox="1">
            <a:spLocks noChangeAspect="1" noChangeArrowheads="1"/>
          </p:cNvSpPr>
          <p:nvPr/>
        </p:nvSpPr>
        <p:spPr bwMode="auto">
          <a:xfrm>
            <a:off x="6324600" y="4267200"/>
            <a:ext cx="2338318" cy="80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97" tIns="34298" rIns="68597" bIns="34298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Ports 0-1023 skipped, </a:t>
            </a:r>
          </a:p>
          <a:p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each CPE gets </a:t>
            </a:r>
          </a:p>
          <a:p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2</a:t>
            </a:r>
            <a:r>
              <a:rPr lang="en-US" sz="1600" baseline="300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16</a:t>
            </a:r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/2</a:t>
            </a:r>
            <a:r>
              <a:rPr lang="en-US" sz="1600" baseline="300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6</a:t>
            </a:r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 - 2</a:t>
            </a:r>
            <a:r>
              <a:rPr lang="en-US" sz="1600" baseline="300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4 </a:t>
            </a:r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= 1008 ports</a:t>
            </a:r>
          </a:p>
        </p:txBody>
      </p:sp>
      <p:sp>
        <p:nvSpPr>
          <p:cNvPr id="106" name="TextBox 105"/>
          <p:cNvSpPr txBox="1">
            <a:spLocks noChangeAspect="1" noChangeArrowheads="1"/>
          </p:cNvSpPr>
          <p:nvPr/>
        </p:nvSpPr>
        <p:spPr bwMode="auto">
          <a:xfrm>
            <a:off x="6324600" y="3352800"/>
            <a:ext cx="1883102" cy="31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97" tIns="34298" rIns="68597" bIns="34298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For </a:t>
            </a:r>
            <a:r>
              <a:rPr lang="en-US" sz="1600" u="sng" dirty="0" smtClean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this</a:t>
            </a:r>
            <a:r>
              <a:rPr lang="en-US" sz="1600" dirty="0" smtClean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 Example</a:t>
            </a:r>
            <a:r>
              <a:rPr lang="en-US" sz="1600" dirty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…</a:t>
            </a:r>
            <a:endParaRPr lang="en-US" sz="1600" baseline="30000" dirty="0">
              <a:solidFill>
                <a:srgbClr val="000102"/>
              </a:solidFill>
              <a:ea typeface="Handwriting - Dakota" charset="0"/>
              <a:cs typeface="Handwriting - Dakota" charset="0"/>
            </a:endParaRPr>
          </a:p>
        </p:txBody>
      </p:sp>
      <p:sp>
        <p:nvSpPr>
          <p:cNvPr id="107" name="TextBox 84"/>
          <p:cNvSpPr txBox="1">
            <a:spLocks noChangeAspect="1" noChangeArrowheads="1"/>
          </p:cNvSpPr>
          <p:nvPr/>
        </p:nvSpPr>
        <p:spPr bwMode="auto">
          <a:xfrm>
            <a:off x="3752627" y="4523585"/>
            <a:ext cx="239523" cy="27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97" tIns="34298" rIns="68597" bIns="34298">
            <a:prstTxWarp prst="textNoShape">
              <a:avLst/>
            </a:prstTxWarp>
            <a:spAutoFit/>
          </a:bodyPr>
          <a:lstStyle/>
          <a:p>
            <a:r>
              <a:rPr lang="en-US" sz="1350" dirty="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108" name="TextBox 107"/>
          <p:cNvSpPr txBox="1">
            <a:spLocks noChangeAspect="1" noChangeArrowheads="1"/>
          </p:cNvSpPr>
          <p:nvPr/>
        </p:nvSpPr>
        <p:spPr bwMode="auto">
          <a:xfrm>
            <a:off x="6309002" y="5022487"/>
            <a:ext cx="2530198" cy="80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97" tIns="34298" rIns="68597" bIns="34298">
            <a:prstTxWarp prst="textNoShape">
              <a:avLst/>
            </a:prstTxWarp>
            <a:spAutoFit/>
          </a:bodyPr>
          <a:lstStyle/>
          <a:p>
            <a:r>
              <a:rPr lang="en-US" sz="1600" dirty="0" smtClean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One IPv4 /24 serves </a:t>
            </a:r>
          </a:p>
          <a:p>
            <a:r>
              <a:rPr lang="en-US" sz="1600" dirty="0" smtClean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2</a:t>
            </a:r>
            <a:r>
              <a:rPr lang="en-US" sz="1600" baseline="30000" dirty="0" smtClean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(6+8) </a:t>
            </a:r>
            <a:r>
              <a:rPr lang="en-US" sz="1600" dirty="0" smtClean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≈ 16,384 (vs.≈256) </a:t>
            </a:r>
          </a:p>
          <a:p>
            <a:r>
              <a:rPr lang="en-US" sz="1600" dirty="0" smtClean="0">
                <a:solidFill>
                  <a:srgbClr val="000102"/>
                </a:solidFill>
                <a:ea typeface="Handwriting - Dakota" charset="0"/>
                <a:cs typeface="Handwriting - Dakota" charset="0"/>
              </a:rPr>
              <a:t>subscribers</a:t>
            </a:r>
            <a:endParaRPr lang="en-US" sz="1600" dirty="0">
              <a:solidFill>
                <a:srgbClr val="000102"/>
              </a:solidFill>
              <a:ea typeface="Handwriting - Dakota" charset="0"/>
              <a:cs typeface="Handwriting - Dakota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9702" y="381000"/>
            <a:ext cx="8588861" cy="838200"/>
          </a:xfrm>
        </p:spPr>
        <p:txBody>
          <a:bodyPr/>
          <a:lstStyle/>
          <a:p>
            <a:r>
              <a:rPr lang="en-US" dirty="0" smtClean="0"/>
              <a:t>Stateless Address </a:t>
            </a:r>
            <a:r>
              <a:rPr lang="en-US" dirty="0"/>
              <a:t>S</a:t>
            </a:r>
            <a:r>
              <a:rPr lang="en-US" dirty="0" smtClean="0"/>
              <a:t>haring: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0627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  <p:bldP spid="1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629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1501" y="5215565"/>
            <a:ext cx="78803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1118"/>
                </a:solidFill>
                <a:latin typeface="Courier"/>
                <a:cs typeface="Courier"/>
              </a:rPr>
              <a:t>http://6lab.cisco.com/map</a:t>
            </a:r>
            <a:endParaRPr lang="en-US" sz="4000" dirty="0">
              <a:solidFill>
                <a:srgbClr val="001118"/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40231780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 noChangeAspect="1"/>
          </p:cNvSpPr>
          <p:nvPr/>
        </p:nvSpPr>
        <p:spPr>
          <a:xfrm>
            <a:off x="-10044" y="72226"/>
            <a:ext cx="9164089" cy="628814"/>
          </a:xfrm>
          <a:prstGeom prst="rect">
            <a:avLst/>
          </a:prstGeom>
        </p:spPr>
        <p:txBody>
          <a:bodyPr vert="horz" lIns="61738" tIns="34298" rIns="61738" bIns="34298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endParaRPr lang="en-US" sz="3200" dirty="0"/>
          </a:p>
        </p:txBody>
      </p:sp>
      <p:sp>
        <p:nvSpPr>
          <p:cNvPr id="37" name="Rectangle 36"/>
          <p:cNvSpPr>
            <a:spLocks noChangeAspect="1"/>
          </p:cNvSpPr>
          <p:nvPr/>
        </p:nvSpPr>
        <p:spPr bwMode="auto">
          <a:xfrm>
            <a:off x="3297101" y="4109008"/>
            <a:ext cx="780160" cy="344634"/>
          </a:xfrm>
          <a:prstGeom prst="rect">
            <a:avLst/>
          </a:prstGeom>
          <a:solidFill>
            <a:srgbClr val="0000F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IPv4</a:t>
            </a:r>
            <a:endParaRPr lang="en-US" sz="13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8" name="Rectangle 37"/>
          <p:cNvSpPr>
            <a:spLocks noChangeAspect="1"/>
          </p:cNvSpPr>
          <p:nvPr/>
        </p:nvSpPr>
        <p:spPr bwMode="auto">
          <a:xfrm>
            <a:off x="3297101" y="4453643"/>
            <a:ext cx="780160" cy="385641"/>
          </a:xfrm>
          <a:prstGeom prst="rect">
            <a:avLst/>
          </a:prstGeom>
          <a:solidFill>
            <a:srgbClr val="008000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ＭＳ Ｐゴシック" pitchFamily="-97" charset="-128"/>
              </a:rPr>
              <a:t>IPv6</a:t>
            </a:r>
            <a:endParaRPr lang="en-US" sz="135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ＭＳ Ｐゴシック" pitchFamily="-97" charset="-128"/>
            </a:endParaRPr>
          </a:p>
        </p:txBody>
      </p:sp>
      <p:sp>
        <p:nvSpPr>
          <p:cNvPr id="39" name="Rectangle 38"/>
          <p:cNvSpPr>
            <a:spLocks noChangeAspect="1"/>
          </p:cNvSpPr>
          <p:nvPr/>
        </p:nvSpPr>
        <p:spPr bwMode="auto">
          <a:xfrm>
            <a:off x="3297101" y="3763123"/>
            <a:ext cx="780160" cy="345885"/>
          </a:xfrm>
          <a:prstGeom prst="rect">
            <a:avLst/>
          </a:prstGeom>
          <a:solidFill>
            <a:srgbClr val="F68B1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Transport</a:t>
            </a:r>
            <a:endParaRPr lang="en-US" sz="13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" name="Rectangle 39"/>
          <p:cNvSpPr>
            <a:spLocks noChangeAspect="1"/>
          </p:cNvSpPr>
          <p:nvPr/>
        </p:nvSpPr>
        <p:spPr bwMode="auto">
          <a:xfrm>
            <a:off x="3297101" y="4839284"/>
            <a:ext cx="780160" cy="385641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ＭＳ Ｐゴシック" pitchFamily="-97" charset="-128"/>
              </a:rPr>
              <a:t>Link</a:t>
            </a:r>
            <a:endParaRPr lang="en-US" sz="135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ＭＳ Ｐゴシック" pitchFamily="-97" charset="-128"/>
            </a:endParaRPr>
          </a:p>
        </p:txBody>
      </p:sp>
      <p:sp>
        <p:nvSpPr>
          <p:cNvPr id="41" name="Rectangle 40"/>
          <p:cNvSpPr>
            <a:spLocks noChangeAspect="1"/>
          </p:cNvSpPr>
          <p:nvPr/>
        </p:nvSpPr>
        <p:spPr bwMode="auto">
          <a:xfrm>
            <a:off x="6901154" y="4494649"/>
            <a:ext cx="780160" cy="344634"/>
          </a:xfrm>
          <a:prstGeom prst="rect">
            <a:avLst/>
          </a:prstGeom>
          <a:solidFill>
            <a:srgbClr val="0000F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IPv4</a:t>
            </a:r>
            <a:endParaRPr lang="en-US" sz="13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2" name="Rectangle 41"/>
          <p:cNvSpPr>
            <a:spLocks noChangeAspect="1"/>
          </p:cNvSpPr>
          <p:nvPr/>
        </p:nvSpPr>
        <p:spPr bwMode="auto">
          <a:xfrm>
            <a:off x="6901154" y="4148764"/>
            <a:ext cx="780160" cy="345885"/>
          </a:xfrm>
          <a:prstGeom prst="rect">
            <a:avLst/>
          </a:prstGeom>
          <a:solidFill>
            <a:srgbClr val="F68B1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Transport</a:t>
            </a:r>
            <a:endParaRPr lang="en-US" sz="13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Rectangle 42"/>
          <p:cNvSpPr>
            <a:spLocks noChangeAspect="1"/>
          </p:cNvSpPr>
          <p:nvPr/>
        </p:nvSpPr>
        <p:spPr bwMode="auto">
          <a:xfrm>
            <a:off x="6901154" y="4839284"/>
            <a:ext cx="780160" cy="385641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ＭＳ Ｐゴシック" pitchFamily="-97" charset="-128"/>
              </a:rPr>
              <a:t>Link</a:t>
            </a:r>
            <a:endParaRPr lang="en-US" sz="135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ＭＳ Ｐゴシック" pitchFamily="-97" charset="-128"/>
            </a:endParaRPr>
          </a:p>
        </p:txBody>
      </p:sp>
      <p:sp>
        <p:nvSpPr>
          <p:cNvPr id="44" name="Rectangle 43"/>
          <p:cNvSpPr>
            <a:spLocks noChangeAspect="1"/>
          </p:cNvSpPr>
          <p:nvPr/>
        </p:nvSpPr>
        <p:spPr bwMode="auto">
          <a:xfrm>
            <a:off x="1239720" y="4494648"/>
            <a:ext cx="780160" cy="344634"/>
          </a:xfrm>
          <a:prstGeom prst="rect">
            <a:avLst/>
          </a:prstGeom>
          <a:solidFill>
            <a:srgbClr val="0000F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IPv4</a:t>
            </a:r>
            <a:endParaRPr lang="en-US" sz="13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5" name="Rectangle 44"/>
          <p:cNvSpPr>
            <a:spLocks noChangeAspect="1"/>
          </p:cNvSpPr>
          <p:nvPr/>
        </p:nvSpPr>
        <p:spPr bwMode="auto">
          <a:xfrm>
            <a:off x="1239720" y="4148764"/>
            <a:ext cx="780160" cy="345885"/>
          </a:xfrm>
          <a:prstGeom prst="rect">
            <a:avLst/>
          </a:prstGeom>
          <a:solidFill>
            <a:srgbClr val="F68B1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Transport</a:t>
            </a:r>
            <a:endParaRPr lang="en-US" sz="13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Rectangle 45"/>
          <p:cNvSpPr>
            <a:spLocks noChangeAspect="1"/>
          </p:cNvSpPr>
          <p:nvPr/>
        </p:nvSpPr>
        <p:spPr bwMode="auto">
          <a:xfrm>
            <a:off x="1239720" y="4839283"/>
            <a:ext cx="780160" cy="385641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ＭＳ Ｐゴシック" pitchFamily="-97" charset="-128"/>
              </a:rPr>
              <a:t>Link</a:t>
            </a:r>
            <a:endParaRPr lang="en-US" sz="135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ＭＳ Ｐゴシック" pitchFamily="-97" charset="-128"/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 bwMode="auto">
          <a:xfrm>
            <a:off x="4684669" y="4453642"/>
            <a:ext cx="780160" cy="385641"/>
          </a:xfrm>
          <a:prstGeom prst="rect">
            <a:avLst/>
          </a:prstGeom>
          <a:solidFill>
            <a:srgbClr val="008000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ＭＳ Ｐゴシック" pitchFamily="-97" charset="-128"/>
              </a:rPr>
              <a:t>IPv6</a:t>
            </a:r>
            <a:endParaRPr lang="en-US" sz="135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ＭＳ Ｐゴシック" pitchFamily="-97" charset="-128"/>
            </a:endParaRPr>
          </a:p>
        </p:txBody>
      </p:sp>
      <p:sp>
        <p:nvSpPr>
          <p:cNvPr id="48" name="Rectangle 47"/>
          <p:cNvSpPr>
            <a:spLocks noChangeAspect="1"/>
          </p:cNvSpPr>
          <p:nvPr/>
        </p:nvSpPr>
        <p:spPr bwMode="auto">
          <a:xfrm>
            <a:off x="4684669" y="4109010"/>
            <a:ext cx="780160" cy="345885"/>
          </a:xfrm>
          <a:prstGeom prst="rect">
            <a:avLst/>
          </a:prstGeom>
          <a:solidFill>
            <a:srgbClr val="F68B1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Transport</a:t>
            </a:r>
            <a:endParaRPr lang="en-US" sz="13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 bwMode="auto">
          <a:xfrm>
            <a:off x="4684669" y="4839283"/>
            <a:ext cx="780160" cy="385641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350" dirty="0" smtClean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ＭＳ Ｐゴシック" pitchFamily="-97" charset="-128"/>
              </a:rPr>
              <a:t>Link</a:t>
            </a:r>
            <a:endParaRPr lang="en-US" sz="135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ＭＳ Ｐゴシック" pitchFamily="-97" charset="-128"/>
            </a:endParaRPr>
          </a:p>
        </p:txBody>
      </p:sp>
      <p:sp>
        <p:nvSpPr>
          <p:cNvPr id="50" name="TextBox 49"/>
          <p:cNvSpPr txBox="1">
            <a:spLocks noChangeAspect="1"/>
          </p:cNvSpPr>
          <p:nvPr/>
        </p:nvSpPr>
        <p:spPr>
          <a:xfrm>
            <a:off x="4183129" y="4335160"/>
            <a:ext cx="398220" cy="277015"/>
          </a:xfrm>
          <a:prstGeom prst="rect">
            <a:avLst/>
          </a:prstGeom>
          <a:noFill/>
        </p:spPr>
        <p:txBody>
          <a:bodyPr wrap="none" lIns="68597" tIns="34298" rIns="68597" bIns="34298" rtlCol="0">
            <a:spAutoFit/>
          </a:bodyPr>
          <a:lstStyle/>
          <a:p>
            <a:r>
              <a:rPr lang="en-US" sz="1350" b="1" dirty="0" smtClean="0">
                <a:solidFill>
                  <a:srgbClr val="000000"/>
                </a:solidFill>
              </a:rPr>
              <a:t>OR</a:t>
            </a:r>
            <a:endParaRPr lang="en-US" sz="1350" b="1" dirty="0">
              <a:solidFill>
                <a:srgbClr val="000000"/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 bwMode="auto">
          <a:xfrm>
            <a:off x="5102056" y="4644852"/>
            <a:ext cx="309838" cy="145854"/>
          </a:xfrm>
          <a:prstGeom prst="rect">
            <a:avLst/>
          </a:prstGeom>
          <a:solidFill>
            <a:srgbClr val="0000FF"/>
          </a:solidFill>
          <a:ln w="1905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none" lIns="61609" tIns="30803" rIns="61609" bIns="30803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750" dirty="0" smtClean="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IPv4</a:t>
            </a:r>
            <a:endParaRPr lang="en-US" sz="750" dirty="0">
              <a:solidFill>
                <a:srgbClr val="FFFFFF"/>
              </a:solidFill>
              <a:latin typeface="Arial Narrow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2" name="AutoShape 6"/>
          <p:cNvSpPr>
            <a:spLocks noChangeArrowheads="1"/>
          </p:cNvSpPr>
          <p:nvPr/>
        </p:nvSpPr>
        <p:spPr bwMode="auto">
          <a:xfrm>
            <a:off x="2358323" y="1937265"/>
            <a:ext cx="648585" cy="160280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square" lIns="82124" tIns="41061" rIns="82124" bIns="41061" anchor="ctr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AutoShape 6"/>
          <p:cNvSpPr>
            <a:spLocks noChangeArrowheads="1"/>
          </p:cNvSpPr>
          <p:nvPr/>
        </p:nvSpPr>
        <p:spPr bwMode="auto">
          <a:xfrm>
            <a:off x="5564553" y="1978593"/>
            <a:ext cx="781050" cy="160280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square" lIns="82124" tIns="41061" rIns="82124" bIns="41061" anchor="ctr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ounded Rectangle 115"/>
          <p:cNvSpPr>
            <a:spLocks noChangeArrowheads="1"/>
          </p:cNvSpPr>
          <p:nvPr/>
        </p:nvSpPr>
        <p:spPr bwMode="auto">
          <a:xfrm>
            <a:off x="2998086" y="1978593"/>
            <a:ext cx="2566468" cy="1543838"/>
          </a:xfrm>
          <a:prstGeom prst="roundRect">
            <a:avLst>
              <a:gd name="adj" fmla="val 8722"/>
            </a:avLst>
          </a:prstGeom>
          <a:solidFill>
            <a:srgbClr val="008000">
              <a:alpha val="27000"/>
            </a:srgbClr>
          </a:solidFill>
          <a:ln w="9525">
            <a:solidFill>
              <a:srgbClr val="C2D1E8"/>
            </a:solidFill>
            <a:prstDash val="dash"/>
            <a:round/>
            <a:headEnd/>
            <a:tailEnd/>
          </a:ln>
        </p:spPr>
        <p:txBody>
          <a:bodyPr lIns="82124" tIns="41061" rIns="82124" bIns="41061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TextBox 53"/>
          <p:cNvSpPr txBox="1">
            <a:spLocks noChangeArrowheads="1"/>
          </p:cNvSpPr>
          <p:nvPr/>
        </p:nvSpPr>
        <p:spPr bwMode="auto">
          <a:xfrm>
            <a:off x="3170912" y="3212876"/>
            <a:ext cx="2212164" cy="27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97" tIns="34298" rIns="68597" bIns="3429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350" dirty="0" smtClean="0">
                <a:solidFill>
                  <a:srgbClr val="008000"/>
                </a:solidFill>
              </a:rPr>
              <a:t>Native IPv6 Infrastructure</a:t>
            </a:r>
            <a:endParaRPr lang="en-US" sz="1350" dirty="0">
              <a:solidFill>
                <a:srgbClr val="008000"/>
              </a:solidFill>
            </a:endParaRPr>
          </a:p>
        </p:txBody>
      </p:sp>
      <p:sp>
        <p:nvSpPr>
          <p:cNvPr id="56" name="TextBox 118"/>
          <p:cNvSpPr txBox="1">
            <a:spLocks noChangeArrowheads="1"/>
          </p:cNvSpPr>
          <p:nvPr/>
        </p:nvSpPr>
        <p:spPr bwMode="auto">
          <a:xfrm>
            <a:off x="2340678" y="3224455"/>
            <a:ext cx="654050" cy="24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97" tIns="34298" rIns="68597" bIns="34298"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350" dirty="0"/>
              <a:t>CE</a:t>
            </a:r>
          </a:p>
        </p:txBody>
      </p:sp>
      <p:pic>
        <p:nvPicPr>
          <p:cNvPr id="57" name="Picture 3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410" y="2621696"/>
            <a:ext cx="525462" cy="23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Box 124"/>
          <p:cNvSpPr txBox="1">
            <a:spLocks noChangeArrowheads="1"/>
          </p:cNvSpPr>
          <p:nvPr/>
        </p:nvSpPr>
        <p:spPr bwMode="auto">
          <a:xfrm>
            <a:off x="5215120" y="3286200"/>
            <a:ext cx="1479550" cy="24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97" tIns="34298" rIns="68597" bIns="34298"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350" dirty="0"/>
              <a:t>BR</a:t>
            </a:r>
          </a:p>
        </p:txBody>
      </p:sp>
      <p:pic>
        <p:nvPicPr>
          <p:cNvPr id="59" name="Picture 3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410" y="2316818"/>
            <a:ext cx="525462" cy="23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3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410" y="2950919"/>
            <a:ext cx="525462" cy="23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Text Box 11"/>
          <p:cNvSpPr txBox="1">
            <a:spLocks noChangeArrowheads="1"/>
          </p:cNvSpPr>
          <p:nvPr/>
        </p:nvSpPr>
        <p:spPr bwMode="auto">
          <a:xfrm>
            <a:off x="2431348" y="1998837"/>
            <a:ext cx="522288" cy="24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1609" tIns="30803" rIns="61609" bIns="30803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b="1" dirty="0" smtClean="0"/>
              <a:t>MAP</a:t>
            </a:r>
            <a:endParaRPr lang="en-US" sz="1200" b="1" dirty="0"/>
          </a:p>
        </p:txBody>
      </p:sp>
      <p:sp>
        <p:nvSpPr>
          <p:cNvPr id="62" name="Text Box 11"/>
          <p:cNvSpPr txBox="1">
            <a:spLocks noChangeArrowheads="1"/>
          </p:cNvSpPr>
          <p:nvPr/>
        </p:nvSpPr>
        <p:spPr bwMode="auto">
          <a:xfrm>
            <a:off x="5671250" y="1990016"/>
            <a:ext cx="522288" cy="24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1609" tIns="30803" rIns="61609" bIns="30803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b="1" dirty="0" smtClean="0"/>
              <a:t>MAP</a:t>
            </a:r>
            <a:endParaRPr lang="en-US" sz="1200" b="1" dirty="0"/>
          </a:p>
        </p:txBody>
      </p:sp>
      <p:pic>
        <p:nvPicPr>
          <p:cNvPr id="63" name="Picture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5000" y="2257287"/>
            <a:ext cx="533400" cy="480185"/>
          </a:xfrm>
          <a:prstGeom prst="rect">
            <a:avLst/>
          </a:prstGeom>
          <a:noFill/>
        </p:spPr>
      </p:pic>
      <p:pic>
        <p:nvPicPr>
          <p:cNvPr id="64" name="Picture 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5000" y="2767702"/>
            <a:ext cx="533400" cy="480185"/>
          </a:xfrm>
          <a:prstGeom prst="rect">
            <a:avLst/>
          </a:prstGeom>
          <a:noFill/>
        </p:spPr>
      </p:pic>
      <p:cxnSp>
        <p:nvCxnSpPr>
          <p:cNvPr id="65" name="Straight Arrow Connector 64"/>
          <p:cNvCxnSpPr/>
          <p:nvPr/>
        </p:nvCxnSpPr>
        <p:spPr>
          <a:xfrm>
            <a:off x="3200400" y="2638287"/>
            <a:ext cx="2057400" cy="0"/>
          </a:xfrm>
          <a:prstGeom prst="straightConnector1">
            <a:avLst/>
          </a:prstGeom>
          <a:ln w="38100" cmpd="sng">
            <a:solidFill>
              <a:srgbClr val="FF6600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251200" y="5257800"/>
            <a:ext cx="915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102"/>
                </a:solidFill>
              </a:rPr>
              <a:t>MAP-E</a:t>
            </a:r>
            <a:endParaRPr lang="en-US" dirty="0">
              <a:solidFill>
                <a:srgbClr val="000102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648200" y="525780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102"/>
                </a:solidFill>
              </a:rPr>
              <a:t>MAP-T</a:t>
            </a:r>
            <a:endParaRPr lang="en-US" dirty="0">
              <a:solidFill>
                <a:srgbClr val="00010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Encapsulation or Translation – Boils down to 20 </a:t>
            </a:r>
            <a:r>
              <a:rPr lang="en-US" dirty="0" smtClean="0"/>
              <a:t>bytes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273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Standardizing MAP in the IETF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49440" y="1311645"/>
            <a:ext cx="7851775" cy="4914900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spcBef>
                <a:spcPts val="1440"/>
              </a:spcBef>
              <a:buClrTx/>
            </a:pPr>
            <a:r>
              <a:rPr lang="en-US" sz="2800" dirty="0" smtClean="0">
                <a:solidFill>
                  <a:srgbClr val="001118"/>
                </a:solidFill>
              </a:rPr>
              <a:t>MAP</a:t>
            </a:r>
            <a:r>
              <a:rPr lang="en-US" sz="2800" dirty="0">
                <a:solidFill>
                  <a:srgbClr val="001118"/>
                </a:solidFill>
              </a:rPr>
              <a:t>-E </a:t>
            </a:r>
            <a:r>
              <a:rPr lang="en-US" sz="2800" dirty="0" smtClean="0">
                <a:solidFill>
                  <a:srgbClr val="001118"/>
                </a:solidFill>
              </a:rPr>
              <a:t>will be a Standards </a:t>
            </a:r>
            <a:r>
              <a:rPr lang="en-US" sz="2800" dirty="0">
                <a:solidFill>
                  <a:srgbClr val="001118"/>
                </a:solidFill>
              </a:rPr>
              <a:t>Track </a:t>
            </a:r>
            <a:r>
              <a:rPr lang="en-US" sz="2800" dirty="0" smtClean="0">
                <a:solidFill>
                  <a:srgbClr val="001118"/>
                </a:solidFill>
              </a:rPr>
              <a:t>RFC</a:t>
            </a:r>
          </a:p>
          <a:p>
            <a:pPr lvl="1">
              <a:buClrTx/>
            </a:pPr>
            <a:r>
              <a:rPr lang="en-US" sz="2600" dirty="0">
                <a:solidFill>
                  <a:srgbClr val="001118"/>
                </a:solidFill>
              </a:rPr>
              <a:t>http://</a:t>
            </a:r>
            <a:r>
              <a:rPr lang="en-US" sz="2600" dirty="0" err="1">
                <a:solidFill>
                  <a:srgbClr val="001118"/>
                </a:solidFill>
              </a:rPr>
              <a:t>tools.ietf.org</a:t>
            </a:r>
            <a:r>
              <a:rPr lang="en-US" sz="2600" dirty="0">
                <a:solidFill>
                  <a:srgbClr val="001118"/>
                </a:solidFill>
              </a:rPr>
              <a:t>/html/draft-ietf-softwire-map-07</a:t>
            </a:r>
          </a:p>
          <a:p>
            <a:pPr>
              <a:spcBef>
                <a:spcPts val="1440"/>
              </a:spcBef>
              <a:buClrTx/>
            </a:pPr>
            <a:r>
              <a:rPr lang="en-US" sz="2800" dirty="0">
                <a:solidFill>
                  <a:srgbClr val="001118"/>
                </a:solidFill>
              </a:rPr>
              <a:t>MAP-</a:t>
            </a:r>
            <a:r>
              <a:rPr lang="en-US" sz="2800" dirty="0" smtClean="0">
                <a:solidFill>
                  <a:srgbClr val="001118"/>
                </a:solidFill>
              </a:rPr>
              <a:t>T, 4rd, etc. will be Experimental or Informational</a:t>
            </a:r>
          </a:p>
          <a:p>
            <a:pPr lvl="1">
              <a:buClrTx/>
            </a:pPr>
            <a:r>
              <a:rPr lang="en-US" sz="2600" dirty="0">
                <a:solidFill>
                  <a:srgbClr val="001118"/>
                </a:solidFill>
              </a:rPr>
              <a:t>http://</a:t>
            </a:r>
            <a:r>
              <a:rPr lang="en-US" sz="2600" dirty="0" err="1">
                <a:solidFill>
                  <a:srgbClr val="001118"/>
                </a:solidFill>
              </a:rPr>
              <a:t>tools.ietf.org</a:t>
            </a:r>
            <a:r>
              <a:rPr lang="en-US" sz="2600" dirty="0">
                <a:solidFill>
                  <a:srgbClr val="001118"/>
                </a:solidFill>
              </a:rPr>
              <a:t>/html/draft-ietf-softwire-map-t-01</a:t>
            </a:r>
            <a:endParaRPr lang="en-US" sz="2600" dirty="0" smtClean="0">
              <a:solidFill>
                <a:srgbClr val="001118"/>
              </a:solidFill>
            </a:endParaRPr>
          </a:p>
          <a:p>
            <a:pPr>
              <a:spcBef>
                <a:spcPts val="1440"/>
              </a:spcBef>
              <a:buClrTx/>
            </a:pPr>
            <a:r>
              <a:rPr lang="en-US" sz="2800" dirty="0" smtClean="0">
                <a:solidFill>
                  <a:srgbClr val="001118"/>
                </a:solidFill>
              </a:rPr>
              <a:t>LW46/Pubilc4over6 can be viewed as “special cases” of MAP </a:t>
            </a:r>
          </a:p>
          <a:p>
            <a:pPr>
              <a:spcBef>
                <a:spcPts val="1440"/>
              </a:spcBef>
              <a:buClrTx/>
            </a:pPr>
            <a:r>
              <a:rPr lang="en-US" sz="2800" dirty="0" smtClean="0">
                <a:solidFill>
                  <a:srgbClr val="001118"/>
                </a:solidFill>
              </a:rPr>
              <a:t>Goal: One unified standard for CPE vendors</a:t>
            </a:r>
          </a:p>
          <a:p>
            <a:pPr>
              <a:spcBef>
                <a:spcPts val="1440"/>
              </a:spcBef>
              <a:buClrTx/>
            </a:pPr>
            <a:r>
              <a:rPr lang="en-US" sz="2800" dirty="0" smtClean="0">
                <a:solidFill>
                  <a:srgbClr val="001118"/>
                </a:solidFill>
              </a:rPr>
              <a:t>Stretch Goal: One unified standard for BR/AFTR vendors</a:t>
            </a:r>
          </a:p>
        </p:txBody>
      </p:sp>
      <p:sp>
        <p:nvSpPr>
          <p:cNvPr id="6" name="Title 1"/>
          <p:cNvSpPr txBox="1">
            <a:spLocks noChangeAspect="1"/>
          </p:cNvSpPr>
          <p:nvPr/>
        </p:nvSpPr>
        <p:spPr>
          <a:xfrm>
            <a:off x="152400" y="72226"/>
            <a:ext cx="6388100" cy="628814"/>
          </a:xfrm>
          <a:prstGeom prst="rect">
            <a:avLst/>
          </a:prstGeom>
        </p:spPr>
        <p:txBody>
          <a:bodyPr vert="horz" lIns="61738" tIns="34298" rIns="61738" bIns="34298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297330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Running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10044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testing by </a:t>
            </a:r>
            <a:r>
              <a:rPr lang="en-US" dirty="0" err="1" smtClean="0"/>
              <a:t>NIC.br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“The working applications had no need of a special configuration </a:t>
            </a:r>
            <a:r>
              <a:rPr lang="en-US" dirty="0" smtClean="0"/>
              <a:t>to work.”</a:t>
            </a:r>
          </a:p>
          <a:p>
            <a:r>
              <a:rPr lang="en-US" dirty="0" smtClean="0"/>
              <a:t>Most of the applications work OK</a:t>
            </a:r>
          </a:p>
          <a:p>
            <a:r>
              <a:rPr lang="en-US" dirty="0" smtClean="0"/>
              <a:t>FTP active mode does not work. </a:t>
            </a:r>
          </a:p>
          <a:p>
            <a:pPr lvl="1"/>
            <a:r>
              <a:rPr lang="en-US" dirty="0" smtClean="0"/>
              <a:t>(But, it’s 2013…)</a:t>
            </a:r>
          </a:p>
          <a:p>
            <a:r>
              <a:rPr lang="en-US" dirty="0" smtClean="0"/>
              <a:t>More info: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40386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tools.ietf.org</a:t>
            </a:r>
            <a:r>
              <a:rPr lang="en-US" dirty="0"/>
              <a:t>/html/draft-cordeiro-experience-mapt-testing-00</a:t>
            </a:r>
          </a:p>
        </p:txBody>
      </p:sp>
    </p:spTree>
    <p:extLst>
      <p:ext uri="{BB962C8B-B14F-4D97-AF65-F5344CB8AC3E}">
        <p14:creationId xmlns:p14="http://schemas.microsoft.com/office/powerpoint/2010/main" val="41364254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600" y="1196338"/>
            <a:ext cx="9042400" cy="2447925"/>
          </a:xfr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70311" y="3400941"/>
            <a:ext cx="8458200" cy="2102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Futura Book" pitchFamily="50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Futura Book" pitchFamily="50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Futura Book" pitchFamily="50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Futura Book" pitchFamily="50" charset="0"/>
              </a:defRPr>
            </a:lvl9pPr>
          </a:lstStyle>
          <a:p>
            <a:pPr eaLnBrk="1" hangingPunct="1">
              <a:buClr>
                <a:srgbClr val="CC0000"/>
              </a:buClr>
              <a:buSzPct val="50000"/>
            </a:pPr>
            <a:r>
              <a:rPr lang="en-US" dirty="0" smtClean="0">
                <a:latin typeface="Calibri" charset="0"/>
                <a:cs typeface="Arial" charset="0"/>
              </a:rPr>
              <a:t>IPv6 MAP Testing </a:t>
            </a:r>
            <a:br>
              <a:rPr lang="en-US" dirty="0" smtClean="0">
                <a:latin typeface="Calibri" charset="0"/>
                <a:cs typeface="Arial" charset="0"/>
              </a:rPr>
            </a:br>
            <a:r>
              <a:rPr lang="en-US" dirty="0" smtClean="0">
                <a:latin typeface="Calibri" charset="0"/>
                <a:cs typeface="Arial" charset="0"/>
              </a:rPr>
              <a:t>at Multi-Vendor Interoperability Test Event 2013</a:t>
            </a:r>
            <a:endParaRPr lang="en-US" dirty="0">
              <a:latin typeface="Calibri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71600" y="138004"/>
            <a:ext cx="7467600" cy="105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charset="0"/>
              <a:buChar char="n"/>
              <a:defRPr sz="28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charset="0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charset="0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charset="0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charset="0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SzPct val="50000"/>
              <a:buFont typeface="Wingdings" charset="0"/>
              <a:buNone/>
            </a:pPr>
            <a:r>
              <a:rPr lang="en-US" dirty="0" smtClean="0">
                <a:latin typeface="Calibri" charset="0"/>
              </a:rPr>
              <a:t>European Advanced Networking Test Center</a:t>
            </a:r>
          </a:p>
          <a:p>
            <a:pPr eaLnBrk="1" hangingPunct="1">
              <a:buSzPct val="50000"/>
              <a:buFont typeface="Wingdings" charset="0"/>
              <a:buNone/>
            </a:pPr>
            <a:endParaRPr lang="en-US" sz="1400" dirty="0" smtClean="0">
              <a:latin typeface="Calibri" charset="0"/>
            </a:endParaRPr>
          </a:p>
          <a:p>
            <a:pPr eaLnBrk="1" hangingPunct="1">
              <a:buSzPct val="50000"/>
              <a:buFont typeface="Wingdings" charset="0"/>
              <a:buNone/>
            </a:pPr>
            <a:endParaRPr lang="en-US" sz="14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019540"/>
      </p:ext>
    </p:extLst>
  </p:cSld>
  <p:clrMapOvr>
    <a:masterClrMapping/>
  </p:clrMapOvr>
  <p:transition xmlns:p14="http://schemas.microsoft.com/office/powerpoint/2010/main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Mapping of Address and Port (MAP)</a:t>
            </a:r>
            <a:br>
              <a:rPr lang="en-US">
                <a:latin typeface="Calibri" charset="0"/>
              </a:rPr>
            </a:br>
            <a:r>
              <a:rPr lang="en-US" sz="2000">
                <a:latin typeface="Calibri" charset="0"/>
              </a:rPr>
              <a:t>IPv6 Tests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219200"/>
            <a:ext cx="4679950" cy="47244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n"/>
              <a:defRPr/>
            </a:pPr>
            <a:r>
              <a:rPr lang="en-US" sz="2400" dirty="0">
                <a:ea typeface="+mn-ea"/>
              </a:rPr>
              <a:t>Stateless counterpart to </a:t>
            </a:r>
            <a:r>
              <a:rPr lang="en-US" sz="2400" dirty="0" smtClean="0">
                <a:ea typeface="+mn-ea"/>
              </a:rPr>
              <a:t/>
            </a:r>
            <a:br>
              <a:rPr lang="en-US" sz="2400" dirty="0" smtClean="0">
                <a:ea typeface="+mn-ea"/>
              </a:rPr>
            </a:br>
            <a:r>
              <a:rPr lang="en-US" sz="2400" dirty="0" smtClean="0">
                <a:ea typeface="+mn-ea"/>
              </a:rPr>
              <a:t>DS-Lite</a:t>
            </a:r>
            <a:endParaRPr lang="en-US" sz="2400" dirty="0">
              <a:ea typeface="+mn-ea"/>
            </a:endParaRPr>
          </a:p>
          <a:p>
            <a:pPr>
              <a:buFont typeface="Wingdings" pitchFamily="2" charset="2"/>
              <a:buChar char="n"/>
              <a:defRPr/>
            </a:pPr>
            <a:r>
              <a:rPr lang="en-US" sz="2400" dirty="0">
                <a:ea typeface="+mn-ea"/>
              </a:rPr>
              <a:t>Designed to be used without </a:t>
            </a:r>
            <a:r>
              <a:rPr lang="en-US" sz="2400" dirty="0" smtClean="0">
                <a:ea typeface="+mn-ea"/>
              </a:rPr>
              <a:t>Carrier-Grade NAT</a:t>
            </a:r>
            <a:endParaRPr lang="en-US" sz="2400" dirty="0">
              <a:ea typeface="+mn-ea"/>
            </a:endParaRPr>
          </a:p>
          <a:p>
            <a:pPr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</a:rPr>
              <a:t>Cisco ASR1000, ASR9000 and </a:t>
            </a:r>
            <a:r>
              <a:rPr lang="en-US" sz="2400" dirty="0" err="1" smtClean="0">
                <a:ea typeface="+mn-ea"/>
              </a:rPr>
              <a:t>Cernet</a:t>
            </a:r>
            <a:r>
              <a:rPr lang="en-US" sz="2400" dirty="0" smtClean="0">
                <a:ea typeface="+mn-ea"/>
              </a:rPr>
              <a:t> (CPE) participated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sz="2400" dirty="0" smtClean="0">
                <a:ea typeface="+mn-ea"/>
              </a:rPr>
              <a:t>Successfully tested: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</a:rPr>
              <a:t>Mapping of Address and Port with Encapsulation (MAP-E)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sz="2400" dirty="0" smtClean="0">
                <a:ea typeface="+mn-ea"/>
              </a:rPr>
              <a:t>Mapping of Address and Port using Translation (MAP-T)</a:t>
            </a:r>
          </a:p>
        </p:txBody>
      </p:sp>
      <p:pic>
        <p:nvPicPr>
          <p:cNvPr id="9220" name="Picture 3" descr="C:\Users\sajjad\Desktop\migration mappin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1450" y="1052513"/>
            <a:ext cx="37846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9685228"/>
      </p:ext>
    </p:extLst>
  </p:cSld>
  <p:clrMapOvr>
    <a:masterClrMapping/>
  </p:clrMapOvr>
  <p:transition xmlns:p14="http://schemas.microsoft.com/office/powerpoint/2010/main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8500" y="4886207"/>
            <a:ext cx="2059991" cy="77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9702" y="197016"/>
            <a:ext cx="8588861" cy="838200"/>
          </a:xfrm>
        </p:spPr>
        <p:txBody>
          <a:bodyPr/>
          <a:lstStyle/>
          <a:p>
            <a:r>
              <a:rPr lang="en-US" dirty="0" smtClean="0"/>
              <a:t>MAP on ASR 9K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0" y="1149350"/>
            <a:ext cx="8202613" cy="45275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MAP does not route traffic through the ISM Blade, yielding line </a:t>
            </a:r>
            <a:r>
              <a:rPr lang="en-US" sz="2800" dirty="0"/>
              <a:t>rate </a:t>
            </a:r>
            <a:r>
              <a:rPr lang="en-US" sz="2800" dirty="0" smtClean="0"/>
              <a:t>performance. </a:t>
            </a:r>
          </a:p>
          <a:p>
            <a:pPr marL="692150" lvl="1" indent="-285750">
              <a:buFont typeface="Arial"/>
              <a:buChar char="•"/>
            </a:pPr>
            <a:r>
              <a:rPr lang="en-US" sz="2400" dirty="0" smtClean="0"/>
              <a:t>Using A9K</a:t>
            </a:r>
            <a:r>
              <a:rPr lang="en-US" sz="2400" dirty="0"/>
              <a:t>-24x10G line </a:t>
            </a:r>
            <a:r>
              <a:rPr lang="en-US" sz="2400" dirty="0" smtClean="0"/>
              <a:t>cards = 240 </a:t>
            </a:r>
            <a:r>
              <a:rPr lang="en-US" sz="2400" dirty="0" err="1" smtClean="0"/>
              <a:t>Gbps</a:t>
            </a:r>
            <a:r>
              <a:rPr lang="en-US" sz="2400" dirty="0" smtClean="0"/>
              <a:t> per slot!</a:t>
            </a:r>
          </a:p>
          <a:p>
            <a:pPr marL="692150" lvl="1" indent="-285750">
              <a:buFont typeface="Arial"/>
              <a:buChar char="•"/>
            </a:pPr>
            <a:r>
              <a:rPr lang="en-US" sz="2400" dirty="0" smtClean="0"/>
              <a:t>7 x 240 = </a:t>
            </a:r>
            <a:r>
              <a:rPr lang="en-US" sz="2400" b="1" dirty="0" smtClean="0"/>
              <a:t>1.68 </a:t>
            </a:r>
            <a:r>
              <a:rPr lang="en-US" sz="2400" b="1" dirty="0" err="1"/>
              <a:t>Tbps</a:t>
            </a:r>
            <a:r>
              <a:rPr lang="en-US" sz="2400" b="1" dirty="0"/>
              <a:t> on a 9010 chassis</a:t>
            </a:r>
            <a:r>
              <a:rPr lang="en-US" sz="2400" dirty="0" smtClean="0"/>
              <a:t>.</a:t>
            </a:r>
          </a:p>
          <a:p>
            <a:r>
              <a:rPr lang="en-US" sz="2800" dirty="0"/>
              <a:t>DS-Lite routes traffic through the ISM Blade</a:t>
            </a:r>
          </a:p>
          <a:p>
            <a:pPr marL="692150" lvl="1" indent="-285750">
              <a:buFont typeface="Arial"/>
              <a:buChar char="•"/>
            </a:pPr>
            <a:r>
              <a:rPr lang="en-US" sz="2400" dirty="0"/>
              <a:t>14Gbps </a:t>
            </a:r>
            <a:r>
              <a:rPr lang="en-US" sz="2400" dirty="0" smtClean="0"/>
              <a:t>per </a:t>
            </a:r>
            <a:r>
              <a:rPr lang="en-US" sz="2400" dirty="0"/>
              <a:t>slot</a:t>
            </a:r>
          </a:p>
          <a:p>
            <a:pPr marL="692150" lvl="1" indent="-285750">
              <a:buFont typeface="Arial"/>
              <a:buChar char="•"/>
            </a:pPr>
            <a:endParaRPr lang="en-US" sz="2400" dirty="0"/>
          </a:p>
          <a:p>
            <a:pPr marL="692150" lvl="1" indent="-285750">
              <a:buFont typeface="Arial"/>
              <a:buChar char="•"/>
            </a:pPr>
            <a:endParaRPr lang="en-US" sz="2400" dirty="0" smtClean="0"/>
          </a:p>
          <a:p>
            <a:pPr marL="692150" lvl="1" indent="-285750">
              <a:buFont typeface="Arial"/>
              <a:buChar char="•"/>
            </a:pPr>
            <a:endParaRPr lang="en-US" sz="2400" dirty="0" smtClean="0"/>
          </a:p>
        </p:txBody>
      </p:sp>
      <p:pic>
        <p:nvPicPr>
          <p:cNvPr id="4" name="Picture 3" descr="LKL0003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592" y="4245855"/>
            <a:ext cx="2305990" cy="1844792"/>
          </a:xfrm>
          <a:prstGeom prst="rect">
            <a:avLst/>
          </a:prstGeom>
        </p:spPr>
      </p:pic>
      <p:pic>
        <p:nvPicPr>
          <p:cNvPr id="8" name="Picture 26" descr="LKI0203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3701" y="4055354"/>
            <a:ext cx="2154837" cy="178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419414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 talk about 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There’re plenty of interesting technologies emerging</a:t>
            </a:r>
          </a:p>
          <a:p>
            <a:pPr lvl="1"/>
            <a:r>
              <a:rPr lang="en-US" dirty="0" smtClean="0"/>
              <a:t>Let’s pick MAP: a sustainable life-support for IPv4</a:t>
            </a:r>
          </a:p>
          <a:p>
            <a:r>
              <a:rPr lang="en-US" dirty="0" smtClean="0"/>
              <a:t>Not all of them are on the shelves yet</a:t>
            </a:r>
          </a:p>
          <a:p>
            <a:pPr lvl="1"/>
            <a:r>
              <a:rPr lang="en-US" dirty="0" smtClean="0"/>
              <a:t>There are some CPE vendors working on it, but I want one *now*</a:t>
            </a:r>
          </a:p>
          <a:p>
            <a:r>
              <a:rPr lang="en-US" dirty="0" smtClean="0"/>
              <a:t>Practical steps to make your own CPE for experimental purposes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17595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914298" cy="838200"/>
          </a:xfrm>
        </p:spPr>
        <p:txBody>
          <a:bodyPr/>
          <a:lstStyle/>
          <a:p>
            <a:r>
              <a:rPr lang="en-US" dirty="0" smtClean="0"/>
              <a:t>CPE code: http://</a:t>
            </a:r>
            <a:r>
              <a:rPr lang="en-US" dirty="0" err="1" smtClean="0"/>
              <a:t>github.com</a:t>
            </a:r>
            <a:r>
              <a:rPr lang="en-US" dirty="0" smtClean="0"/>
              <a:t>/</a:t>
            </a:r>
            <a:r>
              <a:rPr lang="en-US" dirty="0" err="1" smtClean="0"/>
              <a:t>cernet</a:t>
            </a:r>
            <a:r>
              <a:rPr lang="en-US" dirty="0" smtClean="0"/>
              <a:t>/MAP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751" y="1441345"/>
            <a:ext cx="6605761" cy="457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6557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DIY CPE: How 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03745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“E” or “T” ?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0" y="1905000"/>
            <a:ext cx="6477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http://tools.ietf.org/html/draft-ietf-softwire-</a:t>
            </a:r>
            <a:r>
              <a:rPr lang="en-US" dirty="0" smtClean="0">
                <a:hlinkClick r:id="rId2"/>
              </a:rPr>
              <a:t>map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Standards Track</a:t>
            </a:r>
          </a:p>
          <a:p>
            <a:r>
              <a:rPr lang="en-US" dirty="0"/>
              <a:t>	</a:t>
            </a:r>
            <a:r>
              <a:rPr lang="en-US" dirty="0" smtClean="0"/>
              <a:t>Running code on ASR9k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2819400"/>
            <a:ext cx="5486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http://tools.ietf.org/html/draft-ietf-softwire-map-</a:t>
            </a:r>
            <a:r>
              <a:rPr lang="en-US" dirty="0" smtClean="0">
                <a:hlinkClick r:id="rId3"/>
              </a:rPr>
              <a:t>t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Experimental Track</a:t>
            </a:r>
          </a:p>
          <a:p>
            <a:r>
              <a:rPr lang="en-US" dirty="0" smtClean="0"/>
              <a:t>	Running code on ASR9k, ASR1k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4572000"/>
            <a:ext cx="662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My deciding factor: the size of the box. Also, I like NATs. “T”.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93451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own CPE: </a:t>
            </a:r>
            <a:r>
              <a:rPr lang="en-US" dirty="0" err="1" smtClean="0"/>
              <a:t>OpenWRT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Great platform support</a:t>
            </a:r>
          </a:p>
          <a:p>
            <a:r>
              <a:rPr lang="en-US" dirty="0" smtClean="0"/>
              <a:t>Well documented</a:t>
            </a:r>
          </a:p>
          <a:p>
            <a:r>
              <a:rPr lang="en-US" dirty="0" smtClean="0"/>
              <a:t>Open Source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24267"/>
          <a:stretch/>
        </p:blipFill>
        <p:spPr>
          <a:xfrm>
            <a:off x="3581400" y="1981200"/>
            <a:ext cx="485292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0983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own CPE: the hardware (TP-Link)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X86 VM</a:t>
            </a:r>
          </a:p>
          <a:p>
            <a:pPr lvl="1"/>
            <a:r>
              <a:rPr lang="en-US" dirty="0" smtClean="0"/>
              <a:t>The cheapest</a:t>
            </a:r>
          </a:p>
          <a:p>
            <a:r>
              <a:rPr lang="en-US" dirty="0" smtClean="0"/>
              <a:t>TL-WR703N</a:t>
            </a:r>
          </a:p>
          <a:p>
            <a:pPr lvl="1"/>
            <a:r>
              <a:rPr lang="en-US" dirty="0" smtClean="0"/>
              <a:t>The smallest</a:t>
            </a:r>
          </a:p>
          <a:p>
            <a:r>
              <a:rPr lang="en-US" dirty="0"/>
              <a:t>TL-</a:t>
            </a:r>
            <a:r>
              <a:rPr lang="en-US" dirty="0" smtClean="0"/>
              <a:t>MR3020</a:t>
            </a:r>
          </a:p>
          <a:p>
            <a:pPr lvl="1"/>
            <a:r>
              <a:rPr lang="en-US" dirty="0" smtClean="0"/>
              <a:t>Feels more polished</a:t>
            </a:r>
          </a:p>
          <a:p>
            <a:r>
              <a:rPr lang="en-US" dirty="0" smtClean="0"/>
              <a:t>TL-WR1043ND</a:t>
            </a:r>
          </a:p>
          <a:p>
            <a:pPr lvl="1"/>
            <a:r>
              <a:rPr lang="en-US" dirty="0" err="1" smtClean="0"/>
              <a:t>PoC</a:t>
            </a:r>
            <a:r>
              <a:rPr lang="en-US" dirty="0" smtClean="0"/>
              <a:t> platform of choice</a:t>
            </a:r>
          </a:p>
          <a:p>
            <a:r>
              <a:rPr lang="en-US" dirty="0" smtClean="0"/>
              <a:t>TL-WDR4300</a:t>
            </a:r>
          </a:p>
          <a:p>
            <a:pPr lvl="1"/>
            <a:r>
              <a:rPr lang="en-US" dirty="0" smtClean="0"/>
              <a:t>The luxury CPE.</a:t>
            </a:r>
          </a:p>
          <a:p>
            <a:pPr lvl="1"/>
            <a:endParaRPr lang="en-US" dirty="0"/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752600"/>
            <a:ext cx="559889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070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your build environment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Ubuntu 12.04 Server install with all-defaults</a:t>
            </a:r>
          </a:p>
          <a:p>
            <a:r>
              <a:rPr lang="en-US" dirty="0" smtClean="0"/>
              <a:t>In a VM =&gt; easy to rollback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3124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/>
              <a:t>sudo</a:t>
            </a:r>
            <a:r>
              <a:rPr lang="en-US" dirty="0"/>
              <a:t> apt-get update</a:t>
            </a:r>
          </a:p>
          <a:p>
            <a:r>
              <a:rPr lang="en-US" dirty="0" err="1"/>
              <a:t>sudo</a:t>
            </a:r>
            <a:r>
              <a:rPr lang="en-US" dirty="0"/>
              <a:t> apt-get upgrade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44958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sudo</a:t>
            </a:r>
            <a:r>
              <a:rPr lang="en-US" dirty="0" smtClean="0"/>
              <a:t> </a:t>
            </a:r>
            <a:r>
              <a:rPr lang="en-US" dirty="0"/>
              <a:t>apt-get install build-essential subversion </a:t>
            </a:r>
            <a:r>
              <a:rPr lang="en-US" dirty="0" err="1"/>
              <a:t>git</a:t>
            </a:r>
            <a:r>
              <a:rPr lang="en-US" dirty="0"/>
              <a:t>-core libncurses5-dev </a:t>
            </a:r>
            <a:endParaRPr lang="en-US" dirty="0" smtClean="0"/>
          </a:p>
          <a:p>
            <a:r>
              <a:rPr lang="en-US" dirty="0" err="1"/>
              <a:t>s</a:t>
            </a:r>
            <a:r>
              <a:rPr lang="en-US" dirty="0" err="1" smtClean="0"/>
              <a:t>udo</a:t>
            </a:r>
            <a:r>
              <a:rPr lang="en-US" dirty="0" smtClean="0"/>
              <a:t> apt-get install zlib1g</a:t>
            </a:r>
            <a:r>
              <a:rPr lang="en-US" dirty="0"/>
              <a:t>-dev gawk flex quilt </a:t>
            </a:r>
            <a:r>
              <a:rPr lang="en-US" dirty="0" err="1"/>
              <a:t>libssl-dev</a:t>
            </a:r>
            <a:r>
              <a:rPr lang="en-US" dirty="0"/>
              <a:t> </a:t>
            </a:r>
            <a:r>
              <a:rPr lang="en-US" dirty="0" smtClean="0"/>
              <a:t>unzip</a:t>
            </a:r>
          </a:p>
          <a:p>
            <a:r>
              <a:rPr lang="en-US" dirty="0" err="1"/>
              <a:t>s</a:t>
            </a:r>
            <a:r>
              <a:rPr lang="en-US" dirty="0" err="1" smtClean="0"/>
              <a:t>udo</a:t>
            </a:r>
            <a:r>
              <a:rPr lang="en-US" dirty="0" smtClean="0"/>
              <a:t> apt-get install </a:t>
            </a:r>
            <a:r>
              <a:rPr lang="en-US" dirty="0" err="1" smtClean="0"/>
              <a:t>xsltproc</a:t>
            </a:r>
            <a:r>
              <a:rPr lang="en-US" dirty="0" smtClean="0"/>
              <a:t> </a:t>
            </a:r>
            <a:r>
              <a:rPr lang="en-US" dirty="0" err="1"/>
              <a:t>libxml</a:t>
            </a:r>
            <a:r>
              <a:rPr lang="en-US" dirty="0"/>
              <a:t>-parser-</a:t>
            </a:r>
            <a:r>
              <a:rPr lang="en-US" dirty="0" err="1"/>
              <a:t>perl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2775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out the trunk: “bleeding edge”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90800" y="5715000"/>
            <a:ext cx="4264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git</a:t>
            </a:r>
            <a:r>
              <a:rPr lang="en-US" dirty="0"/>
              <a:t> clone </a:t>
            </a:r>
            <a:r>
              <a:rPr lang="en-US" dirty="0" err="1"/>
              <a:t>git</a:t>
            </a:r>
            <a:r>
              <a:rPr lang="en-US" dirty="0"/>
              <a:t>://</a:t>
            </a:r>
            <a:r>
              <a:rPr lang="en-US" dirty="0" err="1"/>
              <a:t>git.openwrt.org</a:t>
            </a:r>
            <a:r>
              <a:rPr lang="en-US" dirty="0"/>
              <a:t>/</a:t>
            </a:r>
            <a:r>
              <a:rPr lang="en-US" dirty="0" err="1" smtClean="0"/>
              <a:t>openwrt.git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371600"/>
            <a:ext cx="5105400" cy="400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88612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 and add all the packages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09800" y="2743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cd </a:t>
            </a:r>
            <a:r>
              <a:rPr lang="en-US" dirty="0" err="1" smtClean="0"/>
              <a:t>openwrt</a:t>
            </a:r>
            <a:endParaRPr lang="en-US" dirty="0" smtClean="0"/>
          </a:p>
          <a:p>
            <a:r>
              <a:rPr lang="en-US" dirty="0" smtClean="0"/>
              <a:t>.</a:t>
            </a:r>
            <a:r>
              <a:rPr lang="en-US" dirty="0"/>
              <a:t>/scripts/feeds update -a</a:t>
            </a:r>
          </a:p>
          <a:p>
            <a:r>
              <a:rPr lang="en-US" dirty="0"/>
              <a:t>./scripts/feeds install -a</a:t>
            </a:r>
          </a:p>
        </p:txBody>
      </p:sp>
    </p:spTree>
    <p:extLst>
      <p:ext uri="{BB962C8B-B14F-4D97-AF65-F5344CB8AC3E}">
        <p14:creationId xmlns:p14="http://schemas.microsoft.com/office/powerpoint/2010/main" val="2914515573"/>
      </p:ext>
    </p:extLst>
  </p:cSld>
  <p:clrMapOvr>
    <a:masterClrMapping/>
  </p:clrMapOvr>
  <p:transition xmlns:p14="http://schemas.microsoft.com/office/powerpoint/2010/main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Configure your CPE a la carte!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124200" y="5791200"/>
            <a:ext cx="2006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make </a:t>
            </a:r>
            <a:r>
              <a:rPr lang="en-US" dirty="0" err="1"/>
              <a:t>menuconfig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447800"/>
            <a:ext cx="5638800" cy="417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4806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“make”: Take a break!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52600" y="6019800"/>
            <a:ext cx="749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make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447800"/>
            <a:ext cx="5791200" cy="433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912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Post-IPv4 SP 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1649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But, what about MAP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08632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Several packages exist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ASAMAP (kernel patches)</a:t>
            </a:r>
          </a:p>
          <a:p>
            <a:pPr lvl="1"/>
            <a:r>
              <a:rPr lang="en-US" dirty="0"/>
              <a:t>http://</a:t>
            </a:r>
            <a:r>
              <a:rPr lang="en-US" dirty="0" err="1"/>
              <a:t>enog.jp</a:t>
            </a:r>
            <a:r>
              <a:rPr lang="en-US" dirty="0"/>
              <a:t>/~</a:t>
            </a:r>
            <a:r>
              <a:rPr lang="en-US" dirty="0" err="1"/>
              <a:t>masakazu</a:t>
            </a:r>
            <a:r>
              <a:rPr lang="en-US" dirty="0"/>
              <a:t>/</a:t>
            </a:r>
            <a:r>
              <a:rPr lang="en-US" dirty="0" err="1"/>
              <a:t>vyatta</a:t>
            </a:r>
            <a:r>
              <a:rPr lang="en-US" dirty="0"/>
              <a:t>/map/</a:t>
            </a:r>
            <a:endParaRPr lang="en-US" dirty="0" smtClean="0"/>
          </a:p>
          <a:p>
            <a:r>
              <a:rPr lang="en-US" dirty="0" smtClean="0"/>
              <a:t>CERNET MAP (kernel module)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github.com</a:t>
            </a:r>
            <a:r>
              <a:rPr lang="en-US" dirty="0"/>
              <a:t>/</a:t>
            </a:r>
            <a:r>
              <a:rPr lang="en-US" dirty="0" err="1"/>
              <a:t>cernet</a:t>
            </a:r>
            <a:r>
              <a:rPr lang="en-US" dirty="0"/>
              <a:t>/MAP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38271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CERNET MAP manual provisioning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ivictl</a:t>
            </a:r>
            <a:r>
              <a:rPr lang="en-US" dirty="0"/>
              <a:t> -s -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br-lan</a:t>
            </a:r>
            <a:r>
              <a:rPr lang="en-US" dirty="0"/>
              <a:t> -I wan0 -H -a 192.168.1.1/24 -A 1.1.1.1/32 -P 2001:6f8:147e:1000::/52 -R 16 -z 4 -o 14 -c 1234 -T</a:t>
            </a:r>
          </a:p>
          <a:p>
            <a:r>
              <a:rPr lang="en-US" dirty="0" err="1"/>
              <a:t>ivictl</a:t>
            </a:r>
            <a:r>
              <a:rPr lang="en-US" dirty="0"/>
              <a:t> -r -d -P 2610:d0:1208:cafe::/64 </a:t>
            </a:r>
            <a:r>
              <a:rPr lang="en-US" dirty="0" smtClean="0"/>
              <a:t>–T</a:t>
            </a:r>
          </a:p>
          <a:p>
            <a:endParaRPr lang="en-US" dirty="0"/>
          </a:p>
          <a:p>
            <a:pPr lvl="1"/>
            <a:r>
              <a:rPr lang="en-US" dirty="0" smtClean="0"/>
              <a:t>(does it look complicated to you too ?)</a:t>
            </a:r>
          </a:p>
        </p:txBody>
      </p:sp>
    </p:spTree>
    <p:extLst>
      <p:ext uri="{BB962C8B-B14F-4D97-AF65-F5344CB8AC3E}">
        <p14:creationId xmlns:p14="http://schemas.microsoft.com/office/powerpoint/2010/main" val="7832484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There’s got to be a better way!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IETF draft - </a:t>
            </a:r>
            <a:r>
              <a:rPr lang="en-US" b="1" dirty="0"/>
              <a:t>draft-ietf-softwire-map-dhcp-</a:t>
            </a:r>
            <a:r>
              <a:rPr lang="en-US" b="1" dirty="0" smtClean="0"/>
              <a:t>03</a:t>
            </a:r>
          </a:p>
          <a:p>
            <a:r>
              <a:rPr lang="en-US" dirty="0" smtClean="0"/>
              <a:t>A new “MAP” DHCPv6 option</a:t>
            </a:r>
          </a:p>
          <a:p>
            <a:pPr lvl="1"/>
            <a:r>
              <a:rPr lang="en-US" dirty="0" smtClean="0"/>
              <a:t>Rule option</a:t>
            </a:r>
          </a:p>
          <a:p>
            <a:pPr lvl="1"/>
            <a:r>
              <a:rPr lang="en-US" dirty="0" smtClean="0"/>
              <a:t>DMR option</a:t>
            </a:r>
          </a:p>
          <a:p>
            <a:pPr lvl="1"/>
            <a:r>
              <a:rPr lang="en-US" dirty="0" smtClean="0"/>
              <a:t>MAP Port Parameters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*static* value, the same across the entire MAP domain</a:t>
            </a:r>
          </a:p>
          <a:p>
            <a:r>
              <a:rPr lang="en-US" dirty="0" smtClean="0"/>
              <a:t>Let’s do some coding!</a:t>
            </a:r>
          </a:p>
        </p:txBody>
      </p:sp>
    </p:spTree>
    <p:extLst>
      <p:ext uri="{BB962C8B-B14F-4D97-AF65-F5344CB8AC3E}">
        <p14:creationId xmlns:p14="http://schemas.microsoft.com/office/powerpoint/2010/main" val="337891557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Odhcp6c custom scripting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Starts /</a:t>
            </a:r>
            <a:r>
              <a:rPr lang="en-US" dirty="0" err="1" smtClean="0"/>
              <a:t>etc</a:t>
            </a:r>
            <a:r>
              <a:rPr lang="en-US" dirty="0" smtClean="0"/>
              <a:t>/odhcp6c.user on addressing changes</a:t>
            </a:r>
          </a:p>
          <a:p>
            <a:r>
              <a:rPr lang="en-US" dirty="0" smtClean="0"/>
              <a:t>Preset environment variables</a:t>
            </a:r>
          </a:p>
          <a:p>
            <a:pPr lvl="1"/>
            <a:r>
              <a:rPr lang="en-US" dirty="0" smtClean="0"/>
              <a:t>Allocated prefixes</a:t>
            </a:r>
          </a:p>
          <a:p>
            <a:pPr lvl="1"/>
            <a:r>
              <a:rPr lang="en-US" dirty="0" smtClean="0"/>
              <a:t>DHCPv6 options requested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5534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implementation in shell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~1 day to write </a:t>
            </a:r>
          </a:p>
          <a:p>
            <a:r>
              <a:rPr lang="en-US" dirty="0" smtClean="0"/>
              <a:t>Works </a:t>
            </a:r>
          </a:p>
          <a:p>
            <a:r>
              <a:rPr lang="en-US" dirty="0" smtClean="0"/>
              <a:t>Problem: way too slow</a:t>
            </a:r>
          </a:p>
          <a:p>
            <a:r>
              <a:rPr lang="en-US" dirty="0" smtClean="0"/>
              <a:t>Need a rewrite!</a:t>
            </a:r>
          </a:p>
        </p:txBody>
      </p:sp>
    </p:spTree>
    <p:extLst>
      <p:ext uri="{BB962C8B-B14F-4D97-AF65-F5344CB8AC3E}">
        <p14:creationId xmlns:p14="http://schemas.microsoft.com/office/powerpoint/2010/main" val="46889823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do it in 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https://github.com/ayourtch/</a:t>
            </a:r>
            <a:r>
              <a:rPr lang="en-US" dirty="0" smtClean="0">
                <a:hlinkClick r:id="rId2"/>
              </a:rPr>
              <a:t>mdpc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23827"/>
          <a:stretch/>
        </p:blipFill>
        <p:spPr>
          <a:xfrm>
            <a:off x="685800" y="1904999"/>
            <a:ext cx="7239000" cy="432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2622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DHCPv6 interaction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828800"/>
            <a:ext cx="1905000" cy="1066800"/>
          </a:xfrm>
          <a:prstGeom prst="rec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odhcp6c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0" y="1828800"/>
            <a:ext cx="1905000" cy="1066800"/>
          </a:xfrm>
          <a:prstGeom prst="rec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</a:t>
            </a:r>
            <a:r>
              <a:rPr lang="en-US" dirty="0" smtClean="0"/>
              <a:t>dhcp6c.user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0" y="3581400"/>
            <a:ext cx="1905000" cy="1066800"/>
          </a:xfrm>
          <a:prstGeom prst="rec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mdpc</a:t>
            </a:r>
            <a:endParaRPr lang="en-US" dirty="0" smtClean="0"/>
          </a:p>
        </p:txBody>
      </p:sp>
      <p:sp>
        <p:nvSpPr>
          <p:cNvPr id="7" name="Rectangle 6"/>
          <p:cNvSpPr/>
          <p:nvPr/>
        </p:nvSpPr>
        <p:spPr>
          <a:xfrm>
            <a:off x="6477000" y="5029200"/>
            <a:ext cx="1905000" cy="1066800"/>
          </a:xfrm>
          <a:prstGeom prst="rec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ivictl</a:t>
            </a:r>
            <a:endParaRPr lang="en-US" dirty="0" smtClean="0"/>
          </a:p>
        </p:txBody>
      </p:sp>
      <p:cxnSp>
        <p:nvCxnSpPr>
          <p:cNvPr id="9" name="Straight Arrow Connector 8"/>
          <p:cNvCxnSpPr>
            <a:stCxn id="4" idx="3"/>
            <a:endCxn id="5" idx="1"/>
          </p:cNvCxnSpPr>
          <p:nvPr/>
        </p:nvCxnSpPr>
        <p:spPr>
          <a:xfrm>
            <a:off x="2590800" y="2362200"/>
            <a:ext cx="1219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2"/>
            <a:endCxn id="6" idx="0"/>
          </p:cNvCxnSpPr>
          <p:nvPr/>
        </p:nvCxnSpPr>
        <p:spPr>
          <a:xfrm>
            <a:off x="4762500" y="2895600"/>
            <a:ext cx="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6" idx="2"/>
            <a:endCxn id="7" idx="1"/>
          </p:cNvCxnSpPr>
          <p:nvPr/>
        </p:nvCxnSpPr>
        <p:spPr>
          <a:xfrm rot="16200000" flipH="1">
            <a:off x="5162550" y="4248150"/>
            <a:ext cx="914400" cy="171450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362200" y="3200400"/>
            <a:ext cx="6248400" cy="304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6096000" y="3276600"/>
            <a:ext cx="243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Not in standard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473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Adding your stuff to</a:t>
            </a:r>
            <a:br>
              <a:rPr lang="en-US" dirty="0" smtClean="0"/>
            </a:br>
            <a:r>
              <a:rPr lang="en-US" dirty="0" smtClean="0"/>
              <a:t>default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4011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Packages and feeds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Package</a:t>
            </a:r>
          </a:p>
          <a:p>
            <a:pPr lvl="1"/>
            <a:r>
              <a:rPr lang="en-US" dirty="0" smtClean="0"/>
              <a:t>An </a:t>
            </a:r>
            <a:r>
              <a:rPr lang="en-US" dirty="0" err="1" smtClean="0"/>
              <a:t>OpenWRT</a:t>
            </a:r>
            <a:r>
              <a:rPr lang="en-US" dirty="0" smtClean="0"/>
              <a:t>-specific abstraction</a:t>
            </a:r>
          </a:p>
          <a:p>
            <a:pPr lvl="1"/>
            <a:r>
              <a:rPr lang="en-US" dirty="0" smtClean="0"/>
              <a:t>Describes</a:t>
            </a:r>
          </a:p>
          <a:p>
            <a:pPr lvl="1"/>
            <a:r>
              <a:rPr lang="en-US" dirty="0"/>
              <a:t>	</a:t>
            </a:r>
            <a:r>
              <a:rPr lang="en-US" dirty="0" smtClean="0"/>
              <a:t>- building process</a:t>
            </a:r>
          </a:p>
          <a:p>
            <a:pPr lvl="1"/>
            <a:r>
              <a:rPr lang="en-US" dirty="0"/>
              <a:t>	</a:t>
            </a:r>
            <a:r>
              <a:rPr lang="en-US" dirty="0" smtClean="0"/>
              <a:t>- name and place in the “</a:t>
            </a:r>
            <a:r>
              <a:rPr lang="en-US" dirty="0" err="1" smtClean="0"/>
              <a:t>menuconfig</a:t>
            </a:r>
            <a:r>
              <a:rPr lang="en-US" dirty="0" smtClean="0"/>
              <a:t>” menu</a:t>
            </a:r>
          </a:p>
          <a:p>
            <a:pPr lvl="1"/>
            <a:r>
              <a:rPr lang="en-US" dirty="0" smtClean="0"/>
              <a:t>	- dependencies to enable</a:t>
            </a:r>
          </a:p>
          <a:p>
            <a:pPr lvl="1"/>
            <a:r>
              <a:rPr lang="en-US" dirty="0" smtClean="0"/>
              <a:t>Very flexible retrieval mechanism (</a:t>
            </a:r>
            <a:r>
              <a:rPr lang="en-US" dirty="0" err="1" smtClean="0"/>
              <a:t>git</a:t>
            </a:r>
            <a:r>
              <a:rPr lang="en-US" dirty="0" smtClean="0"/>
              <a:t>, </a:t>
            </a:r>
            <a:r>
              <a:rPr lang="en-US" dirty="0" err="1" smtClean="0"/>
              <a:t>tarball</a:t>
            </a:r>
            <a:r>
              <a:rPr lang="en-US" dirty="0" smtClean="0"/>
              <a:t>, http, etc.)</a:t>
            </a:r>
          </a:p>
          <a:p>
            <a:r>
              <a:rPr lang="en-US" dirty="0" smtClean="0"/>
              <a:t>Feed</a:t>
            </a:r>
          </a:p>
          <a:p>
            <a:pPr lvl="1"/>
            <a:r>
              <a:rPr lang="en-US" dirty="0" smtClean="0"/>
              <a:t>A collection of packages</a:t>
            </a:r>
          </a:p>
          <a:p>
            <a:pPr lvl="1"/>
            <a:r>
              <a:rPr lang="en-US" dirty="0" smtClean="0"/>
              <a:t>Simple way to add functionality</a:t>
            </a:r>
          </a:p>
          <a:p>
            <a:pPr lvl="1"/>
            <a:r>
              <a:rPr lang="en-US" dirty="0" smtClean="0"/>
              <a:t>Only one-line edit needed for the source!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71856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WARNING: IPv6-only ahead 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39713" y="1441345"/>
            <a:ext cx="4637087" cy="4527655"/>
          </a:xfrm>
        </p:spPr>
        <p:txBody>
          <a:bodyPr/>
          <a:lstStyle/>
          <a:p>
            <a:r>
              <a:rPr lang="en-US" dirty="0" smtClean="0"/>
              <a:t>Requires IPv6 in production</a:t>
            </a:r>
          </a:p>
          <a:p>
            <a:r>
              <a:rPr lang="en-US" dirty="0" smtClean="0"/>
              <a:t>“post-IPv4”: IPv4 as a service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588" t="3447" r="5174" b="5172"/>
          <a:stretch/>
        </p:blipFill>
        <p:spPr>
          <a:xfrm>
            <a:off x="5867400" y="1447800"/>
            <a:ext cx="2832100" cy="4038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2599093">
            <a:off x="4705436" y="3120902"/>
            <a:ext cx="4713526" cy="70585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80843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Openwrt</a:t>
            </a:r>
            <a:r>
              <a:rPr lang="en-US" dirty="0" smtClean="0"/>
              <a:t>-map: experimental feed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https://github.com/ayourtch/openwrt-</a:t>
            </a:r>
            <a:r>
              <a:rPr lang="en-US" dirty="0" smtClean="0">
                <a:hlinkClick r:id="rId2"/>
              </a:rPr>
              <a:t>map</a:t>
            </a:r>
            <a:endParaRPr lang="en-US" dirty="0" smtClean="0"/>
          </a:p>
          <a:p>
            <a:r>
              <a:rPr lang="en-US" dirty="0" smtClean="0"/>
              <a:t>Adds “CERNET MAP” package</a:t>
            </a:r>
          </a:p>
          <a:p>
            <a:r>
              <a:rPr lang="en-US" dirty="0" smtClean="0"/>
              <a:t>Adds “MDPC” package</a:t>
            </a:r>
          </a:p>
          <a:p>
            <a:r>
              <a:rPr lang="en-US" dirty="0" smtClean="0"/>
              <a:t>Tested on “Barrier Breaker” (trunk in October 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80335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C:\Users\dancraw\Pictures\IPv6 Network\IPv6 Connec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14233" flipV="1">
            <a:off x="4513399" y="5022417"/>
            <a:ext cx="3236423" cy="27766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MAP-T example demo configuration</a:t>
            </a:r>
            <a:endParaRPr lang="en-US" dirty="0"/>
          </a:p>
        </p:txBody>
      </p:sp>
      <p:pic>
        <p:nvPicPr>
          <p:cNvPr id="5" name="Picture 10" descr="C:\Users\dancraw\Pictures\IPv6 Network\Generic IPv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9865" y="3808229"/>
            <a:ext cx="1083751" cy="949175"/>
          </a:xfrm>
          <a:prstGeom prst="rect">
            <a:avLst/>
          </a:prstGeom>
          <a:noFill/>
        </p:spPr>
      </p:pic>
      <p:pic>
        <p:nvPicPr>
          <p:cNvPr id="6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4096" y="4417829"/>
            <a:ext cx="1776380" cy="152400"/>
          </a:xfrm>
          <a:prstGeom prst="rect">
            <a:avLst/>
          </a:prstGeom>
          <a:noFill/>
        </p:spPr>
      </p:pic>
      <p:pic>
        <p:nvPicPr>
          <p:cNvPr id="7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4176" y="4527540"/>
            <a:ext cx="2179411" cy="186977"/>
          </a:xfrm>
          <a:prstGeom prst="rect">
            <a:avLst/>
          </a:prstGeom>
          <a:noFill/>
        </p:spPr>
      </p:pic>
      <p:pic>
        <p:nvPicPr>
          <p:cNvPr id="10" name="Picture 9" descr="C:\Users\dancraw\Pictures\IPv6 Network\IPv6 Connec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9447" y="4548381"/>
            <a:ext cx="2179411" cy="186977"/>
          </a:xfrm>
          <a:prstGeom prst="rect">
            <a:avLst/>
          </a:prstGeom>
          <a:noFill/>
        </p:spPr>
      </p:pic>
      <p:pic>
        <p:nvPicPr>
          <p:cNvPr id="11" name="Picture 16" descr="C:\Users\dancraw\Pictures\IPv6 Network\IPv4 Connection.png"/>
          <p:cNvPicPr>
            <a:picLocks noChangeAspect="1" noChangeArrowheads="1"/>
          </p:cNvPicPr>
          <p:nvPr/>
        </p:nvPicPr>
        <p:blipFill>
          <a:blip r:embed="rId6" cstate="print"/>
          <a:srcRect r="39267" b="10137"/>
          <a:stretch>
            <a:fillRect/>
          </a:stretch>
        </p:blipFill>
        <p:spPr bwMode="auto">
          <a:xfrm>
            <a:off x="5735613" y="4442218"/>
            <a:ext cx="1323623" cy="168022"/>
          </a:xfrm>
          <a:prstGeom prst="rect">
            <a:avLst/>
          </a:prstGeom>
          <a:noFill/>
        </p:spPr>
      </p:pic>
      <p:pic>
        <p:nvPicPr>
          <p:cNvPr id="12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44314" y="4154454"/>
            <a:ext cx="1083751" cy="949175"/>
          </a:xfrm>
          <a:prstGeom prst="rect">
            <a:avLst/>
          </a:prstGeom>
          <a:noFill/>
        </p:spPr>
      </p:pic>
      <p:pic>
        <p:nvPicPr>
          <p:cNvPr id="13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06705" y="3911147"/>
            <a:ext cx="1083751" cy="949175"/>
          </a:xfrm>
          <a:prstGeom prst="rect">
            <a:avLst/>
          </a:prstGeom>
          <a:noFill/>
        </p:spPr>
      </p:pic>
      <p:sp>
        <p:nvSpPr>
          <p:cNvPr id="14" name="TextBox 13"/>
          <p:cNvSpPr txBox="1">
            <a:spLocks noChangeAspect="1"/>
          </p:cNvSpPr>
          <p:nvPr/>
        </p:nvSpPr>
        <p:spPr>
          <a:xfrm>
            <a:off x="1806122" y="4124484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>
            <a:spLocks noChangeAspect="1"/>
          </p:cNvSpPr>
          <p:nvPr/>
        </p:nvSpPr>
        <p:spPr>
          <a:xfrm>
            <a:off x="6920878" y="4423700"/>
            <a:ext cx="884331" cy="43859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IPv6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>
            <a:spLocks noChangeAspect="1"/>
          </p:cNvSpPr>
          <p:nvPr/>
        </p:nvSpPr>
        <p:spPr>
          <a:xfrm>
            <a:off x="7324734" y="3873742"/>
            <a:ext cx="884331" cy="315487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IPv4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>
            <a:spLocks noChangeAspect="1"/>
          </p:cNvSpPr>
          <p:nvPr/>
        </p:nvSpPr>
        <p:spPr>
          <a:xfrm>
            <a:off x="1801907" y="3867614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1573715" y="6510535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>
            <a:spLocks noChangeAspect="1"/>
          </p:cNvSpPr>
          <p:nvPr/>
        </p:nvSpPr>
        <p:spPr>
          <a:xfrm>
            <a:off x="1519176" y="4897402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>
            <a:spLocks noChangeAspect="1"/>
          </p:cNvSpPr>
          <p:nvPr/>
        </p:nvSpPr>
        <p:spPr>
          <a:xfrm>
            <a:off x="4461210" y="4104435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427265" y="4154454"/>
            <a:ext cx="1222677" cy="949175"/>
            <a:chOff x="1348030" y="1804410"/>
            <a:chExt cx="1222677" cy="949175"/>
          </a:xfrm>
        </p:grpSpPr>
        <p:pic>
          <p:nvPicPr>
            <p:cNvPr id="23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I</a:t>
              </a:r>
              <a:r>
                <a:rPr lang="en-US" sz="1050" dirty="0" smtClean="0">
                  <a:solidFill>
                    <a:schemeClr val="bg1"/>
                  </a:solidFill>
                </a:rPr>
                <a:t>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8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94265" y="4113029"/>
            <a:ext cx="1083751" cy="949175"/>
          </a:xfrm>
          <a:prstGeom prst="rect">
            <a:avLst/>
          </a:prstGeom>
          <a:noFill/>
        </p:spPr>
      </p:pic>
      <p:sp>
        <p:nvSpPr>
          <p:cNvPr id="29" name="TextBox 28"/>
          <p:cNvSpPr txBox="1">
            <a:spLocks noChangeAspect="1"/>
          </p:cNvSpPr>
          <p:nvPr/>
        </p:nvSpPr>
        <p:spPr>
          <a:xfrm>
            <a:off x="4246665" y="4417829"/>
            <a:ext cx="884331" cy="27701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IPv6-only</a:t>
            </a:r>
          </a:p>
        </p:txBody>
      </p:sp>
      <p:pic>
        <p:nvPicPr>
          <p:cNvPr id="31" name="Picture 3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8118" y="4341629"/>
            <a:ext cx="605947" cy="548783"/>
          </a:xfrm>
          <a:prstGeom prst="rect">
            <a:avLst/>
          </a:prstGeom>
          <a:noFill/>
        </p:spPr>
      </p:pic>
      <p:pic>
        <p:nvPicPr>
          <p:cNvPr id="32" name="Picture 3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3518" y="4265429"/>
            <a:ext cx="484649" cy="438927"/>
          </a:xfrm>
          <a:prstGeom prst="rect">
            <a:avLst/>
          </a:prstGeom>
          <a:noFill/>
        </p:spPr>
      </p:pic>
      <p:grpSp>
        <p:nvGrpSpPr>
          <p:cNvPr id="40" name="Group 39"/>
          <p:cNvGrpSpPr/>
          <p:nvPr/>
        </p:nvGrpSpPr>
        <p:grpSpPr>
          <a:xfrm>
            <a:off x="446153" y="1270415"/>
            <a:ext cx="7613028" cy="2241885"/>
            <a:chOff x="446153" y="1270415"/>
            <a:chExt cx="7613028" cy="2241885"/>
          </a:xfrm>
        </p:grpSpPr>
        <p:sp>
          <p:nvSpPr>
            <p:cNvPr id="35" name="Rectangle 34"/>
            <p:cNvSpPr/>
            <p:nvPr/>
          </p:nvSpPr>
          <p:spPr>
            <a:xfrm>
              <a:off x="722032" y="1455496"/>
              <a:ext cx="7337149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latin typeface="Courier New"/>
                  <a:cs typeface="Courier New"/>
                </a:rPr>
                <a:t>nat64 map-t domain 1</a:t>
              </a:r>
            </a:p>
            <a:p>
              <a:r>
                <a:rPr lang="en-US" sz="2000" b="1" dirty="0">
                  <a:latin typeface="Courier New"/>
                  <a:cs typeface="Courier New"/>
                </a:rPr>
                <a:t> default-mapping-rule 2610:D0:1208:CAFE::/64</a:t>
              </a:r>
            </a:p>
            <a:p>
              <a:r>
                <a:rPr lang="en-US" sz="2000" b="1" dirty="0">
                  <a:latin typeface="Courier New"/>
                  <a:cs typeface="Courier New"/>
                </a:rPr>
                <a:t> basic-mapping-rule</a:t>
              </a:r>
            </a:p>
            <a:p>
              <a:r>
                <a:rPr lang="en-US" sz="2000" b="1" dirty="0">
                  <a:latin typeface="Courier New"/>
                  <a:cs typeface="Courier New"/>
                </a:rPr>
                <a:t>  ipv6-prefix 2001:6F8:147E:1000::/52</a:t>
              </a:r>
            </a:p>
            <a:p>
              <a:r>
                <a:rPr lang="en-US" sz="2000" b="1" dirty="0">
                  <a:latin typeface="Courier New"/>
                  <a:cs typeface="Courier New"/>
                </a:rPr>
                <a:t>  ipv4-prefix 153.16.17.83/32</a:t>
              </a:r>
            </a:p>
            <a:p>
              <a:r>
                <a:rPr lang="en-US" sz="2000" b="1" dirty="0">
                  <a:latin typeface="Courier New"/>
                  <a:cs typeface="Courier New"/>
                </a:rPr>
                <a:t>  port-parameters share-ratio 16</a:t>
              </a:r>
            </a:p>
          </p:txBody>
        </p:sp>
        <p:sp>
          <p:nvSpPr>
            <p:cNvPr id="37" name="Line Callout 1 36"/>
            <p:cNvSpPr/>
            <p:nvPr/>
          </p:nvSpPr>
          <p:spPr>
            <a:xfrm>
              <a:off x="446153" y="1270415"/>
              <a:ext cx="7428932" cy="2241885"/>
            </a:xfrm>
            <a:prstGeom prst="borderCallout1">
              <a:avLst>
                <a:gd name="adj1" fmla="val 129956"/>
                <a:gd name="adj2" fmla="val 74393"/>
                <a:gd name="adj3" fmla="val 105506"/>
                <a:gd name="adj4" fmla="val 74149"/>
              </a:avLst>
            </a:prstGeom>
            <a:noFill/>
            <a:ln>
              <a:solidFill>
                <a:schemeClr val="tx1"/>
              </a:solidFill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511016" y="5349181"/>
            <a:ext cx="3977481" cy="752519"/>
            <a:chOff x="3117620" y="5329398"/>
            <a:chExt cx="3977481" cy="752519"/>
          </a:xfrm>
        </p:grpSpPr>
        <p:sp>
          <p:nvSpPr>
            <p:cNvPr id="36" name="Rectangle 35"/>
            <p:cNvSpPr/>
            <p:nvPr/>
          </p:nvSpPr>
          <p:spPr>
            <a:xfrm>
              <a:off x="3183518" y="5329398"/>
              <a:ext cx="391158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2"/>
                  </a:solidFill>
                  <a:latin typeface="Courier New"/>
                  <a:cs typeface="Courier New"/>
                </a:rPr>
                <a:t>2001:6F8:147E:</a:t>
              </a:r>
              <a:r>
                <a:rPr lang="en-US" sz="2000" b="1" dirty="0" smtClean="0">
                  <a:solidFill>
                    <a:schemeClr val="tx2"/>
                  </a:solidFill>
                  <a:latin typeface="Courier New"/>
                  <a:cs typeface="Courier New"/>
                </a:rPr>
                <a:t>1F00</a:t>
              </a:r>
              <a:r>
                <a:rPr lang="en-US" sz="2000" b="1" dirty="0">
                  <a:solidFill>
                    <a:schemeClr val="tx2"/>
                  </a:solidFill>
                  <a:latin typeface="Courier New"/>
                  <a:cs typeface="Courier New"/>
                </a:rPr>
                <a:t>::/</a:t>
              </a:r>
              <a:r>
                <a:rPr lang="en-US" sz="2000" b="1" dirty="0" smtClean="0">
                  <a:solidFill>
                    <a:schemeClr val="tx2"/>
                  </a:solidFill>
                  <a:latin typeface="Courier New"/>
                  <a:cs typeface="Courier New"/>
                </a:rPr>
                <a:t>56</a:t>
              </a:r>
            </a:p>
            <a:p>
              <a:r>
                <a:rPr lang="en-US" sz="2000" b="1" dirty="0" smtClean="0">
                  <a:solidFill>
                    <a:schemeClr val="tx2"/>
                  </a:solidFill>
                  <a:latin typeface="Courier New"/>
                  <a:cs typeface="Courier New"/>
                </a:rPr>
                <a:t>DHCPv6 MAP option(*)</a:t>
              </a:r>
              <a:endParaRPr lang="en-US" sz="2000" b="1" dirty="0">
                <a:solidFill>
                  <a:schemeClr val="tx2"/>
                </a:solidFill>
                <a:latin typeface="Courier New"/>
                <a:cs typeface="Courier New"/>
              </a:endParaRPr>
            </a:p>
          </p:txBody>
        </p:sp>
        <p:sp>
          <p:nvSpPr>
            <p:cNvPr id="38" name="Line Callout 1 37"/>
            <p:cNvSpPr/>
            <p:nvPr/>
          </p:nvSpPr>
          <p:spPr>
            <a:xfrm>
              <a:off x="3117620" y="5374030"/>
              <a:ext cx="3910767" cy="707887"/>
            </a:xfrm>
            <a:prstGeom prst="borderCallout1">
              <a:avLst>
                <a:gd name="adj1" fmla="val -90273"/>
                <a:gd name="adj2" fmla="val 23153"/>
                <a:gd name="adj3" fmla="val -25210"/>
                <a:gd name="adj4" fmla="val 22643"/>
              </a:avLst>
            </a:prstGeom>
            <a:noFill/>
            <a:ln>
              <a:solidFill>
                <a:schemeClr val="tx2"/>
              </a:solidFill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174536" y="5561360"/>
            <a:ext cx="1456633" cy="949175"/>
            <a:chOff x="7174536" y="5561360"/>
            <a:chExt cx="1456633" cy="949175"/>
          </a:xfrm>
        </p:grpSpPr>
        <p:pic>
          <p:nvPicPr>
            <p:cNvPr id="41" name="Picture 11" descr="C:\Users\dancraw\Pictures\IPv6 Network\Generic IPv6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74536" y="5561360"/>
              <a:ext cx="1456633" cy="949175"/>
            </a:xfrm>
            <a:prstGeom prst="rect">
              <a:avLst/>
            </a:prstGeom>
            <a:noFill/>
          </p:spPr>
        </p:pic>
        <p:sp>
          <p:nvSpPr>
            <p:cNvPr id="42" name="TextBox 41"/>
            <p:cNvSpPr txBox="1">
              <a:spLocks noChangeAspect="1"/>
            </p:cNvSpPr>
            <p:nvPr/>
          </p:nvSpPr>
          <p:spPr>
            <a:xfrm>
              <a:off x="7230666" y="5825595"/>
              <a:ext cx="1400503" cy="438598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DHCPv6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92952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construct the DHCPv6 option 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47800"/>
            <a:ext cx="6781800" cy="417836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3400" y="5791200"/>
            <a:ext cx="7848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github.com</a:t>
            </a:r>
            <a:r>
              <a:rPr lang="en-US" dirty="0"/>
              <a:t>/</a:t>
            </a:r>
            <a:r>
              <a:rPr lang="en-US" dirty="0" err="1"/>
              <a:t>ayourtch</a:t>
            </a:r>
            <a:r>
              <a:rPr lang="en-US" dirty="0"/>
              <a:t>/</a:t>
            </a:r>
            <a:r>
              <a:rPr lang="en-US" dirty="0" err="1"/>
              <a:t>mdpc</a:t>
            </a:r>
            <a:r>
              <a:rPr lang="en-US" dirty="0"/>
              <a:t>/blob/master/html/provision-03.html</a:t>
            </a:r>
          </a:p>
        </p:txBody>
      </p:sp>
    </p:spTree>
    <p:extLst>
      <p:ext uri="{BB962C8B-B14F-4D97-AF65-F5344CB8AC3E}">
        <p14:creationId xmlns:p14="http://schemas.microsoft.com/office/powerpoint/2010/main" val="409946324"/>
      </p:ext>
    </p:extLst>
  </p:cSld>
  <p:clrMapOvr>
    <a:masterClrMapping/>
  </p:clrMapOvr>
  <p:transition xmlns:p14="http://schemas.microsoft.com/office/powerpoint/2010/main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result: DHCPv6-provisioned MAP CPE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124200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DIY demo: </a:t>
            </a:r>
            <a:r>
              <a:rPr lang="en-US" sz="2800" b="1" dirty="0" smtClean="0"/>
              <a:t>http://</a:t>
            </a:r>
            <a:r>
              <a:rPr lang="en-US" sz="2800" b="1" dirty="0" err="1" smtClean="0"/>
              <a:t>tinyurl.com</a:t>
            </a:r>
            <a:r>
              <a:rPr lang="en-US" sz="2800" b="1" dirty="0" smtClean="0"/>
              <a:t>/map-</a:t>
            </a:r>
            <a:r>
              <a:rPr lang="en-US" sz="2800" b="1" dirty="0" err="1" smtClean="0"/>
              <a:t>cpe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(links to http://</a:t>
            </a:r>
            <a:r>
              <a:rPr lang="en-US" dirty="0" err="1" smtClean="0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</a:t>
            </a:r>
            <a:r>
              <a:rPr lang="en-US" dirty="0" smtClean="0"/>
              <a:t>UQUK5nnqilA)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59933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strike="sngStrike" dirty="0" smtClean="0"/>
              <a:t>NATs are good! </a:t>
            </a:r>
            <a:r>
              <a:rPr lang="en-US" b="1" dirty="0" smtClean="0"/>
              <a:t>MAPs are good!</a:t>
            </a:r>
          </a:p>
          <a:p>
            <a:r>
              <a:rPr lang="en-US" dirty="0" smtClean="0"/>
              <a:t>There’s a MAP CPE ready for your experiments today</a:t>
            </a:r>
          </a:p>
          <a:p>
            <a:pPr lvl="1"/>
            <a:r>
              <a:rPr lang="en-US" dirty="0" smtClean="0"/>
              <a:t>My home office connects through a MAP-T CPE and CSR1000V BR</a:t>
            </a:r>
          </a:p>
          <a:p>
            <a:pPr lvl="1"/>
            <a:r>
              <a:rPr lang="en-US" dirty="0" smtClean="0"/>
              <a:t>Ask your CPE supplier for the production-grade code</a:t>
            </a:r>
          </a:p>
          <a:p>
            <a:r>
              <a:rPr lang="en-US" dirty="0" smtClean="0"/>
              <a:t>This model is replicable for other technologies</a:t>
            </a:r>
          </a:p>
          <a:p>
            <a:r>
              <a:rPr lang="en-US" dirty="0" smtClean="0"/>
              <a:t>Allows to evaluate the new tech w/o waiting for the vendors</a:t>
            </a:r>
          </a:p>
          <a:p>
            <a:pPr lvl="1"/>
            <a:r>
              <a:rPr lang="en-US" dirty="0" smtClean="0"/>
              <a:t>The code they ship can contain lessons from early iterations</a:t>
            </a:r>
          </a:p>
        </p:txBody>
      </p:sp>
    </p:spTree>
    <p:extLst>
      <p:ext uri="{BB962C8B-B14F-4D97-AF65-F5344CB8AC3E}">
        <p14:creationId xmlns:p14="http://schemas.microsoft.com/office/powerpoint/2010/main" val="198092899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0" descr="C:\Users\dancraw\Pictures\IPv6 Network\Generic IPv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743200"/>
            <a:ext cx="1083751" cy="949175"/>
          </a:xfrm>
          <a:prstGeom prst="rect">
            <a:avLst/>
          </a:prstGeom>
          <a:noFill/>
        </p:spPr>
      </p:pic>
      <p:sp>
        <p:nvSpPr>
          <p:cNvPr id="4" name="Title 1"/>
          <p:cNvSpPr>
            <a:spLocks noGrp="1" noChangeAspect="1"/>
          </p:cNvSpPr>
          <p:nvPr>
            <p:ph type="title"/>
          </p:nvPr>
        </p:nvSpPr>
        <p:spPr/>
        <p:txBody>
          <a:bodyPr lIns="61738" tIns="34298" rIns="61738" bIns="34298"/>
          <a:lstStyle/>
          <a:p>
            <a:r>
              <a:rPr lang="en-US" sz="3200" dirty="0" smtClean="0"/>
              <a:t>Dual Stack Lite (DS-Lite)</a:t>
            </a:r>
            <a:endParaRPr lang="en-US" sz="3200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87304" y="1703361"/>
            <a:ext cx="7618496" cy="4164039"/>
            <a:chOff x="959370" y="1230322"/>
            <a:chExt cx="10155351" cy="5550604"/>
          </a:xfrm>
        </p:grpSpPr>
        <p:sp>
          <p:nvSpPr>
            <p:cNvPr id="6" name="Rectangle 5"/>
            <p:cNvSpPr/>
            <p:nvPr/>
          </p:nvSpPr>
          <p:spPr>
            <a:xfrm>
              <a:off x="7914321" y="1230322"/>
              <a:ext cx="3200400" cy="5486397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402110" y="1294529"/>
              <a:ext cx="3200400" cy="5486397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959370" y="1230322"/>
              <a:ext cx="3200400" cy="5486398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23877" y="6293373"/>
              <a:ext cx="1808617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Subscribers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51283" y="6293373"/>
              <a:ext cx="1483827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Providers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06259" y="6293373"/>
              <a:ext cx="1227412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Internet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</p:grpSp>
      <p:pic>
        <p:nvPicPr>
          <p:cNvPr id="12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7660" y="3352689"/>
            <a:ext cx="2179411" cy="186977"/>
          </a:xfrm>
          <a:prstGeom prst="rect">
            <a:avLst/>
          </a:prstGeom>
          <a:noFill/>
        </p:spPr>
      </p:pic>
      <p:pic>
        <p:nvPicPr>
          <p:cNvPr id="13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2311" y="3462511"/>
            <a:ext cx="2179411" cy="186977"/>
          </a:xfrm>
          <a:prstGeom prst="rect">
            <a:avLst/>
          </a:prstGeom>
          <a:noFill/>
        </p:spPr>
      </p:pic>
      <p:pic>
        <p:nvPicPr>
          <p:cNvPr id="14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3" cstate="print"/>
          <a:srcRect r="46239"/>
          <a:stretch>
            <a:fillRect/>
          </a:stretch>
        </p:blipFill>
        <p:spPr bwMode="auto">
          <a:xfrm>
            <a:off x="2153039" y="2004848"/>
            <a:ext cx="1171664" cy="186977"/>
          </a:xfrm>
          <a:prstGeom prst="rect">
            <a:avLst/>
          </a:prstGeom>
          <a:noFill/>
        </p:spPr>
      </p:pic>
      <p:pic>
        <p:nvPicPr>
          <p:cNvPr id="15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14614">
            <a:off x="2218863" y="2631940"/>
            <a:ext cx="2179411" cy="186977"/>
          </a:xfrm>
          <a:prstGeom prst="rect">
            <a:avLst/>
          </a:prstGeom>
          <a:noFill/>
        </p:spPr>
      </p:pic>
      <p:pic>
        <p:nvPicPr>
          <p:cNvPr id="16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3" cstate="print"/>
          <a:srcRect l="29093" t="-9022" r="21919" b="13057"/>
          <a:stretch>
            <a:fillRect/>
          </a:stretch>
        </p:blipFill>
        <p:spPr bwMode="auto">
          <a:xfrm>
            <a:off x="2234807" y="4633538"/>
            <a:ext cx="1067636" cy="179432"/>
          </a:xfrm>
          <a:prstGeom prst="rect">
            <a:avLst/>
          </a:prstGeom>
          <a:noFill/>
        </p:spPr>
      </p:pic>
      <p:pic>
        <p:nvPicPr>
          <p:cNvPr id="17" name="Picture 16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28250">
            <a:off x="2244527" y="4123166"/>
            <a:ext cx="2179411" cy="186977"/>
          </a:xfrm>
          <a:prstGeom prst="rect">
            <a:avLst/>
          </a:prstGeom>
          <a:noFill/>
        </p:spPr>
      </p:pic>
      <p:pic>
        <p:nvPicPr>
          <p:cNvPr id="18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7582" y="3483352"/>
            <a:ext cx="2179411" cy="186977"/>
          </a:xfrm>
          <a:prstGeom prst="rect">
            <a:avLst/>
          </a:prstGeom>
          <a:noFill/>
        </p:spPr>
      </p:pic>
      <p:pic>
        <p:nvPicPr>
          <p:cNvPr id="19" name="Picture 16" descr="C:\Users\dancraw\Pictures\IPv6 Network\IPv4 Connection.png"/>
          <p:cNvPicPr>
            <a:picLocks noChangeAspect="1" noChangeArrowheads="1"/>
          </p:cNvPicPr>
          <p:nvPr/>
        </p:nvPicPr>
        <p:blipFill>
          <a:blip r:embed="rId5" cstate="print"/>
          <a:srcRect r="39267" b="10137"/>
          <a:stretch>
            <a:fillRect/>
          </a:stretch>
        </p:blipFill>
        <p:spPr bwMode="auto">
          <a:xfrm>
            <a:off x="5603748" y="3377189"/>
            <a:ext cx="1323623" cy="168022"/>
          </a:xfrm>
          <a:prstGeom prst="rect">
            <a:avLst/>
          </a:prstGeom>
          <a:noFill/>
        </p:spPr>
      </p:pic>
      <p:pic>
        <p:nvPicPr>
          <p:cNvPr id="20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2449" y="3089425"/>
            <a:ext cx="1083751" cy="949175"/>
          </a:xfrm>
          <a:prstGeom prst="rect">
            <a:avLst/>
          </a:prstGeom>
          <a:noFill/>
        </p:spPr>
      </p:pic>
      <p:pic>
        <p:nvPicPr>
          <p:cNvPr id="21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4840" y="2846118"/>
            <a:ext cx="1083751" cy="949175"/>
          </a:xfrm>
          <a:prstGeom prst="rect">
            <a:avLst/>
          </a:prstGeom>
          <a:noFill/>
        </p:spPr>
      </p:pic>
      <p:pic>
        <p:nvPicPr>
          <p:cNvPr id="22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4840" y="1597463"/>
            <a:ext cx="1083751" cy="949175"/>
          </a:xfrm>
          <a:prstGeom prst="rect">
            <a:avLst/>
          </a:prstGeom>
          <a:noFill/>
        </p:spPr>
      </p:pic>
      <p:pic>
        <p:nvPicPr>
          <p:cNvPr id="26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4337" y="3352689"/>
            <a:ext cx="2179411" cy="186977"/>
          </a:xfrm>
          <a:prstGeom prst="rect">
            <a:avLst/>
          </a:prstGeom>
          <a:noFill/>
        </p:spPr>
      </p:pic>
      <p:pic>
        <p:nvPicPr>
          <p:cNvPr id="27" name="Picture 10" descr="C:\Users\dancraw\Pictures\IPv6 Network\B4 Icon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8720" y="3154850"/>
            <a:ext cx="475984" cy="429320"/>
          </a:xfrm>
          <a:prstGeom prst="rect">
            <a:avLst/>
          </a:prstGeom>
          <a:noFill/>
        </p:spPr>
      </p:pic>
      <p:sp>
        <p:nvSpPr>
          <p:cNvPr id="28" name="TextBox 27"/>
          <p:cNvSpPr txBox="1">
            <a:spLocks noChangeAspect="1"/>
          </p:cNvSpPr>
          <p:nvPr/>
        </p:nvSpPr>
        <p:spPr>
          <a:xfrm>
            <a:off x="1674257" y="3059455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48030" y="1804410"/>
            <a:ext cx="1222677" cy="949175"/>
            <a:chOff x="1348030" y="1804410"/>
            <a:chExt cx="1222677" cy="949175"/>
          </a:xfrm>
        </p:grpSpPr>
        <p:pic>
          <p:nvPicPr>
            <p:cNvPr id="24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 smtClean="0">
                  <a:solidFill>
                    <a:schemeClr val="bg1"/>
                  </a:solidFill>
                </a:rPr>
                <a:t>IPv6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Box 29"/>
          <p:cNvSpPr txBox="1">
            <a:spLocks noChangeAspect="1"/>
          </p:cNvSpPr>
          <p:nvPr/>
        </p:nvSpPr>
        <p:spPr>
          <a:xfrm>
            <a:off x="6789013" y="3358671"/>
            <a:ext cx="884331" cy="43859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IPv6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7192869" y="2808713"/>
            <a:ext cx="884331" cy="315487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IPv4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674257" y="1642177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>
            <a:spLocks noChangeAspect="1"/>
          </p:cNvSpPr>
          <p:nvPr/>
        </p:nvSpPr>
        <p:spPr>
          <a:xfrm>
            <a:off x="1670042" y="2802585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35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82398" y="4169386"/>
            <a:ext cx="1083751" cy="949175"/>
          </a:xfrm>
          <a:prstGeom prst="rect">
            <a:avLst/>
          </a:prstGeom>
          <a:noFill/>
        </p:spPr>
      </p:pic>
      <p:sp>
        <p:nvSpPr>
          <p:cNvPr id="38" name="TextBox 37"/>
          <p:cNvSpPr txBox="1">
            <a:spLocks noChangeAspect="1"/>
          </p:cNvSpPr>
          <p:nvPr/>
        </p:nvSpPr>
        <p:spPr>
          <a:xfrm>
            <a:off x="1611290" y="4460361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>
            <a:spLocks noChangeAspect="1"/>
          </p:cNvSpPr>
          <p:nvPr/>
        </p:nvSpPr>
        <p:spPr>
          <a:xfrm>
            <a:off x="1566751" y="4209287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40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48320">
            <a:off x="3116817" y="2591618"/>
            <a:ext cx="2675316" cy="229523"/>
          </a:xfrm>
          <a:prstGeom prst="rect">
            <a:avLst/>
          </a:prstGeom>
          <a:noFill/>
        </p:spPr>
      </p:pic>
      <p:pic>
        <p:nvPicPr>
          <p:cNvPr id="41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954751">
            <a:off x="3055648" y="4090883"/>
            <a:ext cx="2675316" cy="229523"/>
          </a:xfrm>
          <a:prstGeom prst="rect">
            <a:avLst/>
          </a:prstGeom>
          <a:noFill/>
        </p:spPr>
      </p:pic>
      <p:pic>
        <p:nvPicPr>
          <p:cNvPr id="43" name="Picture 10" descr="C:\Users\dancraw\Pictures\IPv6 Network\B4 Icon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26224" y="1848663"/>
            <a:ext cx="475984" cy="429320"/>
          </a:xfrm>
          <a:prstGeom prst="rect">
            <a:avLst/>
          </a:prstGeom>
          <a:noFill/>
        </p:spPr>
      </p:pic>
      <p:pic>
        <p:nvPicPr>
          <p:cNvPr id="44" name="Picture 10" descr="C:\Users\dancraw\Pictures\IPv6 Network\B4 Icon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31037" y="4491831"/>
            <a:ext cx="475984" cy="429320"/>
          </a:xfrm>
          <a:prstGeom prst="rect">
            <a:avLst/>
          </a:prstGeom>
          <a:noFill/>
        </p:spPr>
      </p:pic>
      <p:sp>
        <p:nvSpPr>
          <p:cNvPr id="45" name="TextBox 44"/>
          <p:cNvSpPr txBox="1">
            <a:spLocks noChangeAspect="1"/>
          </p:cNvSpPr>
          <p:nvPr/>
        </p:nvSpPr>
        <p:spPr>
          <a:xfrm>
            <a:off x="4329345" y="3039406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>
            <a:spLocks noChangeAspect="1"/>
          </p:cNvSpPr>
          <p:nvPr/>
        </p:nvSpPr>
        <p:spPr>
          <a:xfrm rot="1754312">
            <a:off x="3882687" y="2633914"/>
            <a:ext cx="1224077" cy="19051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788" dirty="0" smtClean="0">
                <a:solidFill>
                  <a:schemeClr val="bg1"/>
                </a:solidFill>
              </a:rPr>
              <a:t>IPv4 in IPv6 Tunnel</a:t>
            </a:r>
            <a:endParaRPr lang="en-US" sz="788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>
            <a:spLocks noChangeAspect="1"/>
          </p:cNvSpPr>
          <p:nvPr/>
        </p:nvSpPr>
        <p:spPr>
          <a:xfrm rot="19981340">
            <a:off x="3836255" y="4100834"/>
            <a:ext cx="1224077" cy="19051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788" dirty="0" smtClean="0">
                <a:solidFill>
                  <a:schemeClr val="bg1"/>
                </a:solidFill>
              </a:rPr>
              <a:t>IPv4 in IPv6 Tunnel</a:t>
            </a:r>
            <a:endParaRPr lang="en-US" sz="788" dirty="0">
              <a:solidFill>
                <a:schemeClr val="bg1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295400" y="3089425"/>
            <a:ext cx="1222677" cy="949175"/>
            <a:chOff x="1348030" y="1804410"/>
            <a:chExt cx="1222677" cy="949175"/>
          </a:xfrm>
        </p:grpSpPr>
        <p:pic>
          <p:nvPicPr>
            <p:cNvPr id="53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54" name="TextBox 53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I</a:t>
              </a:r>
              <a:r>
                <a:rPr lang="en-US" sz="1050" dirty="0" smtClean="0">
                  <a:solidFill>
                    <a:schemeClr val="bg1"/>
                  </a:solidFill>
                </a:rPr>
                <a:t>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295400" y="4384825"/>
            <a:ext cx="1222677" cy="949175"/>
            <a:chOff x="1348030" y="1804410"/>
            <a:chExt cx="1222677" cy="949175"/>
          </a:xfrm>
        </p:grpSpPr>
        <p:pic>
          <p:nvPicPr>
            <p:cNvPr id="56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57" name="TextBox 56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I</a:t>
              </a:r>
              <a:r>
                <a:rPr lang="en-US" sz="1050" dirty="0" smtClean="0">
                  <a:solidFill>
                    <a:schemeClr val="bg1"/>
                  </a:solidFill>
                </a:rPr>
                <a:t>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8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3048000"/>
            <a:ext cx="1083751" cy="949175"/>
          </a:xfrm>
          <a:prstGeom prst="rect">
            <a:avLst/>
          </a:prstGeom>
          <a:noFill/>
        </p:spPr>
      </p:pic>
      <p:sp>
        <p:nvSpPr>
          <p:cNvPr id="59" name="TextBox 58"/>
          <p:cNvSpPr txBox="1">
            <a:spLocks noChangeAspect="1"/>
          </p:cNvSpPr>
          <p:nvPr/>
        </p:nvSpPr>
        <p:spPr>
          <a:xfrm>
            <a:off x="4114800" y="3352800"/>
            <a:ext cx="884331" cy="27701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IPv6-only</a:t>
            </a:r>
          </a:p>
        </p:txBody>
      </p:sp>
      <p:pic>
        <p:nvPicPr>
          <p:cNvPr id="78" name="Picture 7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0" y="3276600"/>
            <a:ext cx="925513" cy="838200"/>
          </a:xfrm>
          <a:prstGeom prst="rect">
            <a:avLst/>
          </a:prstGeom>
          <a:noFill/>
        </p:spPr>
      </p:pic>
      <p:grpSp>
        <p:nvGrpSpPr>
          <p:cNvPr id="34" name="Group 33"/>
          <p:cNvGrpSpPr/>
          <p:nvPr/>
        </p:nvGrpSpPr>
        <p:grpSpPr>
          <a:xfrm>
            <a:off x="5410200" y="3200400"/>
            <a:ext cx="800219" cy="596540"/>
            <a:chOff x="5410200" y="3200400"/>
            <a:chExt cx="800219" cy="596540"/>
          </a:xfrm>
        </p:grpSpPr>
        <p:grpSp>
          <p:nvGrpSpPr>
            <p:cNvPr id="60" name="Group 59"/>
            <p:cNvGrpSpPr/>
            <p:nvPr/>
          </p:nvGrpSpPr>
          <p:grpSpPr>
            <a:xfrm>
              <a:off x="5410200" y="3200400"/>
              <a:ext cx="765176" cy="596540"/>
              <a:chOff x="8226424" y="1531067"/>
              <a:chExt cx="544512" cy="437073"/>
            </a:xfrm>
          </p:grpSpPr>
          <p:sp>
            <p:nvSpPr>
              <p:cNvPr id="61" name="AutoShape 74"/>
              <p:cNvSpPr>
                <a:spLocks noChangeAspect="1" noChangeArrowheads="1" noTextEdit="1"/>
              </p:cNvSpPr>
              <p:nvPr/>
            </p:nvSpPr>
            <p:spPr bwMode="auto">
              <a:xfrm>
                <a:off x="8226424" y="1531067"/>
                <a:ext cx="544512" cy="437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76"/>
              <p:cNvSpPr>
                <a:spLocks/>
              </p:cNvSpPr>
              <p:nvPr/>
            </p:nvSpPr>
            <p:spPr bwMode="auto">
              <a:xfrm>
                <a:off x="8229600" y="1828800"/>
                <a:ext cx="538162" cy="136957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solidFill>
                <a:srgbClr val="0078AA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77"/>
              <p:cNvSpPr>
                <a:spLocks/>
              </p:cNvSpPr>
              <p:nvPr/>
            </p:nvSpPr>
            <p:spPr bwMode="auto">
              <a:xfrm>
                <a:off x="8229600" y="1828800"/>
                <a:ext cx="538162" cy="136957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noFill/>
              <a:ln w="2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78"/>
              <p:cNvSpPr>
                <a:spLocks/>
              </p:cNvSpPr>
              <p:nvPr/>
            </p:nvSpPr>
            <p:spPr bwMode="auto">
              <a:xfrm>
                <a:off x="8229600" y="1604904"/>
                <a:ext cx="538162" cy="294160"/>
              </a:xfrm>
              <a:custGeom>
                <a:avLst/>
                <a:gdLst>
                  <a:gd name="T0" fmla="*/ 0 w 423"/>
                  <a:gd name="T1" fmla="*/ 0 h 309"/>
                  <a:gd name="T2" fmla="*/ 0 w 423"/>
                  <a:gd name="T3" fmla="*/ 2147483647 h 309"/>
                  <a:gd name="T4" fmla="*/ 2147483647 w 423"/>
                  <a:gd name="T5" fmla="*/ 2147483647 h 309"/>
                  <a:gd name="T6" fmla="*/ 2147483647 w 423"/>
                  <a:gd name="T7" fmla="*/ 0 h 309"/>
                  <a:gd name="T8" fmla="*/ 0 w 423"/>
                  <a:gd name="T9" fmla="*/ 0 h 309"/>
                  <a:gd name="T10" fmla="*/ 0 w 423"/>
                  <a:gd name="T11" fmla="*/ 0 h 3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3"/>
                  <a:gd name="T19" fmla="*/ 0 h 309"/>
                  <a:gd name="T20" fmla="*/ 423 w 423"/>
                  <a:gd name="T21" fmla="*/ 309 h 3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3" h="309">
                    <a:moveTo>
                      <a:pt x="0" y="0"/>
                    </a:moveTo>
                    <a:lnTo>
                      <a:pt x="0" y="309"/>
                    </a:lnTo>
                    <a:lnTo>
                      <a:pt x="423" y="309"/>
                    </a:lnTo>
                    <a:lnTo>
                      <a:pt x="4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8AA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79"/>
              <p:cNvSpPr>
                <a:spLocks/>
              </p:cNvSpPr>
              <p:nvPr/>
            </p:nvSpPr>
            <p:spPr bwMode="auto">
              <a:xfrm>
                <a:off x="8229600" y="1533448"/>
                <a:ext cx="538162" cy="138148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solidFill>
                <a:srgbClr val="00B4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80"/>
              <p:cNvSpPr>
                <a:spLocks/>
              </p:cNvSpPr>
              <p:nvPr/>
            </p:nvSpPr>
            <p:spPr bwMode="auto">
              <a:xfrm>
                <a:off x="8229600" y="1533448"/>
                <a:ext cx="538162" cy="138148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noFill/>
              <a:ln w="2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1"/>
              <p:cNvSpPr>
                <a:spLocks/>
              </p:cNvSpPr>
              <p:nvPr/>
            </p:nvSpPr>
            <p:spPr bwMode="auto">
              <a:xfrm>
                <a:off x="8505825" y="1552506"/>
                <a:ext cx="177800" cy="44064"/>
              </a:xfrm>
              <a:custGeom>
                <a:avLst/>
                <a:gdLst>
                  <a:gd name="T0" fmla="*/ 0 w 139"/>
                  <a:gd name="T1" fmla="*/ 2147483647 h 47"/>
                  <a:gd name="T2" fmla="*/ 2147483647 w 139"/>
                  <a:gd name="T3" fmla="*/ 2147483647 h 47"/>
                  <a:gd name="T4" fmla="*/ 2147483647 w 139"/>
                  <a:gd name="T5" fmla="*/ 2147483647 h 47"/>
                  <a:gd name="T6" fmla="*/ 2147483647 w 139"/>
                  <a:gd name="T7" fmla="*/ 2147483647 h 47"/>
                  <a:gd name="T8" fmla="*/ 2147483647 w 139"/>
                  <a:gd name="T9" fmla="*/ 0 h 47"/>
                  <a:gd name="T10" fmla="*/ 2147483647 w 139"/>
                  <a:gd name="T11" fmla="*/ 0 h 47"/>
                  <a:gd name="T12" fmla="*/ 2147483647 w 139"/>
                  <a:gd name="T13" fmla="*/ 2147483647 h 47"/>
                  <a:gd name="T14" fmla="*/ 0 w 139"/>
                  <a:gd name="T15" fmla="*/ 2147483647 h 47"/>
                  <a:gd name="T16" fmla="*/ 0 w 139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7"/>
                  <a:gd name="T29" fmla="*/ 139 w 139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7">
                    <a:moveTo>
                      <a:pt x="0" y="37"/>
                    </a:moveTo>
                    <a:lnTo>
                      <a:pt x="31" y="47"/>
                    </a:lnTo>
                    <a:lnTo>
                      <a:pt x="105" y="18"/>
                    </a:lnTo>
                    <a:lnTo>
                      <a:pt x="139" y="26"/>
                    </a:lnTo>
                    <a:lnTo>
                      <a:pt x="121" y="0"/>
                    </a:lnTo>
                    <a:lnTo>
                      <a:pt x="32" y="0"/>
                    </a:lnTo>
                    <a:lnTo>
                      <a:pt x="69" y="9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82"/>
              <p:cNvSpPr>
                <a:spLocks/>
              </p:cNvSpPr>
              <p:nvPr/>
            </p:nvSpPr>
            <p:spPr bwMode="auto">
              <a:xfrm>
                <a:off x="8312150" y="1606096"/>
                <a:ext cx="177800" cy="44065"/>
              </a:xfrm>
              <a:custGeom>
                <a:avLst/>
                <a:gdLst>
                  <a:gd name="T0" fmla="*/ 2147483647 w 139"/>
                  <a:gd name="T1" fmla="*/ 2147483647 h 47"/>
                  <a:gd name="T2" fmla="*/ 2147483647 w 139"/>
                  <a:gd name="T3" fmla="*/ 0 h 47"/>
                  <a:gd name="T4" fmla="*/ 2147483647 w 139"/>
                  <a:gd name="T5" fmla="*/ 2147483647 h 47"/>
                  <a:gd name="T6" fmla="*/ 0 w 139"/>
                  <a:gd name="T7" fmla="*/ 2147483647 h 47"/>
                  <a:gd name="T8" fmla="*/ 2147483647 w 139"/>
                  <a:gd name="T9" fmla="*/ 2147483647 h 47"/>
                  <a:gd name="T10" fmla="*/ 2147483647 w 139"/>
                  <a:gd name="T11" fmla="*/ 2147483647 h 47"/>
                  <a:gd name="T12" fmla="*/ 2147483647 w 139"/>
                  <a:gd name="T13" fmla="*/ 2147483647 h 47"/>
                  <a:gd name="T14" fmla="*/ 2147483647 w 139"/>
                  <a:gd name="T15" fmla="*/ 2147483647 h 47"/>
                  <a:gd name="T16" fmla="*/ 2147483647 w 139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7"/>
                  <a:gd name="T29" fmla="*/ 139 w 139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7">
                    <a:moveTo>
                      <a:pt x="139" y="10"/>
                    </a:moveTo>
                    <a:lnTo>
                      <a:pt x="108" y="0"/>
                    </a:lnTo>
                    <a:lnTo>
                      <a:pt x="35" y="30"/>
                    </a:lnTo>
                    <a:lnTo>
                      <a:pt x="0" y="21"/>
                    </a:lnTo>
                    <a:lnTo>
                      <a:pt x="18" y="47"/>
                    </a:lnTo>
                    <a:lnTo>
                      <a:pt x="107" y="47"/>
                    </a:lnTo>
                    <a:lnTo>
                      <a:pt x="69" y="38"/>
                    </a:lnTo>
                    <a:lnTo>
                      <a:pt x="139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83"/>
              <p:cNvSpPr>
                <a:spLocks/>
              </p:cNvSpPr>
              <p:nvPr/>
            </p:nvSpPr>
            <p:spPr bwMode="auto">
              <a:xfrm>
                <a:off x="8321674" y="1551313"/>
                <a:ext cx="177800" cy="44065"/>
              </a:xfrm>
              <a:custGeom>
                <a:avLst/>
                <a:gdLst>
                  <a:gd name="T0" fmla="*/ 0 w 140"/>
                  <a:gd name="T1" fmla="*/ 2147483647 h 47"/>
                  <a:gd name="T2" fmla="*/ 2147483647 w 140"/>
                  <a:gd name="T3" fmla="*/ 0 h 47"/>
                  <a:gd name="T4" fmla="*/ 2147483647 w 140"/>
                  <a:gd name="T5" fmla="*/ 2147483647 h 47"/>
                  <a:gd name="T6" fmla="*/ 2147483647 w 140"/>
                  <a:gd name="T7" fmla="*/ 2147483647 h 47"/>
                  <a:gd name="T8" fmla="*/ 2147483647 w 140"/>
                  <a:gd name="T9" fmla="*/ 2147483647 h 47"/>
                  <a:gd name="T10" fmla="*/ 2147483647 w 140"/>
                  <a:gd name="T11" fmla="*/ 2147483647 h 47"/>
                  <a:gd name="T12" fmla="*/ 2147483647 w 140"/>
                  <a:gd name="T13" fmla="*/ 2147483647 h 47"/>
                  <a:gd name="T14" fmla="*/ 0 w 140"/>
                  <a:gd name="T15" fmla="*/ 2147483647 h 47"/>
                  <a:gd name="T16" fmla="*/ 0 w 140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0"/>
                  <a:gd name="T28" fmla="*/ 0 h 47"/>
                  <a:gd name="T29" fmla="*/ 140 w 14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0" h="47">
                    <a:moveTo>
                      <a:pt x="0" y="10"/>
                    </a:moveTo>
                    <a:lnTo>
                      <a:pt x="31" y="0"/>
                    </a:lnTo>
                    <a:lnTo>
                      <a:pt x="105" y="29"/>
                    </a:lnTo>
                    <a:lnTo>
                      <a:pt x="140" y="21"/>
                    </a:lnTo>
                    <a:lnTo>
                      <a:pt x="122" y="47"/>
                    </a:lnTo>
                    <a:lnTo>
                      <a:pt x="33" y="47"/>
                    </a:lnTo>
                    <a:lnTo>
                      <a:pt x="70" y="3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84"/>
              <p:cNvSpPr>
                <a:spLocks/>
              </p:cNvSpPr>
              <p:nvPr/>
            </p:nvSpPr>
            <p:spPr bwMode="auto">
              <a:xfrm>
                <a:off x="8501063" y="1608479"/>
                <a:ext cx="176213" cy="45256"/>
              </a:xfrm>
              <a:custGeom>
                <a:avLst/>
                <a:gdLst>
                  <a:gd name="T0" fmla="*/ 2147483647 w 138"/>
                  <a:gd name="T1" fmla="*/ 2147483647 h 47"/>
                  <a:gd name="T2" fmla="*/ 2147483647 w 138"/>
                  <a:gd name="T3" fmla="*/ 2147483647 h 47"/>
                  <a:gd name="T4" fmla="*/ 2147483647 w 138"/>
                  <a:gd name="T5" fmla="*/ 2147483647 h 47"/>
                  <a:gd name="T6" fmla="*/ 0 w 138"/>
                  <a:gd name="T7" fmla="*/ 2147483647 h 47"/>
                  <a:gd name="T8" fmla="*/ 2147483647 w 138"/>
                  <a:gd name="T9" fmla="*/ 0 h 47"/>
                  <a:gd name="T10" fmla="*/ 2147483647 w 138"/>
                  <a:gd name="T11" fmla="*/ 0 h 47"/>
                  <a:gd name="T12" fmla="*/ 2147483647 w 138"/>
                  <a:gd name="T13" fmla="*/ 2147483647 h 47"/>
                  <a:gd name="T14" fmla="*/ 2147483647 w 138"/>
                  <a:gd name="T15" fmla="*/ 2147483647 h 47"/>
                  <a:gd name="T16" fmla="*/ 2147483647 w 138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8"/>
                  <a:gd name="T28" fmla="*/ 0 h 47"/>
                  <a:gd name="T29" fmla="*/ 138 w 138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8" h="47">
                    <a:moveTo>
                      <a:pt x="138" y="37"/>
                    </a:moveTo>
                    <a:lnTo>
                      <a:pt x="107" y="47"/>
                    </a:lnTo>
                    <a:lnTo>
                      <a:pt x="34" y="18"/>
                    </a:lnTo>
                    <a:lnTo>
                      <a:pt x="0" y="27"/>
                    </a:lnTo>
                    <a:lnTo>
                      <a:pt x="18" y="0"/>
                    </a:lnTo>
                    <a:lnTo>
                      <a:pt x="106" y="0"/>
                    </a:lnTo>
                    <a:lnTo>
                      <a:pt x="69" y="9"/>
                    </a:lnTo>
                    <a:lnTo>
                      <a:pt x="138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85"/>
              <p:cNvSpPr>
                <a:spLocks/>
              </p:cNvSpPr>
              <p:nvPr/>
            </p:nvSpPr>
            <p:spPr bwMode="auto">
              <a:xfrm>
                <a:off x="8510588" y="1554887"/>
                <a:ext cx="174625" cy="45256"/>
              </a:xfrm>
              <a:custGeom>
                <a:avLst/>
                <a:gdLst>
                  <a:gd name="T0" fmla="*/ 0 w 138"/>
                  <a:gd name="T1" fmla="*/ 2147483647 h 47"/>
                  <a:gd name="T2" fmla="*/ 2147483647 w 138"/>
                  <a:gd name="T3" fmla="*/ 2147483647 h 47"/>
                  <a:gd name="T4" fmla="*/ 2147483647 w 138"/>
                  <a:gd name="T5" fmla="*/ 2147483647 h 47"/>
                  <a:gd name="T6" fmla="*/ 2147483647 w 138"/>
                  <a:gd name="T7" fmla="*/ 2147483647 h 47"/>
                  <a:gd name="T8" fmla="*/ 2147483647 w 138"/>
                  <a:gd name="T9" fmla="*/ 0 h 47"/>
                  <a:gd name="T10" fmla="*/ 2147483647 w 138"/>
                  <a:gd name="T11" fmla="*/ 0 h 47"/>
                  <a:gd name="T12" fmla="*/ 2147483647 w 138"/>
                  <a:gd name="T13" fmla="*/ 2147483647 h 47"/>
                  <a:gd name="T14" fmla="*/ 0 w 138"/>
                  <a:gd name="T15" fmla="*/ 2147483647 h 47"/>
                  <a:gd name="T16" fmla="*/ 0 w 138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8"/>
                  <a:gd name="T28" fmla="*/ 0 h 47"/>
                  <a:gd name="T29" fmla="*/ 138 w 138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8" h="47">
                    <a:moveTo>
                      <a:pt x="0" y="36"/>
                    </a:moveTo>
                    <a:lnTo>
                      <a:pt x="31" y="47"/>
                    </a:lnTo>
                    <a:lnTo>
                      <a:pt x="104" y="18"/>
                    </a:lnTo>
                    <a:lnTo>
                      <a:pt x="138" y="26"/>
                    </a:lnTo>
                    <a:lnTo>
                      <a:pt x="120" y="0"/>
                    </a:lnTo>
                    <a:lnTo>
                      <a:pt x="32" y="0"/>
                    </a:lnTo>
                    <a:lnTo>
                      <a:pt x="69" y="9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6"/>
              <p:cNvSpPr>
                <a:spLocks/>
              </p:cNvSpPr>
              <p:nvPr/>
            </p:nvSpPr>
            <p:spPr bwMode="auto">
              <a:xfrm>
                <a:off x="8315325" y="1608479"/>
                <a:ext cx="177800" cy="45256"/>
              </a:xfrm>
              <a:custGeom>
                <a:avLst/>
                <a:gdLst>
                  <a:gd name="T0" fmla="*/ 2147483647 w 140"/>
                  <a:gd name="T1" fmla="*/ 2147483647 h 47"/>
                  <a:gd name="T2" fmla="*/ 2147483647 w 140"/>
                  <a:gd name="T3" fmla="*/ 0 h 47"/>
                  <a:gd name="T4" fmla="*/ 2147483647 w 140"/>
                  <a:gd name="T5" fmla="*/ 2147483647 h 47"/>
                  <a:gd name="T6" fmla="*/ 0 w 140"/>
                  <a:gd name="T7" fmla="*/ 2147483647 h 47"/>
                  <a:gd name="T8" fmla="*/ 2147483647 w 140"/>
                  <a:gd name="T9" fmla="*/ 2147483647 h 47"/>
                  <a:gd name="T10" fmla="*/ 2147483647 w 140"/>
                  <a:gd name="T11" fmla="*/ 2147483647 h 47"/>
                  <a:gd name="T12" fmla="*/ 2147483647 w 140"/>
                  <a:gd name="T13" fmla="*/ 2147483647 h 47"/>
                  <a:gd name="T14" fmla="*/ 2147483647 w 140"/>
                  <a:gd name="T15" fmla="*/ 2147483647 h 47"/>
                  <a:gd name="T16" fmla="*/ 2147483647 w 140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0"/>
                  <a:gd name="T28" fmla="*/ 0 h 47"/>
                  <a:gd name="T29" fmla="*/ 140 w 14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0" h="47">
                    <a:moveTo>
                      <a:pt x="140" y="10"/>
                    </a:moveTo>
                    <a:lnTo>
                      <a:pt x="109" y="0"/>
                    </a:lnTo>
                    <a:lnTo>
                      <a:pt x="35" y="29"/>
                    </a:lnTo>
                    <a:lnTo>
                      <a:pt x="0" y="21"/>
                    </a:lnTo>
                    <a:lnTo>
                      <a:pt x="19" y="47"/>
                    </a:lnTo>
                    <a:lnTo>
                      <a:pt x="107" y="47"/>
                    </a:lnTo>
                    <a:lnTo>
                      <a:pt x="70" y="38"/>
                    </a:lnTo>
                    <a:lnTo>
                      <a:pt x="14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7"/>
              <p:cNvSpPr>
                <a:spLocks/>
              </p:cNvSpPr>
              <p:nvPr/>
            </p:nvSpPr>
            <p:spPr bwMode="auto">
              <a:xfrm>
                <a:off x="8326436" y="1552506"/>
                <a:ext cx="177800" cy="45256"/>
              </a:xfrm>
              <a:custGeom>
                <a:avLst/>
                <a:gdLst>
                  <a:gd name="T0" fmla="*/ 0 w 140"/>
                  <a:gd name="T1" fmla="*/ 2147483647 h 47"/>
                  <a:gd name="T2" fmla="*/ 2147483647 w 140"/>
                  <a:gd name="T3" fmla="*/ 0 h 47"/>
                  <a:gd name="T4" fmla="*/ 2147483647 w 140"/>
                  <a:gd name="T5" fmla="*/ 2147483647 h 47"/>
                  <a:gd name="T6" fmla="*/ 2147483647 w 140"/>
                  <a:gd name="T7" fmla="*/ 2147483647 h 47"/>
                  <a:gd name="T8" fmla="*/ 2147483647 w 140"/>
                  <a:gd name="T9" fmla="*/ 2147483647 h 47"/>
                  <a:gd name="T10" fmla="*/ 2147483647 w 140"/>
                  <a:gd name="T11" fmla="*/ 2147483647 h 47"/>
                  <a:gd name="T12" fmla="*/ 2147483647 w 140"/>
                  <a:gd name="T13" fmla="*/ 2147483647 h 47"/>
                  <a:gd name="T14" fmla="*/ 0 w 140"/>
                  <a:gd name="T15" fmla="*/ 2147483647 h 47"/>
                  <a:gd name="T16" fmla="*/ 0 w 140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0"/>
                  <a:gd name="T28" fmla="*/ 0 h 47"/>
                  <a:gd name="T29" fmla="*/ 140 w 14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0" h="47">
                    <a:moveTo>
                      <a:pt x="0" y="11"/>
                    </a:moveTo>
                    <a:lnTo>
                      <a:pt x="31" y="0"/>
                    </a:lnTo>
                    <a:lnTo>
                      <a:pt x="105" y="30"/>
                    </a:lnTo>
                    <a:lnTo>
                      <a:pt x="140" y="21"/>
                    </a:lnTo>
                    <a:lnTo>
                      <a:pt x="121" y="47"/>
                    </a:lnTo>
                    <a:lnTo>
                      <a:pt x="32" y="47"/>
                    </a:lnTo>
                    <a:lnTo>
                      <a:pt x="70" y="38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8"/>
              <p:cNvSpPr>
                <a:spLocks/>
              </p:cNvSpPr>
              <p:nvPr/>
            </p:nvSpPr>
            <p:spPr bwMode="auto">
              <a:xfrm>
                <a:off x="8504238" y="1610862"/>
                <a:ext cx="176213" cy="45256"/>
              </a:xfrm>
              <a:custGeom>
                <a:avLst/>
                <a:gdLst>
                  <a:gd name="T0" fmla="*/ 2147483647 w 139"/>
                  <a:gd name="T1" fmla="*/ 2147483647 h 47"/>
                  <a:gd name="T2" fmla="*/ 2147483647 w 139"/>
                  <a:gd name="T3" fmla="*/ 2147483647 h 47"/>
                  <a:gd name="T4" fmla="*/ 2147483647 w 139"/>
                  <a:gd name="T5" fmla="*/ 2147483647 h 47"/>
                  <a:gd name="T6" fmla="*/ 0 w 139"/>
                  <a:gd name="T7" fmla="*/ 2147483647 h 47"/>
                  <a:gd name="T8" fmla="*/ 2147483647 w 139"/>
                  <a:gd name="T9" fmla="*/ 0 h 47"/>
                  <a:gd name="T10" fmla="*/ 2147483647 w 139"/>
                  <a:gd name="T11" fmla="*/ 0 h 47"/>
                  <a:gd name="T12" fmla="*/ 2147483647 w 139"/>
                  <a:gd name="T13" fmla="*/ 2147483647 h 47"/>
                  <a:gd name="T14" fmla="*/ 2147483647 w 139"/>
                  <a:gd name="T15" fmla="*/ 2147483647 h 47"/>
                  <a:gd name="T16" fmla="*/ 2147483647 w 139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7"/>
                  <a:gd name="T29" fmla="*/ 139 w 139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7">
                    <a:moveTo>
                      <a:pt x="139" y="36"/>
                    </a:moveTo>
                    <a:lnTo>
                      <a:pt x="108" y="47"/>
                    </a:lnTo>
                    <a:lnTo>
                      <a:pt x="34" y="18"/>
                    </a:lnTo>
                    <a:lnTo>
                      <a:pt x="0" y="26"/>
                    </a:lnTo>
                    <a:lnTo>
                      <a:pt x="18" y="0"/>
                    </a:lnTo>
                    <a:lnTo>
                      <a:pt x="107" y="0"/>
                    </a:lnTo>
                    <a:lnTo>
                      <a:pt x="70" y="9"/>
                    </a:lnTo>
                    <a:lnTo>
                      <a:pt x="139" y="3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Line 89"/>
              <p:cNvSpPr>
                <a:spLocks noChangeShapeType="1"/>
              </p:cNvSpPr>
              <p:nvPr/>
            </p:nvSpPr>
            <p:spPr bwMode="auto">
              <a:xfrm>
                <a:off x="8229601" y="1603713"/>
                <a:ext cx="1587" cy="295352"/>
              </a:xfrm>
              <a:prstGeom prst="line">
                <a:avLst/>
              </a:prstGeom>
              <a:noFill/>
              <a:ln w="2" cap="sq">
                <a:solidFill>
                  <a:srgbClr val="AAE6FF"/>
                </a:solidFill>
                <a:bevel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Line 90"/>
              <p:cNvSpPr>
                <a:spLocks noChangeShapeType="1"/>
              </p:cNvSpPr>
              <p:nvPr/>
            </p:nvSpPr>
            <p:spPr bwMode="auto">
              <a:xfrm>
                <a:off x="8767761" y="1603713"/>
                <a:ext cx="1588" cy="295352"/>
              </a:xfrm>
              <a:prstGeom prst="line">
                <a:avLst/>
              </a:prstGeom>
              <a:noFill/>
              <a:ln w="2" cap="sq">
                <a:solidFill>
                  <a:srgbClr val="AAE6FF"/>
                </a:solidFill>
                <a:bevel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5410200" y="3352800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AFTR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48718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3700" y="1935973"/>
            <a:ext cx="484649" cy="438927"/>
          </a:xfrm>
          <a:prstGeom prst="rect">
            <a:avLst/>
          </a:prstGeom>
          <a:noFill/>
        </p:spPr>
      </p:pic>
      <p:pic>
        <p:nvPicPr>
          <p:cNvPr id="23" name="Picture 10" descr="C:\Users\dancraw\Pictures\IPv6 Network\Generic IPv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743200"/>
            <a:ext cx="1083751" cy="949175"/>
          </a:xfrm>
          <a:prstGeom prst="rect">
            <a:avLst/>
          </a:prstGeom>
          <a:noFill/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87304" y="1703361"/>
            <a:ext cx="7618496" cy="4164039"/>
            <a:chOff x="959370" y="1230322"/>
            <a:chExt cx="10155351" cy="5550604"/>
          </a:xfrm>
        </p:grpSpPr>
        <p:sp>
          <p:nvSpPr>
            <p:cNvPr id="6" name="Rectangle 5"/>
            <p:cNvSpPr/>
            <p:nvPr/>
          </p:nvSpPr>
          <p:spPr>
            <a:xfrm>
              <a:off x="7914321" y="1230322"/>
              <a:ext cx="3200400" cy="5486397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402110" y="1294529"/>
              <a:ext cx="3200400" cy="5486397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959370" y="1230322"/>
              <a:ext cx="3200400" cy="5486398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23877" y="6293373"/>
              <a:ext cx="1808617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Subscribers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51283" y="6293373"/>
              <a:ext cx="1483827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Providers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06259" y="6293373"/>
              <a:ext cx="1227412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Internet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</p:grpSp>
      <p:pic>
        <p:nvPicPr>
          <p:cNvPr id="12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7660" y="3352689"/>
            <a:ext cx="2179411" cy="186977"/>
          </a:xfrm>
          <a:prstGeom prst="rect">
            <a:avLst/>
          </a:prstGeom>
          <a:noFill/>
        </p:spPr>
      </p:pic>
      <p:pic>
        <p:nvPicPr>
          <p:cNvPr id="13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2311" y="3462511"/>
            <a:ext cx="2179411" cy="186977"/>
          </a:xfrm>
          <a:prstGeom prst="rect">
            <a:avLst/>
          </a:prstGeom>
          <a:noFill/>
        </p:spPr>
      </p:pic>
      <p:pic>
        <p:nvPicPr>
          <p:cNvPr id="14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5" cstate="print"/>
          <a:srcRect r="46239"/>
          <a:stretch>
            <a:fillRect/>
          </a:stretch>
        </p:blipFill>
        <p:spPr bwMode="auto">
          <a:xfrm>
            <a:off x="2153039" y="2004848"/>
            <a:ext cx="1171664" cy="186977"/>
          </a:xfrm>
          <a:prstGeom prst="rect">
            <a:avLst/>
          </a:prstGeom>
          <a:noFill/>
        </p:spPr>
      </p:pic>
      <p:pic>
        <p:nvPicPr>
          <p:cNvPr id="15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14614">
            <a:off x="2218863" y="2631940"/>
            <a:ext cx="2179411" cy="186977"/>
          </a:xfrm>
          <a:prstGeom prst="rect">
            <a:avLst/>
          </a:prstGeom>
          <a:noFill/>
        </p:spPr>
      </p:pic>
      <p:pic>
        <p:nvPicPr>
          <p:cNvPr id="16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5" cstate="print"/>
          <a:srcRect l="29093" t="-9022" r="21919" b="13057"/>
          <a:stretch>
            <a:fillRect/>
          </a:stretch>
        </p:blipFill>
        <p:spPr bwMode="auto">
          <a:xfrm>
            <a:off x="2234807" y="4633538"/>
            <a:ext cx="1067636" cy="179432"/>
          </a:xfrm>
          <a:prstGeom prst="rect">
            <a:avLst/>
          </a:prstGeom>
          <a:noFill/>
        </p:spPr>
      </p:pic>
      <p:pic>
        <p:nvPicPr>
          <p:cNvPr id="17" name="Picture 16" descr="C:\Users\dancraw\Pictures\IPv6 Network\IPv6 Connectio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828250">
            <a:off x="2244527" y="4123166"/>
            <a:ext cx="2179411" cy="186977"/>
          </a:xfrm>
          <a:prstGeom prst="rect">
            <a:avLst/>
          </a:prstGeom>
          <a:noFill/>
        </p:spPr>
      </p:pic>
      <p:pic>
        <p:nvPicPr>
          <p:cNvPr id="18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47582" y="3483352"/>
            <a:ext cx="2179411" cy="186977"/>
          </a:xfrm>
          <a:prstGeom prst="rect">
            <a:avLst/>
          </a:prstGeom>
          <a:noFill/>
        </p:spPr>
      </p:pic>
      <p:pic>
        <p:nvPicPr>
          <p:cNvPr id="19" name="Picture 16" descr="C:\Users\dancraw\Pictures\IPv6 Network\IPv4 Connection.png"/>
          <p:cNvPicPr>
            <a:picLocks noChangeAspect="1" noChangeArrowheads="1"/>
          </p:cNvPicPr>
          <p:nvPr/>
        </p:nvPicPr>
        <p:blipFill>
          <a:blip r:embed="rId7" cstate="print"/>
          <a:srcRect r="39267" b="10137"/>
          <a:stretch>
            <a:fillRect/>
          </a:stretch>
        </p:blipFill>
        <p:spPr bwMode="auto">
          <a:xfrm>
            <a:off x="5603748" y="3377189"/>
            <a:ext cx="1323623" cy="168022"/>
          </a:xfrm>
          <a:prstGeom prst="rect">
            <a:avLst/>
          </a:prstGeom>
          <a:noFill/>
        </p:spPr>
      </p:pic>
      <p:pic>
        <p:nvPicPr>
          <p:cNvPr id="20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12449" y="3089425"/>
            <a:ext cx="1083751" cy="949175"/>
          </a:xfrm>
          <a:prstGeom prst="rect">
            <a:avLst/>
          </a:prstGeom>
          <a:noFill/>
        </p:spPr>
      </p:pic>
      <p:pic>
        <p:nvPicPr>
          <p:cNvPr id="21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4840" y="2846118"/>
            <a:ext cx="1083751" cy="949175"/>
          </a:xfrm>
          <a:prstGeom prst="rect">
            <a:avLst/>
          </a:prstGeom>
          <a:noFill/>
        </p:spPr>
      </p:pic>
      <p:pic>
        <p:nvPicPr>
          <p:cNvPr id="22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4840" y="1597463"/>
            <a:ext cx="1083751" cy="949175"/>
          </a:xfrm>
          <a:prstGeom prst="rect">
            <a:avLst/>
          </a:prstGeom>
          <a:noFill/>
        </p:spPr>
      </p:pic>
      <p:pic>
        <p:nvPicPr>
          <p:cNvPr id="26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4337" y="3352689"/>
            <a:ext cx="2179411" cy="186977"/>
          </a:xfrm>
          <a:prstGeom prst="rect">
            <a:avLst/>
          </a:prstGeom>
          <a:noFill/>
        </p:spPr>
      </p:pic>
      <p:sp>
        <p:nvSpPr>
          <p:cNvPr id="28" name="TextBox 27"/>
          <p:cNvSpPr txBox="1">
            <a:spLocks noChangeAspect="1"/>
          </p:cNvSpPr>
          <p:nvPr/>
        </p:nvSpPr>
        <p:spPr>
          <a:xfrm>
            <a:off x="1674257" y="3059455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48030" y="1804410"/>
            <a:ext cx="1222677" cy="949175"/>
            <a:chOff x="1348030" y="1804410"/>
            <a:chExt cx="1222677" cy="949175"/>
          </a:xfrm>
        </p:grpSpPr>
        <p:pic>
          <p:nvPicPr>
            <p:cNvPr id="24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 smtClean="0">
                  <a:solidFill>
                    <a:schemeClr val="bg1"/>
                  </a:solidFill>
                </a:rPr>
                <a:t>IPv6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Box 29"/>
          <p:cNvSpPr txBox="1">
            <a:spLocks noChangeAspect="1"/>
          </p:cNvSpPr>
          <p:nvPr/>
        </p:nvSpPr>
        <p:spPr>
          <a:xfrm>
            <a:off x="6789013" y="3358671"/>
            <a:ext cx="884331" cy="43859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IPv6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7192869" y="2808713"/>
            <a:ext cx="884331" cy="315487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IPv4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674257" y="1642177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>
            <a:spLocks noChangeAspect="1"/>
          </p:cNvSpPr>
          <p:nvPr/>
        </p:nvSpPr>
        <p:spPr>
          <a:xfrm>
            <a:off x="1670042" y="2802585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35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82398" y="4169386"/>
            <a:ext cx="1083751" cy="949175"/>
          </a:xfrm>
          <a:prstGeom prst="rect">
            <a:avLst/>
          </a:prstGeom>
          <a:noFill/>
        </p:spPr>
      </p:pic>
      <p:sp>
        <p:nvSpPr>
          <p:cNvPr id="38" name="TextBox 37"/>
          <p:cNvSpPr txBox="1">
            <a:spLocks noChangeAspect="1"/>
          </p:cNvSpPr>
          <p:nvPr/>
        </p:nvSpPr>
        <p:spPr>
          <a:xfrm>
            <a:off x="1611290" y="4460361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>
            <a:spLocks noChangeAspect="1"/>
          </p:cNvSpPr>
          <p:nvPr/>
        </p:nvSpPr>
        <p:spPr>
          <a:xfrm>
            <a:off x="1566751" y="4209287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40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748320">
            <a:off x="3116817" y="2591618"/>
            <a:ext cx="2675316" cy="229523"/>
          </a:xfrm>
          <a:prstGeom prst="rect">
            <a:avLst/>
          </a:prstGeom>
          <a:noFill/>
        </p:spPr>
      </p:pic>
      <p:pic>
        <p:nvPicPr>
          <p:cNvPr id="41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9954751">
            <a:off x="3055648" y="4090883"/>
            <a:ext cx="2675316" cy="229523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8151" y="3238500"/>
            <a:ext cx="484649" cy="438927"/>
          </a:xfrm>
          <a:prstGeom prst="rect">
            <a:avLst/>
          </a:prstGeom>
          <a:noFill/>
        </p:spPr>
      </p:pic>
      <p:sp>
        <p:nvSpPr>
          <p:cNvPr id="45" name="TextBox 44"/>
          <p:cNvSpPr txBox="1">
            <a:spLocks noChangeAspect="1"/>
          </p:cNvSpPr>
          <p:nvPr/>
        </p:nvSpPr>
        <p:spPr>
          <a:xfrm>
            <a:off x="4329345" y="3039406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>
            <a:spLocks noChangeAspect="1"/>
          </p:cNvSpPr>
          <p:nvPr/>
        </p:nvSpPr>
        <p:spPr>
          <a:xfrm rot="1754312">
            <a:off x="3882687" y="2633914"/>
            <a:ext cx="1224077" cy="19051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788" dirty="0" smtClean="0">
                <a:solidFill>
                  <a:schemeClr val="bg1"/>
                </a:solidFill>
              </a:rPr>
              <a:t>IPv4 in IPv6 Tunnel</a:t>
            </a:r>
            <a:endParaRPr lang="en-US" sz="788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>
            <a:spLocks noChangeAspect="1"/>
          </p:cNvSpPr>
          <p:nvPr/>
        </p:nvSpPr>
        <p:spPr>
          <a:xfrm rot="19981340">
            <a:off x="3836255" y="4100834"/>
            <a:ext cx="1224077" cy="19051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788" dirty="0" smtClean="0">
                <a:solidFill>
                  <a:schemeClr val="bg1"/>
                </a:solidFill>
              </a:rPr>
              <a:t>IPv4 in IPv6 Tunnel</a:t>
            </a:r>
            <a:endParaRPr lang="en-US" sz="788" dirty="0">
              <a:solidFill>
                <a:schemeClr val="bg1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295400" y="3089425"/>
            <a:ext cx="1222677" cy="949175"/>
            <a:chOff x="1348030" y="1804410"/>
            <a:chExt cx="1222677" cy="949175"/>
          </a:xfrm>
        </p:grpSpPr>
        <p:pic>
          <p:nvPicPr>
            <p:cNvPr id="53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54" name="TextBox 53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I</a:t>
              </a:r>
              <a:r>
                <a:rPr lang="en-US" sz="1050" dirty="0" smtClean="0">
                  <a:solidFill>
                    <a:schemeClr val="bg1"/>
                  </a:solidFill>
                </a:rPr>
                <a:t>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295400" y="4384825"/>
            <a:ext cx="1222677" cy="949175"/>
            <a:chOff x="1348030" y="1804410"/>
            <a:chExt cx="1222677" cy="949175"/>
          </a:xfrm>
        </p:grpSpPr>
        <p:pic>
          <p:nvPicPr>
            <p:cNvPr id="56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57" name="TextBox 56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I</a:t>
              </a:r>
              <a:r>
                <a:rPr lang="en-US" sz="1050" dirty="0" smtClean="0">
                  <a:solidFill>
                    <a:schemeClr val="bg1"/>
                  </a:solidFill>
                </a:rPr>
                <a:t>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8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62400" y="3048000"/>
            <a:ext cx="1083751" cy="949175"/>
          </a:xfrm>
          <a:prstGeom prst="rect">
            <a:avLst/>
          </a:prstGeom>
          <a:noFill/>
        </p:spPr>
      </p:pic>
      <p:sp>
        <p:nvSpPr>
          <p:cNvPr id="59" name="TextBox 58"/>
          <p:cNvSpPr txBox="1">
            <a:spLocks noChangeAspect="1"/>
          </p:cNvSpPr>
          <p:nvPr/>
        </p:nvSpPr>
        <p:spPr>
          <a:xfrm>
            <a:off x="4114800" y="3352800"/>
            <a:ext cx="884331" cy="27701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IPv6-only</a:t>
            </a:r>
          </a:p>
        </p:txBody>
      </p:sp>
      <p:pic>
        <p:nvPicPr>
          <p:cNvPr id="61" name="Picture 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4800" y="4572000"/>
            <a:ext cx="484649" cy="438927"/>
          </a:xfrm>
          <a:prstGeom prst="rect">
            <a:avLst/>
          </a:prstGeom>
          <a:noFill/>
        </p:spPr>
      </p:pic>
      <p:pic>
        <p:nvPicPr>
          <p:cNvPr id="44" name="Picture 10" descr="C:\Users\dancraw\Pictures\IPv6 Network\B4 Icon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31037" y="4491831"/>
            <a:ext cx="475984" cy="429320"/>
          </a:xfrm>
          <a:prstGeom prst="rect">
            <a:avLst/>
          </a:prstGeom>
          <a:noFill/>
        </p:spPr>
      </p:pic>
      <p:pic>
        <p:nvPicPr>
          <p:cNvPr id="43" name="Picture 10" descr="C:\Users\dancraw\Pictures\IPv6 Network\B4 Icon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26224" y="1848663"/>
            <a:ext cx="475984" cy="429320"/>
          </a:xfrm>
          <a:prstGeom prst="rect">
            <a:avLst/>
          </a:prstGeom>
          <a:noFill/>
        </p:spPr>
      </p:pic>
      <p:pic>
        <p:nvPicPr>
          <p:cNvPr id="27" name="Picture 10" descr="C:\Users\dancraw\Pictures\IPv6 Network\B4 Icon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48720" y="3154850"/>
            <a:ext cx="475984" cy="429320"/>
          </a:xfrm>
          <a:prstGeom prst="rect">
            <a:avLst/>
          </a:prstGeom>
          <a:noFill/>
        </p:spPr>
      </p:pic>
      <p:grpSp>
        <p:nvGrpSpPr>
          <p:cNvPr id="62" name="Group 61"/>
          <p:cNvGrpSpPr/>
          <p:nvPr/>
        </p:nvGrpSpPr>
        <p:grpSpPr>
          <a:xfrm>
            <a:off x="5410200" y="3200400"/>
            <a:ext cx="765176" cy="596540"/>
            <a:chOff x="8226424" y="1531067"/>
            <a:chExt cx="544512" cy="437073"/>
          </a:xfrm>
        </p:grpSpPr>
        <p:sp>
          <p:nvSpPr>
            <p:cNvPr id="63" name="AutoShape 74"/>
            <p:cNvSpPr>
              <a:spLocks noChangeAspect="1" noChangeArrowheads="1" noTextEdit="1"/>
            </p:cNvSpPr>
            <p:nvPr/>
          </p:nvSpPr>
          <p:spPr bwMode="auto">
            <a:xfrm>
              <a:off x="8226424" y="1531067"/>
              <a:ext cx="544512" cy="437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6"/>
            <p:cNvSpPr>
              <a:spLocks/>
            </p:cNvSpPr>
            <p:nvPr/>
          </p:nvSpPr>
          <p:spPr bwMode="auto">
            <a:xfrm>
              <a:off x="8229600" y="1828800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7"/>
            <p:cNvSpPr>
              <a:spLocks/>
            </p:cNvSpPr>
            <p:nvPr/>
          </p:nvSpPr>
          <p:spPr bwMode="auto">
            <a:xfrm>
              <a:off x="8229600" y="1828800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8"/>
            <p:cNvSpPr>
              <a:spLocks/>
            </p:cNvSpPr>
            <p:nvPr/>
          </p:nvSpPr>
          <p:spPr bwMode="auto">
            <a:xfrm>
              <a:off x="8229600" y="1604904"/>
              <a:ext cx="538162" cy="294160"/>
            </a:xfrm>
            <a:custGeom>
              <a:avLst/>
              <a:gdLst>
                <a:gd name="T0" fmla="*/ 0 w 423"/>
                <a:gd name="T1" fmla="*/ 0 h 309"/>
                <a:gd name="T2" fmla="*/ 0 w 423"/>
                <a:gd name="T3" fmla="*/ 2147483647 h 309"/>
                <a:gd name="T4" fmla="*/ 2147483647 w 423"/>
                <a:gd name="T5" fmla="*/ 2147483647 h 309"/>
                <a:gd name="T6" fmla="*/ 2147483647 w 423"/>
                <a:gd name="T7" fmla="*/ 0 h 309"/>
                <a:gd name="T8" fmla="*/ 0 w 423"/>
                <a:gd name="T9" fmla="*/ 0 h 309"/>
                <a:gd name="T10" fmla="*/ 0 w 423"/>
                <a:gd name="T11" fmla="*/ 0 h 3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3"/>
                <a:gd name="T19" fmla="*/ 0 h 309"/>
                <a:gd name="T20" fmla="*/ 423 w 423"/>
                <a:gd name="T21" fmla="*/ 309 h 3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3" h="309">
                  <a:moveTo>
                    <a:pt x="0" y="0"/>
                  </a:moveTo>
                  <a:lnTo>
                    <a:pt x="0" y="309"/>
                  </a:lnTo>
                  <a:lnTo>
                    <a:pt x="423" y="309"/>
                  </a:lnTo>
                  <a:lnTo>
                    <a:pt x="4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79"/>
            <p:cNvSpPr>
              <a:spLocks/>
            </p:cNvSpPr>
            <p:nvPr/>
          </p:nvSpPr>
          <p:spPr bwMode="auto">
            <a:xfrm>
              <a:off x="8229600" y="1533448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B4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0"/>
            <p:cNvSpPr>
              <a:spLocks/>
            </p:cNvSpPr>
            <p:nvPr/>
          </p:nvSpPr>
          <p:spPr bwMode="auto">
            <a:xfrm>
              <a:off x="8229600" y="1533448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1"/>
            <p:cNvSpPr>
              <a:spLocks/>
            </p:cNvSpPr>
            <p:nvPr/>
          </p:nvSpPr>
          <p:spPr bwMode="auto">
            <a:xfrm>
              <a:off x="8505825" y="1552506"/>
              <a:ext cx="177800" cy="44064"/>
            </a:xfrm>
            <a:custGeom>
              <a:avLst/>
              <a:gdLst>
                <a:gd name="T0" fmla="*/ 0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2147483647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0 w 139"/>
                <a:gd name="T15" fmla="*/ 2147483647 h 47"/>
                <a:gd name="T16" fmla="*/ 0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0" y="37"/>
                  </a:moveTo>
                  <a:lnTo>
                    <a:pt x="31" y="47"/>
                  </a:lnTo>
                  <a:lnTo>
                    <a:pt x="105" y="18"/>
                  </a:lnTo>
                  <a:lnTo>
                    <a:pt x="139" y="26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2"/>
            <p:cNvSpPr>
              <a:spLocks/>
            </p:cNvSpPr>
            <p:nvPr/>
          </p:nvSpPr>
          <p:spPr bwMode="auto">
            <a:xfrm>
              <a:off x="8312150" y="1606096"/>
              <a:ext cx="177800" cy="44065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0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2147483647 h 47"/>
                <a:gd name="T10" fmla="*/ 2147483647 w 139"/>
                <a:gd name="T11" fmla="*/ 2147483647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10"/>
                  </a:moveTo>
                  <a:lnTo>
                    <a:pt x="108" y="0"/>
                  </a:lnTo>
                  <a:lnTo>
                    <a:pt x="35" y="30"/>
                  </a:lnTo>
                  <a:lnTo>
                    <a:pt x="0" y="21"/>
                  </a:lnTo>
                  <a:lnTo>
                    <a:pt x="18" y="47"/>
                  </a:lnTo>
                  <a:lnTo>
                    <a:pt x="107" y="47"/>
                  </a:lnTo>
                  <a:lnTo>
                    <a:pt x="69" y="38"/>
                  </a:lnTo>
                  <a:lnTo>
                    <a:pt x="13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3"/>
            <p:cNvSpPr>
              <a:spLocks/>
            </p:cNvSpPr>
            <p:nvPr/>
          </p:nvSpPr>
          <p:spPr bwMode="auto">
            <a:xfrm>
              <a:off x="8321674" y="1551313"/>
              <a:ext cx="177800" cy="44065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0"/>
                  </a:moveTo>
                  <a:lnTo>
                    <a:pt x="31" y="0"/>
                  </a:lnTo>
                  <a:lnTo>
                    <a:pt x="105" y="29"/>
                  </a:lnTo>
                  <a:lnTo>
                    <a:pt x="140" y="21"/>
                  </a:lnTo>
                  <a:lnTo>
                    <a:pt x="122" y="47"/>
                  </a:lnTo>
                  <a:lnTo>
                    <a:pt x="33" y="47"/>
                  </a:lnTo>
                  <a:lnTo>
                    <a:pt x="70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4"/>
            <p:cNvSpPr>
              <a:spLocks/>
            </p:cNvSpPr>
            <p:nvPr/>
          </p:nvSpPr>
          <p:spPr bwMode="auto">
            <a:xfrm>
              <a:off x="8501063" y="1608479"/>
              <a:ext cx="176213" cy="45256"/>
            </a:xfrm>
            <a:custGeom>
              <a:avLst/>
              <a:gdLst>
                <a:gd name="T0" fmla="*/ 2147483647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0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2147483647 w 138"/>
                <a:gd name="T15" fmla="*/ 2147483647 h 47"/>
                <a:gd name="T16" fmla="*/ 2147483647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138" y="37"/>
                  </a:moveTo>
                  <a:lnTo>
                    <a:pt x="107" y="47"/>
                  </a:lnTo>
                  <a:lnTo>
                    <a:pt x="34" y="18"/>
                  </a:lnTo>
                  <a:lnTo>
                    <a:pt x="0" y="27"/>
                  </a:lnTo>
                  <a:lnTo>
                    <a:pt x="18" y="0"/>
                  </a:lnTo>
                  <a:lnTo>
                    <a:pt x="106" y="0"/>
                  </a:lnTo>
                  <a:lnTo>
                    <a:pt x="69" y="9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5"/>
            <p:cNvSpPr>
              <a:spLocks/>
            </p:cNvSpPr>
            <p:nvPr/>
          </p:nvSpPr>
          <p:spPr bwMode="auto">
            <a:xfrm>
              <a:off x="8510588" y="1554887"/>
              <a:ext cx="174625" cy="45256"/>
            </a:xfrm>
            <a:custGeom>
              <a:avLst/>
              <a:gdLst>
                <a:gd name="T0" fmla="*/ 0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2147483647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0 w 138"/>
                <a:gd name="T15" fmla="*/ 2147483647 h 47"/>
                <a:gd name="T16" fmla="*/ 0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0" y="36"/>
                  </a:moveTo>
                  <a:lnTo>
                    <a:pt x="31" y="47"/>
                  </a:lnTo>
                  <a:lnTo>
                    <a:pt x="104" y="18"/>
                  </a:lnTo>
                  <a:lnTo>
                    <a:pt x="138" y="26"/>
                  </a:lnTo>
                  <a:lnTo>
                    <a:pt x="120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6"/>
            <p:cNvSpPr>
              <a:spLocks/>
            </p:cNvSpPr>
            <p:nvPr/>
          </p:nvSpPr>
          <p:spPr bwMode="auto">
            <a:xfrm>
              <a:off x="8315325" y="1608479"/>
              <a:ext cx="177800" cy="45256"/>
            </a:xfrm>
            <a:custGeom>
              <a:avLst/>
              <a:gdLst>
                <a:gd name="T0" fmla="*/ 2147483647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0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2147483647 w 140"/>
                <a:gd name="T15" fmla="*/ 2147483647 h 47"/>
                <a:gd name="T16" fmla="*/ 2147483647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140" y="10"/>
                  </a:moveTo>
                  <a:lnTo>
                    <a:pt x="109" y="0"/>
                  </a:lnTo>
                  <a:lnTo>
                    <a:pt x="35" y="29"/>
                  </a:lnTo>
                  <a:lnTo>
                    <a:pt x="0" y="21"/>
                  </a:lnTo>
                  <a:lnTo>
                    <a:pt x="19" y="47"/>
                  </a:lnTo>
                  <a:lnTo>
                    <a:pt x="107" y="47"/>
                  </a:lnTo>
                  <a:lnTo>
                    <a:pt x="70" y="38"/>
                  </a:lnTo>
                  <a:lnTo>
                    <a:pt x="14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7"/>
            <p:cNvSpPr>
              <a:spLocks/>
            </p:cNvSpPr>
            <p:nvPr/>
          </p:nvSpPr>
          <p:spPr bwMode="auto">
            <a:xfrm>
              <a:off x="8326436" y="1552506"/>
              <a:ext cx="177800" cy="45256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1"/>
                  </a:moveTo>
                  <a:lnTo>
                    <a:pt x="31" y="0"/>
                  </a:lnTo>
                  <a:lnTo>
                    <a:pt x="105" y="30"/>
                  </a:lnTo>
                  <a:lnTo>
                    <a:pt x="140" y="21"/>
                  </a:lnTo>
                  <a:lnTo>
                    <a:pt x="121" y="47"/>
                  </a:lnTo>
                  <a:lnTo>
                    <a:pt x="32" y="47"/>
                  </a:lnTo>
                  <a:lnTo>
                    <a:pt x="70" y="3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8"/>
            <p:cNvSpPr>
              <a:spLocks/>
            </p:cNvSpPr>
            <p:nvPr/>
          </p:nvSpPr>
          <p:spPr bwMode="auto">
            <a:xfrm>
              <a:off x="8504238" y="1610862"/>
              <a:ext cx="176213" cy="45256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36"/>
                  </a:moveTo>
                  <a:lnTo>
                    <a:pt x="108" y="47"/>
                  </a:lnTo>
                  <a:lnTo>
                    <a:pt x="34" y="18"/>
                  </a:lnTo>
                  <a:lnTo>
                    <a:pt x="0" y="26"/>
                  </a:lnTo>
                  <a:lnTo>
                    <a:pt x="18" y="0"/>
                  </a:lnTo>
                  <a:lnTo>
                    <a:pt x="107" y="0"/>
                  </a:lnTo>
                  <a:lnTo>
                    <a:pt x="70" y="9"/>
                  </a:lnTo>
                  <a:lnTo>
                    <a:pt x="139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89"/>
            <p:cNvSpPr>
              <a:spLocks noChangeShapeType="1"/>
            </p:cNvSpPr>
            <p:nvPr/>
          </p:nvSpPr>
          <p:spPr bwMode="auto">
            <a:xfrm>
              <a:off x="8229601" y="1603713"/>
              <a:ext cx="1587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90"/>
            <p:cNvSpPr>
              <a:spLocks noChangeShapeType="1"/>
            </p:cNvSpPr>
            <p:nvPr/>
          </p:nvSpPr>
          <p:spPr bwMode="auto">
            <a:xfrm>
              <a:off x="8767761" y="1603713"/>
              <a:ext cx="1588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410200" y="3352800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AFTR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0" name="Title 1"/>
          <p:cNvSpPr txBox="1">
            <a:spLocks noChangeAspect="1"/>
          </p:cNvSpPr>
          <p:nvPr/>
        </p:nvSpPr>
        <p:spPr>
          <a:xfrm>
            <a:off x="364067" y="244705"/>
            <a:ext cx="8779933" cy="628814"/>
          </a:xfrm>
          <a:prstGeom prst="rect">
            <a:avLst/>
          </a:prstGeom>
        </p:spPr>
        <p:txBody>
          <a:bodyPr vert="horz" lIns="61738" tIns="34298" rIns="61738" bIns="34298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200" dirty="0"/>
              <a:t>“Lightweight 4 over </a:t>
            </a:r>
            <a:r>
              <a:rPr lang="en-US" sz="3200" dirty="0" smtClean="0"/>
              <a:t>6” (also “Public 4over6”)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7273525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0494" y="309072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" name="Picture 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0494" y="469092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Group 25"/>
          <p:cNvGrpSpPr/>
          <p:nvPr/>
        </p:nvGrpSpPr>
        <p:grpSpPr>
          <a:xfrm>
            <a:off x="2001229" y="2111791"/>
            <a:ext cx="6007134" cy="1359932"/>
            <a:chOff x="1994535" y="1764268"/>
            <a:chExt cx="6007134" cy="1359932"/>
          </a:xfrm>
        </p:grpSpPr>
        <p:sp>
          <p:nvSpPr>
            <p:cNvPr id="15" name="TextBox 14"/>
            <p:cNvSpPr txBox="1"/>
            <p:nvPr/>
          </p:nvSpPr>
          <p:spPr>
            <a:xfrm>
              <a:off x="1994535" y="1764268"/>
              <a:ext cx="3187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10 000s </a:t>
              </a:r>
              <a:r>
                <a:rPr lang="en-US" dirty="0" err="1" smtClean="0"/>
                <a:t>hostroutes</a:t>
              </a:r>
              <a:r>
                <a:rPr lang="en-US" dirty="0" smtClean="0"/>
                <a:t> per BNG 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343400" y="2286000"/>
              <a:ext cx="342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100s IGP prefixes</a:t>
              </a:r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25009" y="2754868"/>
              <a:ext cx="1976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10s BGP prefixes</a:t>
              </a:r>
              <a:endParaRPr lang="en-US" dirty="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87694" y="1566723"/>
            <a:ext cx="2827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1 000 000s </a:t>
            </a:r>
            <a:r>
              <a:rPr lang="en-US" dirty="0"/>
              <a:t>of </a:t>
            </a:r>
            <a:r>
              <a:rPr lang="en-US" dirty="0" smtClean="0"/>
              <a:t>subscribers</a:t>
            </a:r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2368894" y="2785923"/>
            <a:ext cx="685800" cy="685800"/>
            <a:chOff x="5864224" y="5636538"/>
            <a:chExt cx="544512" cy="437073"/>
          </a:xfrm>
        </p:grpSpPr>
        <p:sp>
          <p:nvSpPr>
            <p:cNvPr id="43" name="AutoShape 74"/>
            <p:cNvSpPr>
              <a:spLocks noChangeAspect="1" noChangeArrowheads="1" noTextEdit="1"/>
            </p:cNvSpPr>
            <p:nvPr/>
          </p:nvSpPr>
          <p:spPr bwMode="auto">
            <a:xfrm>
              <a:off x="5864224" y="5636538"/>
              <a:ext cx="544512" cy="437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7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8"/>
            <p:cNvSpPr>
              <a:spLocks/>
            </p:cNvSpPr>
            <p:nvPr/>
          </p:nvSpPr>
          <p:spPr bwMode="auto">
            <a:xfrm>
              <a:off x="5867400" y="5710376"/>
              <a:ext cx="538162" cy="294160"/>
            </a:xfrm>
            <a:custGeom>
              <a:avLst/>
              <a:gdLst>
                <a:gd name="T0" fmla="*/ 0 w 423"/>
                <a:gd name="T1" fmla="*/ 0 h 309"/>
                <a:gd name="T2" fmla="*/ 0 w 423"/>
                <a:gd name="T3" fmla="*/ 2147483647 h 309"/>
                <a:gd name="T4" fmla="*/ 2147483647 w 423"/>
                <a:gd name="T5" fmla="*/ 2147483647 h 309"/>
                <a:gd name="T6" fmla="*/ 2147483647 w 423"/>
                <a:gd name="T7" fmla="*/ 0 h 309"/>
                <a:gd name="T8" fmla="*/ 0 w 423"/>
                <a:gd name="T9" fmla="*/ 0 h 309"/>
                <a:gd name="T10" fmla="*/ 0 w 423"/>
                <a:gd name="T11" fmla="*/ 0 h 3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3"/>
                <a:gd name="T19" fmla="*/ 0 h 309"/>
                <a:gd name="T20" fmla="*/ 423 w 423"/>
                <a:gd name="T21" fmla="*/ 309 h 3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3" h="309">
                  <a:moveTo>
                    <a:pt x="0" y="0"/>
                  </a:moveTo>
                  <a:lnTo>
                    <a:pt x="0" y="309"/>
                  </a:lnTo>
                  <a:lnTo>
                    <a:pt x="423" y="309"/>
                  </a:lnTo>
                  <a:lnTo>
                    <a:pt x="4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9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B4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1"/>
            <p:cNvSpPr>
              <a:spLocks/>
            </p:cNvSpPr>
            <p:nvPr/>
          </p:nvSpPr>
          <p:spPr bwMode="auto">
            <a:xfrm>
              <a:off x="6143625" y="5657976"/>
              <a:ext cx="177800" cy="44064"/>
            </a:xfrm>
            <a:custGeom>
              <a:avLst/>
              <a:gdLst>
                <a:gd name="T0" fmla="*/ 0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2147483647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0 w 139"/>
                <a:gd name="T15" fmla="*/ 2147483647 h 47"/>
                <a:gd name="T16" fmla="*/ 0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0" y="37"/>
                  </a:moveTo>
                  <a:lnTo>
                    <a:pt x="31" y="47"/>
                  </a:lnTo>
                  <a:lnTo>
                    <a:pt x="105" y="18"/>
                  </a:lnTo>
                  <a:lnTo>
                    <a:pt x="139" y="26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2"/>
            <p:cNvSpPr>
              <a:spLocks/>
            </p:cNvSpPr>
            <p:nvPr/>
          </p:nvSpPr>
          <p:spPr bwMode="auto">
            <a:xfrm>
              <a:off x="5949950" y="5711566"/>
              <a:ext cx="177800" cy="44065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0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2147483647 h 47"/>
                <a:gd name="T10" fmla="*/ 2147483647 w 139"/>
                <a:gd name="T11" fmla="*/ 2147483647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10"/>
                  </a:moveTo>
                  <a:lnTo>
                    <a:pt x="108" y="0"/>
                  </a:lnTo>
                  <a:lnTo>
                    <a:pt x="35" y="30"/>
                  </a:lnTo>
                  <a:lnTo>
                    <a:pt x="0" y="21"/>
                  </a:lnTo>
                  <a:lnTo>
                    <a:pt x="18" y="47"/>
                  </a:lnTo>
                  <a:lnTo>
                    <a:pt x="107" y="47"/>
                  </a:lnTo>
                  <a:lnTo>
                    <a:pt x="69" y="38"/>
                  </a:lnTo>
                  <a:lnTo>
                    <a:pt x="13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3"/>
            <p:cNvSpPr>
              <a:spLocks/>
            </p:cNvSpPr>
            <p:nvPr/>
          </p:nvSpPr>
          <p:spPr bwMode="auto">
            <a:xfrm>
              <a:off x="5959474" y="5656783"/>
              <a:ext cx="177800" cy="44065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0"/>
                  </a:moveTo>
                  <a:lnTo>
                    <a:pt x="31" y="0"/>
                  </a:lnTo>
                  <a:lnTo>
                    <a:pt x="105" y="29"/>
                  </a:lnTo>
                  <a:lnTo>
                    <a:pt x="140" y="21"/>
                  </a:lnTo>
                  <a:lnTo>
                    <a:pt x="122" y="47"/>
                  </a:lnTo>
                  <a:lnTo>
                    <a:pt x="33" y="47"/>
                  </a:lnTo>
                  <a:lnTo>
                    <a:pt x="70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4"/>
            <p:cNvSpPr>
              <a:spLocks/>
            </p:cNvSpPr>
            <p:nvPr/>
          </p:nvSpPr>
          <p:spPr bwMode="auto">
            <a:xfrm>
              <a:off x="6138863" y="5713950"/>
              <a:ext cx="176213" cy="45256"/>
            </a:xfrm>
            <a:custGeom>
              <a:avLst/>
              <a:gdLst>
                <a:gd name="T0" fmla="*/ 2147483647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0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2147483647 w 138"/>
                <a:gd name="T15" fmla="*/ 2147483647 h 47"/>
                <a:gd name="T16" fmla="*/ 2147483647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138" y="37"/>
                  </a:moveTo>
                  <a:lnTo>
                    <a:pt x="107" y="47"/>
                  </a:lnTo>
                  <a:lnTo>
                    <a:pt x="34" y="18"/>
                  </a:lnTo>
                  <a:lnTo>
                    <a:pt x="0" y="27"/>
                  </a:lnTo>
                  <a:lnTo>
                    <a:pt x="18" y="0"/>
                  </a:lnTo>
                  <a:lnTo>
                    <a:pt x="106" y="0"/>
                  </a:lnTo>
                  <a:lnTo>
                    <a:pt x="69" y="9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5"/>
            <p:cNvSpPr>
              <a:spLocks/>
            </p:cNvSpPr>
            <p:nvPr/>
          </p:nvSpPr>
          <p:spPr bwMode="auto">
            <a:xfrm>
              <a:off x="6148388" y="5660359"/>
              <a:ext cx="174625" cy="45256"/>
            </a:xfrm>
            <a:custGeom>
              <a:avLst/>
              <a:gdLst>
                <a:gd name="T0" fmla="*/ 0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2147483647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0 w 138"/>
                <a:gd name="T15" fmla="*/ 2147483647 h 47"/>
                <a:gd name="T16" fmla="*/ 0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0" y="36"/>
                  </a:moveTo>
                  <a:lnTo>
                    <a:pt x="31" y="47"/>
                  </a:lnTo>
                  <a:lnTo>
                    <a:pt x="104" y="18"/>
                  </a:lnTo>
                  <a:lnTo>
                    <a:pt x="138" y="26"/>
                  </a:lnTo>
                  <a:lnTo>
                    <a:pt x="120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6"/>
            <p:cNvSpPr>
              <a:spLocks/>
            </p:cNvSpPr>
            <p:nvPr/>
          </p:nvSpPr>
          <p:spPr bwMode="auto">
            <a:xfrm>
              <a:off x="5953125" y="5713950"/>
              <a:ext cx="177800" cy="45256"/>
            </a:xfrm>
            <a:custGeom>
              <a:avLst/>
              <a:gdLst>
                <a:gd name="T0" fmla="*/ 2147483647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0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2147483647 w 140"/>
                <a:gd name="T15" fmla="*/ 2147483647 h 47"/>
                <a:gd name="T16" fmla="*/ 2147483647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140" y="10"/>
                  </a:moveTo>
                  <a:lnTo>
                    <a:pt x="109" y="0"/>
                  </a:lnTo>
                  <a:lnTo>
                    <a:pt x="35" y="29"/>
                  </a:lnTo>
                  <a:lnTo>
                    <a:pt x="0" y="21"/>
                  </a:lnTo>
                  <a:lnTo>
                    <a:pt x="19" y="47"/>
                  </a:lnTo>
                  <a:lnTo>
                    <a:pt x="107" y="47"/>
                  </a:lnTo>
                  <a:lnTo>
                    <a:pt x="70" y="38"/>
                  </a:lnTo>
                  <a:lnTo>
                    <a:pt x="14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7"/>
            <p:cNvSpPr>
              <a:spLocks/>
            </p:cNvSpPr>
            <p:nvPr/>
          </p:nvSpPr>
          <p:spPr bwMode="auto">
            <a:xfrm>
              <a:off x="5964236" y="5657976"/>
              <a:ext cx="177800" cy="45256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1"/>
                  </a:moveTo>
                  <a:lnTo>
                    <a:pt x="31" y="0"/>
                  </a:lnTo>
                  <a:lnTo>
                    <a:pt x="105" y="30"/>
                  </a:lnTo>
                  <a:lnTo>
                    <a:pt x="140" y="21"/>
                  </a:lnTo>
                  <a:lnTo>
                    <a:pt x="121" y="47"/>
                  </a:lnTo>
                  <a:lnTo>
                    <a:pt x="32" y="47"/>
                  </a:lnTo>
                  <a:lnTo>
                    <a:pt x="70" y="3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8"/>
            <p:cNvSpPr>
              <a:spLocks/>
            </p:cNvSpPr>
            <p:nvPr/>
          </p:nvSpPr>
          <p:spPr bwMode="auto">
            <a:xfrm>
              <a:off x="6142038" y="5716332"/>
              <a:ext cx="176213" cy="45256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36"/>
                  </a:moveTo>
                  <a:lnTo>
                    <a:pt x="108" y="47"/>
                  </a:lnTo>
                  <a:lnTo>
                    <a:pt x="34" y="18"/>
                  </a:lnTo>
                  <a:lnTo>
                    <a:pt x="0" y="26"/>
                  </a:lnTo>
                  <a:lnTo>
                    <a:pt x="18" y="0"/>
                  </a:lnTo>
                  <a:lnTo>
                    <a:pt x="107" y="0"/>
                  </a:lnTo>
                  <a:lnTo>
                    <a:pt x="70" y="9"/>
                  </a:lnTo>
                  <a:lnTo>
                    <a:pt x="139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89"/>
            <p:cNvSpPr>
              <a:spLocks noChangeShapeType="1"/>
            </p:cNvSpPr>
            <p:nvPr/>
          </p:nvSpPr>
          <p:spPr bwMode="auto">
            <a:xfrm>
              <a:off x="5867401" y="5709184"/>
              <a:ext cx="1587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90"/>
            <p:cNvSpPr>
              <a:spLocks noChangeShapeType="1"/>
            </p:cNvSpPr>
            <p:nvPr/>
          </p:nvSpPr>
          <p:spPr bwMode="auto">
            <a:xfrm>
              <a:off x="6405561" y="5709184"/>
              <a:ext cx="1588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6" name="Group 130"/>
            <p:cNvGrpSpPr>
              <a:grpSpLocks/>
            </p:cNvGrpSpPr>
            <p:nvPr/>
          </p:nvGrpSpPr>
          <p:grpSpPr bwMode="auto">
            <a:xfrm>
              <a:off x="5976955" y="5800864"/>
              <a:ext cx="328614" cy="246522"/>
              <a:chOff x="8639175" y="5784850"/>
              <a:chExt cx="409575" cy="411163"/>
            </a:xfrm>
          </p:grpSpPr>
          <p:sp>
            <p:nvSpPr>
              <p:cNvPr id="67" name="Freeform 102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03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04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05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06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07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08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109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10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111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12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3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14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15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16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17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18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9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0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21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122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123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124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25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26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7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28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29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30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31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32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133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Oval 134"/>
              <p:cNvSpPr>
                <a:spLocks noChangeArrowheads="1"/>
              </p:cNvSpPr>
              <p:nvPr/>
            </p:nvSpPr>
            <p:spPr bwMode="auto">
              <a:xfrm>
                <a:off x="8772525" y="5922963"/>
                <a:ext cx="138113" cy="139700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Oval 135"/>
              <p:cNvSpPr>
                <a:spLocks noChangeArrowheads="1"/>
              </p:cNvSpPr>
              <p:nvPr/>
            </p:nvSpPr>
            <p:spPr bwMode="auto">
              <a:xfrm>
                <a:off x="8780463" y="5930900"/>
                <a:ext cx="138113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Oval 136"/>
              <p:cNvSpPr>
                <a:spLocks noChangeArrowheads="1"/>
              </p:cNvSpPr>
              <p:nvPr/>
            </p:nvSpPr>
            <p:spPr bwMode="auto">
              <a:xfrm>
                <a:off x="8777288" y="5927725"/>
                <a:ext cx="136525" cy="13811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>
            <a:off x="2368894" y="4614723"/>
            <a:ext cx="685800" cy="685800"/>
            <a:chOff x="5864224" y="5636538"/>
            <a:chExt cx="544512" cy="437073"/>
          </a:xfrm>
        </p:grpSpPr>
        <p:sp>
          <p:nvSpPr>
            <p:cNvPr id="103" name="AutoShape 74"/>
            <p:cNvSpPr>
              <a:spLocks noChangeAspect="1" noChangeArrowheads="1" noTextEdit="1"/>
            </p:cNvSpPr>
            <p:nvPr/>
          </p:nvSpPr>
          <p:spPr bwMode="auto">
            <a:xfrm>
              <a:off x="5864224" y="5636538"/>
              <a:ext cx="544512" cy="437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5867400" y="5710376"/>
              <a:ext cx="538162" cy="294160"/>
            </a:xfrm>
            <a:custGeom>
              <a:avLst/>
              <a:gdLst>
                <a:gd name="T0" fmla="*/ 0 w 423"/>
                <a:gd name="T1" fmla="*/ 0 h 309"/>
                <a:gd name="T2" fmla="*/ 0 w 423"/>
                <a:gd name="T3" fmla="*/ 2147483647 h 309"/>
                <a:gd name="T4" fmla="*/ 2147483647 w 423"/>
                <a:gd name="T5" fmla="*/ 2147483647 h 309"/>
                <a:gd name="T6" fmla="*/ 2147483647 w 423"/>
                <a:gd name="T7" fmla="*/ 0 h 309"/>
                <a:gd name="T8" fmla="*/ 0 w 423"/>
                <a:gd name="T9" fmla="*/ 0 h 309"/>
                <a:gd name="T10" fmla="*/ 0 w 423"/>
                <a:gd name="T11" fmla="*/ 0 h 3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3"/>
                <a:gd name="T19" fmla="*/ 0 h 309"/>
                <a:gd name="T20" fmla="*/ 423 w 423"/>
                <a:gd name="T21" fmla="*/ 309 h 3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3" h="309">
                  <a:moveTo>
                    <a:pt x="0" y="0"/>
                  </a:moveTo>
                  <a:lnTo>
                    <a:pt x="0" y="309"/>
                  </a:lnTo>
                  <a:lnTo>
                    <a:pt x="423" y="309"/>
                  </a:lnTo>
                  <a:lnTo>
                    <a:pt x="4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B4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6143625" y="5657976"/>
              <a:ext cx="177800" cy="44064"/>
            </a:xfrm>
            <a:custGeom>
              <a:avLst/>
              <a:gdLst>
                <a:gd name="T0" fmla="*/ 0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2147483647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0 w 139"/>
                <a:gd name="T15" fmla="*/ 2147483647 h 47"/>
                <a:gd name="T16" fmla="*/ 0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0" y="37"/>
                  </a:moveTo>
                  <a:lnTo>
                    <a:pt x="31" y="47"/>
                  </a:lnTo>
                  <a:lnTo>
                    <a:pt x="105" y="18"/>
                  </a:lnTo>
                  <a:lnTo>
                    <a:pt x="139" y="26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82"/>
            <p:cNvSpPr>
              <a:spLocks/>
            </p:cNvSpPr>
            <p:nvPr/>
          </p:nvSpPr>
          <p:spPr bwMode="auto">
            <a:xfrm>
              <a:off x="5949950" y="5711566"/>
              <a:ext cx="177800" cy="44065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0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2147483647 h 47"/>
                <a:gd name="T10" fmla="*/ 2147483647 w 139"/>
                <a:gd name="T11" fmla="*/ 2147483647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10"/>
                  </a:moveTo>
                  <a:lnTo>
                    <a:pt x="108" y="0"/>
                  </a:lnTo>
                  <a:lnTo>
                    <a:pt x="35" y="30"/>
                  </a:lnTo>
                  <a:lnTo>
                    <a:pt x="0" y="21"/>
                  </a:lnTo>
                  <a:lnTo>
                    <a:pt x="18" y="47"/>
                  </a:lnTo>
                  <a:lnTo>
                    <a:pt x="107" y="47"/>
                  </a:lnTo>
                  <a:lnTo>
                    <a:pt x="69" y="38"/>
                  </a:lnTo>
                  <a:lnTo>
                    <a:pt x="13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5959474" y="5656783"/>
              <a:ext cx="177800" cy="44065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0"/>
                  </a:moveTo>
                  <a:lnTo>
                    <a:pt x="31" y="0"/>
                  </a:lnTo>
                  <a:lnTo>
                    <a:pt x="105" y="29"/>
                  </a:lnTo>
                  <a:lnTo>
                    <a:pt x="140" y="21"/>
                  </a:lnTo>
                  <a:lnTo>
                    <a:pt x="122" y="47"/>
                  </a:lnTo>
                  <a:lnTo>
                    <a:pt x="33" y="47"/>
                  </a:lnTo>
                  <a:lnTo>
                    <a:pt x="70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6138863" y="5713950"/>
              <a:ext cx="176213" cy="45256"/>
            </a:xfrm>
            <a:custGeom>
              <a:avLst/>
              <a:gdLst>
                <a:gd name="T0" fmla="*/ 2147483647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0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2147483647 w 138"/>
                <a:gd name="T15" fmla="*/ 2147483647 h 47"/>
                <a:gd name="T16" fmla="*/ 2147483647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138" y="37"/>
                  </a:moveTo>
                  <a:lnTo>
                    <a:pt x="107" y="47"/>
                  </a:lnTo>
                  <a:lnTo>
                    <a:pt x="34" y="18"/>
                  </a:lnTo>
                  <a:lnTo>
                    <a:pt x="0" y="27"/>
                  </a:lnTo>
                  <a:lnTo>
                    <a:pt x="18" y="0"/>
                  </a:lnTo>
                  <a:lnTo>
                    <a:pt x="106" y="0"/>
                  </a:lnTo>
                  <a:lnTo>
                    <a:pt x="69" y="9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6148388" y="5660359"/>
              <a:ext cx="174625" cy="45256"/>
            </a:xfrm>
            <a:custGeom>
              <a:avLst/>
              <a:gdLst>
                <a:gd name="T0" fmla="*/ 0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2147483647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0 w 138"/>
                <a:gd name="T15" fmla="*/ 2147483647 h 47"/>
                <a:gd name="T16" fmla="*/ 0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0" y="36"/>
                  </a:moveTo>
                  <a:lnTo>
                    <a:pt x="31" y="47"/>
                  </a:lnTo>
                  <a:lnTo>
                    <a:pt x="104" y="18"/>
                  </a:lnTo>
                  <a:lnTo>
                    <a:pt x="138" y="26"/>
                  </a:lnTo>
                  <a:lnTo>
                    <a:pt x="120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5953125" y="5713950"/>
              <a:ext cx="177800" cy="45256"/>
            </a:xfrm>
            <a:custGeom>
              <a:avLst/>
              <a:gdLst>
                <a:gd name="T0" fmla="*/ 2147483647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0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2147483647 w 140"/>
                <a:gd name="T15" fmla="*/ 2147483647 h 47"/>
                <a:gd name="T16" fmla="*/ 2147483647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140" y="10"/>
                  </a:moveTo>
                  <a:lnTo>
                    <a:pt x="109" y="0"/>
                  </a:lnTo>
                  <a:lnTo>
                    <a:pt x="35" y="29"/>
                  </a:lnTo>
                  <a:lnTo>
                    <a:pt x="0" y="21"/>
                  </a:lnTo>
                  <a:lnTo>
                    <a:pt x="19" y="47"/>
                  </a:lnTo>
                  <a:lnTo>
                    <a:pt x="107" y="47"/>
                  </a:lnTo>
                  <a:lnTo>
                    <a:pt x="70" y="38"/>
                  </a:lnTo>
                  <a:lnTo>
                    <a:pt x="14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5964236" y="5657976"/>
              <a:ext cx="177800" cy="45256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1"/>
                  </a:moveTo>
                  <a:lnTo>
                    <a:pt x="31" y="0"/>
                  </a:lnTo>
                  <a:lnTo>
                    <a:pt x="105" y="30"/>
                  </a:lnTo>
                  <a:lnTo>
                    <a:pt x="140" y="21"/>
                  </a:lnTo>
                  <a:lnTo>
                    <a:pt x="121" y="47"/>
                  </a:lnTo>
                  <a:lnTo>
                    <a:pt x="32" y="47"/>
                  </a:lnTo>
                  <a:lnTo>
                    <a:pt x="70" y="3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6142038" y="5716332"/>
              <a:ext cx="176213" cy="45256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36"/>
                  </a:moveTo>
                  <a:lnTo>
                    <a:pt x="108" y="47"/>
                  </a:lnTo>
                  <a:lnTo>
                    <a:pt x="34" y="18"/>
                  </a:lnTo>
                  <a:lnTo>
                    <a:pt x="0" y="26"/>
                  </a:lnTo>
                  <a:lnTo>
                    <a:pt x="18" y="0"/>
                  </a:lnTo>
                  <a:lnTo>
                    <a:pt x="107" y="0"/>
                  </a:lnTo>
                  <a:lnTo>
                    <a:pt x="70" y="9"/>
                  </a:lnTo>
                  <a:lnTo>
                    <a:pt x="139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89"/>
            <p:cNvSpPr>
              <a:spLocks noChangeShapeType="1"/>
            </p:cNvSpPr>
            <p:nvPr/>
          </p:nvSpPr>
          <p:spPr bwMode="auto">
            <a:xfrm>
              <a:off x="5867401" y="5709184"/>
              <a:ext cx="1587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90"/>
            <p:cNvSpPr>
              <a:spLocks noChangeShapeType="1"/>
            </p:cNvSpPr>
            <p:nvPr/>
          </p:nvSpPr>
          <p:spPr bwMode="auto">
            <a:xfrm>
              <a:off x="6405561" y="5709184"/>
              <a:ext cx="1588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9" name="Group 130"/>
            <p:cNvGrpSpPr>
              <a:grpSpLocks/>
            </p:cNvGrpSpPr>
            <p:nvPr/>
          </p:nvGrpSpPr>
          <p:grpSpPr bwMode="auto">
            <a:xfrm>
              <a:off x="5976955" y="5800864"/>
              <a:ext cx="328614" cy="246522"/>
              <a:chOff x="8639175" y="5784850"/>
              <a:chExt cx="409575" cy="411163"/>
            </a:xfrm>
          </p:grpSpPr>
          <p:sp>
            <p:nvSpPr>
              <p:cNvPr id="120" name="Freeform 102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03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04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05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06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07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08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09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10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11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12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13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14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15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16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17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18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19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20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21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22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23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24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25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26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27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28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29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30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31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32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33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Oval 134"/>
              <p:cNvSpPr>
                <a:spLocks noChangeArrowheads="1"/>
              </p:cNvSpPr>
              <p:nvPr/>
            </p:nvSpPr>
            <p:spPr bwMode="auto">
              <a:xfrm>
                <a:off x="8772525" y="5922963"/>
                <a:ext cx="138113" cy="139700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Oval 135"/>
              <p:cNvSpPr>
                <a:spLocks noChangeArrowheads="1"/>
              </p:cNvSpPr>
              <p:nvPr/>
            </p:nvSpPr>
            <p:spPr bwMode="auto">
              <a:xfrm>
                <a:off x="8780463" y="5930900"/>
                <a:ext cx="138113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Oval 136"/>
              <p:cNvSpPr>
                <a:spLocks noChangeArrowheads="1"/>
              </p:cNvSpPr>
              <p:nvPr/>
            </p:nvSpPr>
            <p:spPr bwMode="auto">
              <a:xfrm>
                <a:off x="8777288" y="5927725"/>
                <a:ext cx="136525" cy="13811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1073494" y="3852723"/>
            <a:ext cx="2615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102"/>
                </a:solidFill>
              </a:rPr>
              <a:t>:</a:t>
            </a:r>
            <a:endParaRPr lang="en-US" b="1" dirty="0">
              <a:solidFill>
                <a:srgbClr val="000102"/>
              </a:solidFill>
            </a:endParaRPr>
          </a:p>
        </p:txBody>
      </p:sp>
      <p:pic>
        <p:nvPicPr>
          <p:cNvPr id="155" name="Picture 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6294" y="347172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" name="Picture 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8294" y="385272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" name="Picture 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2494" y="438612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" name="Picture 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0494" y="392892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" name="Picture 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5094" y="385272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95472" flipV="1">
            <a:off x="1107116" y="3428009"/>
            <a:ext cx="5822858" cy="253515"/>
          </a:xfrm>
          <a:prstGeom prst="rect">
            <a:avLst/>
          </a:prstGeom>
          <a:noFill/>
        </p:spPr>
      </p:pic>
      <p:pic>
        <p:nvPicPr>
          <p:cNvPr id="170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74128" flipV="1">
            <a:off x="1167544" y="3769691"/>
            <a:ext cx="5822858" cy="253515"/>
          </a:xfrm>
          <a:prstGeom prst="rect">
            <a:avLst/>
          </a:prstGeom>
          <a:noFill/>
        </p:spPr>
      </p:pic>
      <p:pic>
        <p:nvPicPr>
          <p:cNvPr id="171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27137" flipV="1">
            <a:off x="1248432" y="4080948"/>
            <a:ext cx="5822858" cy="253515"/>
          </a:xfrm>
          <a:prstGeom prst="rect">
            <a:avLst/>
          </a:prstGeom>
          <a:noFill/>
        </p:spPr>
      </p:pic>
      <p:pic>
        <p:nvPicPr>
          <p:cNvPr id="172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740" flipV="1">
            <a:off x="1302094" y="4479146"/>
            <a:ext cx="5822858" cy="253515"/>
          </a:xfrm>
          <a:prstGeom prst="rect">
            <a:avLst/>
          </a:prstGeom>
          <a:noFill/>
        </p:spPr>
      </p:pic>
      <p:pic>
        <p:nvPicPr>
          <p:cNvPr id="173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29875" flipV="1">
            <a:off x="1298856" y="4769754"/>
            <a:ext cx="5822858" cy="253515"/>
          </a:xfrm>
          <a:prstGeom prst="rect">
            <a:avLst/>
          </a:prstGeom>
          <a:noFill/>
        </p:spPr>
      </p:pic>
      <p:pic>
        <p:nvPicPr>
          <p:cNvPr id="174" name="Picture 13" descr="C:\Users\dancraw\Pictures\IPv6 Network\IPv4 Private Tunn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02982" flipV="1">
            <a:off x="1243007" y="4970808"/>
            <a:ext cx="5822858" cy="253515"/>
          </a:xfrm>
          <a:prstGeom prst="rect">
            <a:avLst/>
          </a:prstGeom>
          <a:noFill/>
        </p:spPr>
      </p:pic>
      <p:pic>
        <p:nvPicPr>
          <p:cNvPr id="160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094" y="2100123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094" y="2709723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094" y="3319323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094" y="4309923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094" y="4919523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094" y="5605323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200" dirty="0" smtClean="0"/>
              <a:t>DS-Lite/LW46/Public 4over6 –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Per-subscriber tunnels</a:t>
            </a:r>
            <a:endParaRPr lang="en-US" sz="3200" dirty="0"/>
          </a:p>
        </p:txBody>
      </p:sp>
      <p:grpSp>
        <p:nvGrpSpPr>
          <p:cNvPr id="2" name="Group 1"/>
          <p:cNvGrpSpPr/>
          <p:nvPr/>
        </p:nvGrpSpPr>
        <p:grpSpPr>
          <a:xfrm>
            <a:off x="6316945" y="4157523"/>
            <a:ext cx="2846449" cy="923330"/>
            <a:chOff x="6310251" y="3810000"/>
            <a:chExt cx="2846449" cy="923330"/>
          </a:xfrm>
        </p:grpSpPr>
        <p:sp>
          <p:nvSpPr>
            <p:cNvPr id="22" name="TextBox 21"/>
            <p:cNvSpPr txBox="1"/>
            <p:nvPr/>
          </p:nvSpPr>
          <p:spPr>
            <a:xfrm>
              <a:off x="7209570" y="3810000"/>
              <a:ext cx="19471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1 000 000s of </a:t>
              </a:r>
              <a:endParaRPr lang="en-US" dirty="0"/>
            </a:p>
            <a:p>
              <a:r>
                <a:rPr lang="en-US" dirty="0"/>
                <a:t>DS-Lite or LW46 </a:t>
              </a:r>
            </a:p>
            <a:p>
              <a:r>
                <a:rPr lang="en-US" dirty="0"/>
                <a:t>Tunnel endpoints</a:t>
              </a:r>
            </a:p>
          </p:txBody>
        </p:sp>
        <p:grpSp>
          <p:nvGrpSpPr>
            <p:cNvPr id="193" name="Group 192"/>
            <p:cNvGrpSpPr/>
            <p:nvPr/>
          </p:nvGrpSpPr>
          <p:grpSpPr>
            <a:xfrm>
              <a:off x="6310251" y="4025900"/>
              <a:ext cx="765176" cy="596540"/>
              <a:chOff x="8226424" y="1531067"/>
              <a:chExt cx="544512" cy="437073"/>
            </a:xfrm>
          </p:grpSpPr>
          <p:sp>
            <p:nvSpPr>
              <p:cNvPr id="194" name="AutoShape 74"/>
              <p:cNvSpPr>
                <a:spLocks noChangeAspect="1" noChangeArrowheads="1" noTextEdit="1"/>
              </p:cNvSpPr>
              <p:nvPr/>
            </p:nvSpPr>
            <p:spPr bwMode="auto">
              <a:xfrm>
                <a:off x="8226424" y="1531067"/>
                <a:ext cx="544512" cy="437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76"/>
              <p:cNvSpPr>
                <a:spLocks/>
              </p:cNvSpPr>
              <p:nvPr/>
            </p:nvSpPr>
            <p:spPr bwMode="auto">
              <a:xfrm>
                <a:off x="8229600" y="1828800"/>
                <a:ext cx="538162" cy="136957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solidFill>
                <a:srgbClr val="0078AA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77"/>
              <p:cNvSpPr>
                <a:spLocks/>
              </p:cNvSpPr>
              <p:nvPr/>
            </p:nvSpPr>
            <p:spPr bwMode="auto">
              <a:xfrm>
                <a:off x="8229600" y="1828800"/>
                <a:ext cx="538162" cy="136957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noFill/>
              <a:ln w="2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78"/>
              <p:cNvSpPr>
                <a:spLocks/>
              </p:cNvSpPr>
              <p:nvPr/>
            </p:nvSpPr>
            <p:spPr bwMode="auto">
              <a:xfrm>
                <a:off x="8229600" y="1604904"/>
                <a:ext cx="538162" cy="294160"/>
              </a:xfrm>
              <a:custGeom>
                <a:avLst/>
                <a:gdLst>
                  <a:gd name="T0" fmla="*/ 0 w 423"/>
                  <a:gd name="T1" fmla="*/ 0 h 309"/>
                  <a:gd name="T2" fmla="*/ 0 w 423"/>
                  <a:gd name="T3" fmla="*/ 2147483647 h 309"/>
                  <a:gd name="T4" fmla="*/ 2147483647 w 423"/>
                  <a:gd name="T5" fmla="*/ 2147483647 h 309"/>
                  <a:gd name="T6" fmla="*/ 2147483647 w 423"/>
                  <a:gd name="T7" fmla="*/ 0 h 309"/>
                  <a:gd name="T8" fmla="*/ 0 w 423"/>
                  <a:gd name="T9" fmla="*/ 0 h 309"/>
                  <a:gd name="T10" fmla="*/ 0 w 423"/>
                  <a:gd name="T11" fmla="*/ 0 h 3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3"/>
                  <a:gd name="T19" fmla="*/ 0 h 309"/>
                  <a:gd name="T20" fmla="*/ 423 w 423"/>
                  <a:gd name="T21" fmla="*/ 309 h 3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3" h="309">
                    <a:moveTo>
                      <a:pt x="0" y="0"/>
                    </a:moveTo>
                    <a:lnTo>
                      <a:pt x="0" y="309"/>
                    </a:lnTo>
                    <a:lnTo>
                      <a:pt x="423" y="309"/>
                    </a:lnTo>
                    <a:lnTo>
                      <a:pt x="4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8AA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Freeform 79"/>
              <p:cNvSpPr>
                <a:spLocks/>
              </p:cNvSpPr>
              <p:nvPr/>
            </p:nvSpPr>
            <p:spPr bwMode="auto">
              <a:xfrm>
                <a:off x="8229600" y="1533448"/>
                <a:ext cx="538162" cy="138148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solidFill>
                <a:srgbClr val="00B4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80"/>
              <p:cNvSpPr>
                <a:spLocks/>
              </p:cNvSpPr>
              <p:nvPr/>
            </p:nvSpPr>
            <p:spPr bwMode="auto">
              <a:xfrm>
                <a:off x="8229600" y="1533448"/>
                <a:ext cx="538162" cy="138148"/>
              </a:xfrm>
              <a:custGeom>
                <a:avLst/>
                <a:gdLst>
                  <a:gd name="T0" fmla="*/ 2147483647 w 655"/>
                  <a:gd name="T1" fmla="*/ 2147483647 h 224"/>
                  <a:gd name="T2" fmla="*/ 2147483647 w 655"/>
                  <a:gd name="T3" fmla="*/ 2147483647 h 224"/>
                  <a:gd name="T4" fmla="*/ 2147483647 w 655"/>
                  <a:gd name="T5" fmla="*/ 2147483647 h 224"/>
                  <a:gd name="T6" fmla="*/ 0 w 655"/>
                  <a:gd name="T7" fmla="*/ 2147483647 h 224"/>
                  <a:gd name="T8" fmla="*/ 2147483647 w 655"/>
                  <a:gd name="T9" fmla="*/ 0 h 224"/>
                  <a:gd name="T10" fmla="*/ 2147483647 w 655"/>
                  <a:gd name="T11" fmla="*/ 2147483647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5"/>
                  <a:gd name="T19" fmla="*/ 0 h 224"/>
                  <a:gd name="T20" fmla="*/ 655 w 655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5" h="224">
                    <a:moveTo>
                      <a:pt x="655" y="112"/>
                    </a:moveTo>
                    <a:cubicBezTo>
                      <a:pt x="655" y="112"/>
                      <a:pt x="655" y="112"/>
                      <a:pt x="655" y="112"/>
                    </a:cubicBezTo>
                    <a:cubicBezTo>
                      <a:pt x="655" y="174"/>
                      <a:pt x="508" y="224"/>
                      <a:pt x="328" y="224"/>
                    </a:cubicBezTo>
                    <a:cubicBezTo>
                      <a:pt x="147" y="224"/>
                      <a:pt x="0" y="174"/>
                      <a:pt x="0" y="112"/>
                    </a:cubicBezTo>
                    <a:cubicBezTo>
                      <a:pt x="0" y="50"/>
                      <a:pt x="147" y="0"/>
                      <a:pt x="328" y="0"/>
                    </a:cubicBezTo>
                    <a:cubicBezTo>
                      <a:pt x="508" y="0"/>
                      <a:pt x="655" y="50"/>
                      <a:pt x="655" y="112"/>
                    </a:cubicBezTo>
                    <a:close/>
                  </a:path>
                </a:pathLst>
              </a:custGeom>
              <a:noFill/>
              <a:ln w="2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81"/>
              <p:cNvSpPr>
                <a:spLocks/>
              </p:cNvSpPr>
              <p:nvPr/>
            </p:nvSpPr>
            <p:spPr bwMode="auto">
              <a:xfrm>
                <a:off x="8505825" y="1552506"/>
                <a:ext cx="177800" cy="44064"/>
              </a:xfrm>
              <a:custGeom>
                <a:avLst/>
                <a:gdLst>
                  <a:gd name="T0" fmla="*/ 0 w 139"/>
                  <a:gd name="T1" fmla="*/ 2147483647 h 47"/>
                  <a:gd name="T2" fmla="*/ 2147483647 w 139"/>
                  <a:gd name="T3" fmla="*/ 2147483647 h 47"/>
                  <a:gd name="T4" fmla="*/ 2147483647 w 139"/>
                  <a:gd name="T5" fmla="*/ 2147483647 h 47"/>
                  <a:gd name="T6" fmla="*/ 2147483647 w 139"/>
                  <a:gd name="T7" fmla="*/ 2147483647 h 47"/>
                  <a:gd name="T8" fmla="*/ 2147483647 w 139"/>
                  <a:gd name="T9" fmla="*/ 0 h 47"/>
                  <a:gd name="T10" fmla="*/ 2147483647 w 139"/>
                  <a:gd name="T11" fmla="*/ 0 h 47"/>
                  <a:gd name="T12" fmla="*/ 2147483647 w 139"/>
                  <a:gd name="T13" fmla="*/ 2147483647 h 47"/>
                  <a:gd name="T14" fmla="*/ 0 w 139"/>
                  <a:gd name="T15" fmla="*/ 2147483647 h 47"/>
                  <a:gd name="T16" fmla="*/ 0 w 139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7"/>
                  <a:gd name="T29" fmla="*/ 139 w 139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7">
                    <a:moveTo>
                      <a:pt x="0" y="37"/>
                    </a:moveTo>
                    <a:lnTo>
                      <a:pt x="31" y="47"/>
                    </a:lnTo>
                    <a:lnTo>
                      <a:pt x="105" y="18"/>
                    </a:lnTo>
                    <a:lnTo>
                      <a:pt x="139" y="26"/>
                    </a:lnTo>
                    <a:lnTo>
                      <a:pt x="121" y="0"/>
                    </a:lnTo>
                    <a:lnTo>
                      <a:pt x="32" y="0"/>
                    </a:lnTo>
                    <a:lnTo>
                      <a:pt x="69" y="9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82"/>
              <p:cNvSpPr>
                <a:spLocks/>
              </p:cNvSpPr>
              <p:nvPr/>
            </p:nvSpPr>
            <p:spPr bwMode="auto">
              <a:xfrm>
                <a:off x="8312150" y="1606096"/>
                <a:ext cx="177800" cy="44065"/>
              </a:xfrm>
              <a:custGeom>
                <a:avLst/>
                <a:gdLst>
                  <a:gd name="T0" fmla="*/ 2147483647 w 139"/>
                  <a:gd name="T1" fmla="*/ 2147483647 h 47"/>
                  <a:gd name="T2" fmla="*/ 2147483647 w 139"/>
                  <a:gd name="T3" fmla="*/ 0 h 47"/>
                  <a:gd name="T4" fmla="*/ 2147483647 w 139"/>
                  <a:gd name="T5" fmla="*/ 2147483647 h 47"/>
                  <a:gd name="T6" fmla="*/ 0 w 139"/>
                  <a:gd name="T7" fmla="*/ 2147483647 h 47"/>
                  <a:gd name="T8" fmla="*/ 2147483647 w 139"/>
                  <a:gd name="T9" fmla="*/ 2147483647 h 47"/>
                  <a:gd name="T10" fmla="*/ 2147483647 w 139"/>
                  <a:gd name="T11" fmla="*/ 2147483647 h 47"/>
                  <a:gd name="T12" fmla="*/ 2147483647 w 139"/>
                  <a:gd name="T13" fmla="*/ 2147483647 h 47"/>
                  <a:gd name="T14" fmla="*/ 2147483647 w 139"/>
                  <a:gd name="T15" fmla="*/ 2147483647 h 47"/>
                  <a:gd name="T16" fmla="*/ 2147483647 w 139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7"/>
                  <a:gd name="T29" fmla="*/ 139 w 139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7">
                    <a:moveTo>
                      <a:pt x="139" y="10"/>
                    </a:moveTo>
                    <a:lnTo>
                      <a:pt x="108" y="0"/>
                    </a:lnTo>
                    <a:lnTo>
                      <a:pt x="35" y="30"/>
                    </a:lnTo>
                    <a:lnTo>
                      <a:pt x="0" y="21"/>
                    </a:lnTo>
                    <a:lnTo>
                      <a:pt x="18" y="47"/>
                    </a:lnTo>
                    <a:lnTo>
                      <a:pt x="107" y="47"/>
                    </a:lnTo>
                    <a:lnTo>
                      <a:pt x="69" y="38"/>
                    </a:lnTo>
                    <a:lnTo>
                      <a:pt x="139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83"/>
              <p:cNvSpPr>
                <a:spLocks/>
              </p:cNvSpPr>
              <p:nvPr/>
            </p:nvSpPr>
            <p:spPr bwMode="auto">
              <a:xfrm>
                <a:off x="8321674" y="1551313"/>
                <a:ext cx="177800" cy="44065"/>
              </a:xfrm>
              <a:custGeom>
                <a:avLst/>
                <a:gdLst>
                  <a:gd name="T0" fmla="*/ 0 w 140"/>
                  <a:gd name="T1" fmla="*/ 2147483647 h 47"/>
                  <a:gd name="T2" fmla="*/ 2147483647 w 140"/>
                  <a:gd name="T3" fmla="*/ 0 h 47"/>
                  <a:gd name="T4" fmla="*/ 2147483647 w 140"/>
                  <a:gd name="T5" fmla="*/ 2147483647 h 47"/>
                  <a:gd name="T6" fmla="*/ 2147483647 w 140"/>
                  <a:gd name="T7" fmla="*/ 2147483647 h 47"/>
                  <a:gd name="T8" fmla="*/ 2147483647 w 140"/>
                  <a:gd name="T9" fmla="*/ 2147483647 h 47"/>
                  <a:gd name="T10" fmla="*/ 2147483647 w 140"/>
                  <a:gd name="T11" fmla="*/ 2147483647 h 47"/>
                  <a:gd name="T12" fmla="*/ 2147483647 w 140"/>
                  <a:gd name="T13" fmla="*/ 2147483647 h 47"/>
                  <a:gd name="T14" fmla="*/ 0 w 140"/>
                  <a:gd name="T15" fmla="*/ 2147483647 h 47"/>
                  <a:gd name="T16" fmla="*/ 0 w 140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0"/>
                  <a:gd name="T28" fmla="*/ 0 h 47"/>
                  <a:gd name="T29" fmla="*/ 140 w 14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0" h="47">
                    <a:moveTo>
                      <a:pt x="0" y="10"/>
                    </a:moveTo>
                    <a:lnTo>
                      <a:pt x="31" y="0"/>
                    </a:lnTo>
                    <a:lnTo>
                      <a:pt x="105" y="29"/>
                    </a:lnTo>
                    <a:lnTo>
                      <a:pt x="140" y="21"/>
                    </a:lnTo>
                    <a:lnTo>
                      <a:pt x="122" y="47"/>
                    </a:lnTo>
                    <a:lnTo>
                      <a:pt x="33" y="47"/>
                    </a:lnTo>
                    <a:lnTo>
                      <a:pt x="70" y="3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84"/>
              <p:cNvSpPr>
                <a:spLocks/>
              </p:cNvSpPr>
              <p:nvPr/>
            </p:nvSpPr>
            <p:spPr bwMode="auto">
              <a:xfrm>
                <a:off x="8501063" y="1608479"/>
                <a:ext cx="176213" cy="45256"/>
              </a:xfrm>
              <a:custGeom>
                <a:avLst/>
                <a:gdLst>
                  <a:gd name="T0" fmla="*/ 2147483647 w 138"/>
                  <a:gd name="T1" fmla="*/ 2147483647 h 47"/>
                  <a:gd name="T2" fmla="*/ 2147483647 w 138"/>
                  <a:gd name="T3" fmla="*/ 2147483647 h 47"/>
                  <a:gd name="T4" fmla="*/ 2147483647 w 138"/>
                  <a:gd name="T5" fmla="*/ 2147483647 h 47"/>
                  <a:gd name="T6" fmla="*/ 0 w 138"/>
                  <a:gd name="T7" fmla="*/ 2147483647 h 47"/>
                  <a:gd name="T8" fmla="*/ 2147483647 w 138"/>
                  <a:gd name="T9" fmla="*/ 0 h 47"/>
                  <a:gd name="T10" fmla="*/ 2147483647 w 138"/>
                  <a:gd name="T11" fmla="*/ 0 h 47"/>
                  <a:gd name="T12" fmla="*/ 2147483647 w 138"/>
                  <a:gd name="T13" fmla="*/ 2147483647 h 47"/>
                  <a:gd name="T14" fmla="*/ 2147483647 w 138"/>
                  <a:gd name="T15" fmla="*/ 2147483647 h 47"/>
                  <a:gd name="T16" fmla="*/ 2147483647 w 138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8"/>
                  <a:gd name="T28" fmla="*/ 0 h 47"/>
                  <a:gd name="T29" fmla="*/ 138 w 138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8" h="47">
                    <a:moveTo>
                      <a:pt x="138" y="37"/>
                    </a:moveTo>
                    <a:lnTo>
                      <a:pt x="107" y="47"/>
                    </a:lnTo>
                    <a:lnTo>
                      <a:pt x="34" y="18"/>
                    </a:lnTo>
                    <a:lnTo>
                      <a:pt x="0" y="27"/>
                    </a:lnTo>
                    <a:lnTo>
                      <a:pt x="18" y="0"/>
                    </a:lnTo>
                    <a:lnTo>
                      <a:pt x="106" y="0"/>
                    </a:lnTo>
                    <a:lnTo>
                      <a:pt x="69" y="9"/>
                    </a:lnTo>
                    <a:lnTo>
                      <a:pt x="138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85"/>
              <p:cNvSpPr>
                <a:spLocks/>
              </p:cNvSpPr>
              <p:nvPr/>
            </p:nvSpPr>
            <p:spPr bwMode="auto">
              <a:xfrm>
                <a:off x="8510588" y="1554887"/>
                <a:ext cx="174625" cy="45256"/>
              </a:xfrm>
              <a:custGeom>
                <a:avLst/>
                <a:gdLst>
                  <a:gd name="T0" fmla="*/ 0 w 138"/>
                  <a:gd name="T1" fmla="*/ 2147483647 h 47"/>
                  <a:gd name="T2" fmla="*/ 2147483647 w 138"/>
                  <a:gd name="T3" fmla="*/ 2147483647 h 47"/>
                  <a:gd name="T4" fmla="*/ 2147483647 w 138"/>
                  <a:gd name="T5" fmla="*/ 2147483647 h 47"/>
                  <a:gd name="T6" fmla="*/ 2147483647 w 138"/>
                  <a:gd name="T7" fmla="*/ 2147483647 h 47"/>
                  <a:gd name="T8" fmla="*/ 2147483647 w 138"/>
                  <a:gd name="T9" fmla="*/ 0 h 47"/>
                  <a:gd name="T10" fmla="*/ 2147483647 w 138"/>
                  <a:gd name="T11" fmla="*/ 0 h 47"/>
                  <a:gd name="T12" fmla="*/ 2147483647 w 138"/>
                  <a:gd name="T13" fmla="*/ 2147483647 h 47"/>
                  <a:gd name="T14" fmla="*/ 0 w 138"/>
                  <a:gd name="T15" fmla="*/ 2147483647 h 47"/>
                  <a:gd name="T16" fmla="*/ 0 w 138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8"/>
                  <a:gd name="T28" fmla="*/ 0 h 47"/>
                  <a:gd name="T29" fmla="*/ 138 w 138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8" h="47">
                    <a:moveTo>
                      <a:pt x="0" y="36"/>
                    </a:moveTo>
                    <a:lnTo>
                      <a:pt x="31" y="47"/>
                    </a:lnTo>
                    <a:lnTo>
                      <a:pt x="104" y="18"/>
                    </a:lnTo>
                    <a:lnTo>
                      <a:pt x="138" y="26"/>
                    </a:lnTo>
                    <a:lnTo>
                      <a:pt x="120" y="0"/>
                    </a:lnTo>
                    <a:lnTo>
                      <a:pt x="32" y="0"/>
                    </a:lnTo>
                    <a:lnTo>
                      <a:pt x="69" y="9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86"/>
              <p:cNvSpPr>
                <a:spLocks/>
              </p:cNvSpPr>
              <p:nvPr/>
            </p:nvSpPr>
            <p:spPr bwMode="auto">
              <a:xfrm>
                <a:off x="8315325" y="1608479"/>
                <a:ext cx="177800" cy="45256"/>
              </a:xfrm>
              <a:custGeom>
                <a:avLst/>
                <a:gdLst>
                  <a:gd name="T0" fmla="*/ 2147483647 w 140"/>
                  <a:gd name="T1" fmla="*/ 2147483647 h 47"/>
                  <a:gd name="T2" fmla="*/ 2147483647 w 140"/>
                  <a:gd name="T3" fmla="*/ 0 h 47"/>
                  <a:gd name="T4" fmla="*/ 2147483647 w 140"/>
                  <a:gd name="T5" fmla="*/ 2147483647 h 47"/>
                  <a:gd name="T6" fmla="*/ 0 w 140"/>
                  <a:gd name="T7" fmla="*/ 2147483647 h 47"/>
                  <a:gd name="T8" fmla="*/ 2147483647 w 140"/>
                  <a:gd name="T9" fmla="*/ 2147483647 h 47"/>
                  <a:gd name="T10" fmla="*/ 2147483647 w 140"/>
                  <a:gd name="T11" fmla="*/ 2147483647 h 47"/>
                  <a:gd name="T12" fmla="*/ 2147483647 w 140"/>
                  <a:gd name="T13" fmla="*/ 2147483647 h 47"/>
                  <a:gd name="T14" fmla="*/ 2147483647 w 140"/>
                  <a:gd name="T15" fmla="*/ 2147483647 h 47"/>
                  <a:gd name="T16" fmla="*/ 2147483647 w 140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0"/>
                  <a:gd name="T28" fmla="*/ 0 h 47"/>
                  <a:gd name="T29" fmla="*/ 140 w 14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0" h="47">
                    <a:moveTo>
                      <a:pt x="140" y="10"/>
                    </a:moveTo>
                    <a:lnTo>
                      <a:pt x="109" y="0"/>
                    </a:lnTo>
                    <a:lnTo>
                      <a:pt x="35" y="29"/>
                    </a:lnTo>
                    <a:lnTo>
                      <a:pt x="0" y="21"/>
                    </a:lnTo>
                    <a:lnTo>
                      <a:pt x="19" y="47"/>
                    </a:lnTo>
                    <a:lnTo>
                      <a:pt x="107" y="47"/>
                    </a:lnTo>
                    <a:lnTo>
                      <a:pt x="70" y="38"/>
                    </a:lnTo>
                    <a:lnTo>
                      <a:pt x="14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87"/>
              <p:cNvSpPr>
                <a:spLocks/>
              </p:cNvSpPr>
              <p:nvPr/>
            </p:nvSpPr>
            <p:spPr bwMode="auto">
              <a:xfrm>
                <a:off x="8326436" y="1552506"/>
                <a:ext cx="177800" cy="45256"/>
              </a:xfrm>
              <a:custGeom>
                <a:avLst/>
                <a:gdLst>
                  <a:gd name="T0" fmla="*/ 0 w 140"/>
                  <a:gd name="T1" fmla="*/ 2147483647 h 47"/>
                  <a:gd name="T2" fmla="*/ 2147483647 w 140"/>
                  <a:gd name="T3" fmla="*/ 0 h 47"/>
                  <a:gd name="T4" fmla="*/ 2147483647 w 140"/>
                  <a:gd name="T5" fmla="*/ 2147483647 h 47"/>
                  <a:gd name="T6" fmla="*/ 2147483647 w 140"/>
                  <a:gd name="T7" fmla="*/ 2147483647 h 47"/>
                  <a:gd name="T8" fmla="*/ 2147483647 w 140"/>
                  <a:gd name="T9" fmla="*/ 2147483647 h 47"/>
                  <a:gd name="T10" fmla="*/ 2147483647 w 140"/>
                  <a:gd name="T11" fmla="*/ 2147483647 h 47"/>
                  <a:gd name="T12" fmla="*/ 2147483647 w 140"/>
                  <a:gd name="T13" fmla="*/ 2147483647 h 47"/>
                  <a:gd name="T14" fmla="*/ 0 w 140"/>
                  <a:gd name="T15" fmla="*/ 2147483647 h 47"/>
                  <a:gd name="T16" fmla="*/ 0 w 140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0"/>
                  <a:gd name="T28" fmla="*/ 0 h 47"/>
                  <a:gd name="T29" fmla="*/ 140 w 14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0" h="47">
                    <a:moveTo>
                      <a:pt x="0" y="11"/>
                    </a:moveTo>
                    <a:lnTo>
                      <a:pt x="31" y="0"/>
                    </a:lnTo>
                    <a:lnTo>
                      <a:pt x="105" y="30"/>
                    </a:lnTo>
                    <a:lnTo>
                      <a:pt x="140" y="21"/>
                    </a:lnTo>
                    <a:lnTo>
                      <a:pt x="121" y="47"/>
                    </a:lnTo>
                    <a:lnTo>
                      <a:pt x="32" y="47"/>
                    </a:lnTo>
                    <a:lnTo>
                      <a:pt x="70" y="38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88"/>
              <p:cNvSpPr>
                <a:spLocks/>
              </p:cNvSpPr>
              <p:nvPr/>
            </p:nvSpPr>
            <p:spPr bwMode="auto">
              <a:xfrm>
                <a:off x="8504238" y="1610862"/>
                <a:ext cx="176213" cy="45256"/>
              </a:xfrm>
              <a:custGeom>
                <a:avLst/>
                <a:gdLst>
                  <a:gd name="T0" fmla="*/ 2147483647 w 139"/>
                  <a:gd name="T1" fmla="*/ 2147483647 h 47"/>
                  <a:gd name="T2" fmla="*/ 2147483647 w 139"/>
                  <a:gd name="T3" fmla="*/ 2147483647 h 47"/>
                  <a:gd name="T4" fmla="*/ 2147483647 w 139"/>
                  <a:gd name="T5" fmla="*/ 2147483647 h 47"/>
                  <a:gd name="T6" fmla="*/ 0 w 139"/>
                  <a:gd name="T7" fmla="*/ 2147483647 h 47"/>
                  <a:gd name="T8" fmla="*/ 2147483647 w 139"/>
                  <a:gd name="T9" fmla="*/ 0 h 47"/>
                  <a:gd name="T10" fmla="*/ 2147483647 w 139"/>
                  <a:gd name="T11" fmla="*/ 0 h 47"/>
                  <a:gd name="T12" fmla="*/ 2147483647 w 139"/>
                  <a:gd name="T13" fmla="*/ 2147483647 h 47"/>
                  <a:gd name="T14" fmla="*/ 2147483647 w 139"/>
                  <a:gd name="T15" fmla="*/ 2147483647 h 47"/>
                  <a:gd name="T16" fmla="*/ 2147483647 w 139"/>
                  <a:gd name="T17" fmla="*/ 2147483647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47"/>
                  <a:gd name="T29" fmla="*/ 139 w 139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47">
                    <a:moveTo>
                      <a:pt x="139" y="36"/>
                    </a:moveTo>
                    <a:lnTo>
                      <a:pt x="108" y="47"/>
                    </a:lnTo>
                    <a:lnTo>
                      <a:pt x="34" y="18"/>
                    </a:lnTo>
                    <a:lnTo>
                      <a:pt x="0" y="26"/>
                    </a:lnTo>
                    <a:lnTo>
                      <a:pt x="18" y="0"/>
                    </a:lnTo>
                    <a:lnTo>
                      <a:pt x="107" y="0"/>
                    </a:lnTo>
                    <a:lnTo>
                      <a:pt x="70" y="9"/>
                    </a:lnTo>
                    <a:lnTo>
                      <a:pt x="139" y="3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Line 89"/>
              <p:cNvSpPr>
                <a:spLocks noChangeShapeType="1"/>
              </p:cNvSpPr>
              <p:nvPr/>
            </p:nvSpPr>
            <p:spPr bwMode="auto">
              <a:xfrm>
                <a:off x="8229601" y="1603713"/>
                <a:ext cx="1587" cy="295352"/>
              </a:xfrm>
              <a:prstGeom prst="line">
                <a:avLst/>
              </a:prstGeom>
              <a:noFill/>
              <a:ln w="2" cap="sq">
                <a:solidFill>
                  <a:srgbClr val="AAE6FF"/>
                </a:solidFill>
                <a:bevel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Line 90"/>
              <p:cNvSpPr>
                <a:spLocks noChangeShapeType="1"/>
              </p:cNvSpPr>
              <p:nvPr/>
            </p:nvSpPr>
            <p:spPr bwMode="auto">
              <a:xfrm>
                <a:off x="8767761" y="1603713"/>
                <a:ext cx="1588" cy="295352"/>
              </a:xfrm>
              <a:prstGeom prst="line">
                <a:avLst/>
              </a:prstGeom>
              <a:noFill/>
              <a:ln w="2" cap="sq">
                <a:solidFill>
                  <a:srgbClr val="AAE6FF"/>
                </a:solidFill>
                <a:bevel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0" name="TextBox 209"/>
            <p:cNvSpPr txBox="1"/>
            <p:nvPr/>
          </p:nvSpPr>
          <p:spPr>
            <a:xfrm>
              <a:off x="6310251" y="4178300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AFTR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91613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3" name="Straight Connector 192"/>
          <p:cNvCxnSpPr/>
          <p:nvPr/>
        </p:nvCxnSpPr>
        <p:spPr>
          <a:xfrm flipV="1">
            <a:off x="4191000" y="4191000"/>
            <a:ext cx="609600" cy="2286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1" name="Picture 1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8400" y="3642217"/>
            <a:ext cx="609600" cy="548783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381000" y="1219200"/>
            <a:ext cx="2827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1 000 000s </a:t>
            </a:r>
            <a:r>
              <a:rPr lang="en-US" dirty="0"/>
              <a:t>of s</a:t>
            </a:r>
            <a:r>
              <a:rPr lang="en-US" dirty="0" smtClean="0"/>
              <a:t>ubscribers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066800" y="3505200"/>
            <a:ext cx="2615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102"/>
                </a:solidFill>
              </a:rPr>
              <a:t>:</a:t>
            </a:r>
            <a:endParaRPr lang="en-US" b="1" dirty="0">
              <a:solidFill>
                <a:srgbClr val="000102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6934200" y="3733800"/>
            <a:ext cx="2027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10s of MAP Rules</a:t>
            </a:r>
          </a:p>
          <a:p>
            <a:r>
              <a:rPr lang="en-US" dirty="0" smtClean="0"/>
              <a:t>    and no CGN</a:t>
            </a:r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1371600" y="1981200"/>
            <a:ext cx="1066800" cy="8382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>
            <a:stCxn id="163" idx="3"/>
          </p:cNvCxnSpPr>
          <p:nvPr/>
        </p:nvCxnSpPr>
        <p:spPr>
          <a:xfrm flipV="1">
            <a:off x="1447800" y="2895600"/>
            <a:ext cx="990600" cy="2667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1371600" y="2628900"/>
            <a:ext cx="990600" cy="1905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/>
          <p:cNvCxnSpPr/>
          <p:nvPr/>
        </p:nvCxnSpPr>
        <p:spPr>
          <a:xfrm>
            <a:off x="2971800" y="2819400"/>
            <a:ext cx="990600" cy="762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>
            <a:endCxn id="156" idx="0"/>
          </p:cNvCxnSpPr>
          <p:nvPr/>
        </p:nvCxnSpPr>
        <p:spPr>
          <a:xfrm>
            <a:off x="4953000" y="3276600"/>
            <a:ext cx="533400" cy="2286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>
            <a:endCxn id="159" idx="1"/>
          </p:cNvCxnSpPr>
          <p:nvPr/>
        </p:nvCxnSpPr>
        <p:spPr>
          <a:xfrm>
            <a:off x="5791200" y="3657600"/>
            <a:ext cx="457200" cy="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/>
          <p:cNvCxnSpPr/>
          <p:nvPr/>
        </p:nvCxnSpPr>
        <p:spPr>
          <a:xfrm>
            <a:off x="1295400" y="4191000"/>
            <a:ext cx="1295400" cy="5334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/>
          <p:nvPr/>
        </p:nvCxnSpPr>
        <p:spPr>
          <a:xfrm>
            <a:off x="1371600" y="4800600"/>
            <a:ext cx="1295400" cy="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/>
          <p:cNvCxnSpPr/>
          <p:nvPr/>
        </p:nvCxnSpPr>
        <p:spPr>
          <a:xfrm flipV="1">
            <a:off x="1295400" y="4724400"/>
            <a:ext cx="1295400" cy="6858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 flipV="1">
            <a:off x="2895600" y="3810000"/>
            <a:ext cx="1066800" cy="7620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>
            <a:endCxn id="157" idx="0"/>
          </p:cNvCxnSpPr>
          <p:nvPr/>
        </p:nvCxnSpPr>
        <p:spPr>
          <a:xfrm>
            <a:off x="4191000" y="3733800"/>
            <a:ext cx="609600" cy="3048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endCxn id="184" idx="1"/>
          </p:cNvCxnSpPr>
          <p:nvPr/>
        </p:nvCxnSpPr>
        <p:spPr>
          <a:xfrm flipV="1">
            <a:off x="2819400" y="4495800"/>
            <a:ext cx="914400" cy="1524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>
            <a:endCxn id="155" idx="0"/>
          </p:cNvCxnSpPr>
          <p:nvPr/>
        </p:nvCxnSpPr>
        <p:spPr>
          <a:xfrm>
            <a:off x="4267200" y="2895600"/>
            <a:ext cx="457200" cy="2286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>
            <a:off x="4038600" y="3048000"/>
            <a:ext cx="0" cy="6096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endCxn id="156" idx="2"/>
          </p:cNvCxnSpPr>
          <p:nvPr/>
        </p:nvCxnSpPr>
        <p:spPr>
          <a:xfrm flipV="1">
            <a:off x="4876800" y="3810000"/>
            <a:ext cx="609600" cy="381000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0" name="Picture 1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8400" y="4419600"/>
            <a:ext cx="609600" cy="548783"/>
          </a:xfrm>
          <a:prstGeom prst="rect">
            <a:avLst/>
          </a:prstGeom>
          <a:noFill/>
        </p:spPr>
      </p:pic>
      <p:cxnSp>
        <p:nvCxnSpPr>
          <p:cNvPr id="192" name="Straight Connector 191"/>
          <p:cNvCxnSpPr>
            <a:endCxn id="191" idx="1"/>
          </p:cNvCxnSpPr>
          <p:nvPr/>
        </p:nvCxnSpPr>
        <p:spPr>
          <a:xfrm>
            <a:off x="5029200" y="4267200"/>
            <a:ext cx="1219200" cy="160092"/>
          </a:xfrm>
          <a:prstGeom prst="line">
            <a:avLst/>
          </a:prstGeom>
          <a:ln>
            <a:solidFill>
              <a:srgbClr val="00010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2362200" y="2438400"/>
            <a:ext cx="685800" cy="685800"/>
            <a:chOff x="5864224" y="5636538"/>
            <a:chExt cx="544512" cy="437073"/>
          </a:xfrm>
        </p:grpSpPr>
        <p:sp>
          <p:nvSpPr>
            <p:cNvPr id="43" name="AutoShape 74"/>
            <p:cNvSpPr>
              <a:spLocks noChangeAspect="1" noChangeArrowheads="1" noTextEdit="1"/>
            </p:cNvSpPr>
            <p:nvPr/>
          </p:nvSpPr>
          <p:spPr bwMode="auto">
            <a:xfrm>
              <a:off x="5864224" y="5636538"/>
              <a:ext cx="544512" cy="437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7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8"/>
            <p:cNvSpPr>
              <a:spLocks/>
            </p:cNvSpPr>
            <p:nvPr/>
          </p:nvSpPr>
          <p:spPr bwMode="auto">
            <a:xfrm>
              <a:off x="5867400" y="5710376"/>
              <a:ext cx="538162" cy="294160"/>
            </a:xfrm>
            <a:custGeom>
              <a:avLst/>
              <a:gdLst>
                <a:gd name="T0" fmla="*/ 0 w 423"/>
                <a:gd name="T1" fmla="*/ 0 h 309"/>
                <a:gd name="T2" fmla="*/ 0 w 423"/>
                <a:gd name="T3" fmla="*/ 2147483647 h 309"/>
                <a:gd name="T4" fmla="*/ 2147483647 w 423"/>
                <a:gd name="T5" fmla="*/ 2147483647 h 309"/>
                <a:gd name="T6" fmla="*/ 2147483647 w 423"/>
                <a:gd name="T7" fmla="*/ 0 h 309"/>
                <a:gd name="T8" fmla="*/ 0 w 423"/>
                <a:gd name="T9" fmla="*/ 0 h 309"/>
                <a:gd name="T10" fmla="*/ 0 w 423"/>
                <a:gd name="T11" fmla="*/ 0 h 3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3"/>
                <a:gd name="T19" fmla="*/ 0 h 309"/>
                <a:gd name="T20" fmla="*/ 423 w 423"/>
                <a:gd name="T21" fmla="*/ 309 h 3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3" h="309">
                  <a:moveTo>
                    <a:pt x="0" y="0"/>
                  </a:moveTo>
                  <a:lnTo>
                    <a:pt x="0" y="309"/>
                  </a:lnTo>
                  <a:lnTo>
                    <a:pt x="423" y="309"/>
                  </a:lnTo>
                  <a:lnTo>
                    <a:pt x="4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9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B4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1"/>
            <p:cNvSpPr>
              <a:spLocks/>
            </p:cNvSpPr>
            <p:nvPr/>
          </p:nvSpPr>
          <p:spPr bwMode="auto">
            <a:xfrm>
              <a:off x="6143625" y="5657976"/>
              <a:ext cx="177800" cy="44064"/>
            </a:xfrm>
            <a:custGeom>
              <a:avLst/>
              <a:gdLst>
                <a:gd name="T0" fmla="*/ 0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2147483647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0 w 139"/>
                <a:gd name="T15" fmla="*/ 2147483647 h 47"/>
                <a:gd name="T16" fmla="*/ 0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0" y="37"/>
                  </a:moveTo>
                  <a:lnTo>
                    <a:pt x="31" y="47"/>
                  </a:lnTo>
                  <a:lnTo>
                    <a:pt x="105" y="18"/>
                  </a:lnTo>
                  <a:lnTo>
                    <a:pt x="139" y="26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2"/>
            <p:cNvSpPr>
              <a:spLocks/>
            </p:cNvSpPr>
            <p:nvPr/>
          </p:nvSpPr>
          <p:spPr bwMode="auto">
            <a:xfrm>
              <a:off x="5949950" y="5711566"/>
              <a:ext cx="177800" cy="44065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0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2147483647 h 47"/>
                <a:gd name="T10" fmla="*/ 2147483647 w 139"/>
                <a:gd name="T11" fmla="*/ 2147483647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10"/>
                  </a:moveTo>
                  <a:lnTo>
                    <a:pt x="108" y="0"/>
                  </a:lnTo>
                  <a:lnTo>
                    <a:pt x="35" y="30"/>
                  </a:lnTo>
                  <a:lnTo>
                    <a:pt x="0" y="21"/>
                  </a:lnTo>
                  <a:lnTo>
                    <a:pt x="18" y="47"/>
                  </a:lnTo>
                  <a:lnTo>
                    <a:pt x="107" y="47"/>
                  </a:lnTo>
                  <a:lnTo>
                    <a:pt x="69" y="38"/>
                  </a:lnTo>
                  <a:lnTo>
                    <a:pt x="13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3"/>
            <p:cNvSpPr>
              <a:spLocks/>
            </p:cNvSpPr>
            <p:nvPr/>
          </p:nvSpPr>
          <p:spPr bwMode="auto">
            <a:xfrm>
              <a:off x="5959474" y="5656783"/>
              <a:ext cx="177800" cy="44065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0"/>
                  </a:moveTo>
                  <a:lnTo>
                    <a:pt x="31" y="0"/>
                  </a:lnTo>
                  <a:lnTo>
                    <a:pt x="105" y="29"/>
                  </a:lnTo>
                  <a:lnTo>
                    <a:pt x="140" y="21"/>
                  </a:lnTo>
                  <a:lnTo>
                    <a:pt x="122" y="47"/>
                  </a:lnTo>
                  <a:lnTo>
                    <a:pt x="33" y="47"/>
                  </a:lnTo>
                  <a:lnTo>
                    <a:pt x="70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4"/>
            <p:cNvSpPr>
              <a:spLocks/>
            </p:cNvSpPr>
            <p:nvPr/>
          </p:nvSpPr>
          <p:spPr bwMode="auto">
            <a:xfrm>
              <a:off x="6138863" y="5713950"/>
              <a:ext cx="176213" cy="45256"/>
            </a:xfrm>
            <a:custGeom>
              <a:avLst/>
              <a:gdLst>
                <a:gd name="T0" fmla="*/ 2147483647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0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2147483647 w 138"/>
                <a:gd name="T15" fmla="*/ 2147483647 h 47"/>
                <a:gd name="T16" fmla="*/ 2147483647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138" y="37"/>
                  </a:moveTo>
                  <a:lnTo>
                    <a:pt x="107" y="47"/>
                  </a:lnTo>
                  <a:lnTo>
                    <a:pt x="34" y="18"/>
                  </a:lnTo>
                  <a:lnTo>
                    <a:pt x="0" y="27"/>
                  </a:lnTo>
                  <a:lnTo>
                    <a:pt x="18" y="0"/>
                  </a:lnTo>
                  <a:lnTo>
                    <a:pt x="106" y="0"/>
                  </a:lnTo>
                  <a:lnTo>
                    <a:pt x="69" y="9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5"/>
            <p:cNvSpPr>
              <a:spLocks/>
            </p:cNvSpPr>
            <p:nvPr/>
          </p:nvSpPr>
          <p:spPr bwMode="auto">
            <a:xfrm>
              <a:off x="6148388" y="5660359"/>
              <a:ext cx="174625" cy="45256"/>
            </a:xfrm>
            <a:custGeom>
              <a:avLst/>
              <a:gdLst>
                <a:gd name="T0" fmla="*/ 0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2147483647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0 w 138"/>
                <a:gd name="T15" fmla="*/ 2147483647 h 47"/>
                <a:gd name="T16" fmla="*/ 0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0" y="36"/>
                  </a:moveTo>
                  <a:lnTo>
                    <a:pt x="31" y="47"/>
                  </a:lnTo>
                  <a:lnTo>
                    <a:pt x="104" y="18"/>
                  </a:lnTo>
                  <a:lnTo>
                    <a:pt x="138" y="26"/>
                  </a:lnTo>
                  <a:lnTo>
                    <a:pt x="120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6"/>
            <p:cNvSpPr>
              <a:spLocks/>
            </p:cNvSpPr>
            <p:nvPr/>
          </p:nvSpPr>
          <p:spPr bwMode="auto">
            <a:xfrm>
              <a:off x="5953125" y="5713950"/>
              <a:ext cx="177800" cy="45256"/>
            </a:xfrm>
            <a:custGeom>
              <a:avLst/>
              <a:gdLst>
                <a:gd name="T0" fmla="*/ 2147483647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0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2147483647 w 140"/>
                <a:gd name="T15" fmla="*/ 2147483647 h 47"/>
                <a:gd name="T16" fmla="*/ 2147483647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140" y="10"/>
                  </a:moveTo>
                  <a:lnTo>
                    <a:pt x="109" y="0"/>
                  </a:lnTo>
                  <a:lnTo>
                    <a:pt x="35" y="29"/>
                  </a:lnTo>
                  <a:lnTo>
                    <a:pt x="0" y="21"/>
                  </a:lnTo>
                  <a:lnTo>
                    <a:pt x="19" y="47"/>
                  </a:lnTo>
                  <a:lnTo>
                    <a:pt x="107" y="47"/>
                  </a:lnTo>
                  <a:lnTo>
                    <a:pt x="70" y="38"/>
                  </a:lnTo>
                  <a:lnTo>
                    <a:pt x="14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7"/>
            <p:cNvSpPr>
              <a:spLocks/>
            </p:cNvSpPr>
            <p:nvPr/>
          </p:nvSpPr>
          <p:spPr bwMode="auto">
            <a:xfrm>
              <a:off x="5964236" y="5657976"/>
              <a:ext cx="177800" cy="45256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1"/>
                  </a:moveTo>
                  <a:lnTo>
                    <a:pt x="31" y="0"/>
                  </a:lnTo>
                  <a:lnTo>
                    <a:pt x="105" y="30"/>
                  </a:lnTo>
                  <a:lnTo>
                    <a:pt x="140" y="21"/>
                  </a:lnTo>
                  <a:lnTo>
                    <a:pt x="121" y="47"/>
                  </a:lnTo>
                  <a:lnTo>
                    <a:pt x="32" y="47"/>
                  </a:lnTo>
                  <a:lnTo>
                    <a:pt x="70" y="3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8"/>
            <p:cNvSpPr>
              <a:spLocks/>
            </p:cNvSpPr>
            <p:nvPr/>
          </p:nvSpPr>
          <p:spPr bwMode="auto">
            <a:xfrm>
              <a:off x="6142038" y="5716332"/>
              <a:ext cx="176213" cy="45256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36"/>
                  </a:moveTo>
                  <a:lnTo>
                    <a:pt x="108" y="47"/>
                  </a:lnTo>
                  <a:lnTo>
                    <a:pt x="34" y="18"/>
                  </a:lnTo>
                  <a:lnTo>
                    <a:pt x="0" y="26"/>
                  </a:lnTo>
                  <a:lnTo>
                    <a:pt x="18" y="0"/>
                  </a:lnTo>
                  <a:lnTo>
                    <a:pt x="107" y="0"/>
                  </a:lnTo>
                  <a:lnTo>
                    <a:pt x="70" y="9"/>
                  </a:lnTo>
                  <a:lnTo>
                    <a:pt x="139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89"/>
            <p:cNvSpPr>
              <a:spLocks noChangeShapeType="1"/>
            </p:cNvSpPr>
            <p:nvPr/>
          </p:nvSpPr>
          <p:spPr bwMode="auto">
            <a:xfrm>
              <a:off x="5867401" y="5709184"/>
              <a:ext cx="1587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90"/>
            <p:cNvSpPr>
              <a:spLocks noChangeShapeType="1"/>
            </p:cNvSpPr>
            <p:nvPr/>
          </p:nvSpPr>
          <p:spPr bwMode="auto">
            <a:xfrm>
              <a:off x="6405561" y="5709184"/>
              <a:ext cx="1588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6" name="Group 130"/>
            <p:cNvGrpSpPr>
              <a:grpSpLocks/>
            </p:cNvGrpSpPr>
            <p:nvPr/>
          </p:nvGrpSpPr>
          <p:grpSpPr bwMode="auto">
            <a:xfrm>
              <a:off x="5976955" y="5800864"/>
              <a:ext cx="328614" cy="246522"/>
              <a:chOff x="8639175" y="5784850"/>
              <a:chExt cx="409575" cy="411163"/>
            </a:xfrm>
          </p:grpSpPr>
          <p:sp>
            <p:nvSpPr>
              <p:cNvPr id="67" name="Freeform 102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03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04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05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06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07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08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109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10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111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12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3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14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15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16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17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18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9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20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21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122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123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124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25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26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7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28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29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30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31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32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133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Oval 134"/>
              <p:cNvSpPr>
                <a:spLocks noChangeArrowheads="1"/>
              </p:cNvSpPr>
              <p:nvPr/>
            </p:nvSpPr>
            <p:spPr bwMode="auto">
              <a:xfrm>
                <a:off x="8772525" y="5922963"/>
                <a:ext cx="138113" cy="139700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Oval 135"/>
              <p:cNvSpPr>
                <a:spLocks noChangeArrowheads="1"/>
              </p:cNvSpPr>
              <p:nvPr/>
            </p:nvSpPr>
            <p:spPr bwMode="auto">
              <a:xfrm>
                <a:off x="8780463" y="5930900"/>
                <a:ext cx="138113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Oval 136"/>
              <p:cNvSpPr>
                <a:spLocks noChangeArrowheads="1"/>
              </p:cNvSpPr>
              <p:nvPr/>
            </p:nvSpPr>
            <p:spPr bwMode="auto">
              <a:xfrm>
                <a:off x="8777288" y="5927725"/>
                <a:ext cx="136525" cy="13811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>
            <a:off x="2362200" y="4267200"/>
            <a:ext cx="685800" cy="685800"/>
            <a:chOff x="5864224" y="5636538"/>
            <a:chExt cx="544512" cy="437073"/>
          </a:xfrm>
        </p:grpSpPr>
        <p:sp>
          <p:nvSpPr>
            <p:cNvPr id="103" name="AutoShape 74"/>
            <p:cNvSpPr>
              <a:spLocks noChangeAspect="1" noChangeArrowheads="1" noTextEdit="1"/>
            </p:cNvSpPr>
            <p:nvPr/>
          </p:nvSpPr>
          <p:spPr bwMode="auto">
            <a:xfrm>
              <a:off x="5864224" y="5636538"/>
              <a:ext cx="544512" cy="437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5867400" y="5934272"/>
              <a:ext cx="538162" cy="136957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5867400" y="5710376"/>
              <a:ext cx="538162" cy="294160"/>
            </a:xfrm>
            <a:custGeom>
              <a:avLst/>
              <a:gdLst>
                <a:gd name="T0" fmla="*/ 0 w 423"/>
                <a:gd name="T1" fmla="*/ 0 h 309"/>
                <a:gd name="T2" fmla="*/ 0 w 423"/>
                <a:gd name="T3" fmla="*/ 2147483647 h 309"/>
                <a:gd name="T4" fmla="*/ 2147483647 w 423"/>
                <a:gd name="T5" fmla="*/ 2147483647 h 309"/>
                <a:gd name="T6" fmla="*/ 2147483647 w 423"/>
                <a:gd name="T7" fmla="*/ 0 h 309"/>
                <a:gd name="T8" fmla="*/ 0 w 423"/>
                <a:gd name="T9" fmla="*/ 0 h 309"/>
                <a:gd name="T10" fmla="*/ 0 w 423"/>
                <a:gd name="T11" fmla="*/ 0 h 3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3"/>
                <a:gd name="T19" fmla="*/ 0 h 309"/>
                <a:gd name="T20" fmla="*/ 423 w 423"/>
                <a:gd name="T21" fmla="*/ 309 h 3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3" h="309">
                  <a:moveTo>
                    <a:pt x="0" y="0"/>
                  </a:moveTo>
                  <a:lnTo>
                    <a:pt x="0" y="309"/>
                  </a:lnTo>
                  <a:lnTo>
                    <a:pt x="423" y="309"/>
                  </a:lnTo>
                  <a:lnTo>
                    <a:pt x="4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AA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solidFill>
              <a:srgbClr val="00B4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5867400" y="5638920"/>
              <a:ext cx="538162" cy="138148"/>
            </a:xfrm>
            <a:custGeom>
              <a:avLst/>
              <a:gdLst>
                <a:gd name="T0" fmla="*/ 2147483647 w 655"/>
                <a:gd name="T1" fmla="*/ 2147483647 h 224"/>
                <a:gd name="T2" fmla="*/ 2147483647 w 655"/>
                <a:gd name="T3" fmla="*/ 2147483647 h 224"/>
                <a:gd name="T4" fmla="*/ 2147483647 w 655"/>
                <a:gd name="T5" fmla="*/ 2147483647 h 224"/>
                <a:gd name="T6" fmla="*/ 0 w 655"/>
                <a:gd name="T7" fmla="*/ 2147483647 h 224"/>
                <a:gd name="T8" fmla="*/ 2147483647 w 655"/>
                <a:gd name="T9" fmla="*/ 0 h 224"/>
                <a:gd name="T10" fmla="*/ 2147483647 w 655"/>
                <a:gd name="T11" fmla="*/ 2147483647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24"/>
                <a:gd name="T20" fmla="*/ 655 w 655"/>
                <a:gd name="T21" fmla="*/ 224 h 2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24">
                  <a:moveTo>
                    <a:pt x="655" y="112"/>
                  </a:moveTo>
                  <a:cubicBezTo>
                    <a:pt x="655" y="112"/>
                    <a:pt x="655" y="112"/>
                    <a:pt x="655" y="112"/>
                  </a:cubicBezTo>
                  <a:cubicBezTo>
                    <a:pt x="655" y="174"/>
                    <a:pt x="508" y="224"/>
                    <a:pt x="328" y="224"/>
                  </a:cubicBezTo>
                  <a:cubicBezTo>
                    <a:pt x="147" y="224"/>
                    <a:pt x="0" y="174"/>
                    <a:pt x="0" y="112"/>
                  </a:cubicBezTo>
                  <a:cubicBezTo>
                    <a:pt x="0" y="50"/>
                    <a:pt x="147" y="0"/>
                    <a:pt x="328" y="0"/>
                  </a:cubicBezTo>
                  <a:cubicBezTo>
                    <a:pt x="508" y="0"/>
                    <a:pt x="655" y="50"/>
                    <a:pt x="655" y="112"/>
                  </a:cubicBezTo>
                  <a:close/>
                </a:path>
              </a:pathLst>
            </a:custGeom>
            <a:noFill/>
            <a:ln w="2">
              <a:solidFill>
                <a:srgbClr val="AAE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6143625" y="5657976"/>
              <a:ext cx="177800" cy="44064"/>
            </a:xfrm>
            <a:custGeom>
              <a:avLst/>
              <a:gdLst>
                <a:gd name="T0" fmla="*/ 0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2147483647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0 w 139"/>
                <a:gd name="T15" fmla="*/ 2147483647 h 47"/>
                <a:gd name="T16" fmla="*/ 0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0" y="37"/>
                  </a:moveTo>
                  <a:lnTo>
                    <a:pt x="31" y="47"/>
                  </a:lnTo>
                  <a:lnTo>
                    <a:pt x="105" y="18"/>
                  </a:lnTo>
                  <a:lnTo>
                    <a:pt x="139" y="26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82"/>
            <p:cNvSpPr>
              <a:spLocks/>
            </p:cNvSpPr>
            <p:nvPr/>
          </p:nvSpPr>
          <p:spPr bwMode="auto">
            <a:xfrm>
              <a:off x="5949950" y="5711566"/>
              <a:ext cx="177800" cy="44065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0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2147483647 h 47"/>
                <a:gd name="T10" fmla="*/ 2147483647 w 139"/>
                <a:gd name="T11" fmla="*/ 2147483647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10"/>
                  </a:moveTo>
                  <a:lnTo>
                    <a:pt x="108" y="0"/>
                  </a:lnTo>
                  <a:lnTo>
                    <a:pt x="35" y="30"/>
                  </a:lnTo>
                  <a:lnTo>
                    <a:pt x="0" y="21"/>
                  </a:lnTo>
                  <a:lnTo>
                    <a:pt x="18" y="47"/>
                  </a:lnTo>
                  <a:lnTo>
                    <a:pt x="107" y="47"/>
                  </a:lnTo>
                  <a:lnTo>
                    <a:pt x="69" y="38"/>
                  </a:lnTo>
                  <a:lnTo>
                    <a:pt x="13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5959474" y="5656783"/>
              <a:ext cx="177800" cy="44065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0"/>
                  </a:moveTo>
                  <a:lnTo>
                    <a:pt x="31" y="0"/>
                  </a:lnTo>
                  <a:lnTo>
                    <a:pt x="105" y="29"/>
                  </a:lnTo>
                  <a:lnTo>
                    <a:pt x="140" y="21"/>
                  </a:lnTo>
                  <a:lnTo>
                    <a:pt x="122" y="47"/>
                  </a:lnTo>
                  <a:lnTo>
                    <a:pt x="33" y="47"/>
                  </a:lnTo>
                  <a:lnTo>
                    <a:pt x="70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6138863" y="5713950"/>
              <a:ext cx="176213" cy="45256"/>
            </a:xfrm>
            <a:custGeom>
              <a:avLst/>
              <a:gdLst>
                <a:gd name="T0" fmla="*/ 2147483647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0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2147483647 w 138"/>
                <a:gd name="T15" fmla="*/ 2147483647 h 47"/>
                <a:gd name="T16" fmla="*/ 2147483647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138" y="37"/>
                  </a:moveTo>
                  <a:lnTo>
                    <a:pt x="107" y="47"/>
                  </a:lnTo>
                  <a:lnTo>
                    <a:pt x="34" y="18"/>
                  </a:lnTo>
                  <a:lnTo>
                    <a:pt x="0" y="27"/>
                  </a:lnTo>
                  <a:lnTo>
                    <a:pt x="18" y="0"/>
                  </a:lnTo>
                  <a:lnTo>
                    <a:pt x="106" y="0"/>
                  </a:lnTo>
                  <a:lnTo>
                    <a:pt x="69" y="9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6148388" y="5660359"/>
              <a:ext cx="174625" cy="45256"/>
            </a:xfrm>
            <a:custGeom>
              <a:avLst/>
              <a:gdLst>
                <a:gd name="T0" fmla="*/ 0 w 138"/>
                <a:gd name="T1" fmla="*/ 2147483647 h 47"/>
                <a:gd name="T2" fmla="*/ 2147483647 w 138"/>
                <a:gd name="T3" fmla="*/ 2147483647 h 47"/>
                <a:gd name="T4" fmla="*/ 2147483647 w 138"/>
                <a:gd name="T5" fmla="*/ 2147483647 h 47"/>
                <a:gd name="T6" fmla="*/ 2147483647 w 138"/>
                <a:gd name="T7" fmla="*/ 2147483647 h 47"/>
                <a:gd name="T8" fmla="*/ 2147483647 w 138"/>
                <a:gd name="T9" fmla="*/ 0 h 47"/>
                <a:gd name="T10" fmla="*/ 2147483647 w 138"/>
                <a:gd name="T11" fmla="*/ 0 h 47"/>
                <a:gd name="T12" fmla="*/ 2147483647 w 138"/>
                <a:gd name="T13" fmla="*/ 2147483647 h 47"/>
                <a:gd name="T14" fmla="*/ 0 w 138"/>
                <a:gd name="T15" fmla="*/ 2147483647 h 47"/>
                <a:gd name="T16" fmla="*/ 0 w 138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47"/>
                <a:gd name="T29" fmla="*/ 138 w 138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47">
                  <a:moveTo>
                    <a:pt x="0" y="36"/>
                  </a:moveTo>
                  <a:lnTo>
                    <a:pt x="31" y="47"/>
                  </a:lnTo>
                  <a:lnTo>
                    <a:pt x="104" y="18"/>
                  </a:lnTo>
                  <a:lnTo>
                    <a:pt x="138" y="26"/>
                  </a:lnTo>
                  <a:lnTo>
                    <a:pt x="120" y="0"/>
                  </a:lnTo>
                  <a:lnTo>
                    <a:pt x="32" y="0"/>
                  </a:lnTo>
                  <a:lnTo>
                    <a:pt x="69" y="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5953125" y="5713950"/>
              <a:ext cx="177800" cy="45256"/>
            </a:xfrm>
            <a:custGeom>
              <a:avLst/>
              <a:gdLst>
                <a:gd name="T0" fmla="*/ 2147483647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0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2147483647 w 140"/>
                <a:gd name="T15" fmla="*/ 2147483647 h 47"/>
                <a:gd name="T16" fmla="*/ 2147483647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140" y="10"/>
                  </a:moveTo>
                  <a:lnTo>
                    <a:pt x="109" y="0"/>
                  </a:lnTo>
                  <a:lnTo>
                    <a:pt x="35" y="29"/>
                  </a:lnTo>
                  <a:lnTo>
                    <a:pt x="0" y="21"/>
                  </a:lnTo>
                  <a:lnTo>
                    <a:pt x="19" y="47"/>
                  </a:lnTo>
                  <a:lnTo>
                    <a:pt x="107" y="47"/>
                  </a:lnTo>
                  <a:lnTo>
                    <a:pt x="70" y="38"/>
                  </a:lnTo>
                  <a:lnTo>
                    <a:pt x="14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5964236" y="5657976"/>
              <a:ext cx="177800" cy="45256"/>
            </a:xfrm>
            <a:custGeom>
              <a:avLst/>
              <a:gdLst>
                <a:gd name="T0" fmla="*/ 0 w 140"/>
                <a:gd name="T1" fmla="*/ 2147483647 h 47"/>
                <a:gd name="T2" fmla="*/ 2147483647 w 140"/>
                <a:gd name="T3" fmla="*/ 0 h 47"/>
                <a:gd name="T4" fmla="*/ 2147483647 w 140"/>
                <a:gd name="T5" fmla="*/ 2147483647 h 47"/>
                <a:gd name="T6" fmla="*/ 2147483647 w 140"/>
                <a:gd name="T7" fmla="*/ 2147483647 h 47"/>
                <a:gd name="T8" fmla="*/ 2147483647 w 140"/>
                <a:gd name="T9" fmla="*/ 2147483647 h 47"/>
                <a:gd name="T10" fmla="*/ 2147483647 w 140"/>
                <a:gd name="T11" fmla="*/ 2147483647 h 47"/>
                <a:gd name="T12" fmla="*/ 2147483647 w 140"/>
                <a:gd name="T13" fmla="*/ 2147483647 h 47"/>
                <a:gd name="T14" fmla="*/ 0 w 140"/>
                <a:gd name="T15" fmla="*/ 2147483647 h 47"/>
                <a:gd name="T16" fmla="*/ 0 w 140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47"/>
                <a:gd name="T29" fmla="*/ 140 w 140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47">
                  <a:moveTo>
                    <a:pt x="0" y="11"/>
                  </a:moveTo>
                  <a:lnTo>
                    <a:pt x="31" y="0"/>
                  </a:lnTo>
                  <a:lnTo>
                    <a:pt x="105" y="30"/>
                  </a:lnTo>
                  <a:lnTo>
                    <a:pt x="140" y="21"/>
                  </a:lnTo>
                  <a:lnTo>
                    <a:pt x="121" y="47"/>
                  </a:lnTo>
                  <a:lnTo>
                    <a:pt x="32" y="47"/>
                  </a:lnTo>
                  <a:lnTo>
                    <a:pt x="70" y="3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6142038" y="5716332"/>
              <a:ext cx="176213" cy="45256"/>
            </a:xfrm>
            <a:custGeom>
              <a:avLst/>
              <a:gdLst>
                <a:gd name="T0" fmla="*/ 2147483647 w 139"/>
                <a:gd name="T1" fmla="*/ 2147483647 h 47"/>
                <a:gd name="T2" fmla="*/ 2147483647 w 139"/>
                <a:gd name="T3" fmla="*/ 2147483647 h 47"/>
                <a:gd name="T4" fmla="*/ 2147483647 w 139"/>
                <a:gd name="T5" fmla="*/ 2147483647 h 47"/>
                <a:gd name="T6" fmla="*/ 0 w 139"/>
                <a:gd name="T7" fmla="*/ 2147483647 h 47"/>
                <a:gd name="T8" fmla="*/ 2147483647 w 139"/>
                <a:gd name="T9" fmla="*/ 0 h 47"/>
                <a:gd name="T10" fmla="*/ 2147483647 w 139"/>
                <a:gd name="T11" fmla="*/ 0 h 47"/>
                <a:gd name="T12" fmla="*/ 2147483647 w 139"/>
                <a:gd name="T13" fmla="*/ 2147483647 h 47"/>
                <a:gd name="T14" fmla="*/ 2147483647 w 139"/>
                <a:gd name="T15" fmla="*/ 2147483647 h 47"/>
                <a:gd name="T16" fmla="*/ 2147483647 w 139"/>
                <a:gd name="T17" fmla="*/ 2147483647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47"/>
                <a:gd name="T29" fmla="*/ 139 w 139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47">
                  <a:moveTo>
                    <a:pt x="139" y="36"/>
                  </a:moveTo>
                  <a:lnTo>
                    <a:pt x="108" y="47"/>
                  </a:lnTo>
                  <a:lnTo>
                    <a:pt x="34" y="18"/>
                  </a:lnTo>
                  <a:lnTo>
                    <a:pt x="0" y="26"/>
                  </a:lnTo>
                  <a:lnTo>
                    <a:pt x="18" y="0"/>
                  </a:lnTo>
                  <a:lnTo>
                    <a:pt x="107" y="0"/>
                  </a:lnTo>
                  <a:lnTo>
                    <a:pt x="70" y="9"/>
                  </a:lnTo>
                  <a:lnTo>
                    <a:pt x="139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89"/>
            <p:cNvSpPr>
              <a:spLocks noChangeShapeType="1"/>
            </p:cNvSpPr>
            <p:nvPr/>
          </p:nvSpPr>
          <p:spPr bwMode="auto">
            <a:xfrm>
              <a:off x="5867401" y="5709184"/>
              <a:ext cx="1587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90"/>
            <p:cNvSpPr>
              <a:spLocks noChangeShapeType="1"/>
            </p:cNvSpPr>
            <p:nvPr/>
          </p:nvSpPr>
          <p:spPr bwMode="auto">
            <a:xfrm>
              <a:off x="6405561" y="5709184"/>
              <a:ext cx="1588" cy="295352"/>
            </a:xfrm>
            <a:prstGeom prst="line">
              <a:avLst/>
            </a:prstGeom>
            <a:noFill/>
            <a:ln w="2" cap="sq">
              <a:solidFill>
                <a:srgbClr val="AAE6FF"/>
              </a:solidFill>
              <a:bevel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9" name="Group 130"/>
            <p:cNvGrpSpPr>
              <a:grpSpLocks/>
            </p:cNvGrpSpPr>
            <p:nvPr/>
          </p:nvGrpSpPr>
          <p:grpSpPr bwMode="auto">
            <a:xfrm>
              <a:off x="5976955" y="5800864"/>
              <a:ext cx="328614" cy="246522"/>
              <a:chOff x="8639175" y="5784850"/>
              <a:chExt cx="409575" cy="411163"/>
            </a:xfrm>
          </p:grpSpPr>
          <p:sp>
            <p:nvSpPr>
              <p:cNvPr id="120" name="Freeform 102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03"/>
              <p:cNvSpPr>
                <a:spLocks/>
              </p:cNvSpPr>
              <p:nvPr/>
            </p:nvSpPr>
            <p:spPr bwMode="auto">
              <a:xfrm>
                <a:off x="8639175" y="5953125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0"/>
                    </a:moveTo>
                    <a:lnTo>
                      <a:pt x="23" y="10"/>
                    </a:lnTo>
                    <a:lnTo>
                      <a:pt x="23" y="0"/>
                    </a:lnTo>
                    <a:lnTo>
                      <a:pt x="0" y="21"/>
                    </a:lnTo>
                    <a:lnTo>
                      <a:pt x="23" y="45"/>
                    </a:lnTo>
                    <a:lnTo>
                      <a:pt x="23" y="34"/>
                    </a:lnTo>
                    <a:lnTo>
                      <a:pt x="100" y="34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04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05"/>
              <p:cNvSpPr>
                <a:spLocks/>
              </p:cNvSpPr>
              <p:nvPr/>
            </p:nvSpPr>
            <p:spPr bwMode="auto">
              <a:xfrm>
                <a:off x="8697913" y="5843588"/>
                <a:ext cx="123825" cy="125412"/>
              </a:xfrm>
              <a:custGeom>
                <a:avLst/>
                <a:gdLst>
                  <a:gd name="T0" fmla="*/ 2147483647 w 78"/>
                  <a:gd name="T1" fmla="*/ 2147483647 h 79"/>
                  <a:gd name="T2" fmla="*/ 2147483647 w 78"/>
                  <a:gd name="T3" fmla="*/ 2147483647 h 79"/>
                  <a:gd name="T4" fmla="*/ 2147483647 w 78"/>
                  <a:gd name="T5" fmla="*/ 0 h 79"/>
                  <a:gd name="T6" fmla="*/ 0 w 78"/>
                  <a:gd name="T7" fmla="*/ 0 h 79"/>
                  <a:gd name="T8" fmla="*/ 0 w 78"/>
                  <a:gd name="T9" fmla="*/ 2147483647 h 79"/>
                  <a:gd name="T10" fmla="*/ 2147483647 w 78"/>
                  <a:gd name="T11" fmla="*/ 2147483647 h 79"/>
                  <a:gd name="T12" fmla="*/ 2147483647 w 78"/>
                  <a:gd name="T13" fmla="*/ 2147483647 h 79"/>
                  <a:gd name="T14" fmla="*/ 2147483647 w 78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9"/>
                  <a:gd name="T26" fmla="*/ 78 w 78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9">
                    <a:moveTo>
                      <a:pt x="78" y="63"/>
                    </a:moveTo>
                    <a:lnTo>
                      <a:pt x="23" y="8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7" y="24"/>
                    </a:lnTo>
                    <a:lnTo>
                      <a:pt x="63" y="79"/>
                    </a:lnTo>
                    <a:lnTo>
                      <a:pt x="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06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07"/>
              <p:cNvSpPr>
                <a:spLocks/>
              </p:cNvSpPr>
              <p:nvPr/>
            </p:nvSpPr>
            <p:spPr bwMode="auto">
              <a:xfrm>
                <a:off x="8805863" y="5784850"/>
                <a:ext cx="71438" cy="158750"/>
              </a:xfrm>
              <a:custGeom>
                <a:avLst/>
                <a:gdLst>
                  <a:gd name="T0" fmla="*/ 2147483647 w 45"/>
                  <a:gd name="T1" fmla="*/ 2147483647 h 100"/>
                  <a:gd name="T2" fmla="*/ 2147483647 w 45"/>
                  <a:gd name="T3" fmla="*/ 2147483647 h 100"/>
                  <a:gd name="T4" fmla="*/ 2147483647 w 45"/>
                  <a:gd name="T5" fmla="*/ 2147483647 h 100"/>
                  <a:gd name="T6" fmla="*/ 2147483647 w 45"/>
                  <a:gd name="T7" fmla="*/ 0 h 100"/>
                  <a:gd name="T8" fmla="*/ 0 w 45"/>
                  <a:gd name="T9" fmla="*/ 2147483647 h 100"/>
                  <a:gd name="T10" fmla="*/ 2147483647 w 45"/>
                  <a:gd name="T11" fmla="*/ 2147483647 h 100"/>
                  <a:gd name="T12" fmla="*/ 2147483647 w 45"/>
                  <a:gd name="T13" fmla="*/ 2147483647 h 100"/>
                  <a:gd name="T14" fmla="*/ 2147483647 w 45"/>
                  <a:gd name="T15" fmla="*/ 2147483647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0"/>
                  <a:gd name="T26" fmla="*/ 45 w 45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0">
                    <a:moveTo>
                      <a:pt x="34" y="100"/>
                    </a:moveTo>
                    <a:lnTo>
                      <a:pt x="34" y="21"/>
                    </a:lnTo>
                    <a:lnTo>
                      <a:pt x="45" y="21"/>
                    </a:lnTo>
                    <a:lnTo>
                      <a:pt x="24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0" y="100"/>
                    </a:lnTo>
                    <a:lnTo>
                      <a:pt x="3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08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09"/>
              <p:cNvSpPr>
                <a:spLocks/>
              </p:cNvSpPr>
              <p:nvPr/>
            </p:nvSpPr>
            <p:spPr bwMode="auto">
              <a:xfrm>
                <a:off x="8859838" y="5843588"/>
                <a:ext cx="125413" cy="125412"/>
              </a:xfrm>
              <a:custGeom>
                <a:avLst/>
                <a:gdLst>
                  <a:gd name="T0" fmla="*/ 2147483647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0 h 79"/>
                  <a:gd name="T8" fmla="*/ 2147483647 w 79"/>
                  <a:gd name="T9" fmla="*/ 0 h 79"/>
                  <a:gd name="T10" fmla="*/ 2147483647 w 79"/>
                  <a:gd name="T11" fmla="*/ 2147483647 h 79"/>
                  <a:gd name="T12" fmla="*/ 0 w 79"/>
                  <a:gd name="T13" fmla="*/ 2147483647 h 79"/>
                  <a:gd name="T14" fmla="*/ 2147483647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16" y="79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55" y="8"/>
                    </a:lnTo>
                    <a:lnTo>
                      <a:pt x="0" y="63"/>
                    </a:lnTo>
                    <a:lnTo>
                      <a:pt x="16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10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11"/>
              <p:cNvSpPr>
                <a:spLocks/>
              </p:cNvSpPr>
              <p:nvPr/>
            </p:nvSpPr>
            <p:spPr bwMode="auto">
              <a:xfrm>
                <a:off x="8885238" y="5953125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4"/>
                    </a:moveTo>
                    <a:lnTo>
                      <a:pt x="79" y="34"/>
                    </a:lnTo>
                    <a:lnTo>
                      <a:pt x="79" y="45"/>
                    </a:lnTo>
                    <a:lnTo>
                      <a:pt x="100" y="21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0" y="1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12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13"/>
              <p:cNvSpPr>
                <a:spLocks/>
              </p:cNvSpPr>
              <p:nvPr/>
            </p:nvSpPr>
            <p:spPr bwMode="auto">
              <a:xfrm>
                <a:off x="8859838" y="6007100"/>
                <a:ext cx="125413" cy="127000"/>
              </a:xfrm>
              <a:custGeom>
                <a:avLst/>
                <a:gdLst>
                  <a:gd name="T0" fmla="*/ 0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2147483647 h 80"/>
                  <a:gd name="T8" fmla="*/ 2147483647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0 h 80"/>
                  <a:gd name="T14" fmla="*/ 0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0" y="16"/>
                    </a:moveTo>
                    <a:lnTo>
                      <a:pt x="55" y="72"/>
                    </a:lnTo>
                    <a:lnTo>
                      <a:pt x="48" y="80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14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15"/>
              <p:cNvSpPr>
                <a:spLocks/>
              </p:cNvSpPr>
              <p:nvPr/>
            </p:nvSpPr>
            <p:spPr bwMode="auto">
              <a:xfrm>
                <a:off x="8805863" y="6032500"/>
                <a:ext cx="71438" cy="160337"/>
              </a:xfrm>
              <a:custGeom>
                <a:avLst/>
                <a:gdLst>
                  <a:gd name="T0" fmla="*/ 2147483647 w 45"/>
                  <a:gd name="T1" fmla="*/ 0 h 101"/>
                  <a:gd name="T2" fmla="*/ 2147483647 w 45"/>
                  <a:gd name="T3" fmla="*/ 2147483647 h 101"/>
                  <a:gd name="T4" fmla="*/ 0 w 45"/>
                  <a:gd name="T5" fmla="*/ 2147483647 h 101"/>
                  <a:gd name="T6" fmla="*/ 2147483647 w 45"/>
                  <a:gd name="T7" fmla="*/ 2147483647 h 101"/>
                  <a:gd name="T8" fmla="*/ 2147483647 w 45"/>
                  <a:gd name="T9" fmla="*/ 2147483647 h 101"/>
                  <a:gd name="T10" fmla="*/ 2147483647 w 45"/>
                  <a:gd name="T11" fmla="*/ 2147483647 h 101"/>
                  <a:gd name="T12" fmla="*/ 2147483647 w 45"/>
                  <a:gd name="T13" fmla="*/ 0 h 101"/>
                  <a:gd name="T14" fmla="*/ 2147483647 w 45"/>
                  <a:gd name="T15" fmla="*/ 0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"/>
                  <a:gd name="T25" fmla="*/ 0 h 101"/>
                  <a:gd name="T26" fmla="*/ 45 w 45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" h="101">
                    <a:moveTo>
                      <a:pt x="10" y="0"/>
                    </a:moveTo>
                    <a:lnTo>
                      <a:pt x="10" y="80"/>
                    </a:lnTo>
                    <a:lnTo>
                      <a:pt x="0" y="80"/>
                    </a:lnTo>
                    <a:lnTo>
                      <a:pt x="24" y="101"/>
                    </a:lnTo>
                    <a:lnTo>
                      <a:pt x="45" y="80"/>
                    </a:lnTo>
                    <a:lnTo>
                      <a:pt x="34" y="80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16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17"/>
              <p:cNvSpPr>
                <a:spLocks/>
              </p:cNvSpPr>
              <p:nvPr/>
            </p:nvSpPr>
            <p:spPr bwMode="auto">
              <a:xfrm>
                <a:off x="8697913" y="6007100"/>
                <a:ext cx="123825" cy="127000"/>
              </a:xfrm>
              <a:custGeom>
                <a:avLst/>
                <a:gdLst>
                  <a:gd name="T0" fmla="*/ 2147483647 w 78"/>
                  <a:gd name="T1" fmla="*/ 0 h 80"/>
                  <a:gd name="T2" fmla="*/ 2147483647 w 78"/>
                  <a:gd name="T3" fmla="*/ 2147483647 h 80"/>
                  <a:gd name="T4" fmla="*/ 0 w 78"/>
                  <a:gd name="T5" fmla="*/ 2147483647 h 80"/>
                  <a:gd name="T6" fmla="*/ 0 w 78"/>
                  <a:gd name="T7" fmla="*/ 2147483647 h 80"/>
                  <a:gd name="T8" fmla="*/ 2147483647 w 78"/>
                  <a:gd name="T9" fmla="*/ 2147483647 h 80"/>
                  <a:gd name="T10" fmla="*/ 2147483647 w 78"/>
                  <a:gd name="T11" fmla="*/ 2147483647 h 80"/>
                  <a:gd name="T12" fmla="*/ 2147483647 w 78"/>
                  <a:gd name="T13" fmla="*/ 2147483647 h 80"/>
                  <a:gd name="T14" fmla="*/ 2147483647 w 78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80"/>
                  <a:gd name="T26" fmla="*/ 78 w 78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80">
                    <a:moveTo>
                      <a:pt x="63" y="0"/>
                    </a:moveTo>
                    <a:lnTo>
                      <a:pt x="7" y="56"/>
                    </a:lnTo>
                    <a:lnTo>
                      <a:pt x="0" y="48"/>
                    </a:lnTo>
                    <a:lnTo>
                      <a:pt x="0" y="80"/>
                    </a:lnTo>
                    <a:lnTo>
                      <a:pt x="31" y="80"/>
                    </a:lnTo>
                    <a:lnTo>
                      <a:pt x="23" y="72"/>
                    </a:lnTo>
                    <a:lnTo>
                      <a:pt x="78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18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19"/>
              <p:cNvSpPr>
                <a:spLocks/>
              </p:cNvSpPr>
              <p:nvPr/>
            </p:nvSpPr>
            <p:spPr bwMode="auto">
              <a:xfrm>
                <a:off x="8642350" y="5956300"/>
                <a:ext cx="158750" cy="71437"/>
              </a:xfrm>
              <a:custGeom>
                <a:avLst/>
                <a:gdLst>
                  <a:gd name="T0" fmla="*/ 2147483647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0 h 45"/>
                  <a:gd name="T6" fmla="*/ 0 w 100"/>
                  <a:gd name="T7" fmla="*/ 2147483647 h 45"/>
                  <a:gd name="T8" fmla="*/ 2147483647 w 100"/>
                  <a:gd name="T9" fmla="*/ 2147483647 h 45"/>
                  <a:gd name="T10" fmla="*/ 2147483647 w 100"/>
                  <a:gd name="T11" fmla="*/ 2147483647 h 45"/>
                  <a:gd name="T12" fmla="*/ 2147483647 w 100"/>
                  <a:gd name="T13" fmla="*/ 2147483647 h 45"/>
                  <a:gd name="T14" fmla="*/ 2147483647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100" y="11"/>
                    </a:moveTo>
                    <a:lnTo>
                      <a:pt x="24" y="11"/>
                    </a:lnTo>
                    <a:lnTo>
                      <a:pt x="24" y="0"/>
                    </a:lnTo>
                    <a:lnTo>
                      <a:pt x="0" y="22"/>
                    </a:lnTo>
                    <a:lnTo>
                      <a:pt x="24" y="45"/>
                    </a:lnTo>
                    <a:lnTo>
                      <a:pt x="24" y="35"/>
                    </a:lnTo>
                    <a:lnTo>
                      <a:pt x="100" y="35"/>
                    </a:ln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20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21"/>
              <p:cNvSpPr>
                <a:spLocks/>
              </p:cNvSpPr>
              <p:nvPr/>
            </p:nvSpPr>
            <p:spPr bwMode="auto">
              <a:xfrm>
                <a:off x="8701088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0 h 80"/>
                  <a:gd name="T6" fmla="*/ 0 w 79"/>
                  <a:gd name="T7" fmla="*/ 0 h 80"/>
                  <a:gd name="T8" fmla="*/ 0 w 79"/>
                  <a:gd name="T9" fmla="*/ 2147483647 h 80"/>
                  <a:gd name="T10" fmla="*/ 2147483647 w 79"/>
                  <a:gd name="T11" fmla="*/ 2147483647 h 80"/>
                  <a:gd name="T12" fmla="*/ 2147483647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79" y="64"/>
                    </a:moveTo>
                    <a:lnTo>
                      <a:pt x="24" y="8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" y="24"/>
                    </a:lnTo>
                    <a:lnTo>
                      <a:pt x="63" y="80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22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23"/>
              <p:cNvSpPr>
                <a:spLocks/>
              </p:cNvSpPr>
              <p:nvPr/>
            </p:nvSpPr>
            <p:spPr bwMode="auto">
              <a:xfrm>
                <a:off x="8810625" y="5788025"/>
                <a:ext cx="69850" cy="160337"/>
              </a:xfrm>
              <a:custGeom>
                <a:avLst/>
                <a:gdLst>
                  <a:gd name="T0" fmla="*/ 2147483647 w 44"/>
                  <a:gd name="T1" fmla="*/ 2147483647 h 101"/>
                  <a:gd name="T2" fmla="*/ 2147483647 w 44"/>
                  <a:gd name="T3" fmla="*/ 2147483647 h 101"/>
                  <a:gd name="T4" fmla="*/ 2147483647 w 44"/>
                  <a:gd name="T5" fmla="*/ 2147483647 h 101"/>
                  <a:gd name="T6" fmla="*/ 2147483647 w 44"/>
                  <a:gd name="T7" fmla="*/ 0 h 101"/>
                  <a:gd name="T8" fmla="*/ 0 w 44"/>
                  <a:gd name="T9" fmla="*/ 2147483647 h 101"/>
                  <a:gd name="T10" fmla="*/ 2147483647 w 44"/>
                  <a:gd name="T11" fmla="*/ 2147483647 h 101"/>
                  <a:gd name="T12" fmla="*/ 2147483647 w 44"/>
                  <a:gd name="T13" fmla="*/ 2147483647 h 101"/>
                  <a:gd name="T14" fmla="*/ 2147483647 w 44"/>
                  <a:gd name="T15" fmla="*/ 2147483647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1"/>
                  <a:gd name="T26" fmla="*/ 44 w 44"/>
                  <a:gd name="T27" fmla="*/ 101 h 1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1">
                    <a:moveTo>
                      <a:pt x="34" y="101"/>
                    </a:moveTo>
                    <a:lnTo>
                      <a:pt x="34" y="22"/>
                    </a:lnTo>
                    <a:lnTo>
                      <a:pt x="44" y="22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101"/>
                    </a:ln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24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25"/>
              <p:cNvSpPr>
                <a:spLocks/>
              </p:cNvSpPr>
              <p:nvPr/>
            </p:nvSpPr>
            <p:spPr bwMode="auto">
              <a:xfrm>
                <a:off x="8864600" y="5846763"/>
                <a:ext cx="125413" cy="127000"/>
              </a:xfrm>
              <a:custGeom>
                <a:avLst/>
                <a:gdLst>
                  <a:gd name="T0" fmla="*/ 2147483647 w 79"/>
                  <a:gd name="T1" fmla="*/ 2147483647 h 80"/>
                  <a:gd name="T2" fmla="*/ 2147483647 w 79"/>
                  <a:gd name="T3" fmla="*/ 2147483647 h 80"/>
                  <a:gd name="T4" fmla="*/ 2147483647 w 79"/>
                  <a:gd name="T5" fmla="*/ 2147483647 h 80"/>
                  <a:gd name="T6" fmla="*/ 2147483647 w 79"/>
                  <a:gd name="T7" fmla="*/ 0 h 80"/>
                  <a:gd name="T8" fmla="*/ 2147483647 w 79"/>
                  <a:gd name="T9" fmla="*/ 0 h 80"/>
                  <a:gd name="T10" fmla="*/ 2147483647 w 79"/>
                  <a:gd name="T11" fmla="*/ 2147483647 h 80"/>
                  <a:gd name="T12" fmla="*/ 0 w 79"/>
                  <a:gd name="T13" fmla="*/ 2147483647 h 80"/>
                  <a:gd name="T14" fmla="*/ 2147483647 w 79"/>
                  <a:gd name="T15" fmla="*/ 2147483647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80"/>
                  <a:gd name="T26" fmla="*/ 79 w 79"/>
                  <a:gd name="T27" fmla="*/ 80 h 8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80">
                    <a:moveTo>
                      <a:pt x="16" y="80"/>
                    </a:moveTo>
                    <a:lnTo>
                      <a:pt x="71" y="24"/>
                    </a:lnTo>
                    <a:lnTo>
                      <a:pt x="79" y="32"/>
                    </a:lnTo>
                    <a:lnTo>
                      <a:pt x="79" y="0"/>
                    </a:lnTo>
                    <a:lnTo>
                      <a:pt x="47" y="0"/>
                    </a:lnTo>
                    <a:lnTo>
                      <a:pt x="55" y="8"/>
                    </a:lnTo>
                    <a:lnTo>
                      <a:pt x="0" y="64"/>
                    </a:lnTo>
                    <a:lnTo>
                      <a:pt x="16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26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27"/>
              <p:cNvSpPr>
                <a:spLocks/>
              </p:cNvSpPr>
              <p:nvPr/>
            </p:nvSpPr>
            <p:spPr bwMode="auto">
              <a:xfrm>
                <a:off x="8890000" y="5956300"/>
                <a:ext cx="158750" cy="71437"/>
              </a:xfrm>
              <a:custGeom>
                <a:avLst/>
                <a:gdLst>
                  <a:gd name="T0" fmla="*/ 0 w 100"/>
                  <a:gd name="T1" fmla="*/ 2147483647 h 45"/>
                  <a:gd name="T2" fmla="*/ 2147483647 w 100"/>
                  <a:gd name="T3" fmla="*/ 2147483647 h 45"/>
                  <a:gd name="T4" fmla="*/ 2147483647 w 100"/>
                  <a:gd name="T5" fmla="*/ 2147483647 h 45"/>
                  <a:gd name="T6" fmla="*/ 2147483647 w 100"/>
                  <a:gd name="T7" fmla="*/ 2147483647 h 45"/>
                  <a:gd name="T8" fmla="*/ 2147483647 w 100"/>
                  <a:gd name="T9" fmla="*/ 0 h 45"/>
                  <a:gd name="T10" fmla="*/ 2147483647 w 100"/>
                  <a:gd name="T11" fmla="*/ 2147483647 h 45"/>
                  <a:gd name="T12" fmla="*/ 0 w 100"/>
                  <a:gd name="T13" fmla="*/ 2147483647 h 45"/>
                  <a:gd name="T14" fmla="*/ 0 w 100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45"/>
                  <a:gd name="T26" fmla="*/ 100 w 100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45">
                    <a:moveTo>
                      <a:pt x="0" y="35"/>
                    </a:moveTo>
                    <a:lnTo>
                      <a:pt x="78" y="35"/>
                    </a:lnTo>
                    <a:lnTo>
                      <a:pt x="78" y="45"/>
                    </a:lnTo>
                    <a:lnTo>
                      <a:pt x="100" y="22"/>
                    </a:lnTo>
                    <a:lnTo>
                      <a:pt x="78" y="0"/>
                    </a:lnTo>
                    <a:lnTo>
                      <a:pt x="78" y="11"/>
                    </a:lnTo>
                    <a:lnTo>
                      <a:pt x="0" y="11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28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29"/>
              <p:cNvSpPr>
                <a:spLocks/>
              </p:cNvSpPr>
              <p:nvPr/>
            </p:nvSpPr>
            <p:spPr bwMode="auto">
              <a:xfrm>
                <a:off x="8864600" y="6011863"/>
                <a:ext cx="125413" cy="125412"/>
              </a:xfrm>
              <a:custGeom>
                <a:avLst/>
                <a:gdLst>
                  <a:gd name="T0" fmla="*/ 0 w 79"/>
                  <a:gd name="T1" fmla="*/ 2147483647 h 79"/>
                  <a:gd name="T2" fmla="*/ 2147483647 w 79"/>
                  <a:gd name="T3" fmla="*/ 2147483647 h 79"/>
                  <a:gd name="T4" fmla="*/ 2147483647 w 79"/>
                  <a:gd name="T5" fmla="*/ 2147483647 h 79"/>
                  <a:gd name="T6" fmla="*/ 2147483647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0 h 79"/>
                  <a:gd name="T14" fmla="*/ 0 w 79"/>
                  <a:gd name="T15" fmla="*/ 2147483647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0" y="16"/>
                    </a:moveTo>
                    <a:lnTo>
                      <a:pt x="55" y="71"/>
                    </a:lnTo>
                    <a:lnTo>
                      <a:pt x="47" y="79"/>
                    </a:lnTo>
                    <a:lnTo>
                      <a:pt x="79" y="77"/>
                    </a:lnTo>
                    <a:lnTo>
                      <a:pt x="79" y="48"/>
                    </a:lnTo>
                    <a:lnTo>
                      <a:pt x="71" y="55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30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31"/>
              <p:cNvSpPr>
                <a:spLocks/>
              </p:cNvSpPr>
              <p:nvPr/>
            </p:nvSpPr>
            <p:spPr bwMode="auto">
              <a:xfrm>
                <a:off x="8810625" y="6037263"/>
                <a:ext cx="69850" cy="158750"/>
              </a:xfrm>
              <a:custGeom>
                <a:avLst/>
                <a:gdLst>
                  <a:gd name="T0" fmla="*/ 2147483647 w 44"/>
                  <a:gd name="T1" fmla="*/ 0 h 100"/>
                  <a:gd name="T2" fmla="*/ 2147483647 w 44"/>
                  <a:gd name="T3" fmla="*/ 2147483647 h 100"/>
                  <a:gd name="T4" fmla="*/ 0 w 44"/>
                  <a:gd name="T5" fmla="*/ 2147483647 h 100"/>
                  <a:gd name="T6" fmla="*/ 2147483647 w 44"/>
                  <a:gd name="T7" fmla="*/ 2147483647 h 100"/>
                  <a:gd name="T8" fmla="*/ 2147483647 w 44"/>
                  <a:gd name="T9" fmla="*/ 2147483647 h 100"/>
                  <a:gd name="T10" fmla="*/ 2147483647 w 44"/>
                  <a:gd name="T11" fmla="*/ 2147483647 h 100"/>
                  <a:gd name="T12" fmla="*/ 2147483647 w 44"/>
                  <a:gd name="T13" fmla="*/ 0 h 100"/>
                  <a:gd name="T14" fmla="*/ 2147483647 w 44"/>
                  <a:gd name="T15" fmla="*/ 0 h 1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00"/>
                  <a:gd name="T26" fmla="*/ 44 w 44"/>
                  <a:gd name="T27" fmla="*/ 100 h 1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00">
                    <a:moveTo>
                      <a:pt x="10" y="0"/>
                    </a:moveTo>
                    <a:lnTo>
                      <a:pt x="10" y="79"/>
                    </a:lnTo>
                    <a:lnTo>
                      <a:pt x="0" y="79"/>
                    </a:lnTo>
                    <a:lnTo>
                      <a:pt x="23" y="100"/>
                    </a:lnTo>
                    <a:lnTo>
                      <a:pt x="44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32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33"/>
              <p:cNvSpPr>
                <a:spLocks/>
              </p:cNvSpPr>
              <p:nvPr/>
            </p:nvSpPr>
            <p:spPr bwMode="auto">
              <a:xfrm>
                <a:off x="8701088" y="6011863"/>
                <a:ext cx="125413" cy="125412"/>
              </a:xfrm>
              <a:custGeom>
                <a:avLst/>
                <a:gdLst>
                  <a:gd name="T0" fmla="*/ 2147483647 w 79"/>
                  <a:gd name="T1" fmla="*/ 0 h 79"/>
                  <a:gd name="T2" fmla="*/ 2147483647 w 79"/>
                  <a:gd name="T3" fmla="*/ 2147483647 h 79"/>
                  <a:gd name="T4" fmla="*/ 0 w 79"/>
                  <a:gd name="T5" fmla="*/ 2147483647 h 79"/>
                  <a:gd name="T6" fmla="*/ 0 w 79"/>
                  <a:gd name="T7" fmla="*/ 2147483647 h 79"/>
                  <a:gd name="T8" fmla="*/ 2147483647 w 79"/>
                  <a:gd name="T9" fmla="*/ 2147483647 h 79"/>
                  <a:gd name="T10" fmla="*/ 2147483647 w 79"/>
                  <a:gd name="T11" fmla="*/ 2147483647 h 79"/>
                  <a:gd name="T12" fmla="*/ 2147483647 w 79"/>
                  <a:gd name="T13" fmla="*/ 2147483647 h 79"/>
                  <a:gd name="T14" fmla="*/ 2147483647 w 7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79"/>
                  <a:gd name="T26" fmla="*/ 79 w 79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79">
                    <a:moveTo>
                      <a:pt x="63" y="0"/>
                    </a:moveTo>
                    <a:lnTo>
                      <a:pt x="8" y="55"/>
                    </a:lnTo>
                    <a:lnTo>
                      <a:pt x="0" y="48"/>
                    </a:lnTo>
                    <a:lnTo>
                      <a:pt x="0" y="79"/>
                    </a:lnTo>
                    <a:lnTo>
                      <a:pt x="32" y="79"/>
                    </a:lnTo>
                    <a:lnTo>
                      <a:pt x="24" y="71"/>
                    </a:lnTo>
                    <a:lnTo>
                      <a:pt x="79" y="1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Oval 134"/>
              <p:cNvSpPr>
                <a:spLocks noChangeArrowheads="1"/>
              </p:cNvSpPr>
              <p:nvPr/>
            </p:nvSpPr>
            <p:spPr bwMode="auto">
              <a:xfrm>
                <a:off x="8772525" y="5922963"/>
                <a:ext cx="138113" cy="139700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Oval 135"/>
              <p:cNvSpPr>
                <a:spLocks noChangeArrowheads="1"/>
              </p:cNvSpPr>
              <p:nvPr/>
            </p:nvSpPr>
            <p:spPr bwMode="auto">
              <a:xfrm>
                <a:off x="8780463" y="5930900"/>
                <a:ext cx="138113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Oval 136"/>
              <p:cNvSpPr>
                <a:spLocks noChangeArrowheads="1"/>
              </p:cNvSpPr>
              <p:nvPr/>
            </p:nvSpPr>
            <p:spPr bwMode="auto">
              <a:xfrm>
                <a:off x="8777288" y="5927725"/>
                <a:ext cx="136525" cy="13811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155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1242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5052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4038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35814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35052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752600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362200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971800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962400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572000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" name="Picture 2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5257800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3434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7432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282583"/>
            <a:ext cx="609600" cy="28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" name="Group 193"/>
          <p:cNvGrpSpPr/>
          <p:nvPr/>
        </p:nvGrpSpPr>
        <p:grpSpPr>
          <a:xfrm>
            <a:off x="1994535" y="1764268"/>
            <a:ext cx="6007134" cy="1359932"/>
            <a:chOff x="1994535" y="1764268"/>
            <a:chExt cx="6007134" cy="1359932"/>
          </a:xfrm>
        </p:grpSpPr>
        <p:sp>
          <p:nvSpPr>
            <p:cNvPr id="195" name="TextBox 194"/>
            <p:cNvSpPr txBox="1"/>
            <p:nvPr/>
          </p:nvSpPr>
          <p:spPr>
            <a:xfrm>
              <a:off x="1994535" y="1764268"/>
              <a:ext cx="3187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10 000s </a:t>
              </a:r>
              <a:r>
                <a:rPr lang="en-US" dirty="0" err="1" smtClean="0"/>
                <a:t>hostroutes</a:t>
              </a:r>
              <a:r>
                <a:rPr lang="en-US" dirty="0" smtClean="0"/>
                <a:t> per BNG </a:t>
              </a:r>
              <a:endParaRPr lang="en-US" dirty="0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4343400" y="2286000"/>
              <a:ext cx="342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100s IGP prefixes</a:t>
              </a:r>
              <a:endParaRPr lang="en-US" dirty="0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6025009" y="2754868"/>
              <a:ext cx="1976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10s BGP prefixes</a:t>
              </a:r>
              <a:endParaRPr lang="en-US" dirty="0"/>
            </a:p>
          </p:txBody>
        </p:sp>
      </p:grpSp>
      <p:sp>
        <p:nvSpPr>
          <p:cNvPr id="169" name="Title 1"/>
          <p:cNvSpPr txBox="1">
            <a:spLocks noChangeAspect="1"/>
          </p:cNvSpPr>
          <p:nvPr/>
        </p:nvSpPr>
        <p:spPr>
          <a:xfrm>
            <a:off x="410633" y="370953"/>
            <a:ext cx="8017933" cy="628814"/>
          </a:xfrm>
          <a:prstGeom prst="rect">
            <a:avLst/>
          </a:prstGeom>
        </p:spPr>
        <p:txBody>
          <a:bodyPr vert="horz" lIns="61738" tIns="34298" rIns="61738" bIns="34298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200" dirty="0"/>
              <a:t>MAP Exploits </a:t>
            </a:r>
            <a:r>
              <a:rPr lang="en-US" sz="3200" dirty="0" smtClean="0"/>
              <a:t>Aggregation in IPv6 Routing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0089709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0" descr="C:\Users\dancraw\Pictures\IPv6 Network\Generic IPv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743200"/>
            <a:ext cx="1083751" cy="949175"/>
          </a:xfrm>
          <a:prstGeom prst="rect">
            <a:avLst/>
          </a:prstGeom>
          <a:noFill/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87304" y="1703361"/>
            <a:ext cx="7618496" cy="4164039"/>
            <a:chOff x="959370" y="1230322"/>
            <a:chExt cx="10155351" cy="5550604"/>
          </a:xfrm>
        </p:grpSpPr>
        <p:sp>
          <p:nvSpPr>
            <p:cNvPr id="6" name="Rectangle 5"/>
            <p:cNvSpPr/>
            <p:nvPr/>
          </p:nvSpPr>
          <p:spPr>
            <a:xfrm>
              <a:off x="7914321" y="1230322"/>
              <a:ext cx="3200400" cy="5486397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402110" y="1294529"/>
              <a:ext cx="3200400" cy="5486397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959370" y="1230322"/>
              <a:ext cx="3200400" cy="5486398"/>
            </a:xfrm>
            <a:prstGeom prst="rect">
              <a:avLst/>
            </a:prstGeom>
            <a:gradFill>
              <a:gsLst>
                <a:gs pos="0">
                  <a:srgbClr val="5E9EFF">
                    <a:alpha val="30000"/>
                  </a:srgbClr>
                </a:gs>
                <a:gs pos="39999">
                  <a:srgbClr val="85C2FF">
                    <a:alpha val="20000"/>
                  </a:srgbClr>
                </a:gs>
                <a:gs pos="70000">
                  <a:srgbClr val="C4D6EB">
                    <a:alpha val="0"/>
                  </a:srgbClr>
                </a:gs>
                <a:gs pos="100000">
                  <a:srgbClr val="FFEBFA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23877" y="6293373"/>
              <a:ext cx="1808617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Subscribers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51283" y="6293373"/>
              <a:ext cx="1483827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Providers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06259" y="6293373"/>
              <a:ext cx="1227412" cy="461566"/>
            </a:xfrm>
            <a:prstGeom prst="rect">
              <a:avLst/>
            </a:prstGeom>
            <a:noFill/>
          </p:spPr>
          <p:txBody>
            <a:bodyPr wrap="none" lIns="68597" tIns="34298" rIns="68597" bIns="34298" rtlCol="0">
              <a:spAutoFit/>
            </a:bodyPr>
            <a:lstStyle/>
            <a:p>
              <a:r>
                <a:rPr lang="en-US" dirty="0" smtClean="0">
                  <a:solidFill>
                    <a:schemeClr val="accent3">
                      <a:lumMod val="25000"/>
                    </a:schemeClr>
                  </a:solidFill>
                  <a:latin typeface="Ciscolight"/>
                </a:rPr>
                <a:t>Internet</a:t>
              </a:r>
              <a:endParaRPr lang="en-US" dirty="0">
                <a:solidFill>
                  <a:schemeClr val="accent3">
                    <a:lumMod val="25000"/>
                  </a:schemeClr>
                </a:solidFill>
                <a:latin typeface="Ciscolight"/>
              </a:endParaRPr>
            </a:p>
          </p:txBody>
        </p:sp>
      </p:grpSp>
      <p:pic>
        <p:nvPicPr>
          <p:cNvPr id="12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2231" y="3352800"/>
            <a:ext cx="1776380" cy="152400"/>
          </a:xfrm>
          <a:prstGeom prst="rect">
            <a:avLst/>
          </a:prstGeom>
          <a:noFill/>
        </p:spPr>
      </p:pic>
      <p:pic>
        <p:nvPicPr>
          <p:cNvPr id="13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2311" y="3462511"/>
            <a:ext cx="2179411" cy="186977"/>
          </a:xfrm>
          <a:prstGeom prst="rect">
            <a:avLst/>
          </a:prstGeom>
          <a:noFill/>
        </p:spPr>
      </p:pic>
      <p:pic>
        <p:nvPicPr>
          <p:cNvPr id="14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3" cstate="print"/>
          <a:srcRect r="46239"/>
          <a:stretch>
            <a:fillRect/>
          </a:stretch>
        </p:blipFill>
        <p:spPr bwMode="auto">
          <a:xfrm rot="2195866">
            <a:off x="1997635" y="2312036"/>
            <a:ext cx="1171664" cy="186977"/>
          </a:xfrm>
          <a:prstGeom prst="rect">
            <a:avLst/>
          </a:prstGeom>
          <a:noFill/>
        </p:spPr>
      </p:pic>
      <p:pic>
        <p:nvPicPr>
          <p:cNvPr id="15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14614">
            <a:off x="2218863" y="2631940"/>
            <a:ext cx="2179411" cy="186977"/>
          </a:xfrm>
          <a:prstGeom prst="rect">
            <a:avLst/>
          </a:prstGeom>
          <a:noFill/>
        </p:spPr>
      </p:pic>
      <p:pic>
        <p:nvPicPr>
          <p:cNvPr id="16" name="Picture 15" descr="C:\Users\dancraw\Pictures\IPv6 Network\Private IPv4 Connection.png"/>
          <p:cNvPicPr>
            <a:picLocks noChangeAspect="1" noChangeArrowheads="1"/>
          </p:cNvPicPr>
          <p:nvPr/>
        </p:nvPicPr>
        <p:blipFill>
          <a:blip r:embed="rId3" cstate="print"/>
          <a:srcRect l="29093" t="-9022" r="21919" b="13057"/>
          <a:stretch>
            <a:fillRect/>
          </a:stretch>
        </p:blipFill>
        <p:spPr bwMode="auto">
          <a:xfrm rot="19539757">
            <a:off x="2033253" y="4448155"/>
            <a:ext cx="1067636" cy="179432"/>
          </a:xfrm>
          <a:prstGeom prst="rect">
            <a:avLst/>
          </a:prstGeom>
          <a:noFill/>
        </p:spPr>
      </p:pic>
      <p:pic>
        <p:nvPicPr>
          <p:cNvPr id="17" name="Picture 16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28250">
            <a:off x="2114330" y="4241087"/>
            <a:ext cx="2179411" cy="186977"/>
          </a:xfrm>
          <a:prstGeom prst="rect">
            <a:avLst/>
          </a:prstGeom>
          <a:noFill/>
        </p:spPr>
      </p:pic>
      <p:pic>
        <p:nvPicPr>
          <p:cNvPr id="18" name="Picture 17" descr="C:\Users\dancraw\Pictures\IPv6 Network\IPv6 Connec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7582" y="3483352"/>
            <a:ext cx="2179411" cy="186977"/>
          </a:xfrm>
          <a:prstGeom prst="rect">
            <a:avLst/>
          </a:prstGeom>
          <a:noFill/>
        </p:spPr>
      </p:pic>
      <p:pic>
        <p:nvPicPr>
          <p:cNvPr id="19" name="Picture 16" descr="C:\Users\dancraw\Pictures\IPv6 Network\IPv4 Connection.png"/>
          <p:cNvPicPr>
            <a:picLocks noChangeAspect="1" noChangeArrowheads="1"/>
          </p:cNvPicPr>
          <p:nvPr/>
        </p:nvPicPr>
        <p:blipFill>
          <a:blip r:embed="rId5" cstate="print"/>
          <a:srcRect r="39267" b="10137"/>
          <a:stretch>
            <a:fillRect/>
          </a:stretch>
        </p:blipFill>
        <p:spPr bwMode="auto">
          <a:xfrm>
            <a:off x="5603748" y="3377189"/>
            <a:ext cx="1323623" cy="168022"/>
          </a:xfrm>
          <a:prstGeom prst="rect">
            <a:avLst/>
          </a:prstGeom>
          <a:noFill/>
        </p:spPr>
      </p:pic>
      <p:pic>
        <p:nvPicPr>
          <p:cNvPr id="20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2449" y="3089425"/>
            <a:ext cx="1083751" cy="949175"/>
          </a:xfrm>
          <a:prstGeom prst="rect">
            <a:avLst/>
          </a:prstGeom>
          <a:noFill/>
        </p:spPr>
      </p:pic>
      <p:pic>
        <p:nvPicPr>
          <p:cNvPr id="21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4840" y="2846118"/>
            <a:ext cx="1083751" cy="949175"/>
          </a:xfrm>
          <a:prstGeom prst="rect">
            <a:avLst/>
          </a:prstGeom>
          <a:noFill/>
        </p:spPr>
      </p:pic>
      <p:pic>
        <p:nvPicPr>
          <p:cNvPr id="22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4840" y="1597463"/>
            <a:ext cx="1083751" cy="949175"/>
          </a:xfrm>
          <a:prstGeom prst="rect">
            <a:avLst/>
          </a:prstGeom>
          <a:noFill/>
        </p:spPr>
      </p:pic>
      <p:sp>
        <p:nvSpPr>
          <p:cNvPr id="28" name="TextBox 27"/>
          <p:cNvSpPr txBox="1">
            <a:spLocks noChangeAspect="1"/>
          </p:cNvSpPr>
          <p:nvPr/>
        </p:nvSpPr>
        <p:spPr>
          <a:xfrm>
            <a:off x="1674257" y="3059455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48030" y="1804410"/>
            <a:ext cx="1222677" cy="949175"/>
            <a:chOff x="1348030" y="1804410"/>
            <a:chExt cx="1222677" cy="949175"/>
          </a:xfrm>
        </p:grpSpPr>
        <p:pic>
          <p:nvPicPr>
            <p:cNvPr id="24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 smtClean="0">
                  <a:solidFill>
                    <a:schemeClr val="bg1"/>
                  </a:solidFill>
                </a:rPr>
                <a:t>IPv6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Box 29"/>
          <p:cNvSpPr txBox="1">
            <a:spLocks noChangeAspect="1"/>
          </p:cNvSpPr>
          <p:nvPr/>
        </p:nvSpPr>
        <p:spPr>
          <a:xfrm>
            <a:off x="6789013" y="3358671"/>
            <a:ext cx="884331" cy="43859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IPv6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7192869" y="2808713"/>
            <a:ext cx="884331" cy="315487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IPv4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674257" y="1642177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>
            <a:spLocks noChangeAspect="1"/>
          </p:cNvSpPr>
          <p:nvPr/>
        </p:nvSpPr>
        <p:spPr>
          <a:xfrm>
            <a:off x="1670042" y="2802585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35" name="Picture 12" descr="C:\Users\dancraw\Pictures\IPv6 Network\Generic Private IPv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82398" y="4169386"/>
            <a:ext cx="1083751" cy="949175"/>
          </a:xfrm>
          <a:prstGeom prst="rect">
            <a:avLst/>
          </a:prstGeom>
          <a:noFill/>
        </p:spPr>
      </p:pic>
      <p:sp>
        <p:nvSpPr>
          <p:cNvPr id="38" name="TextBox 37"/>
          <p:cNvSpPr txBox="1">
            <a:spLocks noChangeAspect="1"/>
          </p:cNvSpPr>
          <p:nvPr/>
        </p:nvSpPr>
        <p:spPr>
          <a:xfrm>
            <a:off x="1611290" y="4460361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>
            <a:spLocks noChangeAspect="1"/>
          </p:cNvSpPr>
          <p:nvPr/>
        </p:nvSpPr>
        <p:spPr>
          <a:xfrm>
            <a:off x="1566751" y="4209287"/>
            <a:ext cx="884331" cy="20776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Private IPv4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>
            <a:spLocks noChangeAspect="1"/>
          </p:cNvSpPr>
          <p:nvPr/>
        </p:nvSpPr>
        <p:spPr>
          <a:xfrm>
            <a:off x="4329345" y="3039406"/>
            <a:ext cx="884331" cy="230849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IPv6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>
            <a:spLocks noChangeAspect="1"/>
          </p:cNvSpPr>
          <p:nvPr/>
        </p:nvSpPr>
        <p:spPr>
          <a:xfrm rot="1754312">
            <a:off x="3882687" y="2633914"/>
            <a:ext cx="1224077" cy="190518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788" dirty="0" smtClean="0">
                <a:solidFill>
                  <a:schemeClr val="bg1"/>
                </a:solidFill>
              </a:rPr>
              <a:t>IPv4 </a:t>
            </a:r>
            <a:r>
              <a:rPr lang="en-US" sz="788" dirty="0" err="1" smtClean="0">
                <a:solidFill>
                  <a:schemeClr val="bg1"/>
                </a:solidFill>
              </a:rPr>
              <a:t>i</a:t>
            </a:r>
            <a:r>
              <a:rPr lang="en-US" sz="788" dirty="0" smtClean="0">
                <a:solidFill>
                  <a:schemeClr val="bg1"/>
                </a:solidFill>
              </a:rPr>
              <a:t> IPv6 Tunnel</a:t>
            </a:r>
            <a:endParaRPr lang="en-US" sz="788" dirty="0">
              <a:solidFill>
                <a:schemeClr val="bg1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295400" y="3089425"/>
            <a:ext cx="1222677" cy="949175"/>
            <a:chOff x="1348030" y="1804410"/>
            <a:chExt cx="1222677" cy="949175"/>
          </a:xfrm>
        </p:grpSpPr>
        <p:pic>
          <p:nvPicPr>
            <p:cNvPr id="53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54" name="TextBox 53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I</a:t>
              </a:r>
              <a:r>
                <a:rPr lang="en-US" sz="1050" dirty="0" smtClean="0">
                  <a:solidFill>
                    <a:schemeClr val="bg1"/>
                  </a:solidFill>
                </a:rPr>
                <a:t>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295400" y="4384825"/>
            <a:ext cx="1222677" cy="949175"/>
            <a:chOff x="1348030" y="1804410"/>
            <a:chExt cx="1222677" cy="949175"/>
          </a:xfrm>
        </p:grpSpPr>
        <p:pic>
          <p:nvPicPr>
            <p:cNvPr id="56" name="Picture 2" descr="C:\Users\dancraw\Pictures\IPv6 Network\Home IPv6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48030" y="1804410"/>
              <a:ext cx="1083751" cy="949175"/>
            </a:xfrm>
            <a:prstGeom prst="rect">
              <a:avLst/>
            </a:prstGeom>
            <a:noFill/>
          </p:spPr>
        </p:pic>
        <p:sp>
          <p:nvSpPr>
            <p:cNvPr id="57" name="TextBox 56"/>
            <p:cNvSpPr txBox="1">
              <a:spLocks noChangeAspect="1"/>
            </p:cNvSpPr>
            <p:nvPr/>
          </p:nvSpPr>
          <p:spPr>
            <a:xfrm>
              <a:off x="1686376" y="1905737"/>
              <a:ext cx="884331" cy="230849"/>
            </a:xfrm>
            <a:prstGeom prst="rect">
              <a:avLst/>
            </a:prstGeom>
            <a:noFill/>
          </p:spPr>
          <p:txBody>
            <a:bodyPr wrap="square" lIns="68597" tIns="34298" rIns="68597" bIns="34298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I</a:t>
              </a:r>
              <a:r>
                <a:rPr lang="en-US" sz="1050" dirty="0" smtClean="0">
                  <a:solidFill>
                    <a:schemeClr val="bg1"/>
                  </a:solidFill>
                </a:rPr>
                <a:t>Pv6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4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9498" y="2432220"/>
            <a:ext cx="2954867" cy="2154401"/>
          </a:xfrm>
          <a:prstGeom prst="rect">
            <a:avLst/>
          </a:prstGeom>
          <a:noFill/>
        </p:spPr>
      </p:pic>
      <p:pic>
        <p:nvPicPr>
          <p:cNvPr id="58" name="Picture 11" descr="C:\Users\dancraw\Pictures\IPv6 Network\Generic IPv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3048000"/>
            <a:ext cx="1083751" cy="949175"/>
          </a:xfrm>
          <a:prstGeom prst="rect">
            <a:avLst/>
          </a:prstGeom>
          <a:noFill/>
        </p:spPr>
      </p:pic>
      <p:sp>
        <p:nvSpPr>
          <p:cNvPr id="59" name="TextBox 58"/>
          <p:cNvSpPr txBox="1">
            <a:spLocks noChangeAspect="1"/>
          </p:cNvSpPr>
          <p:nvPr/>
        </p:nvSpPr>
        <p:spPr>
          <a:xfrm>
            <a:off x="4114800" y="3352800"/>
            <a:ext cx="884331" cy="277015"/>
          </a:xfrm>
          <a:prstGeom prst="rect">
            <a:avLst/>
          </a:prstGeom>
          <a:noFill/>
        </p:spPr>
        <p:txBody>
          <a:bodyPr wrap="square" lIns="68597" tIns="34298" rIns="68597" bIns="34298" rtlCol="0">
            <a:sp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IPv6-only</a:t>
            </a:r>
          </a:p>
        </p:txBody>
      </p:sp>
      <p:pic>
        <p:nvPicPr>
          <p:cNvPr id="75" name="Picture 7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6853" y="4114800"/>
            <a:ext cx="484649" cy="438927"/>
          </a:xfrm>
          <a:prstGeom prst="rect">
            <a:avLst/>
          </a:prstGeom>
          <a:noFill/>
        </p:spPr>
      </p:pic>
      <p:pic>
        <p:nvPicPr>
          <p:cNvPr id="76" name="Picture 7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6253" y="3276600"/>
            <a:ext cx="605947" cy="548783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1653" y="3200400"/>
            <a:ext cx="484649" cy="438927"/>
          </a:xfrm>
          <a:prstGeom prst="rect">
            <a:avLst/>
          </a:prstGeom>
          <a:noFill/>
        </p:spPr>
      </p:pic>
      <p:pic>
        <p:nvPicPr>
          <p:cNvPr id="78" name="Picture 7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3053" y="2362200"/>
            <a:ext cx="484649" cy="438927"/>
          </a:xfrm>
          <a:prstGeom prst="rect">
            <a:avLst/>
          </a:prstGeom>
          <a:noFill/>
        </p:spPr>
      </p:pic>
      <p:sp>
        <p:nvSpPr>
          <p:cNvPr id="49" name="Title 1"/>
          <p:cNvSpPr txBox="1">
            <a:spLocks noChangeAspect="1"/>
          </p:cNvSpPr>
          <p:nvPr/>
        </p:nvSpPr>
        <p:spPr>
          <a:xfrm>
            <a:off x="559495" y="386633"/>
            <a:ext cx="5421072" cy="628814"/>
          </a:xfrm>
          <a:prstGeom prst="rect">
            <a:avLst/>
          </a:prstGeom>
        </p:spPr>
        <p:txBody>
          <a:bodyPr vert="horz" lIns="61738" tIns="34298" rIns="61738" bIns="34298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Mapping Address + Port (MAP)</a:t>
            </a:r>
          </a:p>
        </p:txBody>
      </p:sp>
    </p:spTree>
    <p:extLst>
      <p:ext uri="{BB962C8B-B14F-4D97-AF65-F5344CB8AC3E}">
        <p14:creationId xmlns:p14="http://schemas.microsoft.com/office/powerpoint/2010/main" val="39720213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isco_Template_2010_Swisscom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Cisco_Template_2010_Swisscom.potx</Template>
  <TotalTime>10637</TotalTime>
  <Words>1537</Words>
  <Application>Microsoft Macintosh PowerPoint</Application>
  <PresentationFormat>On-screen Show (4:3)</PresentationFormat>
  <Paragraphs>331</Paragraphs>
  <Slides>45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Cisco_Template_2010_Swisscom</vt:lpstr>
      <vt:lpstr>        Run your next CGN  on a $20 OpenWRT</vt:lpstr>
      <vt:lpstr>What is this talk about ?</vt:lpstr>
      <vt:lpstr>Post-IPv4 SP technologies</vt:lpstr>
      <vt:lpstr>WARNING: IPv6-only ahead !</vt:lpstr>
      <vt:lpstr>Dual Stack Lite (DS-Lite)</vt:lpstr>
      <vt:lpstr>PowerPoint Presentation</vt:lpstr>
      <vt:lpstr>DS-Lite/LW46/Public 4over6 – Per-subscriber tunnels</vt:lpstr>
      <vt:lpstr>PowerPoint Presentation</vt:lpstr>
      <vt:lpstr>PowerPoint Presentation</vt:lpstr>
      <vt:lpstr>Stateless Address Sharing With MAP</vt:lpstr>
      <vt:lpstr>Stateless Address Sharing: Example</vt:lpstr>
      <vt:lpstr>PowerPoint Presentation</vt:lpstr>
      <vt:lpstr>Encapsulation or Translation – Boils down to 20 bytes</vt:lpstr>
      <vt:lpstr>Standardizing MAP in the IETF </vt:lpstr>
      <vt:lpstr>Running code</vt:lpstr>
      <vt:lpstr>MAP testing by NIC.br</vt:lpstr>
      <vt:lpstr>PowerPoint Presentation</vt:lpstr>
      <vt:lpstr>Mapping of Address and Port (MAP) IPv6 Tests</vt:lpstr>
      <vt:lpstr>MAP on ASR 9K</vt:lpstr>
      <vt:lpstr>CPE code: http://github.com/cernet/MAP</vt:lpstr>
      <vt:lpstr>DIY CPE: How To</vt:lpstr>
      <vt:lpstr>“E” or “T” ?</vt:lpstr>
      <vt:lpstr>Your own CPE: OpenWRT</vt:lpstr>
      <vt:lpstr>My own CPE: the hardware (TP-Link)</vt:lpstr>
      <vt:lpstr>Getting your build environment</vt:lpstr>
      <vt:lpstr>Check out the trunk: “bleeding edge”</vt:lpstr>
      <vt:lpstr>Update and add all the packages</vt:lpstr>
      <vt:lpstr>Configure your CPE a la carte!</vt:lpstr>
      <vt:lpstr>Run “make”: Take a break!</vt:lpstr>
      <vt:lpstr>But, what about MAP ?</vt:lpstr>
      <vt:lpstr>Several packages exist</vt:lpstr>
      <vt:lpstr>CERNET MAP manual provisioning</vt:lpstr>
      <vt:lpstr>There’s got to be a better way!</vt:lpstr>
      <vt:lpstr>Odhcp6c custom scripting</vt:lpstr>
      <vt:lpstr>First implementation in shell</vt:lpstr>
      <vt:lpstr>Let’s do it in C</vt:lpstr>
      <vt:lpstr>DHCPv6 interaction</vt:lpstr>
      <vt:lpstr>Adding your stuff to default image</vt:lpstr>
      <vt:lpstr>Packages and feeds</vt:lpstr>
      <vt:lpstr>Openwrt-map: experimental feed</vt:lpstr>
      <vt:lpstr>MAP-T example demo configuration</vt:lpstr>
      <vt:lpstr>How to construct the DHCPv6 option ?</vt:lpstr>
      <vt:lpstr>End result: DHCPv6-provisioned MAP CPE</vt:lpstr>
      <vt:lpstr>Summary</vt:lpstr>
      <vt:lpstr>PowerPoint Presentation</vt:lpstr>
    </vt:vector>
  </TitlesOfParts>
  <Company>Cisco Systems,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Real, Relevant,  Surprising and Fresh: Cisco Brand (animated)</dc:title>
  <dc:creator>udiedric</dc:creator>
  <cp:lastModifiedBy>Cisco Employee</cp:lastModifiedBy>
  <cp:revision>147</cp:revision>
  <cp:lastPrinted>2011-09-04T12:24:02Z</cp:lastPrinted>
  <dcterms:created xsi:type="dcterms:W3CDTF">2011-09-13T06:40:54Z</dcterms:created>
  <dcterms:modified xsi:type="dcterms:W3CDTF">2013-10-12T10:29:59Z</dcterms:modified>
</cp:coreProperties>
</file>