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30"/>
  </p:notesMasterIdLst>
  <p:handoutMasterIdLst>
    <p:handoutMasterId r:id="rId131"/>
  </p:handoutMasterIdLst>
  <p:sldIdLst>
    <p:sldId id="256" r:id="rId2"/>
    <p:sldId id="279" r:id="rId3"/>
    <p:sldId id="565" r:id="rId4"/>
    <p:sldId id="524" r:id="rId5"/>
    <p:sldId id="475" r:id="rId6"/>
    <p:sldId id="318" r:id="rId7"/>
    <p:sldId id="591" r:id="rId8"/>
    <p:sldId id="639" r:id="rId9"/>
    <p:sldId id="525" r:id="rId10"/>
    <p:sldId id="526" r:id="rId11"/>
    <p:sldId id="527" r:id="rId12"/>
    <p:sldId id="528" r:id="rId13"/>
    <p:sldId id="529" r:id="rId14"/>
    <p:sldId id="314" r:id="rId15"/>
    <p:sldId id="403" r:id="rId16"/>
    <p:sldId id="315" r:id="rId17"/>
    <p:sldId id="655" r:id="rId18"/>
    <p:sldId id="392" r:id="rId19"/>
    <p:sldId id="476" r:id="rId20"/>
    <p:sldId id="560" r:id="rId21"/>
    <p:sldId id="592" r:id="rId22"/>
    <p:sldId id="477" r:id="rId23"/>
    <p:sldId id="640" r:id="rId24"/>
    <p:sldId id="389" r:id="rId25"/>
    <p:sldId id="479" r:id="rId26"/>
    <p:sldId id="480" r:id="rId27"/>
    <p:sldId id="552" r:id="rId28"/>
    <p:sldId id="641" r:id="rId29"/>
    <p:sldId id="456" r:id="rId30"/>
    <p:sldId id="376" r:id="rId31"/>
    <p:sldId id="377" r:id="rId32"/>
    <p:sldId id="378" r:id="rId33"/>
    <p:sldId id="379" r:id="rId34"/>
    <p:sldId id="420" r:id="rId35"/>
    <p:sldId id="421" r:id="rId36"/>
    <p:sldId id="642" r:id="rId37"/>
    <p:sldId id="286" r:id="rId38"/>
    <p:sldId id="287" r:id="rId39"/>
    <p:sldId id="457" r:id="rId40"/>
    <p:sldId id="508" r:id="rId41"/>
    <p:sldId id="471" r:id="rId42"/>
    <p:sldId id="643" r:id="rId43"/>
    <p:sldId id="602" r:id="rId44"/>
    <p:sldId id="496" r:id="rId45"/>
    <p:sldId id="497" r:id="rId46"/>
    <p:sldId id="498" r:id="rId47"/>
    <p:sldId id="499" r:id="rId48"/>
    <p:sldId id="500" r:id="rId49"/>
    <p:sldId id="644" r:id="rId50"/>
    <p:sldId id="586" r:id="rId51"/>
    <p:sldId id="587" r:id="rId52"/>
    <p:sldId id="588" r:id="rId53"/>
    <p:sldId id="589" r:id="rId54"/>
    <p:sldId id="590" r:id="rId55"/>
    <p:sldId id="645" r:id="rId56"/>
    <p:sldId id="593" r:id="rId57"/>
    <p:sldId id="594" r:id="rId58"/>
    <p:sldId id="595" r:id="rId59"/>
    <p:sldId id="596" r:id="rId60"/>
    <p:sldId id="597" r:id="rId61"/>
    <p:sldId id="598" r:id="rId62"/>
    <p:sldId id="604" r:id="rId63"/>
    <p:sldId id="605" r:id="rId64"/>
    <p:sldId id="606" r:id="rId65"/>
    <p:sldId id="600" r:id="rId66"/>
    <p:sldId id="599" r:id="rId67"/>
    <p:sldId id="601" r:id="rId68"/>
    <p:sldId id="630" r:id="rId69"/>
    <p:sldId id="631" r:id="rId70"/>
    <p:sldId id="632" r:id="rId71"/>
    <p:sldId id="646" r:id="rId72"/>
    <p:sldId id="265" r:id="rId73"/>
    <p:sldId id="350" r:id="rId74"/>
    <p:sldId id="351" r:id="rId75"/>
    <p:sldId id="352" r:id="rId76"/>
    <p:sldId id="353" r:id="rId77"/>
    <p:sldId id="647" r:id="rId78"/>
    <p:sldId id="611" r:id="rId79"/>
    <p:sldId id="612" r:id="rId80"/>
    <p:sldId id="613" r:id="rId81"/>
    <p:sldId id="614" r:id="rId82"/>
    <p:sldId id="615" r:id="rId83"/>
    <p:sldId id="616" r:id="rId84"/>
    <p:sldId id="617" r:id="rId85"/>
    <p:sldId id="618" r:id="rId86"/>
    <p:sldId id="648" r:id="rId87"/>
    <p:sldId id="623" r:id="rId88"/>
    <p:sldId id="624" r:id="rId89"/>
    <p:sldId id="625" r:id="rId90"/>
    <p:sldId id="626" r:id="rId91"/>
    <p:sldId id="649" r:id="rId92"/>
    <p:sldId id="633" r:id="rId93"/>
    <p:sldId id="634" r:id="rId94"/>
    <p:sldId id="635" r:id="rId95"/>
    <p:sldId id="636" r:id="rId96"/>
    <p:sldId id="637" r:id="rId97"/>
    <p:sldId id="650" r:id="rId98"/>
    <p:sldId id="506" r:id="rId99"/>
    <p:sldId id="507" r:id="rId100"/>
    <p:sldId id="404" r:id="rId101"/>
    <p:sldId id="417" r:id="rId102"/>
    <p:sldId id="444" r:id="rId103"/>
    <p:sldId id="445" r:id="rId104"/>
    <p:sldId id="419" r:id="rId105"/>
    <p:sldId id="406" r:id="rId106"/>
    <p:sldId id="619" r:id="rId107"/>
    <p:sldId id="620" r:id="rId108"/>
    <p:sldId id="621" r:id="rId109"/>
    <p:sldId id="622" r:id="rId110"/>
    <p:sldId id="651" r:id="rId111"/>
    <p:sldId id="538" r:id="rId112"/>
    <p:sldId id="539" r:id="rId113"/>
    <p:sldId id="439" r:id="rId114"/>
    <p:sldId id="541" r:id="rId115"/>
    <p:sldId id="542" r:id="rId116"/>
    <p:sldId id="260" r:id="rId117"/>
    <p:sldId id="563" r:id="rId118"/>
    <p:sldId id="561" r:id="rId119"/>
    <p:sldId id="627" r:id="rId120"/>
    <p:sldId id="628" r:id="rId121"/>
    <p:sldId id="629" r:id="rId122"/>
    <p:sldId id="652" r:id="rId123"/>
    <p:sldId id="653" r:id="rId124"/>
    <p:sldId id="654" r:id="rId125"/>
    <p:sldId id="638" r:id="rId126"/>
    <p:sldId id="608" r:id="rId127"/>
    <p:sldId id="609" r:id="rId128"/>
    <p:sldId id="610" r:id="rId1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9837" autoAdjust="0"/>
  </p:normalViewPr>
  <p:slideViewPr>
    <p:cSldViewPr snapToObjects="1">
      <p:cViewPr varScale="1">
        <p:scale>
          <a:sx n="112" d="100"/>
          <a:sy n="112" d="100"/>
        </p:scale>
        <p:origin x="-672" y="-112"/>
      </p:cViewPr>
      <p:guideLst>
        <p:guide orient="horz" pos="1488"/>
        <p:guide pos="2880"/>
      </p:guideLst>
    </p:cSldViewPr>
  </p:slideViewPr>
  <p:notesTextViewPr>
    <p:cViewPr>
      <p:scale>
        <a:sx n="100" d="100"/>
        <a:sy n="100" d="100"/>
      </p:scale>
      <p:origin x="0" y="0"/>
    </p:cViewPr>
  </p:notesTextViewPr>
  <p:sorterViewPr>
    <p:cViewPr>
      <p:scale>
        <a:sx n="100" d="100"/>
        <a:sy n="100" d="100"/>
      </p:scale>
      <p:origin x="0" y="28928"/>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notesMaster" Target="notesMasters/notesMaster1.xml"/><Relationship Id="rId131" Type="http://schemas.openxmlformats.org/officeDocument/2006/relationships/handoutMaster" Target="handoutMasters/handoutMaster1.xml"/><Relationship Id="rId132" Type="http://schemas.openxmlformats.org/officeDocument/2006/relationships/printerSettings" Target="printerSettings/printerSettings1.bin"/><Relationship Id="rId133" Type="http://schemas.openxmlformats.org/officeDocument/2006/relationships/presProps" Target="presProps.xml"/><Relationship Id="rId134" Type="http://schemas.openxmlformats.org/officeDocument/2006/relationships/viewProps" Target="viewProps.xml"/><Relationship Id="rId135" Type="http://schemas.openxmlformats.org/officeDocument/2006/relationships/theme" Target="theme/theme1.xml"/><Relationship Id="rId13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8" charset="0"/>
                <a:ea typeface="ＭＳ Ｐゴシック" pitchFamily="-108" charset="-128"/>
                <a:cs typeface="ＭＳ Ｐゴシック" pitchFamily="-108"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8" charset="0"/>
                <a:ea typeface="ＭＳ Ｐゴシック" pitchFamily="-108" charset="-128"/>
                <a:cs typeface="ＭＳ Ｐゴシック" pitchFamily="-108" charset="-128"/>
              </a:defRPr>
            </a:lvl1pPr>
          </a:lstStyle>
          <a:p>
            <a:pPr>
              <a:defRPr/>
            </a:pPr>
            <a:r>
              <a:rPr lang="en-US" smtClean="0"/>
              <a:t>October 2013</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8" charset="0"/>
                <a:ea typeface="ＭＳ Ｐゴシック" pitchFamily="-108" charset="-128"/>
                <a:cs typeface="ＭＳ Ｐゴシック" pitchFamily="-108" charset="-128"/>
              </a:defRPr>
            </a:lvl1pPr>
          </a:lstStyle>
          <a:p>
            <a:pPr>
              <a:defRPr/>
            </a:pPr>
            <a:r>
              <a:rPr lang="en-US" smtClean="0"/>
              <a:t>RIPE TRILL Tutorial</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E0D973CD-DEB7-44A2-9A04-F69C2852AB02}" type="slidenum">
              <a:rPr lang="en-US"/>
              <a:pPr/>
              <a:t>‹#›</a:t>
            </a:fld>
            <a:endParaRPr lang="en-US" dirty="0"/>
          </a:p>
        </p:txBody>
      </p:sp>
    </p:spTree>
    <p:extLst>
      <p:ext uri="{BB962C8B-B14F-4D97-AF65-F5344CB8AC3E}">
        <p14:creationId xmlns:p14="http://schemas.microsoft.com/office/powerpoint/2010/main" val="233008312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8" charset="0"/>
                <a:ea typeface="ＭＳ Ｐゴシック" pitchFamily="-108" charset="-128"/>
                <a:cs typeface="ＭＳ Ｐゴシック" pitchFamily="-108"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8" charset="0"/>
                <a:ea typeface="ＭＳ Ｐゴシック" pitchFamily="-108" charset="-128"/>
                <a:cs typeface="ＭＳ Ｐゴシック" pitchFamily="-108" charset="-128"/>
              </a:defRPr>
            </a:lvl1pPr>
          </a:lstStyle>
          <a:p>
            <a:pPr>
              <a:defRPr/>
            </a:pPr>
            <a:r>
              <a:rPr lang="en-US" smtClean="0"/>
              <a:t>October 2013</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8" charset="0"/>
                <a:ea typeface="ＭＳ Ｐゴシック" pitchFamily="-108" charset="-128"/>
                <a:cs typeface="ＭＳ Ｐゴシック" pitchFamily="-108" charset="-128"/>
              </a:defRPr>
            </a:lvl1pPr>
          </a:lstStyle>
          <a:p>
            <a:pPr>
              <a:defRPr/>
            </a:pPr>
            <a:r>
              <a:rPr lang="en-US" smtClean="0"/>
              <a:t>RIPE TRILL Tutorial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6379457F-8BD3-4CB7-813D-5058D6DBDE35}" type="slidenum">
              <a:rPr lang="en-US"/>
              <a:pPr/>
              <a:t>‹#›</a:t>
            </a:fld>
            <a:endParaRPr lang="en-US" dirty="0"/>
          </a:p>
        </p:txBody>
      </p:sp>
    </p:spTree>
    <p:extLst>
      <p:ext uri="{BB962C8B-B14F-4D97-AF65-F5344CB8AC3E}">
        <p14:creationId xmlns:p14="http://schemas.microsoft.com/office/powerpoint/2010/main" val="3248337179"/>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2A6EC46F-BE43-44BE-92E5-E7FBE2661117}" type="slidenum">
              <a:rPr lang="en-US"/>
              <a:pPr/>
              <a:t>1</a:t>
            </a:fld>
            <a:endParaRPr lang="en-US" dirty="0"/>
          </a:p>
        </p:txBody>
      </p:sp>
      <p:sp>
        <p:nvSpPr>
          <p:cNvPr id="16389" name="Date Placeholder 4"/>
          <p:cNvSpPr>
            <a:spLocks noGrp="1"/>
          </p:cNvSpPr>
          <p:nvPr>
            <p:ph type="dt" sz="quarter" idx="1"/>
          </p:nvPr>
        </p:nvSpPr>
        <p:spPr bwMode="auto">
          <a:noFill/>
          <a:ln>
            <a:miter lim="800000"/>
            <a:headEnd/>
            <a:tailEnd/>
          </a:ln>
        </p:spPr>
        <p:txBody>
          <a:bodyPr/>
          <a:lstStyle/>
          <a:p>
            <a:r>
              <a:rPr lang="en-US" smtClean="0">
                <a:latin typeface="Calibri" charset="0"/>
                <a:ea typeface="ＭＳ Ｐゴシック" charset="-128"/>
              </a:rPr>
              <a:t>October 2013</a:t>
            </a:r>
            <a:endParaRPr lang="en-US" dirty="0" smtClean="0">
              <a:latin typeface="Calibri" charset="0"/>
              <a:ea typeface="ＭＳ Ｐゴシック" charset="-128"/>
            </a:endParaRPr>
          </a:p>
        </p:txBody>
      </p:sp>
      <p:sp>
        <p:nvSpPr>
          <p:cNvPr id="16390" name="Footer Placeholder 5"/>
          <p:cNvSpPr>
            <a:spLocks noGrp="1"/>
          </p:cNvSpPr>
          <p:nvPr>
            <p:ph type="ftr" sz="quarter" idx="4"/>
          </p:nvPr>
        </p:nvSpPr>
        <p:spPr bwMode="auto">
          <a:noFill/>
          <a:ln>
            <a:miter lim="800000"/>
            <a:headEnd/>
            <a:tailEnd/>
          </a:ln>
        </p:spPr>
        <p:txBody>
          <a:bodyPr/>
          <a:lstStyle/>
          <a:p>
            <a:r>
              <a:rPr lang="en-US" smtClean="0">
                <a:latin typeface="Calibri" charset="0"/>
                <a:ea typeface="ＭＳ Ｐゴシック" charset="-128"/>
              </a:rPr>
              <a:t>RIPE TRILL Tutorial</a:t>
            </a:r>
            <a:endParaRPr lang="en-US" dirty="0" smtClean="0">
              <a:latin typeface="Calibri"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23</a:t>
            </a:fld>
            <a:endParaRPr lang="en-US" dirty="0"/>
          </a:p>
        </p:txBody>
      </p:sp>
    </p:spTree>
    <p:extLst>
      <p:ext uri="{BB962C8B-B14F-4D97-AF65-F5344CB8AC3E}">
        <p14:creationId xmlns:p14="http://schemas.microsoft.com/office/powerpoint/2010/main" val="3403690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28</a:t>
            </a:fld>
            <a:endParaRPr lang="en-US" dirty="0"/>
          </a:p>
        </p:txBody>
      </p:sp>
    </p:spTree>
    <p:extLst>
      <p:ext uri="{BB962C8B-B14F-4D97-AF65-F5344CB8AC3E}">
        <p14:creationId xmlns:p14="http://schemas.microsoft.com/office/powerpoint/2010/main" val="3403690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37892" name="Header Placeholder 3"/>
          <p:cNvSpPr>
            <a:spLocks noGrp="1"/>
          </p:cNvSpPr>
          <p:nvPr>
            <p:ph type="hdr" sz="quarter"/>
          </p:nvPr>
        </p:nvSpPr>
        <p:spPr bwMode="auto">
          <a:noFill/>
          <a:ln>
            <a:miter lim="800000"/>
            <a:headEnd/>
            <a:tailEnd/>
          </a:ln>
        </p:spPr>
        <p:txBody>
          <a:bodyPr/>
          <a:lstStyle/>
          <a:p>
            <a:endParaRPr lang="en-US" dirty="0" smtClean="0">
              <a:latin typeface="Calibri" charset="0"/>
              <a:ea typeface="ＭＳ Ｐゴシック" charset="-128"/>
            </a:endParaRPr>
          </a:p>
        </p:txBody>
      </p:sp>
      <p:sp>
        <p:nvSpPr>
          <p:cNvPr id="37893" name="Date Placeholder 4"/>
          <p:cNvSpPr>
            <a:spLocks noGrp="1"/>
          </p:cNvSpPr>
          <p:nvPr>
            <p:ph type="dt" sz="quarter" idx="1"/>
          </p:nvPr>
        </p:nvSpPr>
        <p:spPr bwMode="auto">
          <a:noFill/>
          <a:ln>
            <a:miter lim="800000"/>
            <a:headEnd/>
            <a:tailEnd/>
          </a:ln>
        </p:spPr>
        <p:txBody>
          <a:bodyPr/>
          <a:lstStyle/>
          <a:p>
            <a:r>
              <a:rPr lang="en-US" smtClean="0">
                <a:latin typeface="Calibri" charset="0"/>
                <a:ea typeface="ＭＳ Ｐゴシック" charset="-128"/>
              </a:rPr>
              <a:t>October 2013</a:t>
            </a:r>
            <a:endParaRPr lang="en-US" dirty="0" smtClean="0">
              <a:latin typeface="Calibri" charset="0"/>
              <a:ea typeface="ＭＳ Ｐゴシック" charset="-128"/>
            </a:endParaRPr>
          </a:p>
        </p:txBody>
      </p:sp>
      <p:sp>
        <p:nvSpPr>
          <p:cNvPr id="37894" name="Footer Placeholder 5"/>
          <p:cNvSpPr>
            <a:spLocks noGrp="1"/>
          </p:cNvSpPr>
          <p:nvPr>
            <p:ph type="ftr" sz="quarter" idx="4"/>
          </p:nvPr>
        </p:nvSpPr>
        <p:spPr bwMode="auto">
          <a:noFill/>
          <a:ln>
            <a:miter lim="800000"/>
            <a:headEnd/>
            <a:tailEnd/>
          </a:ln>
        </p:spPr>
        <p:txBody>
          <a:bodyPr/>
          <a:lstStyle/>
          <a:p>
            <a:r>
              <a:rPr lang="en-US" smtClean="0">
                <a:latin typeface="Calibri" charset="0"/>
                <a:ea typeface="ＭＳ Ｐゴシック" charset="-128"/>
              </a:rPr>
              <a:t>RIPE TRILL Tutorial</a:t>
            </a:r>
            <a:endParaRPr lang="en-US" dirty="0" smtClean="0">
              <a:latin typeface="Calibri" charset="0"/>
              <a:ea typeface="ＭＳ Ｐゴシック" charset="-128"/>
            </a:endParaRPr>
          </a:p>
        </p:txBody>
      </p:sp>
      <p:sp>
        <p:nvSpPr>
          <p:cNvPr id="37895" name="Slide Number Placeholder 6"/>
          <p:cNvSpPr>
            <a:spLocks noGrp="1"/>
          </p:cNvSpPr>
          <p:nvPr>
            <p:ph type="sldNum" sz="quarter" idx="5"/>
          </p:nvPr>
        </p:nvSpPr>
        <p:spPr bwMode="auto">
          <a:noFill/>
          <a:ln>
            <a:miter lim="800000"/>
            <a:headEnd/>
            <a:tailEnd/>
          </a:ln>
        </p:spPr>
        <p:txBody>
          <a:bodyPr/>
          <a:lstStyle/>
          <a:p>
            <a:fld id="{1113C25C-F01C-42BD-B903-6FFE66B6260E}" type="slidenum">
              <a:rPr lang="en-US"/>
              <a:pPr/>
              <a:t>32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40964" name="Date Placeholder 3"/>
          <p:cNvSpPr>
            <a:spLocks noGrp="1"/>
          </p:cNvSpPr>
          <p:nvPr>
            <p:ph type="dt" sz="quarter" idx="1"/>
          </p:nvPr>
        </p:nvSpPr>
        <p:spPr bwMode="auto">
          <a:noFill/>
          <a:ln>
            <a:miter lim="800000"/>
            <a:headEnd/>
            <a:tailEnd/>
          </a:ln>
        </p:spPr>
        <p:txBody>
          <a:bodyPr/>
          <a:lstStyle/>
          <a:p>
            <a:r>
              <a:rPr lang="en-US" smtClean="0">
                <a:latin typeface="Calibri" charset="0"/>
                <a:ea typeface="ＭＳ Ｐゴシック" charset="-128"/>
              </a:rPr>
              <a:t>October 2013</a:t>
            </a:r>
            <a:endParaRPr lang="en-US" dirty="0" smtClean="0">
              <a:latin typeface="Calibri" charset="0"/>
              <a:ea typeface="ＭＳ Ｐゴシック" charset="-128"/>
            </a:endParaRPr>
          </a:p>
        </p:txBody>
      </p:sp>
      <p:sp>
        <p:nvSpPr>
          <p:cNvPr id="40965" name="Footer Placeholder 4"/>
          <p:cNvSpPr>
            <a:spLocks noGrp="1"/>
          </p:cNvSpPr>
          <p:nvPr>
            <p:ph type="ftr" sz="quarter" idx="4"/>
          </p:nvPr>
        </p:nvSpPr>
        <p:spPr bwMode="auto">
          <a:noFill/>
          <a:ln>
            <a:miter lim="800000"/>
            <a:headEnd/>
            <a:tailEnd/>
          </a:ln>
        </p:spPr>
        <p:txBody>
          <a:bodyPr/>
          <a:lstStyle/>
          <a:p>
            <a:r>
              <a:rPr lang="en-US" smtClean="0">
                <a:latin typeface="Calibri" charset="0"/>
                <a:ea typeface="ＭＳ Ｐゴシック" charset="-128"/>
              </a:rPr>
              <a:t>RIPE TRILL Tutorial</a:t>
            </a:r>
            <a:endParaRPr lang="en-US" dirty="0" smtClean="0">
              <a:latin typeface="Calibri" charset="0"/>
              <a:ea typeface="ＭＳ Ｐゴシック" charset="-128"/>
            </a:endParaRPr>
          </a:p>
        </p:txBody>
      </p:sp>
      <p:sp>
        <p:nvSpPr>
          <p:cNvPr id="40966" name="Slide Number Placeholder 5"/>
          <p:cNvSpPr>
            <a:spLocks noGrp="1"/>
          </p:cNvSpPr>
          <p:nvPr>
            <p:ph type="sldNum" sz="quarter" idx="5"/>
          </p:nvPr>
        </p:nvSpPr>
        <p:spPr bwMode="auto">
          <a:noFill/>
          <a:ln>
            <a:miter lim="800000"/>
            <a:headEnd/>
            <a:tailEnd/>
          </a:ln>
        </p:spPr>
        <p:txBody>
          <a:bodyPr/>
          <a:lstStyle/>
          <a:p>
            <a:fld id="{26FB9907-7B70-4114-9343-1F4BDAABCC12}" type="slidenum">
              <a:rPr lang="en-US"/>
              <a:pPr/>
              <a:t>34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36</a:t>
            </a:fld>
            <a:endParaRPr lang="en-US" dirty="0"/>
          </a:p>
        </p:txBody>
      </p:sp>
    </p:spTree>
    <p:extLst>
      <p:ext uri="{BB962C8B-B14F-4D97-AF65-F5344CB8AC3E}">
        <p14:creationId xmlns:p14="http://schemas.microsoft.com/office/powerpoint/2010/main" val="3403690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42</a:t>
            </a:fld>
            <a:endParaRPr lang="en-US" dirty="0"/>
          </a:p>
        </p:txBody>
      </p:sp>
    </p:spTree>
    <p:extLst>
      <p:ext uri="{BB962C8B-B14F-4D97-AF65-F5344CB8AC3E}">
        <p14:creationId xmlns:p14="http://schemas.microsoft.com/office/powerpoint/2010/main" val="3403690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49</a:t>
            </a:fld>
            <a:endParaRPr lang="en-US" dirty="0"/>
          </a:p>
        </p:txBody>
      </p:sp>
    </p:spTree>
    <p:extLst>
      <p:ext uri="{BB962C8B-B14F-4D97-AF65-F5344CB8AC3E}">
        <p14:creationId xmlns:p14="http://schemas.microsoft.com/office/powerpoint/2010/main" val="3403690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55</a:t>
            </a:fld>
            <a:endParaRPr lang="en-US" dirty="0"/>
          </a:p>
        </p:txBody>
      </p:sp>
    </p:spTree>
    <p:extLst>
      <p:ext uri="{BB962C8B-B14F-4D97-AF65-F5344CB8AC3E}">
        <p14:creationId xmlns:p14="http://schemas.microsoft.com/office/powerpoint/2010/main" val="3403690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71</a:t>
            </a:fld>
            <a:endParaRPr lang="en-US" dirty="0"/>
          </a:p>
        </p:txBody>
      </p:sp>
    </p:spTree>
    <p:extLst>
      <p:ext uri="{BB962C8B-B14F-4D97-AF65-F5344CB8AC3E}">
        <p14:creationId xmlns:p14="http://schemas.microsoft.com/office/powerpoint/2010/main" val="3403690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77</a:t>
            </a:fld>
            <a:endParaRPr lang="en-US" dirty="0"/>
          </a:p>
        </p:txBody>
      </p:sp>
    </p:spTree>
    <p:extLst>
      <p:ext uri="{BB962C8B-B14F-4D97-AF65-F5344CB8AC3E}">
        <p14:creationId xmlns:p14="http://schemas.microsoft.com/office/powerpoint/2010/main" val="340369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18436" name="Date Placeholder 3"/>
          <p:cNvSpPr>
            <a:spLocks noGrp="1"/>
          </p:cNvSpPr>
          <p:nvPr>
            <p:ph type="dt" sz="quarter" idx="1"/>
          </p:nvPr>
        </p:nvSpPr>
        <p:spPr bwMode="auto">
          <a:noFill/>
          <a:ln>
            <a:miter lim="800000"/>
            <a:headEnd/>
            <a:tailEnd/>
          </a:ln>
        </p:spPr>
        <p:txBody>
          <a:bodyPr/>
          <a:lstStyle/>
          <a:p>
            <a:r>
              <a:rPr lang="en-US" smtClean="0">
                <a:latin typeface="Calibri" charset="0"/>
                <a:ea typeface="ＭＳ Ｐゴシック" charset="-128"/>
              </a:rPr>
              <a:t>October 2013</a:t>
            </a:r>
            <a:endParaRPr lang="en-US" dirty="0" smtClean="0">
              <a:latin typeface="Calibri" charset="0"/>
              <a:ea typeface="ＭＳ Ｐゴシック" charset="-128"/>
            </a:endParaRPr>
          </a:p>
        </p:txBody>
      </p:sp>
      <p:sp>
        <p:nvSpPr>
          <p:cNvPr id="18437" name="Footer Placeholder 4"/>
          <p:cNvSpPr>
            <a:spLocks noGrp="1"/>
          </p:cNvSpPr>
          <p:nvPr>
            <p:ph type="ftr" sz="quarter" idx="4"/>
          </p:nvPr>
        </p:nvSpPr>
        <p:spPr bwMode="auto">
          <a:noFill/>
          <a:ln>
            <a:miter lim="800000"/>
            <a:headEnd/>
            <a:tailEnd/>
          </a:ln>
        </p:spPr>
        <p:txBody>
          <a:bodyPr/>
          <a:lstStyle/>
          <a:p>
            <a:r>
              <a:rPr lang="en-US" smtClean="0">
                <a:latin typeface="Calibri" charset="0"/>
                <a:ea typeface="ＭＳ Ｐゴシック" charset="-128"/>
              </a:rPr>
              <a:t>RIPE TRILL Tutorial</a:t>
            </a:r>
            <a:endParaRPr lang="en-US" dirty="0" smtClean="0">
              <a:latin typeface="Calibri" charset="0"/>
              <a:ea typeface="ＭＳ Ｐゴシック" charset="-128"/>
            </a:endParaRPr>
          </a:p>
        </p:txBody>
      </p:sp>
      <p:sp>
        <p:nvSpPr>
          <p:cNvPr id="18438" name="Slide Number Placeholder 5"/>
          <p:cNvSpPr>
            <a:spLocks noGrp="1"/>
          </p:cNvSpPr>
          <p:nvPr>
            <p:ph type="sldNum" sz="quarter" idx="5"/>
          </p:nvPr>
        </p:nvSpPr>
        <p:spPr bwMode="auto">
          <a:noFill/>
          <a:ln>
            <a:miter lim="800000"/>
            <a:headEnd/>
            <a:tailEnd/>
          </a:ln>
        </p:spPr>
        <p:txBody>
          <a:bodyPr/>
          <a:lstStyle/>
          <a:p>
            <a:fld id="{32B4B02D-49ED-4BAE-89B0-E193154DC0C8}"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86</a:t>
            </a:fld>
            <a:endParaRPr lang="en-US" dirty="0"/>
          </a:p>
        </p:txBody>
      </p:sp>
    </p:spTree>
    <p:extLst>
      <p:ext uri="{BB962C8B-B14F-4D97-AF65-F5344CB8AC3E}">
        <p14:creationId xmlns:p14="http://schemas.microsoft.com/office/powerpoint/2010/main" val="3403690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March 2013</a:t>
            </a:r>
            <a:endParaRPr lang="en-US" dirty="0"/>
          </a:p>
        </p:txBody>
      </p:sp>
      <p:sp>
        <p:nvSpPr>
          <p:cNvPr id="5" name="Footer Placeholder 4"/>
          <p:cNvSpPr>
            <a:spLocks noGrp="1"/>
          </p:cNvSpPr>
          <p:nvPr>
            <p:ph type="ftr" sz="quarter" idx="11"/>
          </p:nvPr>
        </p:nvSpPr>
        <p:spPr/>
        <p:txBody>
          <a:bodyPr/>
          <a:lstStyle/>
          <a:p>
            <a:r>
              <a:rPr lang="en-US" smtClean="0"/>
              <a:t>TRILL - APRICOT 2013</a:t>
            </a:r>
            <a:endParaRPr lang="en-US" dirty="0"/>
          </a:p>
        </p:txBody>
      </p:sp>
      <p:sp>
        <p:nvSpPr>
          <p:cNvPr id="6" name="Slide Number Placeholder 5"/>
          <p:cNvSpPr>
            <a:spLocks noGrp="1"/>
          </p:cNvSpPr>
          <p:nvPr>
            <p:ph type="sldNum" sz="quarter" idx="12"/>
          </p:nvPr>
        </p:nvSpPr>
        <p:spPr/>
        <p:txBody>
          <a:bodyPr/>
          <a:lstStyle/>
          <a:p>
            <a:fld id="{29079F2B-2407-424A-BC11-CC3153F456D6}" type="slidenum">
              <a:rPr lang="en-US" smtClean="0"/>
              <a:pPr/>
              <a:t>90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91</a:t>
            </a:fld>
            <a:endParaRPr lang="en-US" dirty="0"/>
          </a:p>
        </p:txBody>
      </p:sp>
    </p:spTree>
    <p:extLst>
      <p:ext uri="{BB962C8B-B14F-4D97-AF65-F5344CB8AC3E}">
        <p14:creationId xmlns:p14="http://schemas.microsoft.com/office/powerpoint/2010/main" val="3403690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October 2013</a:t>
            </a:r>
            <a:endParaRPr lang="en-US" dirty="0"/>
          </a:p>
        </p:txBody>
      </p:sp>
      <p:sp>
        <p:nvSpPr>
          <p:cNvPr id="5" name="Footer Placeholder 4"/>
          <p:cNvSpPr>
            <a:spLocks noGrp="1"/>
          </p:cNvSpPr>
          <p:nvPr>
            <p:ph type="ftr" sz="quarter" idx="11"/>
          </p:nvPr>
        </p:nvSpPr>
        <p:spPr/>
        <p:txBody>
          <a:bodyPr/>
          <a:lstStyle/>
          <a:p>
            <a:r>
              <a:rPr lang="en-US" smtClean="0"/>
              <a:t>RIPE TRILL Tutorial</a:t>
            </a:r>
            <a:endParaRPr lang="en-US" dirty="0"/>
          </a:p>
        </p:txBody>
      </p:sp>
      <p:sp>
        <p:nvSpPr>
          <p:cNvPr id="6" name="Slide Number Placeholder 5"/>
          <p:cNvSpPr>
            <a:spLocks noGrp="1"/>
          </p:cNvSpPr>
          <p:nvPr>
            <p:ph type="sldNum" sz="quarter" idx="12"/>
          </p:nvPr>
        </p:nvSpPr>
        <p:spPr/>
        <p:txBody>
          <a:bodyPr/>
          <a:lstStyle/>
          <a:p>
            <a:fld id="{29079F2B-2407-424A-BC11-CC3153F456D6}" type="slidenum">
              <a:rPr lang="en-US" smtClean="0"/>
              <a:pPr/>
              <a:t>92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October 2013</a:t>
            </a:r>
            <a:endParaRPr lang="en-US" dirty="0"/>
          </a:p>
        </p:txBody>
      </p:sp>
      <p:sp>
        <p:nvSpPr>
          <p:cNvPr id="5" name="Footer Placeholder 4"/>
          <p:cNvSpPr>
            <a:spLocks noGrp="1"/>
          </p:cNvSpPr>
          <p:nvPr>
            <p:ph type="ftr" sz="quarter" idx="11"/>
          </p:nvPr>
        </p:nvSpPr>
        <p:spPr/>
        <p:txBody>
          <a:bodyPr/>
          <a:lstStyle/>
          <a:p>
            <a:r>
              <a:rPr lang="en-US" smtClean="0"/>
              <a:t>RIPE TRILL Tutorial</a:t>
            </a:r>
            <a:endParaRPr lang="en-US" dirty="0"/>
          </a:p>
        </p:txBody>
      </p:sp>
      <p:sp>
        <p:nvSpPr>
          <p:cNvPr id="6" name="Slide Number Placeholder 5"/>
          <p:cNvSpPr>
            <a:spLocks noGrp="1"/>
          </p:cNvSpPr>
          <p:nvPr>
            <p:ph type="sldNum" sz="quarter" idx="12"/>
          </p:nvPr>
        </p:nvSpPr>
        <p:spPr/>
        <p:txBody>
          <a:bodyPr/>
          <a:lstStyle/>
          <a:p>
            <a:fld id="{29079F2B-2407-424A-BC11-CC3153F456D6}" type="slidenum">
              <a:rPr lang="en-US" smtClean="0"/>
              <a:pPr/>
              <a:t>93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smtClean="0"/>
              <a:t>October 2013</a:t>
            </a:r>
            <a:endParaRPr lang="en-US" dirty="0"/>
          </a:p>
        </p:txBody>
      </p:sp>
      <p:sp>
        <p:nvSpPr>
          <p:cNvPr id="5" name="Footer Placeholder 4"/>
          <p:cNvSpPr>
            <a:spLocks noGrp="1"/>
          </p:cNvSpPr>
          <p:nvPr>
            <p:ph type="ftr" sz="quarter" idx="11"/>
          </p:nvPr>
        </p:nvSpPr>
        <p:spPr/>
        <p:txBody>
          <a:bodyPr/>
          <a:lstStyle/>
          <a:p>
            <a:r>
              <a:rPr lang="en-US" smtClean="0"/>
              <a:t>RIPE TRILL Tutorial</a:t>
            </a:r>
            <a:endParaRPr lang="en-US" dirty="0"/>
          </a:p>
        </p:txBody>
      </p:sp>
      <p:sp>
        <p:nvSpPr>
          <p:cNvPr id="6" name="Slide Number Placeholder 5"/>
          <p:cNvSpPr>
            <a:spLocks noGrp="1"/>
          </p:cNvSpPr>
          <p:nvPr>
            <p:ph type="sldNum" sz="quarter" idx="12"/>
          </p:nvPr>
        </p:nvSpPr>
        <p:spPr/>
        <p:txBody>
          <a:bodyPr/>
          <a:lstStyle/>
          <a:p>
            <a:fld id="{29079F2B-2407-424A-BC11-CC3153F456D6}" type="slidenum">
              <a:rPr lang="en-US" smtClean="0"/>
              <a:pPr/>
              <a:t>94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97</a:t>
            </a:fld>
            <a:endParaRPr lang="en-US" dirty="0"/>
          </a:p>
        </p:txBody>
      </p:sp>
    </p:spTree>
    <p:extLst>
      <p:ext uri="{BB962C8B-B14F-4D97-AF65-F5344CB8AC3E}">
        <p14:creationId xmlns:p14="http://schemas.microsoft.com/office/powerpoint/2010/main" val="3403690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October 2013</a:t>
            </a:r>
            <a:endParaRPr lang="en-US" dirty="0"/>
          </a:p>
        </p:txBody>
      </p:sp>
      <p:sp>
        <p:nvSpPr>
          <p:cNvPr id="5" name="Footer Placeholder 4"/>
          <p:cNvSpPr>
            <a:spLocks noGrp="1"/>
          </p:cNvSpPr>
          <p:nvPr>
            <p:ph type="ftr" sz="quarter" idx="11"/>
          </p:nvPr>
        </p:nvSpPr>
        <p:spPr/>
        <p:txBody>
          <a:bodyPr/>
          <a:lstStyle/>
          <a:p>
            <a:r>
              <a:rPr lang="en-US" smtClean="0"/>
              <a:t>RIPE TRILL Tutorial</a:t>
            </a:r>
            <a:endParaRPr lang="en-US" dirty="0"/>
          </a:p>
        </p:txBody>
      </p:sp>
      <p:sp>
        <p:nvSpPr>
          <p:cNvPr id="6" name="Slide Number Placeholder 5"/>
          <p:cNvSpPr>
            <a:spLocks noGrp="1"/>
          </p:cNvSpPr>
          <p:nvPr>
            <p:ph type="sldNum" sz="quarter" idx="12"/>
          </p:nvPr>
        </p:nvSpPr>
        <p:spPr/>
        <p:txBody>
          <a:bodyPr/>
          <a:lstStyle/>
          <a:p>
            <a:fld id="{29079F2B-2407-424A-BC11-CC3153F456D6}" type="slidenum">
              <a:rPr lang="en-US" smtClean="0"/>
              <a:pPr/>
              <a:t>103</a:t>
            </a:fld>
            <a:endParaRPr lang="en-US" dirty="0"/>
          </a:p>
        </p:txBody>
      </p:sp>
    </p:spTree>
    <p:extLst>
      <p:ext uri="{BB962C8B-B14F-4D97-AF65-F5344CB8AC3E}">
        <p14:creationId xmlns:p14="http://schemas.microsoft.com/office/powerpoint/2010/main" val="2714633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110</a:t>
            </a:fld>
            <a:endParaRPr lang="en-US" dirty="0"/>
          </a:p>
        </p:txBody>
      </p:sp>
    </p:spTree>
    <p:extLst>
      <p:ext uri="{BB962C8B-B14F-4D97-AF65-F5344CB8AC3E}">
        <p14:creationId xmlns:p14="http://schemas.microsoft.com/office/powerpoint/2010/main" val="3403690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94212" name="Date Placeholder 3"/>
          <p:cNvSpPr>
            <a:spLocks noGrp="1"/>
          </p:cNvSpPr>
          <p:nvPr>
            <p:ph type="dt" sz="quarter" idx="1"/>
          </p:nvPr>
        </p:nvSpPr>
        <p:spPr bwMode="auto">
          <a:noFill/>
          <a:ln>
            <a:miter lim="800000"/>
            <a:headEnd/>
            <a:tailEnd/>
          </a:ln>
        </p:spPr>
        <p:txBody>
          <a:bodyPr/>
          <a:lstStyle/>
          <a:p>
            <a:r>
              <a:rPr lang="en-US" smtClean="0">
                <a:latin typeface="Calibri" charset="0"/>
                <a:ea typeface="ＭＳ Ｐゴシック" charset="-128"/>
              </a:rPr>
              <a:t>October 2013</a:t>
            </a:r>
            <a:endParaRPr lang="en-US" dirty="0" smtClean="0">
              <a:latin typeface="Calibri" charset="0"/>
              <a:ea typeface="ＭＳ Ｐゴシック" charset="-128"/>
            </a:endParaRPr>
          </a:p>
        </p:txBody>
      </p:sp>
      <p:sp>
        <p:nvSpPr>
          <p:cNvPr id="94213" name="Footer Placeholder 4"/>
          <p:cNvSpPr>
            <a:spLocks noGrp="1"/>
          </p:cNvSpPr>
          <p:nvPr>
            <p:ph type="ftr" sz="quarter" idx="4"/>
          </p:nvPr>
        </p:nvSpPr>
        <p:spPr bwMode="auto">
          <a:noFill/>
          <a:ln>
            <a:miter lim="800000"/>
            <a:headEnd/>
            <a:tailEnd/>
          </a:ln>
        </p:spPr>
        <p:txBody>
          <a:bodyPr/>
          <a:lstStyle/>
          <a:p>
            <a:r>
              <a:rPr lang="en-US" smtClean="0">
                <a:latin typeface="Calibri" charset="0"/>
                <a:ea typeface="ＭＳ Ｐゴシック" charset="-128"/>
              </a:rPr>
              <a:t>TRILL - RIPE</a:t>
            </a:r>
            <a:endParaRPr lang="en-US" dirty="0" smtClean="0">
              <a:latin typeface="Calibri" charset="0"/>
              <a:ea typeface="ＭＳ Ｐゴシック" charset="-128"/>
            </a:endParaRPr>
          </a:p>
        </p:txBody>
      </p:sp>
      <p:sp>
        <p:nvSpPr>
          <p:cNvPr id="94214" name="Slide Number Placeholder 5"/>
          <p:cNvSpPr>
            <a:spLocks noGrp="1"/>
          </p:cNvSpPr>
          <p:nvPr>
            <p:ph type="sldNum" sz="quarter" idx="5"/>
          </p:nvPr>
        </p:nvSpPr>
        <p:spPr bwMode="auto">
          <a:noFill/>
          <a:ln>
            <a:miter lim="800000"/>
            <a:headEnd/>
            <a:tailEnd/>
          </a:ln>
        </p:spPr>
        <p:txBody>
          <a:bodyPr/>
          <a:lstStyle/>
          <a:p>
            <a:fld id="{460B88DE-31DD-46E0-B9C7-1AD6E808365E}" type="slidenum">
              <a:rPr lang="en-US"/>
              <a:pPr/>
              <a:t>122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3</a:t>
            </a:fld>
            <a:endParaRPr lang="en-US" dirty="0"/>
          </a:p>
        </p:txBody>
      </p:sp>
    </p:spTree>
    <p:extLst>
      <p:ext uri="{BB962C8B-B14F-4D97-AF65-F5344CB8AC3E}">
        <p14:creationId xmlns:p14="http://schemas.microsoft.com/office/powerpoint/2010/main" val="340369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22532" name="Date Placeholder 3"/>
          <p:cNvSpPr>
            <a:spLocks noGrp="1"/>
          </p:cNvSpPr>
          <p:nvPr>
            <p:ph type="dt" sz="quarter" idx="1"/>
          </p:nvPr>
        </p:nvSpPr>
        <p:spPr bwMode="auto">
          <a:noFill/>
          <a:ln>
            <a:miter lim="800000"/>
            <a:headEnd/>
            <a:tailEnd/>
          </a:ln>
        </p:spPr>
        <p:txBody>
          <a:bodyPr/>
          <a:lstStyle/>
          <a:p>
            <a:r>
              <a:rPr lang="en-US" smtClean="0">
                <a:latin typeface="Calibri" charset="0"/>
                <a:ea typeface="ＭＳ Ｐゴシック" charset="-128"/>
              </a:rPr>
              <a:t>October 2013</a:t>
            </a:r>
            <a:endParaRPr lang="en-US" dirty="0" smtClean="0">
              <a:latin typeface="Calibri" charset="0"/>
              <a:ea typeface="ＭＳ Ｐゴシック" charset="-128"/>
            </a:endParaRPr>
          </a:p>
        </p:txBody>
      </p:sp>
      <p:sp>
        <p:nvSpPr>
          <p:cNvPr id="22533" name="Footer Placeholder 4"/>
          <p:cNvSpPr>
            <a:spLocks noGrp="1"/>
          </p:cNvSpPr>
          <p:nvPr>
            <p:ph type="ftr" sz="quarter" idx="4"/>
          </p:nvPr>
        </p:nvSpPr>
        <p:spPr bwMode="auto">
          <a:noFill/>
          <a:ln>
            <a:miter lim="800000"/>
            <a:headEnd/>
            <a:tailEnd/>
          </a:ln>
        </p:spPr>
        <p:txBody>
          <a:bodyPr/>
          <a:lstStyle/>
          <a:p>
            <a:r>
              <a:rPr lang="en-US" smtClean="0">
                <a:latin typeface="Calibri" charset="0"/>
                <a:ea typeface="ＭＳ Ｐゴシック" charset="-128"/>
              </a:rPr>
              <a:t>RIPE TRILL Tutorial</a:t>
            </a:r>
            <a:endParaRPr lang="en-US" dirty="0" smtClean="0">
              <a:latin typeface="Calibri" charset="0"/>
              <a:ea typeface="ＭＳ Ｐゴシック" charset="-128"/>
            </a:endParaRPr>
          </a:p>
        </p:txBody>
      </p:sp>
      <p:sp>
        <p:nvSpPr>
          <p:cNvPr id="22534" name="Slide Number Placeholder 5"/>
          <p:cNvSpPr>
            <a:spLocks noGrp="1"/>
          </p:cNvSpPr>
          <p:nvPr>
            <p:ph type="sldNum" sz="quarter" idx="5"/>
          </p:nvPr>
        </p:nvSpPr>
        <p:spPr bwMode="auto">
          <a:noFill/>
          <a:ln>
            <a:miter lim="800000"/>
            <a:headEnd/>
            <a:tailEnd/>
          </a:ln>
        </p:spPr>
        <p:txBody>
          <a:bodyPr/>
          <a:lstStyle/>
          <a:p>
            <a:fld id="{1DFC213F-EE8A-433B-960F-47BEDF9CFC29}"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22532" name="Date Placeholder 3"/>
          <p:cNvSpPr>
            <a:spLocks noGrp="1"/>
          </p:cNvSpPr>
          <p:nvPr>
            <p:ph type="dt" sz="quarter" idx="1"/>
          </p:nvPr>
        </p:nvSpPr>
        <p:spPr bwMode="auto">
          <a:noFill/>
          <a:ln>
            <a:miter lim="800000"/>
            <a:headEnd/>
            <a:tailEnd/>
          </a:ln>
        </p:spPr>
        <p:txBody>
          <a:bodyPr/>
          <a:lstStyle/>
          <a:p>
            <a:r>
              <a:rPr lang="en-US" smtClean="0">
                <a:latin typeface="Calibri" charset="0"/>
                <a:ea typeface="ＭＳ Ｐゴシック" charset="-128"/>
              </a:rPr>
              <a:t>October 2013</a:t>
            </a:r>
            <a:endParaRPr lang="en-US" dirty="0" smtClean="0">
              <a:latin typeface="Calibri" charset="0"/>
              <a:ea typeface="ＭＳ Ｐゴシック" charset="-128"/>
            </a:endParaRPr>
          </a:p>
        </p:txBody>
      </p:sp>
      <p:sp>
        <p:nvSpPr>
          <p:cNvPr id="22533" name="Footer Placeholder 4"/>
          <p:cNvSpPr>
            <a:spLocks noGrp="1"/>
          </p:cNvSpPr>
          <p:nvPr>
            <p:ph type="ftr" sz="quarter" idx="4"/>
          </p:nvPr>
        </p:nvSpPr>
        <p:spPr bwMode="auto">
          <a:noFill/>
          <a:ln>
            <a:miter lim="800000"/>
            <a:headEnd/>
            <a:tailEnd/>
          </a:ln>
        </p:spPr>
        <p:txBody>
          <a:bodyPr/>
          <a:lstStyle/>
          <a:p>
            <a:r>
              <a:rPr lang="en-US" smtClean="0">
                <a:latin typeface="Calibri" charset="0"/>
                <a:ea typeface="ＭＳ Ｐゴシック" charset="-128"/>
              </a:rPr>
              <a:t>RIPE TRILL Tutorial</a:t>
            </a:r>
            <a:endParaRPr lang="en-US" dirty="0" smtClean="0">
              <a:latin typeface="Calibri" charset="0"/>
              <a:ea typeface="ＭＳ Ｐゴシック" charset="-128"/>
            </a:endParaRPr>
          </a:p>
        </p:txBody>
      </p:sp>
      <p:sp>
        <p:nvSpPr>
          <p:cNvPr id="22534" name="Slide Number Placeholder 5"/>
          <p:cNvSpPr>
            <a:spLocks noGrp="1"/>
          </p:cNvSpPr>
          <p:nvPr>
            <p:ph type="sldNum" sz="quarter" idx="5"/>
          </p:nvPr>
        </p:nvSpPr>
        <p:spPr bwMode="auto">
          <a:noFill/>
          <a:ln>
            <a:miter lim="800000"/>
            <a:headEnd/>
            <a:tailEnd/>
          </a:ln>
        </p:spPr>
        <p:txBody>
          <a:bodyPr/>
          <a:lstStyle/>
          <a:p>
            <a:fld id="{1DFC213F-EE8A-433B-960F-47BEDF9CFC29}"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22532" name="Date Placeholder 3"/>
          <p:cNvSpPr>
            <a:spLocks noGrp="1"/>
          </p:cNvSpPr>
          <p:nvPr>
            <p:ph type="dt" sz="quarter" idx="1"/>
          </p:nvPr>
        </p:nvSpPr>
        <p:spPr bwMode="auto">
          <a:noFill/>
          <a:ln>
            <a:miter lim="800000"/>
            <a:headEnd/>
            <a:tailEnd/>
          </a:ln>
        </p:spPr>
        <p:txBody>
          <a:bodyPr/>
          <a:lstStyle/>
          <a:p>
            <a:r>
              <a:rPr lang="en-US" smtClean="0">
                <a:latin typeface="Calibri" charset="0"/>
                <a:ea typeface="ＭＳ Ｐゴシック" charset="-128"/>
              </a:rPr>
              <a:t>October 2013</a:t>
            </a:r>
            <a:endParaRPr lang="en-US" dirty="0" smtClean="0">
              <a:latin typeface="Calibri" charset="0"/>
              <a:ea typeface="ＭＳ Ｐゴシック" charset="-128"/>
            </a:endParaRPr>
          </a:p>
        </p:txBody>
      </p:sp>
      <p:sp>
        <p:nvSpPr>
          <p:cNvPr id="22533" name="Footer Placeholder 4"/>
          <p:cNvSpPr>
            <a:spLocks noGrp="1"/>
          </p:cNvSpPr>
          <p:nvPr>
            <p:ph type="ftr" sz="quarter" idx="4"/>
          </p:nvPr>
        </p:nvSpPr>
        <p:spPr bwMode="auto">
          <a:noFill/>
          <a:ln>
            <a:miter lim="800000"/>
            <a:headEnd/>
            <a:tailEnd/>
          </a:ln>
        </p:spPr>
        <p:txBody>
          <a:bodyPr/>
          <a:lstStyle/>
          <a:p>
            <a:r>
              <a:rPr lang="en-US" smtClean="0">
                <a:latin typeface="Calibri" charset="0"/>
                <a:ea typeface="ＭＳ Ｐゴシック" charset="-128"/>
              </a:rPr>
              <a:t>RIPE TRILL Tutorial</a:t>
            </a:r>
            <a:endParaRPr lang="en-US" dirty="0" smtClean="0">
              <a:latin typeface="Calibri" charset="0"/>
              <a:ea typeface="ＭＳ Ｐゴシック" charset="-128"/>
            </a:endParaRPr>
          </a:p>
        </p:txBody>
      </p:sp>
      <p:sp>
        <p:nvSpPr>
          <p:cNvPr id="22534" name="Slide Number Placeholder 5"/>
          <p:cNvSpPr>
            <a:spLocks noGrp="1"/>
          </p:cNvSpPr>
          <p:nvPr>
            <p:ph type="sldNum" sz="quarter" idx="5"/>
          </p:nvPr>
        </p:nvSpPr>
        <p:spPr bwMode="auto">
          <a:noFill/>
          <a:ln>
            <a:miter lim="800000"/>
            <a:headEnd/>
            <a:tailEnd/>
          </a:ln>
        </p:spPr>
        <p:txBody>
          <a:bodyPr/>
          <a:lstStyle/>
          <a:p>
            <a:fld id="{1DFC213F-EE8A-433B-960F-47BEDF9CFC29}"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22532" name="Date Placeholder 3"/>
          <p:cNvSpPr>
            <a:spLocks noGrp="1"/>
          </p:cNvSpPr>
          <p:nvPr>
            <p:ph type="dt" sz="quarter" idx="1"/>
          </p:nvPr>
        </p:nvSpPr>
        <p:spPr bwMode="auto">
          <a:noFill/>
          <a:ln>
            <a:miter lim="800000"/>
            <a:headEnd/>
            <a:tailEnd/>
          </a:ln>
        </p:spPr>
        <p:txBody>
          <a:bodyPr/>
          <a:lstStyle/>
          <a:p>
            <a:r>
              <a:rPr lang="en-US" smtClean="0">
                <a:latin typeface="Calibri" charset="0"/>
                <a:ea typeface="ＭＳ Ｐゴシック" charset="-128"/>
              </a:rPr>
              <a:t>October 2013</a:t>
            </a:r>
            <a:endParaRPr lang="en-US" dirty="0" smtClean="0">
              <a:latin typeface="Calibri" charset="0"/>
              <a:ea typeface="ＭＳ Ｐゴシック" charset="-128"/>
            </a:endParaRPr>
          </a:p>
        </p:txBody>
      </p:sp>
      <p:sp>
        <p:nvSpPr>
          <p:cNvPr id="22533" name="Footer Placeholder 4"/>
          <p:cNvSpPr>
            <a:spLocks noGrp="1"/>
          </p:cNvSpPr>
          <p:nvPr>
            <p:ph type="ftr" sz="quarter" idx="4"/>
          </p:nvPr>
        </p:nvSpPr>
        <p:spPr bwMode="auto">
          <a:noFill/>
          <a:ln>
            <a:miter lim="800000"/>
            <a:headEnd/>
            <a:tailEnd/>
          </a:ln>
        </p:spPr>
        <p:txBody>
          <a:bodyPr/>
          <a:lstStyle/>
          <a:p>
            <a:r>
              <a:rPr lang="en-US" dirty="0" smtClean="0">
                <a:latin typeface="Calibri" charset="0"/>
                <a:ea typeface="ＭＳ Ｐゴシック" charset="-128"/>
              </a:rPr>
              <a:t>TRILL - MENOG 12</a:t>
            </a:r>
          </a:p>
        </p:txBody>
      </p:sp>
      <p:sp>
        <p:nvSpPr>
          <p:cNvPr id="22534" name="Slide Number Placeholder 5"/>
          <p:cNvSpPr>
            <a:spLocks noGrp="1"/>
          </p:cNvSpPr>
          <p:nvPr>
            <p:ph type="sldNum" sz="quarter" idx="5"/>
          </p:nvPr>
        </p:nvSpPr>
        <p:spPr bwMode="auto">
          <a:noFill/>
          <a:ln>
            <a:miter lim="800000"/>
            <a:headEnd/>
            <a:tailEnd/>
          </a:ln>
        </p:spPr>
        <p:txBody>
          <a:bodyPr/>
          <a:lstStyle/>
          <a:p>
            <a:fld id="{1DFC213F-EE8A-433B-960F-47BEDF9CFC29}"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8</a:t>
            </a:fld>
            <a:endParaRPr lang="en-US" dirty="0"/>
          </a:p>
        </p:txBody>
      </p:sp>
    </p:spTree>
    <p:extLst>
      <p:ext uri="{BB962C8B-B14F-4D97-AF65-F5344CB8AC3E}">
        <p14:creationId xmlns:p14="http://schemas.microsoft.com/office/powerpoint/2010/main" val="3403690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6379457F-8BD3-4CB7-813D-5058D6DBDE35}" type="slidenum">
              <a:rPr lang="en-US" smtClean="0"/>
              <a:pPr/>
              <a:t>11</a:t>
            </a:fld>
            <a:endParaRPr lang="en-US" dirty="0"/>
          </a:p>
        </p:txBody>
      </p:sp>
    </p:spTree>
    <p:extLst>
      <p:ext uri="{BB962C8B-B14F-4D97-AF65-F5344CB8AC3E}">
        <p14:creationId xmlns:p14="http://schemas.microsoft.com/office/powerpoint/2010/main" val="398905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r>
              <a:rPr lang="en-US" smtClean="0"/>
              <a:t>October 2013</a:t>
            </a:r>
            <a:endParaRPr lang="en-US" dirty="0"/>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r>
              <a:rPr lang="en-US" smtClean="0"/>
              <a:t>RIPE TRILL Tutorial</a:t>
            </a:r>
            <a:endParaRPr lang="en-US" dirty="0"/>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fld id="{1BCBD3F8-4BA2-405D-98FE-3C0B9F36A526}" type="slidenum">
              <a:rPr lang="en-US"/>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October 2013</a:t>
            </a:r>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smtClean="0"/>
              <a:t>RIPE TRILL Tutorial</a:t>
            </a:r>
            <a:endParaRPr lang="en-US" dirty="0"/>
          </a:p>
        </p:txBody>
      </p:sp>
      <p:sp>
        <p:nvSpPr>
          <p:cNvPr id="6" name="Slide Number Placeholder 22"/>
          <p:cNvSpPr>
            <a:spLocks noGrp="1"/>
          </p:cNvSpPr>
          <p:nvPr>
            <p:ph type="sldNum" sz="quarter" idx="12"/>
          </p:nvPr>
        </p:nvSpPr>
        <p:spPr/>
        <p:txBody>
          <a:bodyPr/>
          <a:lstStyle>
            <a:lvl1pPr>
              <a:defRPr/>
            </a:lvl1pPr>
          </a:lstStyle>
          <a:p>
            <a:fld id="{AE6DE741-A051-4497-AA17-294938639D8A}"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October 2013</a:t>
            </a:r>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smtClean="0"/>
              <a:t>RIPE TRILL Tutorial</a:t>
            </a:r>
            <a:endParaRPr lang="en-US" dirty="0"/>
          </a:p>
        </p:txBody>
      </p:sp>
      <p:sp>
        <p:nvSpPr>
          <p:cNvPr id="6" name="Slide Number Placeholder 22"/>
          <p:cNvSpPr>
            <a:spLocks noGrp="1"/>
          </p:cNvSpPr>
          <p:nvPr>
            <p:ph type="sldNum" sz="quarter" idx="12"/>
          </p:nvPr>
        </p:nvSpPr>
        <p:spPr/>
        <p:txBody>
          <a:bodyPr/>
          <a:lstStyle>
            <a:lvl1pPr>
              <a:defRPr/>
            </a:lvl1pPr>
          </a:lstStyle>
          <a:p>
            <a:fld id="{500C82B8-5630-4A1B-BEF9-8EB8716A8E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October 2013</a:t>
            </a:r>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smtClean="0"/>
              <a:t>RIPE TRILL Tutorial</a:t>
            </a:r>
            <a:endParaRPr lang="en-US" dirty="0"/>
          </a:p>
        </p:txBody>
      </p:sp>
      <p:sp>
        <p:nvSpPr>
          <p:cNvPr id="6" name="Slide Number Placeholder 22"/>
          <p:cNvSpPr>
            <a:spLocks noGrp="1"/>
          </p:cNvSpPr>
          <p:nvPr>
            <p:ph type="sldNum" sz="quarter" idx="12"/>
          </p:nvPr>
        </p:nvSpPr>
        <p:spPr/>
        <p:txBody>
          <a:bodyPr/>
          <a:lstStyle>
            <a:lvl1pPr>
              <a:defRPr/>
            </a:lvl1pPr>
          </a:lstStyle>
          <a:p>
            <a:fld id="{1AEA58DA-E1A4-4D4B-B7C6-13D15EF7E3E2}"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r>
              <a:rPr lang="en-US" smtClean="0"/>
              <a:t>October 2013</a:t>
            </a:r>
            <a:endParaRPr lang="en-US" dirty="0"/>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r>
              <a:rPr lang="en-US" smtClean="0"/>
              <a:t>RIPE TRILL Tutorial</a:t>
            </a:r>
            <a:endParaRPr lang="en-US" dirty="0"/>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fld id="{3B983763-AF78-4EB4-8EA4-3ACFCC1562E3}"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October 2013</a:t>
            </a:r>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smtClean="0"/>
              <a:t>RIPE TRILL Tutorial</a:t>
            </a:r>
            <a:endParaRPr lang="en-US" dirty="0"/>
          </a:p>
        </p:txBody>
      </p:sp>
      <p:sp>
        <p:nvSpPr>
          <p:cNvPr id="7" name="Slide Number Placeholder 22"/>
          <p:cNvSpPr>
            <a:spLocks noGrp="1"/>
          </p:cNvSpPr>
          <p:nvPr>
            <p:ph type="sldNum" sz="quarter" idx="12"/>
          </p:nvPr>
        </p:nvSpPr>
        <p:spPr/>
        <p:txBody>
          <a:bodyPr/>
          <a:lstStyle>
            <a:lvl1pPr>
              <a:defRPr/>
            </a:lvl1pPr>
          </a:lstStyle>
          <a:p>
            <a:fld id="{88B53520-C8ED-4114-B080-BBDBE6F23B41}"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r>
              <a:rPr lang="en-US" smtClean="0"/>
              <a:t>October 2013</a:t>
            </a:r>
            <a:endParaRPr lang="en-US" dirty="0"/>
          </a:p>
        </p:txBody>
      </p:sp>
      <p:sp>
        <p:nvSpPr>
          <p:cNvPr id="8" name="Footer Placeholder 2"/>
          <p:cNvSpPr>
            <a:spLocks noGrp="1"/>
          </p:cNvSpPr>
          <p:nvPr>
            <p:ph type="ftr" sz="quarter" idx="11"/>
          </p:nvPr>
        </p:nvSpPr>
        <p:spPr/>
        <p:txBody>
          <a:bodyPr/>
          <a:lstStyle>
            <a:lvl1pPr>
              <a:defRPr/>
            </a:lvl1pPr>
          </a:lstStyle>
          <a:p>
            <a:pPr>
              <a:defRPr/>
            </a:pPr>
            <a:r>
              <a:rPr lang="en-US" smtClean="0"/>
              <a:t>RIPE TRILL Tutorial</a:t>
            </a:r>
            <a:endParaRPr lang="en-US" dirty="0"/>
          </a:p>
        </p:txBody>
      </p:sp>
      <p:sp>
        <p:nvSpPr>
          <p:cNvPr id="9" name="Slide Number Placeholder 22"/>
          <p:cNvSpPr>
            <a:spLocks noGrp="1"/>
          </p:cNvSpPr>
          <p:nvPr>
            <p:ph type="sldNum" sz="quarter" idx="12"/>
          </p:nvPr>
        </p:nvSpPr>
        <p:spPr/>
        <p:txBody>
          <a:bodyPr/>
          <a:lstStyle>
            <a:lvl1pPr>
              <a:defRPr/>
            </a:lvl1pPr>
          </a:lstStyle>
          <a:p>
            <a:fld id="{AE6932D4-F7F3-4837-B9AF-F391EAB3C00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smtClean="0"/>
              <a:t>October 2013</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smtClean="0"/>
              <a:t>RIPE TRILL Tutorial</a:t>
            </a:r>
            <a:endParaRPr lang="en-US" dirty="0"/>
          </a:p>
        </p:txBody>
      </p:sp>
      <p:sp>
        <p:nvSpPr>
          <p:cNvPr id="5" name="Slide Number Placeholder 22"/>
          <p:cNvSpPr>
            <a:spLocks noGrp="1"/>
          </p:cNvSpPr>
          <p:nvPr>
            <p:ph type="sldNum" sz="quarter" idx="12"/>
          </p:nvPr>
        </p:nvSpPr>
        <p:spPr/>
        <p:txBody>
          <a:bodyPr/>
          <a:lstStyle>
            <a:lvl1pPr>
              <a:defRPr/>
            </a:lvl1pPr>
          </a:lstStyle>
          <a:p>
            <a:fld id="{DD4F544D-857B-468E-8ACD-0B77B24D794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smtClean="0"/>
              <a:t>October 2013</a:t>
            </a: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smtClean="0"/>
              <a:t>RIPE TRILL Tutorial</a:t>
            </a:r>
            <a:endParaRPr lang="en-US" dirty="0"/>
          </a:p>
        </p:txBody>
      </p:sp>
      <p:sp>
        <p:nvSpPr>
          <p:cNvPr id="4" name="Slide Number Placeholder 22"/>
          <p:cNvSpPr>
            <a:spLocks noGrp="1"/>
          </p:cNvSpPr>
          <p:nvPr>
            <p:ph type="sldNum" sz="quarter" idx="12"/>
          </p:nvPr>
        </p:nvSpPr>
        <p:spPr/>
        <p:txBody>
          <a:bodyPr/>
          <a:lstStyle>
            <a:lvl1pPr>
              <a:defRPr/>
            </a:lvl1pPr>
          </a:lstStyle>
          <a:p>
            <a:fld id="{C35E4625-7F95-43B8-831E-6AD92A9F48CA}"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a:lstStyle>
            <a:lvl1pPr>
              <a:defRPr/>
            </a:lvl1pPr>
          </a:lstStyle>
          <a:p>
            <a:pPr>
              <a:defRPr/>
            </a:pPr>
            <a:r>
              <a:rPr lang="en-US" smtClean="0"/>
              <a:t>October 2013</a:t>
            </a:r>
            <a:endParaRPr lang="en-US" dirty="0"/>
          </a:p>
        </p:txBody>
      </p:sp>
      <p:sp>
        <p:nvSpPr>
          <p:cNvPr id="13" name="Slide Number Placeholder 21"/>
          <p:cNvSpPr>
            <a:spLocks noGrp="1"/>
          </p:cNvSpPr>
          <p:nvPr>
            <p:ph type="sldNum" sz="quarter" idx="11"/>
          </p:nvPr>
        </p:nvSpPr>
        <p:spPr/>
        <p:txBody>
          <a:bodyPr/>
          <a:lstStyle>
            <a:lvl1pPr>
              <a:defRPr/>
            </a:lvl1pPr>
          </a:lstStyle>
          <a:p>
            <a:fld id="{D9E15A8D-EBC4-45BB-B520-E30B7979EB11}" type="slidenum">
              <a:rPr lang="en-US"/>
              <a:pPr/>
              <a:t>‹#›</a:t>
            </a:fld>
            <a:endParaRPr lang="en-US" dirty="0"/>
          </a:p>
        </p:txBody>
      </p:sp>
      <p:sp>
        <p:nvSpPr>
          <p:cNvPr id="14" name="Footer Placeholder 22"/>
          <p:cNvSpPr>
            <a:spLocks noGrp="1"/>
          </p:cNvSpPr>
          <p:nvPr>
            <p:ph type="ftr" sz="quarter" idx="12"/>
          </p:nvPr>
        </p:nvSpPr>
        <p:spPr/>
        <p:txBody>
          <a:bodyPr/>
          <a:lstStyle>
            <a:lvl1pPr>
              <a:defRPr/>
            </a:lvl1pPr>
          </a:lstStyle>
          <a:p>
            <a:pPr>
              <a:defRPr/>
            </a:pPr>
            <a:r>
              <a:rPr lang="en-US" smtClean="0"/>
              <a:t>RIPE TRILL Tutorial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a:lstStyle>
            <a:lvl1pPr>
              <a:defRPr/>
            </a:lvl1pPr>
          </a:lstStyle>
          <a:p>
            <a:pPr>
              <a:defRPr/>
            </a:pPr>
            <a:r>
              <a:rPr lang="en-US" smtClean="0"/>
              <a:t>October 2013</a:t>
            </a:r>
            <a:endParaRPr lang="en-US" dirty="0"/>
          </a:p>
        </p:txBody>
      </p:sp>
      <p:sp>
        <p:nvSpPr>
          <p:cNvPr id="13" name="Slide Number Placeholder 17"/>
          <p:cNvSpPr>
            <a:spLocks noGrp="1"/>
          </p:cNvSpPr>
          <p:nvPr>
            <p:ph type="sldNum" sz="quarter" idx="11"/>
          </p:nvPr>
        </p:nvSpPr>
        <p:spPr/>
        <p:txBody>
          <a:bodyPr/>
          <a:lstStyle>
            <a:lvl1pPr>
              <a:defRPr/>
            </a:lvl1pPr>
          </a:lstStyle>
          <a:p>
            <a:fld id="{B89DE006-A07B-4409-B62B-EE6E64F7FED3}" type="slidenum">
              <a:rPr lang="en-US"/>
              <a:pPr/>
              <a:t>‹#›</a:t>
            </a:fld>
            <a:endParaRPr lang="en-US" dirty="0"/>
          </a:p>
        </p:txBody>
      </p:sp>
      <p:sp>
        <p:nvSpPr>
          <p:cNvPr id="14" name="Footer Placeholder 20"/>
          <p:cNvSpPr>
            <a:spLocks noGrp="1"/>
          </p:cNvSpPr>
          <p:nvPr>
            <p:ph type="ftr" sz="quarter" idx="12"/>
          </p:nvPr>
        </p:nvSpPr>
        <p:spPr/>
        <p:txBody>
          <a:bodyPr/>
          <a:lstStyle>
            <a:lvl1pPr>
              <a:defRPr/>
            </a:lvl1pPr>
          </a:lstStyle>
          <a:p>
            <a:pPr>
              <a:defRPr/>
            </a:pPr>
            <a:r>
              <a:rPr lang="en-US" smtClean="0"/>
              <a:t>RIPE TRILL Tutorial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22" name="Title Placeholder 21"/>
          <p:cNvSpPr>
            <a:spLocks noGrp="1"/>
          </p:cNvSpPr>
          <p:nvPr>
            <p:ph type="title"/>
          </p:nvPr>
        </p:nvSpPr>
        <p:spPr>
          <a:xfrm>
            <a:off x="457200" y="274638"/>
            <a:ext cx="7467600" cy="1143000"/>
          </a:xfrm>
          <a:prstGeom prst="rect">
            <a:avLst/>
          </a:prstGeom>
        </p:spPr>
        <p:txBody>
          <a:bodyPr vert="horz" wrap="square" lIns="91440" tIns="45720" rIns="91440" bIns="45720" numCol="1" anchor="b" anchorCtr="0" compatLnSpc="1">
            <a:prstTxWarp prst="textNoShape">
              <a:avLst/>
            </a:prstTxWarp>
            <a:normAutofit/>
          </a:bodyPr>
          <a:lstStyle/>
          <a:p>
            <a:pPr lvl="0"/>
            <a:r>
              <a:rPr lang="en-US"/>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Century Schoolbook" pitchFamily="-108" charset="0"/>
                <a:ea typeface="ＭＳ Ｐゴシック" pitchFamily="-108" charset="-128"/>
                <a:cs typeface="ＭＳ Ｐゴシック" pitchFamily="-108" charset="-128"/>
              </a:defRPr>
            </a:lvl1pPr>
          </a:lstStyle>
          <a:p>
            <a:pPr>
              <a:defRPr/>
            </a:pPr>
            <a:r>
              <a:rPr lang="en-US" smtClean="0"/>
              <a:t>October 2013</a:t>
            </a:r>
            <a:endParaRPr lang="en-US" dirty="0"/>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2"/>
                </a:solidFill>
                <a:latin typeface="Century Schoolbook" pitchFamily="-108" charset="0"/>
                <a:ea typeface="ＭＳ Ｐゴシック" pitchFamily="-108" charset="-128"/>
                <a:cs typeface="ＭＳ Ｐゴシック" pitchFamily="-108" charset="-128"/>
              </a:defRPr>
            </a:lvl1pPr>
          </a:lstStyle>
          <a:p>
            <a:pPr>
              <a:defRPr/>
            </a:pPr>
            <a:r>
              <a:rPr lang="en-US" smtClean="0"/>
              <a:t>RIPE TRILL Tutorial</a:t>
            </a: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charset="0"/>
              </a:defRPr>
            </a:lvl1pPr>
          </a:lstStyle>
          <a:p>
            <a:fld id="{F86B4014-5081-45C4-9F25-9C81041C166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085" r:id="rId1"/>
    <p:sldLayoutId id="2147484078" r:id="rId2"/>
    <p:sldLayoutId id="2147484086" r:id="rId3"/>
    <p:sldLayoutId id="2147484079" r:id="rId4"/>
    <p:sldLayoutId id="2147484080" r:id="rId5"/>
    <p:sldLayoutId id="2147484081" r:id="rId6"/>
    <p:sldLayoutId id="2147484082" r:id="rId7"/>
    <p:sldLayoutId id="2147484087" r:id="rId8"/>
    <p:sldLayoutId id="2147484088" r:id="rId9"/>
    <p:sldLayoutId id="2147484083" r:id="rId10"/>
    <p:sldLayoutId id="2147484084" r:id="rId11"/>
  </p:sldLayoutIdLst>
  <p:hf hdr="0"/>
  <p:txStyles>
    <p:titleStyle>
      <a:lvl1pPr algn="l" rtl="0" eaLnBrk="0" fontAlgn="base" hangingPunct="0">
        <a:spcBef>
          <a:spcPct val="0"/>
        </a:spcBef>
        <a:spcAft>
          <a:spcPct val="0"/>
        </a:spcAft>
        <a:defRPr sz="3200" kern="1200" cap="small">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200">
          <a:solidFill>
            <a:schemeClr val="tx2"/>
          </a:solidFill>
          <a:latin typeface="Century Schoolbook"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3200">
          <a:solidFill>
            <a:schemeClr val="tx2"/>
          </a:solidFill>
          <a:latin typeface="Century Schoolbook"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3200">
          <a:solidFill>
            <a:schemeClr val="tx2"/>
          </a:solidFill>
          <a:latin typeface="Century Schoolbook"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3200">
          <a:solidFill>
            <a:schemeClr val="tx2"/>
          </a:solidFill>
          <a:latin typeface="Century Schoolbook" pitchFamily="-65" charset="0"/>
          <a:ea typeface="ＭＳ Ｐゴシック" pitchFamily="-65" charset="-128"/>
          <a:cs typeface="ＭＳ Ｐゴシック" pitchFamily="-65" charset="-128"/>
        </a:defRPr>
      </a:lvl5pPr>
      <a:lvl6pPr marL="457200" algn="l" rtl="0" fontAlgn="base">
        <a:spcBef>
          <a:spcPct val="0"/>
        </a:spcBef>
        <a:spcAft>
          <a:spcPct val="0"/>
        </a:spcAft>
        <a:defRPr sz="3000">
          <a:solidFill>
            <a:schemeClr val="tx2"/>
          </a:solidFill>
          <a:latin typeface="Century Schoolbook" pitchFamily="-65" charset="0"/>
          <a:ea typeface="ＭＳ Ｐゴシック" pitchFamily="-65" charset="-128"/>
          <a:cs typeface="ＭＳ Ｐゴシック" pitchFamily="-65" charset="-128"/>
        </a:defRPr>
      </a:lvl6pPr>
      <a:lvl7pPr marL="914400" algn="l" rtl="0" fontAlgn="base">
        <a:spcBef>
          <a:spcPct val="0"/>
        </a:spcBef>
        <a:spcAft>
          <a:spcPct val="0"/>
        </a:spcAft>
        <a:defRPr sz="3000">
          <a:solidFill>
            <a:schemeClr val="tx2"/>
          </a:solidFill>
          <a:latin typeface="Century Schoolbook" pitchFamily="-65" charset="0"/>
          <a:ea typeface="ＭＳ Ｐゴシック" pitchFamily="-65" charset="-128"/>
          <a:cs typeface="ＭＳ Ｐゴシック" pitchFamily="-65" charset="-128"/>
        </a:defRPr>
      </a:lvl7pPr>
      <a:lvl8pPr marL="1371600" algn="l" rtl="0" fontAlgn="base">
        <a:spcBef>
          <a:spcPct val="0"/>
        </a:spcBef>
        <a:spcAft>
          <a:spcPct val="0"/>
        </a:spcAft>
        <a:defRPr sz="3000">
          <a:solidFill>
            <a:schemeClr val="tx2"/>
          </a:solidFill>
          <a:latin typeface="Century Schoolbook" pitchFamily="-65" charset="0"/>
          <a:ea typeface="ＭＳ Ｐゴシック" pitchFamily="-65" charset="-128"/>
          <a:cs typeface="ＭＳ Ｐゴシック" pitchFamily="-65" charset="-128"/>
        </a:defRPr>
      </a:lvl8pPr>
      <a:lvl9pPr marL="1828800" algn="l" rtl="0" fontAlgn="base">
        <a:spcBef>
          <a:spcPct val="0"/>
        </a:spcBef>
        <a:spcAft>
          <a:spcPct val="0"/>
        </a:spcAft>
        <a:defRPr sz="3000">
          <a:solidFill>
            <a:schemeClr val="tx2"/>
          </a:solidFill>
          <a:latin typeface="Century Schoolbook" pitchFamily="-65" charset="0"/>
          <a:ea typeface="ＭＳ Ｐゴシック" pitchFamily="-65" charset="-128"/>
          <a:cs typeface="ＭＳ Ｐゴシック" pitchFamily="-65" charset="-128"/>
        </a:defRPr>
      </a:lvl9pPr>
    </p:titleStyle>
    <p:body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pitchFamily="-65" charset="-128"/>
          <a:cs typeface="ＭＳ Ｐゴシック" pitchFamily="-65" charset="-128"/>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pitchFamily="-65"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pitchFamily="-65"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pitchFamily="-65"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pitchFamily="-65"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3e3e3@gmail.com" TargetMode="External"/><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datatracker.ietf.org/doc/draft-ietf-trill-rbridge-bfd/" TargetMode="External"/><Relationship Id="rId4" Type="http://schemas.openxmlformats.org/officeDocument/2006/relationships/hyperlink" Target="https://datatracker.ietf.org/doc/draft-ietf-trill-rbridge-channel/" TargetMode="External"/><Relationship Id="rId5" Type="http://schemas.openxmlformats.org/officeDocument/2006/relationships/hyperlink" Target="https://datatracker.ietf.org/doc/draft-ietf-trill-directory-framework/" TargetMode="External"/><Relationship Id="rId6" Type="http://schemas.openxmlformats.org/officeDocument/2006/relationships/hyperlink" Target="https://datatracker.ietf.org/doc/draft-ietf-trill-clear-correct/" TargetMode="External"/><Relationship Id="rId7" Type="http://schemas.openxmlformats.org/officeDocument/2006/relationships/hyperlink" Target="https://datatracker.ietf.org/doc/draft-ietf-trill-rbridge-extension/" TargetMode="External"/><Relationship Id="rId1" Type="http://schemas.openxmlformats.org/officeDocument/2006/relationships/slideLayout" Target="../slideLayouts/slideLayout2.xml"/><Relationship Id="rId2" Type="http://schemas.openxmlformats.org/officeDocument/2006/relationships/hyperlink" Target="https://datatracker.ietf.org/doc/draft-ietf-trill-fine-labeling/"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isco.com/web/about/ac123/ac147/archived_issues/ipj_14-3/143_trill.html" TargetMode="External"/><Relationship Id="rId3" Type="http://schemas.openxmlformats.org/officeDocument/2006/relationships/hyperlink" Target="http://www.ieee-infocom.org/2004/Papers/26_1.PDF"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d3e3e3@gmail.com"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d3e3e3@gmail.com"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atatracker.ietf.org/doc/draft-ietf-trill-fine-labelin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ietf.org/dyn/wg/charter/trill-charter.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hyperlink" Target="http://sourceforge.net/p/opentrill/wiki/Home/" TargetMode="External"/><Relationship Id="rId4" Type="http://schemas.openxmlformats.org/officeDocument/2006/relationships/hyperlink" Target="http://wisnet.seecs.nust.edu.pk/projects/trill/index.html" TargetMode="External"/><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hyperlink" Target="http://www.virtuor.fr"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457200" y="1447800"/>
            <a:ext cx="8001000" cy="1695450"/>
          </a:xfrm>
        </p:spPr>
        <p:txBody>
          <a:bodyPr anchor="t">
            <a:normAutofit fontScale="90000"/>
          </a:bodyPr>
          <a:lstStyle/>
          <a:p>
            <a:pPr algn="r" eaLnBrk="1" hangingPunct="1"/>
            <a:r>
              <a:rPr lang="en-US" sz="6700" cap="none" dirty="0" smtClean="0">
                <a:solidFill>
                  <a:srgbClr val="0000FF"/>
                </a:solidFill>
                <a:ea typeface="ＭＳ Ｐゴシック" charset="-128"/>
              </a:rPr>
              <a:t>TRILL Tutorial</a:t>
            </a:r>
            <a:r>
              <a:rPr lang="en-US" sz="3600" cap="none" dirty="0" smtClean="0">
                <a:solidFill>
                  <a:srgbClr val="0000FF"/>
                </a:solidFill>
                <a:ea typeface="ＭＳ Ｐゴシック" charset="-128"/>
              </a:rPr>
              <a:t/>
            </a:r>
            <a:br>
              <a:rPr lang="en-US" sz="3600" cap="none" dirty="0" smtClean="0">
                <a:solidFill>
                  <a:srgbClr val="0000FF"/>
                </a:solidFill>
                <a:ea typeface="ＭＳ Ｐゴシック" charset="-128"/>
              </a:rPr>
            </a:br>
            <a:r>
              <a:rPr lang="en-US" sz="2700" cap="none" dirty="0" smtClean="0">
                <a:solidFill>
                  <a:srgbClr val="0000FF"/>
                </a:solidFill>
                <a:ea typeface="ＭＳ Ｐゴシック" charset="-128"/>
              </a:rPr>
              <a:t>Transparent Interconnection of Lots of Links</a:t>
            </a:r>
            <a:endParaRPr lang="en-US" sz="3100" cap="none" dirty="0" smtClean="0">
              <a:solidFill>
                <a:srgbClr val="0000FF"/>
              </a:solidFill>
              <a:ea typeface="ＭＳ Ｐゴシック" charset="-128"/>
            </a:endParaRPr>
          </a:p>
        </p:txBody>
      </p:sp>
      <p:sp>
        <p:nvSpPr>
          <p:cNvPr id="15363" name="Subtitle 2"/>
          <p:cNvSpPr>
            <a:spLocks noGrp="1"/>
          </p:cNvSpPr>
          <p:nvPr>
            <p:ph type="subTitle" idx="1"/>
          </p:nvPr>
        </p:nvSpPr>
        <p:spPr>
          <a:xfrm>
            <a:off x="2286000" y="4038600"/>
            <a:ext cx="6172200" cy="1447800"/>
          </a:xfrm>
        </p:spPr>
        <p:txBody>
          <a:bodyPr/>
          <a:lstStyle/>
          <a:p>
            <a:pPr algn="r" eaLnBrk="1" hangingPunct="1">
              <a:lnSpc>
                <a:spcPct val="80000"/>
              </a:lnSpc>
            </a:pPr>
            <a:r>
              <a:rPr lang="en-US" sz="3600" dirty="0" smtClean="0">
                <a:solidFill>
                  <a:srgbClr val="000000"/>
                </a:solidFill>
                <a:ea typeface="ＭＳ Ｐゴシック" charset="-128"/>
              </a:rPr>
              <a:t>Donald E. Eastlake 3</a:t>
            </a:r>
            <a:r>
              <a:rPr lang="en-US" sz="3600" baseline="30000" dirty="0" smtClean="0">
                <a:solidFill>
                  <a:srgbClr val="000000"/>
                </a:solidFill>
                <a:ea typeface="ＭＳ Ｐゴシック" charset="-128"/>
              </a:rPr>
              <a:t>rd</a:t>
            </a:r>
          </a:p>
          <a:p>
            <a:pPr algn="r" eaLnBrk="1" hangingPunct="1">
              <a:lnSpc>
                <a:spcPct val="80000"/>
              </a:lnSpc>
            </a:pPr>
            <a:r>
              <a:rPr lang="en-US" dirty="0" smtClean="0">
                <a:solidFill>
                  <a:srgbClr val="000000"/>
                </a:solidFill>
                <a:ea typeface="ＭＳ Ｐゴシック" charset="-128"/>
              </a:rPr>
              <a:t>Co-Chair, TRILL Working Group</a:t>
            </a:r>
          </a:p>
          <a:p>
            <a:pPr algn="r" eaLnBrk="1" hangingPunct="1">
              <a:lnSpc>
                <a:spcPct val="80000"/>
              </a:lnSpc>
            </a:pPr>
            <a:r>
              <a:rPr lang="en-US" dirty="0" smtClean="0">
                <a:solidFill>
                  <a:srgbClr val="000000"/>
                </a:solidFill>
                <a:ea typeface="ＭＳ Ｐゴシック" charset="-128"/>
              </a:rPr>
              <a:t>Principal Engineer, Huawei</a:t>
            </a:r>
            <a:endParaRPr lang="en-US" dirty="0">
              <a:solidFill>
                <a:srgbClr val="000000"/>
              </a:solidFill>
              <a:ea typeface="ＭＳ Ｐゴシック" charset="-128"/>
            </a:endParaRPr>
          </a:p>
          <a:p>
            <a:pPr algn="r" eaLnBrk="1" hangingPunct="1">
              <a:lnSpc>
                <a:spcPct val="80000"/>
              </a:lnSpc>
            </a:pPr>
            <a:r>
              <a:rPr lang="en-US" dirty="0" smtClean="0">
                <a:ea typeface="ＭＳ Ｐゴシック" charset="-128"/>
                <a:hlinkClick r:id="rId3"/>
              </a:rPr>
              <a:t>d3e3e3@gmail.com</a:t>
            </a:r>
            <a:endParaRPr lang="en-US" dirty="0" smtClean="0">
              <a:ea typeface="ＭＳ Ｐゴシック" charset="-128"/>
            </a:endParaRPr>
          </a:p>
          <a:p>
            <a:pPr algn="r" eaLnBrk="1" hangingPunct="1">
              <a:lnSpc>
                <a:spcPct val="80000"/>
              </a:lnSpc>
            </a:pPr>
            <a:endParaRPr lang="en-US" dirty="0" smtClean="0">
              <a:ea typeface="ＭＳ Ｐゴシック" charset="-128"/>
            </a:endParaRPr>
          </a:p>
        </p:txBody>
      </p:sp>
      <p:sp>
        <p:nvSpPr>
          <p:cNvPr id="15364" name="Date Placeholder 3"/>
          <p:cNvSpPr>
            <a:spLocks noGrp="1"/>
          </p:cNvSpPr>
          <p:nvPr>
            <p:ph type="dt" sz="quarter" idx="10"/>
          </p:nvPr>
        </p:nvSpPr>
        <p:spPr>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5365" name="Slide Number Placeholder 4"/>
          <p:cNvSpPr>
            <a:spLocks noGrp="1"/>
          </p:cNvSpPr>
          <p:nvPr>
            <p:ph type="sldNum" sz="quarter" idx="12"/>
          </p:nvPr>
        </p:nvSpPr>
        <p:spPr>
          <a:noFill/>
          <a:ln>
            <a:miter lim="800000"/>
            <a:headEnd/>
            <a:tailEnd/>
          </a:ln>
        </p:spPr>
        <p:txBody>
          <a:bodyPr/>
          <a:lstStyle/>
          <a:p>
            <a:fld id="{53836820-CE50-4102-A70B-CA8D06F507D1}" type="slidenum">
              <a:rPr lang="en-US"/>
              <a:pPr/>
              <a:t>1</a:t>
            </a:fld>
            <a:endParaRPr lang="en-US" dirty="0"/>
          </a:p>
        </p:txBody>
      </p:sp>
      <p:sp>
        <p:nvSpPr>
          <p:cNvPr id="15366" name="Footer Placeholder 5"/>
          <p:cNvSpPr>
            <a:spLocks noGrp="1"/>
          </p:cNvSpPr>
          <p:nvPr>
            <p:ph type="ftr" sz="quarter" idx="11"/>
          </p:nvPr>
        </p:nvSpPr>
        <p:spPr>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pic>
        <p:nvPicPr>
          <p:cNvPr id="2" name="Picture 1" descr="Huawie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900" y="4584700"/>
            <a:ext cx="2044700" cy="2044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bwMode="auto"/>
        <p:txBody>
          <a:bodyPr>
            <a:noAutofit/>
          </a:bodyPr>
          <a:lstStyle/>
          <a:p>
            <a:pPr eaLnBrk="1" hangingPunct="1"/>
            <a:r>
              <a:rPr lang="en-US" sz="4000" b="1" dirty="0" smtClean="0">
                <a:solidFill>
                  <a:srgbClr val="0000FF"/>
                </a:solidFill>
                <a:ea typeface="ＭＳ Ｐゴシック" charset="-128"/>
                <a:cs typeface="ＭＳ Ｐゴシック" charset="-128"/>
              </a:rPr>
              <a:t>Unicast Least </a:t>
            </a:r>
            <a:r>
              <a:rPr lang="en-US" sz="4000" b="1" dirty="0">
                <a:solidFill>
                  <a:srgbClr val="0000FF"/>
                </a:solidFill>
                <a:ea typeface="ＭＳ Ｐゴシック" charset="-128"/>
                <a:cs typeface="ＭＳ Ｐゴシック" charset="-128"/>
              </a:rPr>
              <a:t>Cost Paths</a:t>
            </a:r>
            <a:endParaRPr lang="en-US" sz="4000" b="1" dirty="0" smtClean="0">
              <a:ea typeface="ＭＳ Ｐゴシック" charset="-128"/>
            </a:endParaRPr>
          </a:p>
        </p:txBody>
      </p:sp>
      <p:sp>
        <p:nvSpPr>
          <p:cNvPr id="27651"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7652" name="Slide Number Placeholder 3"/>
          <p:cNvSpPr>
            <a:spLocks noGrp="1"/>
          </p:cNvSpPr>
          <p:nvPr>
            <p:ph type="sldNum" sz="quarter" idx="12"/>
          </p:nvPr>
        </p:nvSpPr>
        <p:spPr bwMode="auto">
          <a:noFill/>
          <a:ln>
            <a:miter lim="800000"/>
            <a:headEnd/>
            <a:tailEnd/>
          </a:ln>
        </p:spPr>
        <p:txBody>
          <a:bodyPr/>
          <a:lstStyle/>
          <a:p>
            <a:fld id="{4CCEEE11-9D65-4957-B05E-4E76906F5239}" type="slidenum">
              <a:rPr lang="en-US"/>
              <a:pPr/>
              <a:t>10</a:t>
            </a:fld>
            <a:endParaRPr lang="en-US" dirty="0"/>
          </a:p>
        </p:txBody>
      </p:sp>
      <p:sp>
        <p:nvSpPr>
          <p:cNvPr id="37" name="Oval 36"/>
          <p:cNvSpPr>
            <a:spLocks noChangeArrowheads="1"/>
          </p:cNvSpPr>
          <p:nvPr/>
        </p:nvSpPr>
        <p:spPr bwMode="auto">
          <a:xfrm>
            <a:off x="6145213" y="236696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27654" name="TextBox 50"/>
          <p:cNvSpPr txBox="1">
            <a:spLocks noChangeArrowheads="1"/>
          </p:cNvSpPr>
          <p:nvPr/>
        </p:nvSpPr>
        <p:spPr bwMode="auto">
          <a:xfrm>
            <a:off x="577850" y="5332413"/>
            <a:ext cx="7977188" cy="1077912"/>
          </a:xfrm>
          <a:prstGeom prst="rect">
            <a:avLst/>
          </a:prstGeom>
          <a:noFill/>
          <a:ln w="9525">
            <a:noFill/>
            <a:miter lim="800000"/>
            <a:headEnd/>
            <a:tailEnd/>
          </a:ln>
        </p:spPr>
        <p:txBody>
          <a:bodyPr>
            <a:spAutoFit/>
          </a:bodyPr>
          <a:lstStyle/>
          <a:p>
            <a:r>
              <a:rPr lang="en-US" sz="3200" dirty="0">
                <a:latin typeface="Century Schoolbook" charset="0"/>
              </a:rPr>
              <a:t>Spanning tree eliminates loops</a:t>
            </a:r>
            <a:br>
              <a:rPr lang="en-US" sz="3200" dirty="0">
                <a:latin typeface="Century Schoolbook" charset="0"/>
              </a:rPr>
            </a:br>
            <a:r>
              <a:rPr lang="en-US" sz="3200" dirty="0">
                <a:latin typeface="Century Schoolbook" charset="0"/>
              </a:rPr>
              <a:t>by disabling ports</a:t>
            </a:r>
          </a:p>
        </p:txBody>
      </p:sp>
      <p:sp>
        <p:nvSpPr>
          <p:cNvPr id="81" name="Oval 80"/>
          <p:cNvSpPr>
            <a:spLocks noChangeArrowheads="1"/>
          </p:cNvSpPr>
          <p:nvPr/>
        </p:nvSpPr>
        <p:spPr bwMode="auto">
          <a:xfrm>
            <a:off x="6145213" y="236696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27656" name="TextBox 136"/>
          <p:cNvSpPr txBox="1">
            <a:spLocks noChangeArrowheads="1"/>
          </p:cNvSpPr>
          <p:nvPr/>
        </p:nvSpPr>
        <p:spPr bwMode="auto">
          <a:xfrm>
            <a:off x="6362700" y="2243138"/>
            <a:ext cx="1981200" cy="368300"/>
          </a:xfrm>
          <a:prstGeom prst="rect">
            <a:avLst/>
          </a:prstGeom>
          <a:noFill/>
          <a:ln w="9525">
            <a:noFill/>
            <a:miter lim="800000"/>
            <a:headEnd/>
            <a:tailEnd/>
          </a:ln>
        </p:spPr>
        <p:txBody>
          <a:bodyPr>
            <a:spAutoFit/>
          </a:bodyPr>
          <a:lstStyle/>
          <a:p>
            <a:r>
              <a:rPr lang="en-US" dirty="0">
                <a:latin typeface="Calibri" charset="0"/>
              </a:rPr>
              <a:t>= end station</a:t>
            </a:r>
          </a:p>
        </p:txBody>
      </p:sp>
      <p:cxnSp>
        <p:nvCxnSpPr>
          <p:cNvPr id="97" name="Straight Connector 96"/>
          <p:cNvCxnSpPr>
            <a:cxnSpLocks noChangeShapeType="1"/>
          </p:cNvCxnSpPr>
          <p:nvPr/>
        </p:nvCxnSpPr>
        <p:spPr bwMode="auto">
          <a:xfrm rot="5400000" flipH="1" flipV="1">
            <a:off x="3687763" y="2917825"/>
            <a:ext cx="273050" cy="0"/>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98" name="Straight Connector 97"/>
          <p:cNvCxnSpPr>
            <a:cxnSpLocks noChangeShapeType="1"/>
          </p:cNvCxnSpPr>
          <p:nvPr/>
        </p:nvCxnSpPr>
        <p:spPr bwMode="auto">
          <a:xfrm rot="5400000" flipH="1" flipV="1">
            <a:off x="2189163" y="3086100"/>
            <a:ext cx="1676400" cy="1066800"/>
          </a:xfrm>
          <a:prstGeom prst="line">
            <a:avLst/>
          </a:prstGeom>
          <a:noFill/>
          <a:ln w="38100">
            <a:solidFill>
              <a:srgbClr val="000000"/>
            </a:solidFill>
            <a:round/>
            <a:headEnd/>
            <a:tailEnd/>
          </a:ln>
          <a:effectLst>
            <a:outerShdw dist="25000" dir="5400000" rotWithShape="0">
              <a:srgbClr val="808080">
                <a:alpha val="39999"/>
              </a:srgbClr>
            </a:outerShdw>
          </a:effectLst>
        </p:spPr>
      </p:cxnSp>
      <p:cxnSp>
        <p:nvCxnSpPr>
          <p:cNvPr id="99" name="Straight Connector 98"/>
          <p:cNvCxnSpPr>
            <a:cxnSpLocks noChangeShapeType="1"/>
          </p:cNvCxnSpPr>
          <p:nvPr/>
        </p:nvCxnSpPr>
        <p:spPr bwMode="auto">
          <a:xfrm rot="16200000" flipV="1">
            <a:off x="3812382" y="3036094"/>
            <a:ext cx="1677987" cy="1165225"/>
          </a:xfrm>
          <a:prstGeom prst="line">
            <a:avLst/>
          </a:prstGeom>
          <a:noFill/>
          <a:ln w="38100">
            <a:solidFill>
              <a:srgbClr val="000000"/>
            </a:solidFill>
            <a:round/>
            <a:headEnd/>
            <a:tailEnd/>
          </a:ln>
          <a:effectLst>
            <a:outerShdw dist="25000" dir="5400000" rotWithShape="0">
              <a:srgbClr val="808080">
                <a:alpha val="39999"/>
              </a:srgbClr>
            </a:outerShdw>
          </a:effectLst>
        </p:spPr>
      </p:cxnSp>
      <p:cxnSp>
        <p:nvCxnSpPr>
          <p:cNvPr id="100" name="Straight Connector 99"/>
          <p:cNvCxnSpPr>
            <a:cxnSpLocks noChangeShapeType="1"/>
          </p:cNvCxnSpPr>
          <p:nvPr/>
        </p:nvCxnSpPr>
        <p:spPr bwMode="auto">
          <a:xfrm rot="10800000" flipV="1">
            <a:off x="2825750" y="4643438"/>
            <a:ext cx="2408238" cy="0"/>
          </a:xfrm>
          <a:prstGeom prst="line">
            <a:avLst/>
          </a:prstGeom>
          <a:noFill/>
          <a:ln w="25400">
            <a:solidFill>
              <a:schemeClr val="accent1"/>
            </a:solidFill>
            <a:prstDash val="dash"/>
            <a:round/>
            <a:headEnd/>
            <a:tailEnd/>
          </a:ln>
          <a:effectLst>
            <a:outerShdw dist="25000" dir="5400000" rotWithShape="0">
              <a:srgbClr val="808080">
                <a:alpha val="39999"/>
              </a:srgbClr>
            </a:outerShdw>
          </a:effectLst>
        </p:spPr>
      </p:cxnSp>
      <p:cxnSp>
        <p:nvCxnSpPr>
          <p:cNvPr id="101" name="Straight Connector 100"/>
          <p:cNvCxnSpPr>
            <a:cxnSpLocks noChangeShapeType="1"/>
            <a:stCxn id="27687" idx="0"/>
            <a:endCxn id="102" idx="4"/>
          </p:cNvCxnSpPr>
          <p:nvPr/>
        </p:nvCxnSpPr>
        <p:spPr bwMode="auto">
          <a:xfrm rot="5400000" flipH="1" flipV="1">
            <a:off x="3671094" y="2258219"/>
            <a:ext cx="304800" cy="1588"/>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02" name="Oval 101"/>
          <p:cNvSpPr>
            <a:spLocks noChangeArrowheads="1"/>
          </p:cNvSpPr>
          <p:nvPr/>
        </p:nvSpPr>
        <p:spPr bwMode="auto">
          <a:xfrm>
            <a:off x="3713163" y="1876425"/>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3" name="Straight Connector 102"/>
          <p:cNvCxnSpPr>
            <a:cxnSpLocks noChangeShapeType="1"/>
          </p:cNvCxnSpPr>
          <p:nvPr/>
        </p:nvCxnSpPr>
        <p:spPr bwMode="auto">
          <a:xfrm rot="5400000" flipH="1" flipV="1">
            <a:off x="5381625" y="4321175"/>
            <a:ext cx="2730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04" name="Oval 103"/>
          <p:cNvSpPr>
            <a:spLocks noChangeArrowheads="1"/>
          </p:cNvSpPr>
          <p:nvPr/>
        </p:nvSpPr>
        <p:spPr bwMode="auto">
          <a:xfrm>
            <a:off x="5408613" y="3971925"/>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5" name="Straight Connector 104"/>
          <p:cNvCxnSpPr>
            <a:cxnSpLocks noChangeShapeType="1"/>
          </p:cNvCxnSpPr>
          <p:nvPr/>
        </p:nvCxnSpPr>
        <p:spPr bwMode="auto">
          <a:xfrm rot="5400000" flipH="1" flipV="1">
            <a:off x="2087563" y="4314825"/>
            <a:ext cx="2730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06" name="Oval 105"/>
          <p:cNvSpPr>
            <a:spLocks noChangeArrowheads="1"/>
          </p:cNvSpPr>
          <p:nvPr/>
        </p:nvSpPr>
        <p:spPr bwMode="auto">
          <a:xfrm>
            <a:off x="2114550" y="39497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7" name="Straight Connector 106"/>
          <p:cNvCxnSpPr>
            <a:cxnSpLocks noChangeShapeType="1"/>
          </p:cNvCxnSpPr>
          <p:nvPr/>
        </p:nvCxnSpPr>
        <p:spPr bwMode="auto">
          <a:xfrm rot="10800000" flipV="1">
            <a:off x="4102100" y="2595563"/>
            <a:ext cx="3111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08" name="Oval 107"/>
          <p:cNvSpPr>
            <a:spLocks noChangeArrowheads="1"/>
          </p:cNvSpPr>
          <p:nvPr/>
        </p:nvSpPr>
        <p:spPr bwMode="auto">
          <a:xfrm>
            <a:off x="4379913" y="2481263"/>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9" name="Straight Connector 108"/>
          <p:cNvCxnSpPr>
            <a:cxnSpLocks noChangeShapeType="1"/>
          </p:cNvCxnSpPr>
          <p:nvPr/>
        </p:nvCxnSpPr>
        <p:spPr bwMode="auto">
          <a:xfrm rot="10800000" flipV="1">
            <a:off x="1682750" y="4641850"/>
            <a:ext cx="312738"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10" name="Oval 109"/>
          <p:cNvSpPr>
            <a:spLocks noChangeArrowheads="1"/>
          </p:cNvSpPr>
          <p:nvPr/>
        </p:nvSpPr>
        <p:spPr bwMode="auto">
          <a:xfrm>
            <a:off x="1465263" y="452913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11" name="Straight Connector 110"/>
          <p:cNvCxnSpPr>
            <a:cxnSpLocks noChangeShapeType="1"/>
          </p:cNvCxnSpPr>
          <p:nvPr/>
        </p:nvCxnSpPr>
        <p:spPr bwMode="auto">
          <a:xfrm rot="10800000" flipV="1">
            <a:off x="3249613" y="2617788"/>
            <a:ext cx="3111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12" name="Oval 111"/>
          <p:cNvSpPr>
            <a:spLocks noChangeArrowheads="1"/>
          </p:cNvSpPr>
          <p:nvPr/>
        </p:nvSpPr>
        <p:spPr bwMode="auto">
          <a:xfrm>
            <a:off x="3030538" y="2481263"/>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27673" name="TextBox 42"/>
          <p:cNvSpPr txBox="1">
            <a:spLocks noChangeArrowheads="1"/>
          </p:cNvSpPr>
          <p:nvPr/>
        </p:nvSpPr>
        <p:spPr bwMode="auto">
          <a:xfrm>
            <a:off x="5233988" y="4457700"/>
            <a:ext cx="508000" cy="368300"/>
          </a:xfrm>
          <a:prstGeom prst="rect">
            <a:avLst/>
          </a:prstGeom>
          <a:solidFill>
            <a:schemeClr val="bg1"/>
          </a:solidFill>
          <a:ln w="28575">
            <a:solidFill>
              <a:schemeClr val="tx1"/>
            </a:solidFill>
            <a:round/>
            <a:headEnd/>
            <a:tailEnd/>
          </a:ln>
        </p:spPr>
        <p:txBody>
          <a:bodyPr>
            <a:spAutoFit/>
          </a:bodyPr>
          <a:lstStyle/>
          <a:p>
            <a:r>
              <a:rPr lang="en-US" b="1" dirty="0">
                <a:latin typeface="Calibri" charset="0"/>
              </a:rPr>
              <a:t> B2</a:t>
            </a:r>
          </a:p>
        </p:txBody>
      </p:sp>
      <p:cxnSp>
        <p:nvCxnSpPr>
          <p:cNvPr id="114" name="Straight Connector 113"/>
          <p:cNvCxnSpPr>
            <a:cxnSpLocks noChangeShapeType="1"/>
          </p:cNvCxnSpPr>
          <p:nvPr/>
        </p:nvCxnSpPr>
        <p:spPr bwMode="auto">
          <a:xfrm rot="10800000" flipV="1">
            <a:off x="1635125" y="4791075"/>
            <a:ext cx="312738" cy="250825"/>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15" name="Oval 114"/>
          <p:cNvSpPr>
            <a:spLocks noChangeArrowheads="1"/>
          </p:cNvSpPr>
          <p:nvPr/>
        </p:nvSpPr>
        <p:spPr bwMode="auto">
          <a:xfrm>
            <a:off x="1541463" y="49784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16" name="Straight Connector 115"/>
          <p:cNvCxnSpPr>
            <a:cxnSpLocks noChangeShapeType="1"/>
            <a:stCxn id="117" idx="5"/>
          </p:cNvCxnSpPr>
          <p:nvPr/>
        </p:nvCxnSpPr>
        <p:spPr bwMode="auto">
          <a:xfrm rot="16200000" flipH="1">
            <a:off x="1770857" y="4269581"/>
            <a:ext cx="209550" cy="233363"/>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17" name="Oval 116"/>
          <p:cNvSpPr>
            <a:spLocks noChangeArrowheads="1"/>
          </p:cNvSpPr>
          <p:nvPr/>
        </p:nvSpPr>
        <p:spPr bwMode="auto">
          <a:xfrm>
            <a:off x="1573213" y="4086225"/>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18" name="Straight Connector 117"/>
          <p:cNvCxnSpPr>
            <a:cxnSpLocks noChangeShapeType="1"/>
            <a:stCxn id="119" idx="5"/>
          </p:cNvCxnSpPr>
          <p:nvPr/>
        </p:nvCxnSpPr>
        <p:spPr bwMode="auto">
          <a:xfrm rot="16200000" flipH="1">
            <a:off x="3375025" y="2225675"/>
            <a:ext cx="214313" cy="157163"/>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19" name="Oval 118"/>
          <p:cNvSpPr>
            <a:spLocks noChangeArrowheads="1"/>
          </p:cNvSpPr>
          <p:nvPr/>
        </p:nvSpPr>
        <p:spPr bwMode="auto">
          <a:xfrm>
            <a:off x="3219450" y="2001838"/>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20" name="Straight Connector 119"/>
          <p:cNvCxnSpPr>
            <a:cxnSpLocks noChangeShapeType="1"/>
            <a:stCxn id="121" idx="3"/>
          </p:cNvCxnSpPr>
          <p:nvPr/>
        </p:nvCxnSpPr>
        <p:spPr bwMode="auto">
          <a:xfrm rot="5400000">
            <a:off x="4035425" y="2219326"/>
            <a:ext cx="225425" cy="15875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21" name="Oval 120"/>
          <p:cNvSpPr>
            <a:spLocks noChangeArrowheads="1"/>
          </p:cNvSpPr>
          <p:nvPr/>
        </p:nvSpPr>
        <p:spPr bwMode="auto">
          <a:xfrm>
            <a:off x="4194175" y="1990725"/>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22" name="Straight Connector 121"/>
          <p:cNvCxnSpPr>
            <a:cxnSpLocks noChangeShapeType="1"/>
            <a:stCxn id="123" idx="3"/>
          </p:cNvCxnSpPr>
          <p:nvPr/>
        </p:nvCxnSpPr>
        <p:spPr bwMode="auto">
          <a:xfrm rot="5400000">
            <a:off x="5715794" y="4290219"/>
            <a:ext cx="176212" cy="15875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23" name="Oval 122"/>
          <p:cNvSpPr>
            <a:spLocks noChangeArrowheads="1"/>
          </p:cNvSpPr>
          <p:nvPr/>
        </p:nvSpPr>
        <p:spPr bwMode="auto">
          <a:xfrm>
            <a:off x="5849938" y="4086225"/>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24" name="Straight Connector 123"/>
          <p:cNvCxnSpPr>
            <a:cxnSpLocks noChangeShapeType="1"/>
            <a:stCxn id="125" idx="1"/>
          </p:cNvCxnSpPr>
          <p:nvPr/>
        </p:nvCxnSpPr>
        <p:spPr bwMode="auto">
          <a:xfrm rot="16200000" flipV="1">
            <a:off x="5703887" y="4811713"/>
            <a:ext cx="231775" cy="19050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25" name="Oval 124"/>
          <p:cNvSpPr>
            <a:spLocks noChangeArrowheads="1"/>
          </p:cNvSpPr>
          <p:nvPr/>
        </p:nvSpPr>
        <p:spPr bwMode="auto">
          <a:xfrm>
            <a:off x="5883275" y="498951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27686" name="TextBox 43"/>
          <p:cNvSpPr txBox="1">
            <a:spLocks noChangeArrowheads="1"/>
          </p:cNvSpPr>
          <p:nvPr/>
        </p:nvSpPr>
        <p:spPr bwMode="auto">
          <a:xfrm>
            <a:off x="1943100" y="4457700"/>
            <a:ext cx="550863" cy="369888"/>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B3</a:t>
            </a:r>
          </a:p>
        </p:txBody>
      </p:sp>
      <p:sp>
        <p:nvSpPr>
          <p:cNvPr id="27687" name="TextBox 41"/>
          <p:cNvSpPr txBox="1">
            <a:spLocks noChangeArrowheads="1"/>
          </p:cNvSpPr>
          <p:nvPr/>
        </p:nvSpPr>
        <p:spPr bwMode="auto">
          <a:xfrm>
            <a:off x="3576638" y="2411413"/>
            <a:ext cx="492125"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B1</a:t>
            </a:r>
          </a:p>
        </p:txBody>
      </p:sp>
      <p:cxnSp>
        <p:nvCxnSpPr>
          <p:cNvPr id="128" name="Straight Connector 127"/>
          <p:cNvCxnSpPr>
            <a:cxnSpLocks noChangeShapeType="1"/>
            <a:stCxn id="129" idx="0"/>
          </p:cNvCxnSpPr>
          <p:nvPr/>
        </p:nvCxnSpPr>
        <p:spPr bwMode="auto">
          <a:xfrm rot="5400000" flipH="1" flipV="1">
            <a:off x="5360194" y="4947444"/>
            <a:ext cx="314325" cy="1587"/>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29" name="Oval 128"/>
          <p:cNvSpPr>
            <a:spLocks noChangeArrowheads="1"/>
          </p:cNvSpPr>
          <p:nvPr/>
        </p:nvSpPr>
        <p:spPr bwMode="auto">
          <a:xfrm>
            <a:off x="5408613" y="510381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30" name="Straight Connector 129"/>
          <p:cNvCxnSpPr>
            <a:cxnSpLocks noChangeShapeType="1"/>
          </p:cNvCxnSpPr>
          <p:nvPr/>
        </p:nvCxnSpPr>
        <p:spPr bwMode="auto">
          <a:xfrm rot="5400000" flipH="1" flipV="1">
            <a:off x="2085975" y="4951413"/>
            <a:ext cx="2730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31" name="Oval 130"/>
          <p:cNvSpPr>
            <a:spLocks noChangeArrowheads="1"/>
          </p:cNvSpPr>
          <p:nvPr/>
        </p:nvSpPr>
        <p:spPr bwMode="auto">
          <a:xfrm>
            <a:off x="2112963" y="50927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32" name="Straight Connector 131"/>
          <p:cNvCxnSpPr>
            <a:cxnSpLocks noChangeShapeType="1"/>
          </p:cNvCxnSpPr>
          <p:nvPr/>
        </p:nvCxnSpPr>
        <p:spPr bwMode="auto">
          <a:xfrm rot="10800000" flipV="1">
            <a:off x="4921250" y="4826000"/>
            <a:ext cx="312738" cy="250825"/>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33" name="Oval 132"/>
          <p:cNvSpPr>
            <a:spLocks noChangeArrowheads="1"/>
          </p:cNvSpPr>
          <p:nvPr/>
        </p:nvSpPr>
        <p:spPr bwMode="auto">
          <a:xfrm>
            <a:off x="4813300" y="496252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34" name="Straight Connector 133"/>
          <p:cNvCxnSpPr>
            <a:cxnSpLocks noChangeShapeType="1"/>
            <a:stCxn id="135" idx="1"/>
          </p:cNvCxnSpPr>
          <p:nvPr/>
        </p:nvCxnSpPr>
        <p:spPr bwMode="auto">
          <a:xfrm rot="16200000" flipV="1">
            <a:off x="2474913" y="4846638"/>
            <a:ext cx="171450" cy="15875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35" name="Oval 134"/>
          <p:cNvSpPr>
            <a:spLocks noChangeArrowheads="1"/>
          </p:cNvSpPr>
          <p:nvPr/>
        </p:nvSpPr>
        <p:spPr bwMode="auto">
          <a:xfrm>
            <a:off x="2608263" y="49784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36" name="Straight Connector 135"/>
          <p:cNvCxnSpPr>
            <a:cxnSpLocks noChangeShapeType="1"/>
          </p:cNvCxnSpPr>
          <p:nvPr/>
        </p:nvCxnSpPr>
        <p:spPr bwMode="auto">
          <a:xfrm rot="10800000" flipV="1">
            <a:off x="5757863" y="4641850"/>
            <a:ext cx="3111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37" name="Oval 136"/>
          <p:cNvSpPr>
            <a:spLocks noChangeArrowheads="1"/>
          </p:cNvSpPr>
          <p:nvPr/>
        </p:nvSpPr>
        <p:spPr bwMode="auto">
          <a:xfrm>
            <a:off x="6035675" y="4527550"/>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38" name="Oval 137"/>
          <p:cNvSpPr>
            <a:spLocks noChangeArrowheads="1"/>
          </p:cNvSpPr>
          <p:nvPr/>
        </p:nvSpPr>
        <p:spPr bwMode="auto">
          <a:xfrm>
            <a:off x="3714750" y="305911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27699" name="Footer Placeholder 50"/>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3472066404"/>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b="1" cap="none" dirty="0" smtClean="0">
                <a:solidFill>
                  <a:srgbClr val="0000FF"/>
                </a:solidFill>
                <a:ea typeface="ＭＳ Ｐゴシック" charset="-128"/>
              </a:rPr>
              <a:t>Comparison with 802.1aq</a:t>
            </a:r>
          </a:p>
        </p:txBody>
      </p:sp>
      <p:sp>
        <p:nvSpPr>
          <p:cNvPr id="99331" name="Content Placeholder 6"/>
          <p:cNvSpPr>
            <a:spLocks noGrp="1"/>
          </p:cNvSpPr>
          <p:nvPr>
            <p:ph sz="quarter" idx="1"/>
          </p:nvPr>
        </p:nvSpPr>
        <p:spPr>
          <a:xfrm>
            <a:off x="457200" y="1600200"/>
            <a:ext cx="7467600" cy="4654549"/>
          </a:xfrm>
        </p:spPr>
        <p:txBody>
          <a:bodyPr/>
          <a:lstStyle/>
          <a:p>
            <a:r>
              <a:rPr lang="en-US" dirty="0" smtClean="0">
                <a:ea typeface="ＭＳ Ｐゴシック" charset="-128"/>
              </a:rPr>
              <a:t>SPB is IEEE 802.1aq, “Shortest Path Bridging”, a project of the IEEE 802.1 Working Group, which was approved as an IEEE </a:t>
            </a:r>
            <a:r>
              <a:rPr lang="en-US" dirty="0" smtClean="0">
                <a:ea typeface="ＭＳ Ｐゴシック" charset="-128"/>
              </a:rPr>
              <a:t>standard near </a:t>
            </a:r>
            <a:r>
              <a:rPr lang="en-US" dirty="0" smtClean="0">
                <a:ea typeface="ＭＳ Ｐゴシック" charset="-128"/>
              </a:rPr>
              <a:t>the end of March 2012.</a:t>
            </a:r>
          </a:p>
          <a:p>
            <a:endParaRPr lang="en-US" dirty="0" smtClean="0">
              <a:ea typeface="ＭＳ Ｐゴシック" charset="-128"/>
            </a:endParaRPr>
          </a:p>
          <a:p>
            <a:endParaRPr lang="en-US" dirty="0">
              <a:ea typeface="ＭＳ Ｐゴシック" charset="-128"/>
            </a:endParaRPr>
          </a:p>
          <a:p>
            <a:endParaRPr lang="en-US" dirty="0" smtClean="0">
              <a:ea typeface="ＭＳ Ｐゴシック" charset="-128"/>
            </a:endParaRPr>
          </a:p>
          <a:p>
            <a:endParaRPr lang="en-US" dirty="0" smtClean="0">
              <a:ea typeface="ＭＳ Ｐゴシック" charset="-128"/>
            </a:endParaRPr>
          </a:p>
          <a:p>
            <a:pPr marL="0" indent="0">
              <a:buNone/>
            </a:pPr>
            <a:endParaRPr lang="en-US" dirty="0" smtClean="0">
              <a:ea typeface="ＭＳ Ｐゴシック" charset="-128"/>
            </a:endParaRPr>
          </a:p>
        </p:txBody>
      </p:sp>
      <p:sp>
        <p:nvSpPr>
          <p:cNvPr id="99332"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9333" name="Footer Placeholder 3"/>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99334" name="Slide Number Placeholder 4"/>
          <p:cNvSpPr>
            <a:spLocks noGrp="1"/>
          </p:cNvSpPr>
          <p:nvPr>
            <p:ph type="sldNum" sz="quarter" idx="12"/>
          </p:nvPr>
        </p:nvSpPr>
        <p:spPr bwMode="auto">
          <a:noFill/>
          <a:ln>
            <a:miter lim="800000"/>
            <a:headEnd/>
            <a:tailEnd/>
          </a:ln>
        </p:spPr>
        <p:txBody>
          <a:bodyPr/>
          <a:lstStyle/>
          <a:p>
            <a:fld id="{4FBE77DF-1D0D-4DBC-9D96-1F128A2367DB}" type="slidenum">
              <a:rPr lang="en-US"/>
              <a:pPr/>
              <a:t>100</a:t>
            </a:fld>
            <a:endParaRPr lang="en-US" dirty="0"/>
          </a:p>
        </p:txBody>
      </p:sp>
      <p:pic>
        <p:nvPicPr>
          <p:cNvPr id="7" name="Picture 6"/>
          <p:cNvPicPr>
            <a:picLocks noChangeAspect="1"/>
          </p:cNvPicPr>
          <p:nvPr/>
        </p:nvPicPr>
        <p:blipFill>
          <a:blip r:embed="rId2"/>
          <a:stretch>
            <a:fillRect/>
          </a:stretch>
        </p:blipFill>
        <p:spPr>
          <a:xfrm>
            <a:off x="838200" y="3874226"/>
            <a:ext cx="2743200" cy="1459774"/>
          </a:xfrm>
          <a:prstGeom prst="rect">
            <a:avLst/>
          </a:prstGeom>
        </p:spPr>
      </p:pic>
      <p:pic>
        <p:nvPicPr>
          <p:cNvPr id="2" name="Picture 1"/>
          <p:cNvPicPr>
            <a:picLocks noChangeAspect="1"/>
          </p:cNvPicPr>
          <p:nvPr/>
        </p:nvPicPr>
        <p:blipFill>
          <a:blip r:embed="rId3"/>
          <a:stretch>
            <a:fillRect/>
          </a:stretch>
        </p:blipFill>
        <p:spPr>
          <a:xfrm>
            <a:off x="3962400" y="4140926"/>
            <a:ext cx="3429000" cy="685800"/>
          </a:xfrm>
          <a:prstGeom prst="rect">
            <a:avLst/>
          </a:prstGeom>
        </p:spPr>
      </p:pic>
    </p:spTree>
    <p:extLst>
      <p:ext uri="{BB962C8B-B14F-4D97-AF65-F5344CB8AC3E}">
        <p14:creationId xmlns:p14="http://schemas.microsoft.com/office/powerpoint/2010/main" val="1921896882"/>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b="1" cap="none" dirty="0">
                <a:solidFill>
                  <a:srgbClr val="0000FF"/>
                </a:solidFill>
                <a:ea typeface="ＭＳ Ｐゴシック" charset="-128"/>
              </a:rPr>
              <a:t>Comparison with </a:t>
            </a:r>
            <a:r>
              <a:rPr lang="en-US" sz="4000" b="1" cap="none" dirty="0" smtClean="0">
                <a:solidFill>
                  <a:srgbClr val="0000FF"/>
                </a:solidFill>
                <a:ea typeface="ＭＳ Ｐゴシック" charset="-128"/>
              </a:rPr>
              <a:t>801.1aq</a:t>
            </a:r>
            <a:endParaRPr lang="en-US" sz="4000" dirty="0" smtClean="0">
              <a:solidFill>
                <a:srgbClr val="0000FF"/>
              </a:solidFill>
              <a:ea typeface="ＭＳ Ｐゴシック" charset="-128"/>
            </a:endParaRPr>
          </a:p>
        </p:txBody>
      </p:sp>
      <p:sp>
        <p:nvSpPr>
          <p:cNvPr id="99331" name="Content Placeholder 6"/>
          <p:cNvSpPr>
            <a:spLocks noGrp="1"/>
          </p:cNvSpPr>
          <p:nvPr>
            <p:ph sz="quarter" idx="1"/>
          </p:nvPr>
        </p:nvSpPr>
        <p:spPr>
          <a:xfrm>
            <a:off x="457200" y="1600200"/>
            <a:ext cx="7467600" cy="4654550"/>
          </a:xfrm>
        </p:spPr>
        <p:txBody>
          <a:bodyPr/>
          <a:lstStyle/>
          <a:p>
            <a:r>
              <a:rPr lang="en-US" sz="2800" dirty="0" smtClean="0">
                <a:ea typeface="ＭＳ Ｐゴシック" charset="-128"/>
              </a:rPr>
              <a:t>Similarities:</a:t>
            </a:r>
          </a:p>
          <a:p>
            <a:pPr lvl="1"/>
            <a:r>
              <a:rPr lang="en-US" sz="2400" dirty="0" smtClean="0">
                <a:ea typeface="ＭＳ Ｐゴシック" charset="-128"/>
              </a:rPr>
              <a:t>Both provide shortest path forwarding.</a:t>
            </a:r>
          </a:p>
          <a:p>
            <a:pPr lvl="1"/>
            <a:r>
              <a:rPr lang="en-US" sz="2400" dirty="0" smtClean="0">
                <a:ea typeface="ＭＳ Ｐゴシック" charset="-128"/>
              </a:rPr>
              <a:t>Both use IS-IS</a:t>
            </a:r>
          </a:p>
          <a:p>
            <a:pPr lvl="2"/>
            <a:r>
              <a:rPr lang="en-US" sz="2000" dirty="0" smtClean="0">
                <a:ea typeface="ＭＳ Ｐゴシック" charset="-128"/>
              </a:rPr>
              <a:t>TRILL has always used true IS-IS routing.</a:t>
            </a:r>
          </a:p>
          <a:p>
            <a:pPr lvl="2"/>
            <a:r>
              <a:rPr lang="en-US" sz="2000" dirty="0" smtClean="0">
                <a:ea typeface="ＭＳ Ｐゴシック" charset="-128"/>
              </a:rPr>
              <a:t>SPB started using many spanning trees and then switched to using IS-IS to configure bridge forwarding.</a:t>
            </a:r>
          </a:p>
          <a:p>
            <a:pPr lvl="1"/>
            <a:r>
              <a:rPr lang="en-US" sz="2400" dirty="0" smtClean="0">
                <a:ea typeface="ＭＳ Ｐゴシック" charset="-128"/>
              </a:rPr>
              <a:t>Both require end station address learning only at the edge. Transit switches do not learn end station addresses.</a:t>
            </a:r>
            <a:endParaRPr lang="en-US" sz="2400" dirty="0">
              <a:ea typeface="ＭＳ Ｐゴシック" charset="-128"/>
            </a:endParaRPr>
          </a:p>
          <a:p>
            <a:endParaRPr lang="en-US" dirty="0" smtClean="0">
              <a:ea typeface="ＭＳ Ｐゴシック" charset="-128"/>
            </a:endParaRPr>
          </a:p>
        </p:txBody>
      </p:sp>
      <p:sp>
        <p:nvSpPr>
          <p:cNvPr id="99332"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9333" name="Footer Placeholder 3"/>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99334" name="Slide Number Placeholder 4"/>
          <p:cNvSpPr>
            <a:spLocks noGrp="1"/>
          </p:cNvSpPr>
          <p:nvPr>
            <p:ph type="sldNum" sz="quarter" idx="12"/>
          </p:nvPr>
        </p:nvSpPr>
        <p:spPr bwMode="auto">
          <a:noFill/>
          <a:ln>
            <a:miter lim="800000"/>
            <a:headEnd/>
            <a:tailEnd/>
          </a:ln>
        </p:spPr>
        <p:txBody>
          <a:bodyPr/>
          <a:lstStyle/>
          <a:p>
            <a:fld id="{4FBE77DF-1D0D-4DBC-9D96-1F128A2367DB}" type="slidenum">
              <a:rPr lang="en-US"/>
              <a:pPr/>
              <a:t>101</a:t>
            </a:fld>
            <a:endParaRPr lang="en-US" dirty="0"/>
          </a:p>
        </p:txBody>
      </p:sp>
    </p:spTree>
    <p:extLst>
      <p:ext uri="{BB962C8B-B14F-4D97-AF65-F5344CB8AC3E}">
        <p14:creationId xmlns:p14="http://schemas.microsoft.com/office/powerpoint/2010/main" val="2545323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3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p:txBody>
          <a:bodyPr>
            <a:noAutofit/>
          </a:bodyPr>
          <a:lstStyle/>
          <a:p>
            <a:pPr eaLnBrk="1" hangingPunct="1"/>
            <a:r>
              <a:rPr lang="en-US" sz="4400" b="1" cap="none" dirty="0" smtClean="0">
                <a:solidFill>
                  <a:srgbClr val="0000FF"/>
                </a:solidFill>
                <a:latin typeface="Century Schoolbook" charset="0"/>
                <a:ea typeface="ＭＳ Ｐゴシック" charset="0"/>
                <a:cs typeface="ＭＳ Ｐゴシック" charset="0"/>
              </a:rPr>
              <a:t>Frame Overhead Details</a:t>
            </a:r>
            <a:endParaRPr lang="en-US" sz="4400" b="1" cap="none" dirty="0">
              <a:solidFill>
                <a:srgbClr val="0000FF"/>
              </a:solidFill>
              <a:latin typeface="Century Schoolbook" charset="0"/>
              <a:ea typeface="ＭＳ Ｐゴシック" charset="0"/>
              <a:cs typeface="ＭＳ Ｐゴシック" charset="0"/>
            </a:endParaRPr>
          </a:p>
        </p:txBody>
      </p:sp>
      <p:sp>
        <p:nvSpPr>
          <p:cNvPr id="95235" name="Content Placeholder 2"/>
          <p:cNvSpPr>
            <a:spLocks noGrp="1"/>
          </p:cNvSpPr>
          <p:nvPr>
            <p:ph sz="quarter" idx="1"/>
          </p:nvPr>
        </p:nvSpPr>
        <p:spPr>
          <a:xfrm>
            <a:off x="457200" y="1417638"/>
            <a:ext cx="7467600" cy="5056187"/>
          </a:xfrm>
        </p:spPr>
        <p:txBody>
          <a:bodyPr/>
          <a:lstStyle/>
          <a:p>
            <a:r>
              <a:rPr lang="en-US" dirty="0">
                <a:latin typeface="Century Schoolbook" charset="0"/>
                <a:ea typeface="ＭＳ Ｐゴシック" charset="0"/>
                <a:cs typeface="ＭＳ Ｐゴシック" charset="0"/>
              </a:rPr>
              <a:t>For point-to-point </a:t>
            </a:r>
            <a:r>
              <a:rPr lang="en-US" dirty="0" smtClean="0">
                <a:latin typeface="Century Schoolbook" charset="0"/>
                <a:ea typeface="ＭＳ Ｐゴシック" charset="0"/>
                <a:cs typeface="ＭＳ Ｐゴシック" charset="0"/>
              </a:rPr>
              <a:t>links </a:t>
            </a:r>
            <a:r>
              <a:rPr lang="en-US" dirty="0">
                <a:latin typeface="Century Schoolbook" charset="0"/>
                <a:ea typeface="ＭＳ Ｐゴシック" charset="0"/>
                <a:cs typeface="ＭＳ Ｐゴシック" charset="0"/>
              </a:rPr>
              <a:t>with multi-pathing:</a:t>
            </a:r>
          </a:p>
          <a:p>
            <a:pPr lvl="1"/>
            <a:r>
              <a:rPr lang="en-US" dirty="0">
                <a:latin typeface="Century Schoolbook" charset="0"/>
                <a:ea typeface="ＭＳ Ｐゴシック" charset="0"/>
              </a:rPr>
              <a:t>TRILL</a:t>
            </a:r>
            <a:r>
              <a:rPr lang="en-US" dirty="0" smtClean="0">
                <a:latin typeface="Century Schoolbook" charset="0"/>
                <a:ea typeface="ＭＳ Ｐゴシック" charset="0"/>
              </a:rPr>
              <a:t>:</a:t>
            </a:r>
          </a:p>
          <a:p>
            <a:pPr lvl="2"/>
            <a:r>
              <a:rPr lang="en-US" u="sng" dirty="0" smtClean="0">
                <a:latin typeface="Century Schoolbook" charset="0"/>
                <a:ea typeface="ＭＳ Ｐゴシック" charset="0"/>
              </a:rPr>
              <a:t>20</a:t>
            </a:r>
            <a:r>
              <a:rPr lang="en-US" dirty="0" smtClean="0">
                <a:latin typeface="Century Schoolbook" charset="0"/>
                <a:ea typeface="ＭＳ Ｐゴシック" charset="0"/>
              </a:rPr>
              <a:t> bytes for Ethernet (+ </a:t>
            </a:r>
            <a:r>
              <a:rPr lang="en-US" dirty="0">
                <a:latin typeface="Century Schoolbook" charset="0"/>
                <a:ea typeface="ＭＳ Ｐゴシック" charset="0"/>
              </a:rPr>
              <a:t>8 </a:t>
            </a:r>
            <a:r>
              <a:rPr lang="en-US" dirty="0" smtClean="0">
                <a:latin typeface="Century Schoolbook" charset="0"/>
                <a:ea typeface="ＭＳ Ｐゴシック" charset="0"/>
              </a:rPr>
              <a:t>TRILL </a:t>
            </a:r>
            <a:r>
              <a:rPr lang="en-US" dirty="0">
                <a:latin typeface="Century Schoolbook" charset="0"/>
                <a:ea typeface="ＭＳ Ｐゴシック" charset="0"/>
              </a:rPr>
              <a:t>Header (including Ethertype) + 12 </a:t>
            </a:r>
            <a:r>
              <a:rPr lang="en-US" dirty="0" smtClean="0">
                <a:latin typeface="Century Schoolbook" charset="0"/>
                <a:ea typeface="ＭＳ Ｐゴシック" charset="0"/>
              </a:rPr>
              <a:t>outer </a:t>
            </a:r>
            <a:r>
              <a:rPr lang="en-US" dirty="0">
                <a:latin typeface="Century Schoolbook" charset="0"/>
                <a:ea typeface="ＭＳ Ｐゴシック" charset="0"/>
              </a:rPr>
              <a:t>MAC </a:t>
            </a:r>
            <a:r>
              <a:rPr lang="en-US" dirty="0" smtClean="0">
                <a:latin typeface="Century Schoolbook" charset="0"/>
                <a:ea typeface="ＭＳ Ｐゴシック" charset="0"/>
              </a:rPr>
              <a:t>addresses)</a:t>
            </a:r>
          </a:p>
          <a:p>
            <a:pPr lvl="2"/>
            <a:r>
              <a:rPr lang="en-US" u="sng" dirty="0" smtClean="0">
                <a:latin typeface="Century Schoolbook" charset="0"/>
                <a:ea typeface="ＭＳ Ｐゴシック" charset="0"/>
              </a:rPr>
              <a:t>8</a:t>
            </a:r>
            <a:r>
              <a:rPr lang="en-US" dirty="0" smtClean="0">
                <a:latin typeface="Century Schoolbook" charset="0"/>
                <a:ea typeface="ＭＳ Ｐゴシック" charset="0"/>
              </a:rPr>
              <a:t> bytes for PPP</a:t>
            </a:r>
            <a:endParaRPr lang="en-US" dirty="0">
              <a:latin typeface="Century Schoolbook" charset="0"/>
              <a:ea typeface="ＭＳ Ｐゴシック" charset="0"/>
            </a:endParaRPr>
          </a:p>
          <a:p>
            <a:pPr lvl="1"/>
            <a:r>
              <a:rPr lang="en-US" dirty="0">
                <a:latin typeface="Century Schoolbook" charset="0"/>
                <a:ea typeface="ＭＳ Ｐゴシック" charset="0"/>
              </a:rPr>
              <a:t>SPBM</a:t>
            </a:r>
            <a:r>
              <a:rPr lang="en-US" dirty="0" smtClean="0">
                <a:latin typeface="Century Schoolbook" charset="0"/>
                <a:ea typeface="ＭＳ Ｐゴシック" charset="0"/>
              </a:rPr>
              <a:t>:</a:t>
            </a:r>
          </a:p>
          <a:p>
            <a:pPr lvl="2"/>
            <a:r>
              <a:rPr lang="en-US" u="sng" dirty="0" smtClean="0">
                <a:latin typeface="Century Schoolbook" charset="0"/>
                <a:ea typeface="ＭＳ Ｐゴシック" charset="0"/>
              </a:rPr>
              <a:t>22</a:t>
            </a:r>
            <a:r>
              <a:rPr lang="en-US" dirty="0" smtClean="0">
                <a:latin typeface="Century Schoolbook" charset="0"/>
                <a:ea typeface="ＭＳ Ｐゴシック" charset="0"/>
              </a:rPr>
              <a:t> bytes for Ethernet (+ </a:t>
            </a:r>
            <a:r>
              <a:rPr lang="en-US" dirty="0">
                <a:latin typeface="Century Schoolbook" charset="0"/>
                <a:ea typeface="ＭＳ Ｐゴシック" charset="0"/>
              </a:rPr>
              <a:t>18 </a:t>
            </a:r>
            <a:r>
              <a:rPr lang="en-US" dirty="0" smtClean="0">
                <a:latin typeface="Century Schoolbook" charset="0"/>
                <a:ea typeface="ＭＳ Ｐゴシック" charset="0"/>
              </a:rPr>
              <a:t>802.1ah </a:t>
            </a:r>
            <a:r>
              <a:rPr lang="en-US" dirty="0">
                <a:latin typeface="Century Schoolbook" charset="0"/>
                <a:ea typeface="ＭＳ Ｐゴシック" charset="0"/>
              </a:rPr>
              <a:t>tag </a:t>
            </a:r>
            <a:r>
              <a:rPr lang="en-US" dirty="0" smtClean="0">
                <a:latin typeface="Century Schoolbook" charset="0"/>
                <a:ea typeface="ＭＳ Ｐゴシック" charset="0"/>
              </a:rPr>
              <a:t>– 12 for </a:t>
            </a:r>
            <a:r>
              <a:rPr lang="en-US" dirty="0">
                <a:latin typeface="Century Schoolbook" charset="0"/>
                <a:ea typeface="ＭＳ Ｐゴシック" charset="0"/>
              </a:rPr>
              <a:t>MAC addresses </a:t>
            </a:r>
            <a:r>
              <a:rPr lang="en-US" dirty="0" smtClean="0">
                <a:latin typeface="Century Schoolbook" charset="0"/>
                <a:ea typeface="ＭＳ Ｐゴシック" charset="0"/>
              </a:rPr>
              <a:t>inside 802.1ah </a:t>
            </a:r>
            <a:r>
              <a:rPr lang="en-US" dirty="0">
                <a:latin typeface="Century Schoolbook" charset="0"/>
                <a:ea typeface="ＭＳ Ｐゴシック" charset="0"/>
              </a:rPr>
              <a:t>+ 4 </a:t>
            </a:r>
            <a:r>
              <a:rPr lang="en-US" dirty="0" smtClean="0">
                <a:latin typeface="Century Schoolbook" charset="0"/>
                <a:ea typeface="ＭＳ Ｐゴシック" charset="0"/>
              </a:rPr>
              <a:t>B</a:t>
            </a:r>
            <a:r>
              <a:rPr lang="en-US" dirty="0">
                <a:latin typeface="Century Schoolbook" charset="0"/>
                <a:ea typeface="ＭＳ Ｐゴシック" charset="0"/>
              </a:rPr>
              <a:t>-VLAN </a:t>
            </a:r>
            <a:r>
              <a:rPr lang="en-US" dirty="0" smtClean="0">
                <a:latin typeface="Century Schoolbook" charset="0"/>
                <a:ea typeface="ＭＳ Ｐゴシック" charset="0"/>
              </a:rPr>
              <a:t>+ </a:t>
            </a:r>
            <a:r>
              <a:rPr lang="en-US" dirty="0">
                <a:latin typeface="Century Schoolbook" charset="0"/>
                <a:ea typeface="ＭＳ Ｐゴシック" charset="0"/>
              </a:rPr>
              <a:t>12 </a:t>
            </a:r>
            <a:r>
              <a:rPr lang="en-US" dirty="0" smtClean="0">
                <a:latin typeface="Century Schoolbook" charset="0"/>
                <a:ea typeface="ＭＳ Ｐゴシック" charset="0"/>
              </a:rPr>
              <a:t>outer </a:t>
            </a:r>
            <a:r>
              <a:rPr lang="en-US" dirty="0">
                <a:latin typeface="Century Schoolbook" charset="0"/>
                <a:ea typeface="ＭＳ Ｐゴシック" charset="0"/>
              </a:rPr>
              <a:t>MAC </a:t>
            </a:r>
            <a:r>
              <a:rPr lang="en-US" dirty="0" smtClean="0">
                <a:latin typeface="Century Schoolbook" charset="0"/>
                <a:ea typeface="ＭＳ Ｐゴシック" charset="0"/>
              </a:rPr>
              <a:t>addresses)</a:t>
            </a:r>
          </a:p>
          <a:p>
            <a:pPr lvl="2"/>
            <a:r>
              <a:rPr lang="en-US" u="sng" dirty="0" smtClean="0">
                <a:latin typeface="Century Schoolbook" charset="0"/>
                <a:ea typeface="ＭＳ Ｐゴシック" charset="0"/>
              </a:rPr>
              <a:t>24</a:t>
            </a:r>
            <a:r>
              <a:rPr lang="en-US" dirty="0" smtClean="0">
                <a:latin typeface="Century Schoolbook" charset="0"/>
                <a:ea typeface="ＭＳ Ｐゴシック" charset="0"/>
              </a:rPr>
              <a:t> bytes for Ethernet over PPP, native PPP not supported</a:t>
            </a:r>
            <a:endParaRPr lang="en-US" dirty="0">
              <a:latin typeface="Century Schoolbook" charset="0"/>
              <a:ea typeface="ＭＳ Ｐゴシック" charset="0"/>
            </a:endParaRPr>
          </a:p>
          <a:p>
            <a:r>
              <a:rPr lang="en-US" dirty="0">
                <a:latin typeface="Century Schoolbook" charset="0"/>
                <a:ea typeface="ＭＳ Ｐゴシック" charset="0"/>
                <a:cs typeface="ＭＳ Ｐゴシック" charset="0"/>
              </a:rPr>
              <a:t>For complex multi-access links with multi-pathing:</a:t>
            </a:r>
          </a:p>
          <a:p>
            <a:pPr lvl="1"/>
            <a:r>
              <a:rPr lang="en-US" dirty="0">
                <a:latin typeface="Century Schoolbook" charset="0"/>
                <a:ea typeface="ＭＳ Ｐゴシック" charset="0"/>
              </a:rPr>
              <a:t>TRILL: </a:t>
            </a:r>
            <a:r>
              <a:rPr lang="en-US" u="sng" dirty="0">
                <a:latin typeface="Century Schoolbook" charset="0"/>
                <a:ea typeface="ＭＳ Ｐゴシック" charset="0"/>
              </a:rPr>
              <a:t>24</a:t>
            </a:r>
            <a:r>
              <a:rPr lang="en-US" dirty="0">
                <a:latin typeface="Century Schoolbook" charset="0"/>
                <a:ea typeface="ＭＳ Ｐゴシック" charset="0"/>
              </a:rPr>
              <a:t> bytes (20 + 4 for outer VLAN tag)</a:t>
            </a:r>
          </a:p>
          <a:p>
            <a:pPr lvl="1"/>
            <a:r>
              <a:rPr lang="en-US" dirty="0">
                <a:latin typeface="Century Schoolbook" charset="0"/>
                <a:ea typeface="ＭＳ Ｐゴシック" charset="0"/>
              </a:rPr>
              <a:t>SPBM: m</a:t>
            </a:r>
            <a:r>
              <a:rPr lang="en-US" dirty="0" smtClean="0">
                <a:latin typeface="Century Schoolbook" charset="0"/>
                <a:ea typeface="ＭＳ Ｐゴシック" charset="0"/>
              </a:rPr>
              <a:t>ulti-access links not supported</a:t>
            </a:r>
            <a:endParaRPr lang="en-US" dirty="0">
              <a:latin typeface="Century Schoolbook" charset="0"/>
              <a:ea typeface="ＭＳ Ｐゴシック" charset="0"/>
            </a:endParaRPr>
          </a:p>
        </p:txBody>
      </p:sp>
      <p:sp>
        <p:nvSpPr>
          <p:cNvPr id="4710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chemeClr val="tx2"/>
                </a:solidFill>
                <a:latin typeface="Century Schoolbook" charset="0"/>
              </a:rPr>
              <a:t>October 2013</a:t>
            </a:r>
            <a:endParaRPr lang="en-US" sz="1200" dirty="0">
              <a:solidFill>
                <a:schemeClr val="tx2"/>
              </a:solidFill>
              <a:latin typeface="Century Schoolbook" charset="0"/>
            </a:endParaRPr>
          </a:p>
        </p:txBody>
      </p:sp>
      <p:sp>
        <p:nvSpPr>
          <p:cNvPr id="471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E006E-1E7C-CF4E-82D8-2D6596ED8CF2}" type="slidenum">
              <a:rPr lang="en-US" sz="1400">
                <a:solidFill>
                  <a:srgbClr val="FFFFFF"/>
                </a:solidFill>
                <a:latin typeface="Century Schoolbook" charset="0"/>
              </a:rPr>
              <a:pPr eaLnBrk="1" hangingPunct="1"/>
              <a:t>102</a:t>
            </a:fld>
            <a:endParaRPr lang="en-US" sz="1400" dirty="0">
              <a:solidFill>
                <a:srgbClr val="FFFFFF"/>
              </a:solidFill>
              <a:latin typeface="Century Schoolbook" charset="0"/>
            </a:endParaRPr>
          </a:p>
        </p:txBody>
      </p:sp>
      <p:sp>
        <p:nvSpPr>
          <p:cNvPr id="4711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chemeClr val="tx2"/>
                </a:solidFill>
                <a:latin typeface="Century Schoolbook" charset="0"/>
              </a:rPr>
              <a:t>RIPE TRILL Tutorial</a:t>
            </a:r>
            <a:endParaRPr lang="en-US" sz="1200" dirty="0">
              <a:solidFill>
                <a:schemeClr val="tx2"/>
              </a:solidFill>
              <a:latin typeface="Century Schoolbook" charset="0"/>
            </a:endParaRPr>
          </a:p>
        </p:txBody>
      </p:sp>
    </p:spTree>
    <p:extLst>
      <p:ext uri="{BB962C8B-B14F-4D97-AF65-F5344CB8AC3E}">
        <p14:creationId xmlns:p14="http://schemas.microsoft.com/office/powerpoint/2010/main" val="801498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5235">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5235">
                                            <p:txEl>
                                              <p:pRg st="2" end="2"/>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95235">
                                            <p:txEl>
                                              <p:pRg st="4" end="4"/>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5235">
                                            <p:txEl>
                                              <p:pRg st="5" end="5"/>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523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95235">
                                            <p:txEl>
                                              <p:pRg st="7" end="7"/>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9523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952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p:txBody>
          <a:bodyPr>
            <a:noAutofit/>
          </a:bodyPr>
          <a:lstStyle/>
          <a:p>
            <a:pPr eaLnBrk="1" hangingPunct="1">
              <a:defRPr/>
            </a:pPr>
            <a:r>
              <a:rPr lang="en-US" sz="4000" b="1" cap="none" dirty="0" smtClean="0">
                <a:solidFill>
                  <a:srgbClr val="0000FF"/>
                </a:solidFill>
              </a:rPr>
              <a:t>Routing Computation</a:t>
            </a:r>
            <a:endParaRPr lang="en-US" sz="4000" b="1" cap="none" dirty="0" smtClean="0">
              <a:solidFill>
                <a:srgbClr val="0000FF"/>
              </a:solidFill>
              <a:ea typeface="ＭＳ Ｐゴシック" charset="-128"/>
              <a:cs typeface="ＭＳ Ｐゴシック" charset="-128"/>
            </a:endParaRPr>
          </a:p>
        </p:txBody>
      </p:sp>
      <p:sp>
        <p:nvSpPr>
          <p:cNvPr id="95235" name="Content Placeholder 2"/>
          <p:cNvSpPr>
            <a:spLocks noGrp="1"/>
          </p:cNvSpPr>
          <p:nvPr>
            <p:ph sz="quarter" idx="1"/>
          </p:nvPr>
        </p:nvSpPr>
        <p:spPr>
          <a:xfrm>
            <a:off x="457200" y="1417638"/>
            <a:ext cx="7467600" cy="5056187"/>
          </a:xfrm>
        </p:spPr>
        <p:txBody>
          <a:bodyPr/>
          <a:lstStyle/>
          <a:p>
            <a:r>
              <a:rPr lang="en-US" dirty="0" smtClean="0">
                <a:latin typeface="Century Schoolbook" charset="0"/>
                <a:ea typeface="ＭＳ Ｐゴシック" charset="0"/>
                <a:cs typeface="ＭＳ Ｐゴシック" charset="0"/>
              </a:rPr>
              <a:t>N = number of switches</a:t>
            </a:r>
            <a:br>
              <a:rPr lang="en-US" dirty="0" smtClean="0">
                <a:latin typeface="Century Schoolbook" charset="0"/>
                <a:ea typeface="ＭＳ Ｐゴシック" charset="0"/>
                <a:cs typeface="ＭＳ Ｐゴシック" charset="0"/>
              </a:rPr>
            </a:br>
            <a:r>
              <a:rPr lang="en-US" dirty="0" smtClean="0">
                <a:latin typeface="Century Schoolbook" charset="0"/>
                <a:ea typeface="ＭＳ Ｐゴシック" charset="0"/>
                <a:cs typeface="ＭＳ Ｐゴシック" charset="0"/>
              </a:rPr>
              <a:t>k = number of multi-paths</a:t>
            </a:r>
          </a:p>
          <a:p>
            <a:r>
              <a:rPr lang="en-US" dirty="0" smtClean="0">
                <a:latin typeface="Century Schoolbook" charset="0"/>
                <a:ea typeface="ＭＳ Ｐゴシック" charset="0"/>
                <a:cs typeface="ＭＳ Ｐゴシック" charset="0"/>
              </a:rPr>
              <a:t>IETF TRILL Standard</a:t>
            </a:r>
            <a:endParaRPr lang="en-US" dirty="0">
              <a:latin typeface="Century Schoolbook" charset="0"/>
              <a:ea typeface="ＭＳ Ｐゴシック" charset="0"/>
              <a:cs typeface="ＭＳ Ｐゴシック" charset="0"/>
            </a:endParaRPr>
          </a:p>
          <a:p>
            <a:pPr lvl="1"/>
            <a:r>
              <a:rPr lang="en-US" sz="2000" dirty="0">
                <a:latin typeface="Century Schoolbook" charset="0"/>
                <a:ea typeface="ＭＳ Ｐゴシック" charset="0"/>
              </a:rPr>
              <a:t>For </a:t>
            </a:r>
            <a:r>
              <a:rPr lang="en-US" sz="2000" dirty="0" smtClean="0">
                <a:latin typeface="Century Schoolbook" charset="0"/>
                <a:ea typeface="ＭＳ Ｐゴシック" charset="0"/>
              </a:rPr>
              <a:t>unicast frames, N×log</a:t>
            </a:r>
            <a:r>
              <a:rPr lang="en-US" sz="2000" dirty="0">
                <a:latin typeface="Century Schoolbook" charset="0"/>
                <a:ea typeface="ＭＳ Ｐゴシック" charset="0"/>
              </a:rPr>
              <a:t>(</a:t>
            </a:r>
            <a:r>
              <a:rPr lang="en-US" sz="2000" dirty="0" smtClean="0">
                <a:latin typeface="Century Schoolbook" charset="0"/>
                <a:ea typeface="ＭＳ Ｐゴシック" charset="0"/>
              </a:rPr>
              <a:t>N).</a:t>
            </a:r>
          </a:p>
          <a:p>
            <a:pPr lvl="2"/>
            <a:r>
              <a:rPr lang="en-US" dirty="0" smtClean="0">
                <a:latin typeface="Century Schoolbook" charset="0"/>
                <a:ea typeface="ＭＳ Ｐゴシック" charset="0"/>
              </a:rPr>
              <a:t>Arbitrary </a:t>
            </a:r>
            <a:r>
              <a:rPr lang="en-US" dirty="0">
                <a:latin typeface="Century Schoolbook" charset="0"/>
                <a:ea typeface="ＭＳ Ｐゴシック" charset="0"/>
              </a:rPr>
              <a:t>multi-pathing available by just keeping track of equal cost paths.</a:t>
            </a:r>
          </a:p>
          <a:p>
            <a:pPr lvl="1"/>
            <a:r>
              <a:rPr lang="en-US" sz="2000" dirty="0">
                <a:latin typeface="Century Schoolbook" charset="0"/>
                <a:ea typeface="ＭＳ Ｐゴシック" charset="0"/>
              </a:rPr>
              <a:t>For multi-</a:t>
            </a:r>
            <a:r>
              <a:rPr lang="en-US" sz="2000" dirty="0" smtClean="0">
                <a:latin typeface="Century Schoolbook" charset="0"/>
                <a:ea typeface="ＭＳ Ｐゴシック" charset="0"/>
              </a:rPr>
              <a:t>destination frames, k×N×log</a:t>
            </a:r>
            <a:r>
              <a:rPr lang="en-US" sz="2000" dirty="0">
                <a:latin typeface="Century Schoolbook" charset="0"/>
                <a:ea typeface="ＭＳ Ｐゴシック" charset="0"/>
              </a:rPr>
              <a:t>(</a:t>
            </a:r>
            <a:r>
              <a:rPr lang="en-US" sz="2000" dirty="0" smtClean="0">
                <a:latin typeface="Century Schoolbook" charset="0"/>
                <a:ea typeface="ＭＳ Ｐゴシック" charset="0"/>
              </a:rPr>
              <a:t>N) </a:t>
            </a:r>
            <a:r>
              <a:rPr lang="en-US" sz="2000" dirty="0">
                <a:latin typeface="Century Schoolbook" charset="0"/>
                <a:ea typeface="ＭＳ Ｐゴシック" charset="0"/>
              </a:rPr>
              <a:t>to have k distribution trees available.</a:t>
            </a:r>
          </a:p>
          <a:p>
            <a:r>
              <a:rPr lang="en-US" dirty="0" smtClean="0">
                <a:latin typeface="Century Schoolbook" charset="0"/>
                <a:ea typeface="ＭＳ Ｐゴシック" charset="0"/>
                <a:cs typeface="ＭＳ Ｐゴシック" charset="0"/>
              </a:rPr>
              <a:t>IEEE </a:t>
            </a:r>
            <a:r>
              <a:rPr lang="en-US" dirty="0" err="1" smtClean="0">
                <a:latin typeface="Century Schoolbook" charset="0"/>
                <a:ea typeface="ＭＳ Ｐゴシック" charset="0"/>
                <a:cs typeface="ＭＳ Ｐゴシック" charset="0"/>
              </a:rPr>
              <a:t>Std</a:t>
            </a:r>
            <a:r>
              <a:rPr lang="en-US" dirty="0" smtClean="0">
                <a:latin typeface="Century Schoolbook" charset="0"/>
                <a:ea typeface="ＭＳ Ｐゴシック" charset="0"/>
                <a:cs typeface="ＭＳ Ｐゴシック" charset="0"/>
              </a:rPr>
              <a:t> 802.1aq</a:t>
            </a:r>
            <a:endParaRPr lang="en-US" dirty="0">
              <a:latin typeface="Century Schoolbook" charset="0"/>
              <a:ea typeface="ＭＳ Ｐゴシック" charset="0"/>
              <a:cs typeface="ＭＳ Ｐゴシック" charset="0"/>
            </a:endParaRPr>
          </a:p>
          <a:p>
            <a:pPr lvl="1"/>
            <a:r>
              <a:rPr lang="en-US" sz="2000" dirty="0">
                <a:latin typeface="Century Schoolbook" charset="0"/>
                <a:ea typeface="ＭＳ Ｐゴシック" charset="0"/>
              </a:rPr>
              <a:t>Unicast and multi-destination </a:t>
            </a:r>
            <a:r>
              <a:rPr lang="en-US" sz="2000" dirty="0" smtClean="0">
                <a:latin typeface="Century Schoolbook" charset="0"/>
                <a:ea typeface="ＭＳ Ｐゴシック" charset="0"/>
              </a:rPr>
              <a:t>unified:</a:t>
            </a:r>
            <a:r>
              <a:rPr lang="en-US" sz="2000" dirty="0">
                <a:latin typeface="Century Schoolbook" charset="0"/>
                <a:ea typeface="ＭＳ Ｐゴシック" charset="0"/>
              </a:rPr>
              <a:t/>
            </a:r>
            <a:br>
              <a:rPr lang="en-US" sz="2000" dirty="0">
                <a:latin typeface="Century Schoolbook" charset="0"/>
                <a:ea typeface="ＭＳ Ｐゴシック" charset="0"/>
              </a:rPr>
            </a:br>
            <a:r>
              <a:rPr lang="en-US" sz="2000" dirty="0" smtClean="0">
                <a:latin typeface="Century Schoolbook" charset="0"/>
                <a:ea typeface="ＭＳ Ｐゴシック" charset="0"/>
              </a:rPr>
              <a:t>k×N</a:t>
            </a:r>
            <a:r>
              <a:rPr lang="en-US" sz="2000" baseline="30000" dirty="0" smtClean="0">
                <a:latin typeface="Century Schoolbook" charset="0"/>
                <a:ea typeface="ＭＳ Ｐゴシック" charset="0"/>
              </a:rPr>
              <a:t>2</a:t>
            </a:r>
            <a:r>
              <a:rPr lang="en-US" sz="2000" dirty="0" smtClean="0">
                <a:latin typeface="Century Schoolbook" charset="0"/>
                <a:ea typeface="ＭＳ Ｐゴシック" charset="0"/>
              </a:rPr>
              <a:t>×log(N) </a:t>
            </a:r>
            <a:r>
              <a:rPr lang="en-US" sz="2000" dirty="0">
                <a:latin typeface="Century Schoolbook" charset="0"/>
                <a:ea typeface="ＭＳ Ｐゴシック" charset="0"/>
              </a:rPr>
              <a:t>for k-way multi-</a:t>
            </a:r>
            <a:r>
              <a:rPr lang="en-US" sz="2000" dirty="0" err="1" smtClean="0">
                <a:latin typeface="Century Schoolbook" charset="0"/>
                <a:ea typeface="ＭＳ Ｐゴシック" charset="0"/>
              </a:rPr>
              <a:t>pathing</a:t>
            </a:r>
            <a:r>
              <a:rPr lang="en-US" sz="2000" dirty="0" smtClean="0">
                <a:latin typeface="Century Schoolbook" charset="0"/>
                <a:ea typeface="ＭＳ Ｐゴシック" charset="0"/>
              </a:rPr>
              <a:t>.</a:t>
            </a:r>
          </a:p>
          <a:p>
            <a:pPr lvl="1"/>
            <a:r>
              <a:rPr lang="en-US" sz="2000" dirty="0" smtClean="0">
                <a:latin typeface="Century Schoolbook" charset="0"/>
                <a:ea typeface="ＭＳ Ｐゴシック" charset="0"/>
              </a:rPr>
              <a:t>Planned to be improved by 802.1Qbp project.</a:t>
            </a:r>
            <a:endParaRPr lang="en-US" sz="2000" dirty="0">
              <a:latin typeface="Century Schoolbook" charset="0"/>
              <a:ea typeface="ＭＳ Ｐゴシック" charset="0"/>
            </a:endParaRPr>
          </a:p>
        </p:txBody>
      </p:sp>
      <p:sp>
        <p:nvSpPr>
          <p:cNvPr id="4915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chemeClr val="tx2"/>
                </a:solidFill>
                <a:latin typeface="Century Schoolbook" charset="0"/>
              </a:rPr>
              <a:t>October 2013</a:t>
            </a:r>
            <a:endParaRPr lang="en-US" sz="1200" dirty="0">
              <a:solidFill>
                <a:schemeClr val="tx2"/>
              </a:solidFill>
              <a:latin typeface="Century Schoolbook" charset="0"/>
            </a:endParaRPr>
          </a:p>
        </p:txBody>
      </p:sp>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0AE9B6-BECB-8547-A3D9-E307BE034617}" type="slidenum">
              <a:rPr lang="en-US" sz="1400">
                <a:solidFill>
                  <a:srgbClr val="FFFFFF"/>
                </a:solidFill>
                <a:latin typeface="Century Schoolbook" charset="0"/>
              </a:rPr>
              <a:pPr eaLnBrk="1" hangingPunct="1"/>
              <a:t>103</a:t>
            </a:fld>
            <a:endParaRPr lang="en-US" sz="1400" dirty="0">
              <a:solidFill>
                <a:srgbClr val="FFFFFF"/>
              </a:solidFill>
              <a:latin typeface="Century Schoolbook" charset="0"/>
            </a:endParaRPr>
          </a:p>
        </p:txBody>
      </p:sp>
      <p:sp>
        <p:nvSpPr>
          <p:cNvPr id="4915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chemeClr val="tx2"/>
                </a:solidFill>
                <a:latin typeface="Century Schoolbook" charset="0"/>
              </a:rPr>
              <a:t>RIPE TRILL Tutorial</a:t>
            </a:r>
            <a:endParaRPr lang="en-US" sz="1200" dirty="0">
              <a:solidFill>
                <a:schemeClr val="tx2"/>
              </a:solidFill>
              <a:latin typeface="Century Schoolbook" charset="0"/>
            </a:endParaRPr>
          </a:p>
        </p:txBody>
      </p:sp>
    </p:spTree>
    <p:extLst>
      <p:ext uri="{BB962C8B-B14F-4D97-AF65-F5344CB8AC3E}">
        <p14:creationId xmlns:p14="http://schemas.microsoft.com/office/powerpoint/2010/main" val="2464941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2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2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23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23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2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b="1" cap="none" dirty="0">
                <a:solidFill>
                  <a:srgbClr val="0000FF"/>
                </a:solidFill>
                <a:ea typeface="ＭＳ Ｐゴシック" charset="-128"/>
              </a:rPr>
              <a:t>Comparison with 801.1aq</a:t>
            </a:r>
            <a:endParaRPr lang="en-US" sz="4000" dirty="0" smtClean="0">
              <a:solidFill>
                <a:srgbClr val="0000FF"/>
              </a:solidFill>
              <a:ea typeface="ＭＳ Ｐゴシック" charset="-128"/>
            </a:endParaRPr>
          </a:p>
        </p:txBody>
      </p:sp>
      <p:sp>
        <p:nvSpPr>
          <p:cNvPr id="99331" name="Content Placeholder 6"/>
          <p:cNvSpPr>
            <a:spLocks noGrp="1"/>
          </p:cNvSpPr>
          <p:nvPr>
            <p:ph sz="quarter" idx="1"/>
          </p:nvPr>
        </p:nvSpPr>
        <p:spPr>
          <a:xfrm>
            <a:off x="457200" y="1600200"/>
            <a:ext cx="7467600" cy="4654549"/>
          </a:xfrm>
        </p:spPr>
        <p:txBody>
          <a:bodyPr/>
          <a:lstStyle/>
          <a:p>
            <a:r>
              <a:rPr lang="en-US" dirty="0" smtClean="0">
                <a:ea typeface="ＭＳ Ｐゴシック" charset="-128"/>
              </a:rPr>
              <a:t>OAM</a:t>
            </a:r>
          </a:p>
          <a:p>
            <a:pPr lvl="1"/>
            <a:r>
              <a:rPr lang="en-US" dirty="0">
                <a:ea typeface="ＭＳ Ｐゴシック" charset="-128"/>
              </a:rPr>
              <a:t>SPB:  Currently supports IEEE 802.1ag (Continuity Fault Management, CFM).</a:t>
            </a:r>
          </a:p>
          <a:p>
            <a:pPr lvl="1"/>
            <a:r>
              <a:rPr lang="en-US" dirty="0" smtClean="0">
                <a:ea typeface="ＭＳ Ｐゴシック" charset="-128"/>
              </a:rPr>
              <a:t>TRILL:  </a:t>
            </a:r>
            <a:r>
              <a:rPr lang="en-US" dirty="0">
                <a:ea typeface="ＭＳ Ｐゴシック" charset="-128"/>
              </a:rPr>
              <a:t>S</a:t>
            </a:r>
            <a:r>
              <a:rPr lang="en-US" dirty="0" smtClean="0">
                <a:ea typeface="ＭＳ Ｐゴシック" charset="-128"/>
              </a:rPr>
              <a:t>upports IETF BFD (Bidirectional Forwarding Detection) protocol and carrier-grade OAM</a:t>
            </a:r>
            <a:r>
              <a:rPr lang="en-US" dirty="0">
                <a:ea typeface="ＭＳ Ｐゴシック" charset="-128"/>
              </a:rPr>
              <a:t> </a:t>
            </a:r>
            <a:r>
              <a:rPr lang="en-US" dirty="0" smtClean="0">
                <a:ea typeface="ＭＳ Ｐゴシック" charset="-128"/>
              </a:rPr>
              <a:t>similar to CFM being developed</a:t>
            </a:r>
          </a:p>
          <a:p>
            <a:r>
              <a:rPr lang="en-US" dirty="0" smtClean="0">
                <a:ea typeface="ＭＳ Ｐゴシック" charset="-128"/>
              </a:rPr>
              <a:t>Data Label Granularity</a:t>
            </a:r>
          </a:p>
          <a:p>
            <a:pPr lvl="1"/>
            <a:r>
              <a:rPr lang="en-US" dirty="0">
                <a:ea typeface="ＭＳ Ｐゴシック" charset="-128"/>
              </a:rPr>
              <a:t>SPB:  Supports 4K VLANs </a:t>
            </a:r>
            <a:r>
              <a:rPr lang="en-US" dirty="0" smtClean="0">
                <a:ea typeface="ＭＳ Ｐゴシック" charset="-128"/>
              </a:rPr>
              <a:t>or 2</a:t>
            </a:r>
            <a:r>
              <a:rPr lang="en-US" dirty="0">
                <a:ea typeface="ＭＳ Ｐゴシック" charset="-128"/>
              </a:rPr>
              <a:t>**24 Service Identifiers.</a:t>
            </a:r>
          </a:p>
          <a:p>
            <a:pPr lvl="1"/>
            <a:r>
              <a:rPr lang="en-US" dirty="0" smtClean="0">
                <a:ea typeface="ＭＳ Ｐゴシック" charset="-128"/>
              </a:rPr>
              <a:t>TRILL:  Supports 4K VLANs and 2**24 Fine Grained Labels.</a:t>
            </a:r>
          </a:p>
        </p:txBody>
      </p:sp>
      <p:sp>
        <p:nvSpPr>
          <p:cNvPr id="99332"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9333" name="Footer Placeholder 3"/>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99334" name="Slide Number Placeholder 4"/>
          <p:cNvSpPr>
            <a:spLocks noGrp="1"/>
          </p:cNvSpPr>
          <p:nvPr>
            <p:ph type="sldNum" sz="quarter" idx="12"/>
          </p:nvPr>
        </p:nvSpPr>
        <p:spPr bwMode="auto">
          <a:noFill/>
          <a:ln>
            <a:miter lim="800000"/>
            <a:headEnd/>
            <a:tailEnd/>
          </a:ln>
        </p:spPr>
        <p:txBody>
          <a:bodyPr/>
          <a:lstStyle/>
          <a:p>
            <a:fld id="{4FBE77DF-1D0D-4DBC-9D96-1F128A2367DB}" type="slidenum">
              <a:rPr lang="en-US"/>
              <a:pPr/>
              <a:t>104</a:t>
            </a:fld>
            <a:endParaRPr lang="en-US" dirty="0"/>
          </a:p>
        </p:txBody>
      </p:sp>
    </p:spTree>
    <p:extLst>
      <p:ext uri="{BB962C8B-B14F-4D97-AF65-F5344CB8AC3E}">
        <p14:creationId xmlns:p14="http://schemas.microsoft.com/office/powerpoint/2010/main" val="155299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b="1" cap="none" dirty="0">
                <a:solidFill>
                  <a:srgbClr val="0000FF"/>
                </a:solidFill>
                <a:ea typeface="ＭＳ Ｐゴシック" charset="-128"/>
              </a:rPr>
              <a:t>Comparison with 801.1aq</a:t>
            </a:r>
            <a:endParaRPr lang="en-US" sz="4000" dirty="0" smtClean="0">
              <a:solidFill>
                <a:srgbClr val="0000FF"/>
              </a:solidFill>
              <a:ea typeface="ＭＳ Ｐゴシック" charset="-128"/>
            </a:endParaRPr>
          </a:p>
        </p:txBody>
      </p:sp>
      <p:sp>
        <p:nvSpPr>
          <p:cNvPr id="99331" name="Content Placeholder 6"/>
          <p:cNvSpPr>
            <a:spLocks noGrp="1"/>
          </p:cNvSpPr>
          <p:nvPr>
            <p:ph sz="quarter" idx="1"/>
          </p:nvPr>
        </p:nvSpPr>
        <p:spPr>
          <a:xfrm>
            <a:off x="457200" y="1600200"/>
            <a:ext cx="7467600" cy="4654549"/>
          </a:xfrm>
        </p:spPr>
        <p:txBody>
          <a:bodyPr/>
          <a:lstStyle/>
          <a:p>
            <a:r>
              <a:rPr lang="en-US" dirty="0">
                <a:ea typeface="ＭＳ Ｐゴシック" charset="-128"/>
              </a:rPr>
              <a:t>Peering:</a:t>
            </a:r>
          </a:p>
          <a:p>
            <a:pPr lvl="1"/>
            <a:r>
              <a:rPr lang="en-US" dirty="0">
                <a:ea typeface="ＭＳ Ｐゴシック" charset="-128"/>
              </a:rPr>
              <a:t>RBridges peer </a:t>
            </a:r>
            <a:r>
              <a:rPr lang="en-US" dirty="0" smtClean="0">
                <a:ea typeface="ＭＳ Ｐゴシック" charset="-128"/>
              </a:rPr>
              <a:t>through </a:t>
            </a:r>
            <a:r>
              <a:rPr lang="en-US" dirty="0">
                <a:ea typeface="ＭＳ Ｐゴシック" charset="-128"/>
              </a:rPr>
              <a:t>intervening bridges.</a:t>
            </a:r>
          </a:p>
          <a:p>
            <a:pPr lvl="1"/>
            <a:r>
              <a:rPr lang="en-US" dirty="0">
                <a:ea typeface="ＭＳ Ｐゴシック" charset="-128"/>
              </a:rPr>
              <a:t>SPB bridges must be directly connected and only peer within a contiguous SPB region.</a:t>
            </a:r>
          </a:p>
          <a:p>
            <a:r>
              <a:rPr lang="en-US" dirty="0" smtClean="0">
                <a:ea typeface="ＭＳ Ｐゴシック" charset="-128"/>
              </a:rPr>
              <a:t>Spanning Tree:</a:t>
            </a:r>
          </a:p>
          <a:p>
            <a:pPr lvl="1"/>
            <a:r>
              <a:rPr lang="en-US" dirty="0" smtClean="0">
                <a:ea typeface="ＭＳ Ｐゴシック" charset="-128"/>
              </a:rPr>
              <a:t>TRILL RBridges block spanning tree and provide a new level above bridging but below Layer 3 routing. </a:t>
            </a:r>
          </a:p>
          <a:p>
            <a:pPr lvl="1"/>
            <a:r>
              <a:rPr lang="en-US" dirty="0" smtClean="0">
                <a:ea typeface="ＭＳ Ｐゴシック" charset="-128"/>
              </a:rPr>
              <a:t>SPB bridges run at the bridging level. They continue to maintain a spanning tree (or multiple spanning trees) hooking together any attached bridging to produce one huge spanning tree. Frames are forwarded by spanning tree or by shortest path depending on VLAN.</a:t>
            </a:r>
          </a:p>
          <a:p>
            <a:endParaRPr lang="en-US" dirty="0" smtClean="0">
              <a:ea typeface="ＭＳ Ｐゴシック" charset="-128"/>
            </a:endParaRPr>
          </a:p>
        </p:txBody>
      </p:sp>
      <p:sp>
        <p:nvSpPr>
          <p:cNvPr id="99332"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9333" name="Footer Placeholder 3"/>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99334" name="Slide Number Placeholder 4"/>
          <p:cNvSpPr>
            <a:spLocks noGrp="1"/>
          </p:cNvSpPr>
          <p:nvPr>
            <p:ph type="sldNum" sz="quarter" idx="12"/>
          </p:nvPr>
        </p:nvSpPr>
        <p:spPr bwMode="auto">
          <a:noFill/>
          <a:ln>
            <a:miter lim="800000"/>
            <a:headEnd/>
            <a:tailEnd/>
          </a:ln>
        </p:spPr>
        <p:txBody>
          <a:bodyPr/>
          <a:lstStyle/>
          <a:p>
            <a:fld id="{4FBE77DF-1D0D-4DBC-9D96-1F128A2367DB}" type="slidenum">
              <a:rPr lang="en-US"/>
              <a:pPr/>
              <a:t>105</a:t>
            </a:fld>
            <a:endParaRPr lang="en-US" dirty="0"/>
          </a:p>
        </p:txBody>
      </p:sp>
    </p:spTree>
    <p:extLst>
      <p:ext uri="{BB962C8B-B14F-4D97-AF65-F5344CB8AC3E}">
        <p14:creationId xmlns:p14="http://schemas.microsoft.com/office/powerpoint/2010/main" val="1661093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b="1" dirty="0">
                <a:solidFill>
                  <a:srgbClr val="0000FF"/>
                </a:solidFill>
                <a:ea typeface="ＭＳ Ｐゴシック" charset="-128"/>
              </a:rPr>
              <a:t>Comparison with 801.1aq</a:t>
            </a:r>
            <a:endParaRPr lang="en-US" sz="4000" dirty="0" smtClean="0">
              <a:solidFill>
                <a:srgbClr val="0000FF"/>
              </a:solidFill>
              <a:ea typeface="ＭＳ Ｐゴシック" charset="-128"/>
            </a:endParaRPr>
          </a:p>
        </p:txBody>
      </p:sp>
      <p:sp>
        <p:nvSpPr>
          <p:cNvPr id="99332"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9333" name="Footer Placeholder 3"/>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99334" name="Slide Number Placeholder 4"/>
          <p:cNvSpPr>
            <a:spLocks noGrp="1"/>
          </p:cNvSpPr>
          <p:nvPr>
            <p:ph type="sldNum" sz="quarter" idx="12"/>
          </p:nvPr>
        </p:nvSpPr>
        <p:spPr bwMode="auto">
          <a:noFill/>
          <a:ln>
            <a:miter lim="800000"/>
            <a:headEnd/>
            <a:tailEnd/>
          </a:ln>
        </p:spPr>
        <p:txBody>
          <a:bodyPr/>
          <a:lstStyle/>
          <a:p>
            <a:fld id="{4FBE77DF-1D0D-4DBC-9D96-1F128A2367DB}" type="slidenum">
              <a:rPr lang="en-US"/>
              <a:pPr/>
              <a:t>106</a:t>
            </a:fld>
            <a:endParaRPr lang="en-US" dirty="0"/>
          </a:p>
        </p:txBody>
      </p:sp>
      <p:sp>
        <p:nvSpPr>
          <p:cNvPr id="7" name="Freeform 6"/>
          <p:cNvSpPr/>
          <p:nvPr/>
        </p:nvSpPr>
        <p:spPr>
          <a:xfrm>
            <a:off x="1318490" y="1477820"/>
            <a:ext cx="6489700" cy="4191000"/>
          </a:xfrm>
          <a:custGeom>
            <a:avLst/>
            <a:gdLst>
              <a:gd name="connsiteX0" fmla="*/ 1841500 w 6337300"/>
              <a:gd name="connsiteY0" fmla="*/ 3416300 h 4191000"/>
              <a:gd name="connsiteX1" fmla="*/ 1917700 w 6337300"/>
              <a:gd name="connsiteY1" fmla="*/ 3454400 h 4191000"/>
              <a:gd name="connsiteX2" fmla="*/ 1955800 w 6337300"/>
              <a:gd name="connsiteY2" fmla="*/ 3530600 h 4191000"/>
              <a:gd name="connsiteX3" fmla="*/ 1981200 w 6337300"/>
              <a:gd name="connsiteY3" fmla="*/ 3568700 h 4191000"/>
              <a:gd name="connsiteX4" fmla="*/ 1993900 w 6337300"/>
              <a:gd name="connsiteY4" fmla="*/ 3606800 h 4191000"/>
              <a:gd name="connsiteX5" fmla="*/ 2044700 w 6337300"/>
              <a:gd name="connsiteY5" fmla="*/ 3683000 h 4191000"/>
              <a:gd name="connsiteX6" fmla="*/ 2070100 w 6337300"/>
              <a:gd name="connsiteY6" fmla="*/ 3721100 h 4191000"/>
              <a:gd name="connsiteX7" fmla="*/ 2108200 w 6337300"/>
              <a:gd name="connsiteY7" fmla="*/ 3733800 h 4191000"/>
              <a:gd name="connsiteX8" fmla="*/ 2184400 w 6337300"/>
              <a:gd name="connsiteY8" fmla="*/ 3797300 h 4191000"/>
              <a:gd name="connsiteX9" fmla="*/ 2260600 w 6337300"/>
              <a:gd name="connsiteY9" fmla="*/ 3848100 h 4191000"/>
              <a:gd name="connsiteX10" fmla="*/ 2349500 w 6337300"/>
              <a:gd name="connsiteY10" fmla="*/ 3898900 h 4191000"/>
              <a:gd name="connsiteX11" fmla="*/ 2476500 w 6337300"/>
              <a:gd name="connsiteY11" fmla="*/ 3949700 h 4191000"/>
              <a:gd name="connsiteX12" fmla="*/ 2641600 w 6337300"/>
              <a:gd name="connsiteY12" fmla="*/ 3975100 h 4191000"/>
              <a:gd name="connsiteX13" fmla="*/ 2794000 w 6337300"/>
              <a:gd name="connsiteY13" fmla="*/ 4038600 h 4191000"/>
              <a:gd name="connsiteX14" fmla="*/ 2870200 w 6337300"/>
              <a:gd name="connsiteY14" fmla="*/ 4076700 h 4191000"/>
              <a:gd name="connsiteX15" fmla="*/ 3187700 w 6337300"/>
              <a:gd name="connsiteY15" fmla="*/ 4178300 h 4191000"/>
              <a:gd name="connsiteX16" fmla="*/ 3289300 w 6337300"/>
              <a:gd name="connsiteY16" fmla="*/ 4191000 h 4191000"/>
              <a:gd name="connsiteX17" fmla="*/ 3492500 w 6337300"/>
              <a:gd name="connsiteY17" fmla="*/ 4178300 h 4191000"/>
              <a:gd name="connsiteX18" fmla="*/ 3543300 w 6337300"/>
              <a:gd name="connsiteY18" fmla="*/ 4165600 h 4191000"/>
              <a:gd name="connsiteX19" fmla="*/ 3771900 w 6337300"/>
              <a:gd name="connsiteY19" fmla="*/ 4178300 h 4191000"/>
              <a:gd name="connsiteX20" fmla="*/ 4038600 w 6337300"/>
              <a:gd name="connsiteY20" fmla="*/ 4152900 h 4191000"/>
              <a:gd name="connsiteX21" fmla="*/ 4076700 w 6337300"/>
              <a:gd name="connsiteY21" fmla="*/ 4140200 h 4191000"/>
              <a:gd name="connsiteX22" fmla="*/ 4102100 w 6337300"/>
              <a:gd name="connsiteY22" fmla="*/ 4089400 h 4191000"/>
              <a:gd name="connsiteX23" fmla="*/ 4203700 w 6337300"/>
              <a:gd name="connsiteY23" fmla="*/ 4064000 h 4191000"/>
              <a:gd name="connsiteX24" fmla="*/ 4305300 w 6337300"/>
              <a:gd name="connsiteY24" fmla="*/ 4013200 h 4191000"/>
              <a:gd name="connsiteX25" fmla="*/ 4559300 w 6337300"/>
              <a:gd name="connsiteY25" fmla="*/ 3835400 h 4191000"/>
              <a:gd name="connsiteX26" fmla="*/ 4610100 w 6337300"/>
              <a:gd name="connsiteY26" fmla="*/ 3771900 h 4191000"/>
              <a:gd name="connsiteX27" fmla="*/ 4699000 w 6337300"/>
              <a:gd name="connsiteY27" fmla="*/ 3708400 h 4191000"/>
              <a:gd name="connsiteX28" fmla="*/ 4787900 w 6337300"/>
              <a:gd name="connsiteY28" fmla="*/ 3695700 h 4191000"/>
              <a:gd name="connsiteX29" fmla="*/ 4826000 w 6337300"/>
              <a:gd name="connsiteY29" fmla="*/ 3683000 h 4191000"/>
              <a:gd name="connsiteX30" fmla="*/ 4902200 w 6337300"/>
              <a:gd name="connsiteY30" fmla="*/ 3670300 h 4191000"/>
              <a:gd name="connsiteX31" fmla="*/ 4965700 w 6337300"/>
              <a:gd name="connsiteY31" fmla="*/ 3632200 h 4191000"/>
              <a:gd name="connsiteX32" fmla="*/ 5168900 w 6337300"/>
              <a:gd name="connsiteY32" fmla="*/ 3517900 h 4191000"/>
              <a:gd name="connsiteX33" fmla="*/ 5232400 w 6337300"/>
              <a:gd name="connsiteY33" fmla="*/ 3467100 h 4191000"/>
              <a:gd name="connsiteX34" fmla="*/ 5270500 w 6337300"/>
              <a:gd name="connsiteY34" fmla="*/ 3416300 h 4191000"/>
              <a:gd name="connsiteX35" fmla="*/ 5473700 w 6337300"/>
              <a:gd name="connsiteY35" fmla="*/ 3352800 h 4191000"/>
              <a:gd name="connsiteX36" fmla="*/ 5511800 w 6337300"/>
              <a:gd name="connsiteY36" fmla="*/ 3314700 h 4191000"/>
              <a:gd name="connsiteX37" fmla="*/ 5600700 w 6337300"/>
              <a:gd name="connsiteY37" fmla="*/ 3225800 h 4191000"/>
              <a:gd name="connsiteX38" fmla="*/ 5651500 w 6337300"/>
              <a:gd name="connsiteY38" fmla="*/ 3149600 h 4191000"/>
              <a:gd name="connsiteX39" fmla="*/ 5676900 w 6337300"/>
              <a:gd name="connsiteY39" fmla="*/ 3098800 h 4191000"/>
              <a:gd name="connsiteX40" fmla="*/ 5765800 w 6337300"/>
              <a:gd name="connsiteY40" fmla="*/ 3086100 h 4191000"/>
              <a:gd name="connsiteX41" fmla="*/ 5867400 w 6337300"/>
              <a:gd name="connsiteY41" fmla="*/ 3048000 h 4191000"/>
              <a:gd name="connsiteX42" fmla="*/ 5905500 w 6337300"/>
              <a:gd name="connsiteY42" fmla="*/ 3022600 h 4191000"/>
              <a:gd name="connsiteX43" fmla="*/ 6007100 w 6337300"/>
              <a:gd name="connsiteY43" fmla="*/ 2971800 h 4191000"/>
              <a:gd name="connsiteX44" fmla="*/ 6108700 w 6337300"/>
              <a:gd name="connsiteY44" fmla="*/ 2895600 h 4191000"/>
              <a:gd name="connsiteX45" fmla="*/ 6146800 w 6337300"/>
              <a:gd name="connsiteY45" fmla="*/ 2844800 h 4191000"/>
              <a:gd name="connsiteX46" fmla="*/ 6197600 w 6337300"/>
              <a:gd name="connsiteY46" fmla="*/ 2794000 h 4191000"/>
              <a:gd name="connsiteX47" fmla="*/ 6235700 w 6337300"/>
              <a:gd name="connsiteY47" fmla="*/ 2705100 h 4191000"/>
              <a:gd name="connsiteX48" fmla="*/ 6273800 w 6337300"/>
              <a:gd name="connsiteY48" fmla="*/ 2654300 h 4191000"/>
              <a:gd name="connsiteX49" fmla="*/ 6324600 w 6337300"/>
              <a:gd name="connsiteY49" fmla="*/ 2463800 h 4191000"/>
              <a:gd name="connsiteX50" fmla="*/ 6337300 w 6337300"/>
              <a:gd name="connsiteY50" fmla="*/ 2413000 h 4191000"/>
              <a:gd name="connsiteX51" fmla="*/ 6324600 w 6337300"/>
              <a:gd name="connsiteY51" fmla="*/ 2082800 h 4191000"/>
              <a:gd name="connsiteX52" fmla="*/ 6311900 w 6337300"/>
              <a:gd name="connsiteY52" fmla="*/ 2006600 h 4191000"/>
              <a:gd name="connsiteX53" fmla="*/ 6286500 w 6337300"/>
              <a:gd name="connsiteY53" fmla="*/ 1955800 h 4191000"/>
              <a:gd name="connsiteX54" fmla="*/ 6210300 w 6337300"/>
              <a:gd name="connsiteY54" fmla="*/ 1905000 h 4191000"/>
              <a:gd name="connsiteX55" fmla="*/ 6184900 w 6337300"/>
              <a:gd name="connsiteY55" fmla="*/ 1866900 h 4191000"/>
              <a:gd name="connsiteX56" fmla="*/ 6146800 w 6337300"/>
              <a:gd name="connsiteY56" fmla="*/ 1854200 h 4191000"/>
              <a:gd name="connsiteX57" fmla="*/ 6108700 w 6337300"/>
              <a:gd name="connsiteY57" fmla="*/ 1778000 h 4191000"/>
              <a:gd name="connsiteX58" fmla="*/ 6032500 w 6337300"/>
              <a:gd name="connsiteY58" fmla="*/ 1752600 h 4191000"/>
              <a:gd name="connsiteX59" fmla="*/ 6019800 w 6337300"/>
              <a:gd name="connsiteY59" fmla="*/ 1714500 h 4191000"/>
              <a:gd name="connsiteX60" fmla="*/ 5981700 w 6337300"/>
              <a:gd name="connsiteY60" fmla="*/ 1689100 h 4191000"/>
              <a:gd name="connsiteX61" fmla="*/ 5867400 w 6337300"/>
              <a:gd name="connsiteY61" fmla="*/ 1587500 h 4191000"/>
              <a:gd name="connsiteX62" fmla="*/ 5854700 w 6337300"/>
              <a:gd name="connsiteY62" fmla="*/ 1549400 h 4191000"/>
              <a:gd name="connsiteX63" fmla="*/ 5816600 w 6337300"/>
              <a:gd name="connsiteY63" fmla="*/ 1460500 h 4191000"/>
              <a:gd name="connsiteX64" fmla="*/ 5791200 w 6337300"/>
              <a:gd name="connsiteY64" fmla="*/ 1308100 h 4191000"/>
              <a:gd name="connsiteX65" fmla="*/ 5753100 w 6337300"/>
              <a:gd name="connsiteY65" fmla="*/ 1231900 h 4191000"/>
              <a:gd name="connsiteX66" fmla="*/ 5727700 w 6337300"/>
              <a:gd name="connsiteY66" fmla="*/ 1155700 h 4191000"/>
              <a:gd name="connsiteX67" fmla="*/ 5676900 w 6337300"/>
              <a:gd name="connsiteY67" fmla="*/ 800100 h 4191000"/>
              <a:gd name="connsiteX68" fmla="*/ 5664200 w 6337300"/>
              <a:gd name="connsiteY68" fmla="*/ 762000 h 4191000"/>
              <a:gd name="connsiteX69" fmla="*/ 5600700 w 6337300"/>
              <a:gd name="connsiteY69" fmla="*/ 609600 h 4191000"/>
              <a:gd name="connsiteX70" fmla="*/ 5524500 w 6337300"/>
              <a:gd name="connsiteY70" fmla="*/ 520700 h 4191000"/>
              <a:gd name="connsiteX71" fmla="*/ 5499100 w 6337300"/>
              <a:gd name="connsiteY71" fmla="*/ 482600 h 4191000"/>
              <a:gd name="connsiteX72" fmla="*/ 5448300 w 6337300"/>
              <a:gd name="connsiteY72" fmla="*/ 457200 h 4191000"/>
              <a:gd name="connsiteX73" fmla="*/ 5334000 w 6337300"/>
              <a:gd name="connsiteY73" fmla="*/ 381000 h 4191000"/>
              <a:gd name="connsiteX74" fmla="*/ 5270500 w 6337300"/>
              <a:gd name="connsiteY74" fmla="*/ 355600 h 4191000"/>
              <a:gd name="connsiteX75" fmla="*/ 5219700 w 6337300"/>
              <a:gd name="connsiteY75" fmla="*/ 342900 h 4191000"/>
              <a:gd name="connsiteX76" fmla="*/ 5181600 w 6337300"/>
              <a:gd name="connsiteY76" fmla="*/ 330200 h 4191000"/>
              <a:gd name="connsiteX77" fmla="*/ 4914900 w 6337300"/>
              <a:gd name="connsiteY77" fmla="*/ 342900 h 4191000"/>
              <a:gd name="connsiteX78" fmla="*/ 4851400 w 6337300"/>
              <a:gd name="connsiteY78" fmla="*/ 355600 h 4191000"/>
              <a:gd name="connsiteX79" fmla="*/ 4762500 w 6337300"/>
              <a:gd name="connsiteY79" fmla="*/ 393700 h 4191000"/>
              <a:gd name="connsiteX80" fmla="*/ 4546600 w 6337300"/>
              <a:gd name="connsiteY80" fmla="*/ 406400 h 4191000"/>
              <a:gd name="connsiteX81" fmla="*/ 4343400 w 6337300"/>
              <a:gd name="connsiteY81" fmla="*/ 406400 h 4191000"/>
              <a:gd name="connsiteX82" fmla="*/ 4241800 w 6337300"/>
              <a:gd name="connsiteY82" fmla="*/ 355600 h 4191000"/>
              <a:gd name="connsiteX83" fmla="*/ 4140200 w 6337300"/>
              <a:gd name="connsiteY83" fmla="*/ 317500 h 4191000"/>
              <a:gd name="connsiteX84" fmla="*/ 4064000 w 6337300"/>
              <a:gd name="connsiteY84" fmla="*/ 292100 h 4191000"/>
              <a:gd name="connsiteX85" fmla="*/ 3987800 w 6337300"/>
              <a:gd name="connsiteY85" fmla="*/ 254000 h 4191000"/>
              <a:gd name="connsiteX86" fmla="*/ 3949700 w 6337300"/>
              <a:gd name="connsiteY86" fmla="*/ 228600 h 4191000"/>
              <a:gd name="connsiteX87" fmla="*/ 3898900 w 6337300"/>
              <a:gd name="connsiteY87" fmla="*/ 215900 h 4191000"/>
              <a:gd name="connsiteX88" fmla="*/ 3848100 w 6337300"/>
              <a:gd name="connsiteY88" fmla="*/ 190500 h 4191000"/>
              <a:gd name="connsiteX89" fmla="*/ 3784600 w 6337300"/>
              <a:gd name="connsiteY89" fmla="*/ 165100 h 4191000"/>
              <a:gd name="connsiteX90" fmla="*/ 3746500 w 6337300"/>
              <a:gd name="connsiteY90" fmla="*/ 152400 h 4191000"/>
              <a:gd name="connsiteX91" fmla="*/ 3606800 w 6337300"/>
              <a:gd name="connsiteY91" fmla="*/ 63500 h 4191000"/>
              <a:gd name="connsiteX92" fmla="*/ 3517900 w 6337300"/>
              <a:gd name="connsiteY92" fmla="*/ 38100 h 4191000"/>
              <a:gd name="connsiteX93" fmla="*/ 3479800 w 6337300"/>
              <a:gd name="connsiteY93" fmla="*/ 25400 h 4191000"/>
              <a:gd name="connsiteX94" fmla="*/ 3289300 w 6337300"/>
              <a:gd name="connsiteY94" fmla="*/ 0 h 4191000"/>
              <a:gd name="connsiteX95" fmla="*/ 2159000 w 6337300"/>
              <a:gd name="connsiteY95" fmla="*/ 12700 h 4191000"/>
              <a:gd name="connsiteX96" fmla="*/ 1892300 w 6337300"/>
              <a:gd name="connsiteY96" fmla="*/ 25400 h 4191000"/>
              <a:gd name="connsiteX97" fmla="*/ 1727200 w 6337300"/>
              <a:gd name="connsiteY97" fmla="*/ 63500 h 4191000"/>
              <a:gd name="connsiteX98" fmla="*/ 1676400 w 6337300"/>
              <a:gd name="connsiteY98" fmla="*/ 88900 h 4191000"/>
              <a:gd name="connsiteX99" fmla="*/ 1612900 w 6337300"/>
              <a:gd name="connsiteY99" fmla="*/ 114300 h 4191000"/>
              <a:gd name="connsiteX100" fmla="*/ 1574800 w 6337300"/>
              <a:gd name="connsiteY100" fmla="*/ 127000 h 4191000"/>
              <a:gd name="connsiteX101" fmla="*/ 1485900 w 6337300"/>
              <a:gd name="connsiteY101" fmla="*/ 177800 h 4191000"/>
              <a:gd name="connsiteX102" fmla="*/ 1460500 w 6337300"/>
              <a:gd name="connsiteY102" fmla="*/ 215900 h 4191000"/>
              <a:gd name="connsiteX103" fmla="*/ 1397000 w 6337300"/>
              <a:gd name="connsiteY103" fmla="*/ 241300 h 4191000"/>
              <a:gd name="connsiteX104" fmla="*/ 1346200 w 6337300"/>
              <a:gd name="connsiteY104" fmla="*/ 266700 h 4191000"/>
              <a:gd name="connsiteX105" fmla="*/ 1282700 w 6337300"/>
              <a:gd name="connsiteY105" fmla="*/ 292100 h 4191000"/>
              <a:gd name="connsiteX106" fmla="*/ 1168400 w 6337300"/>
              <a:gd name="connsiteY106" fmla="*/ 419100 h 4191000"/>
              <a:gd name="connsiteX107" fmla="*/ 1054100 w 6337300"/>
              <a:gd name="connsiteY107" fmla="*/ 533400 h 4191000"/>
              <a:gd name="connsiteX108" fmla="*/ 952500 w 6337300"/>
              <a:gd name="connsiteY108" fmla="*/ 635000 h 4191000"/>
              <a:gd name="connsiteX109" fmla="*/ 939800 w 6337300"/>
              <a:gd name="connsiteY109" fmla="*/ 673100 h 4191000"/>
              <a:gd name="connsiteX110" fmla="*/ 876300 w 6337300"/>
              <a:gd name="connsiteY110" fmla="*/ 698500 h 4191000"/>
              <a:gd name="connsiteX111" fmla="*/ 812800 w 6337300"/>
              <a:gd name="connsiteY111" fmla="*/ 736600 h 4191000"/>
              <a:gd name="connsiteX112" fmla="*/ 723900 w 6337300"/>
              <a:gd name="connsiteY112" fmla="*/ 800100 h 4191000"/>
              <a:gd name="connsiteX113" fmla="*/ 635000 w 6337300"/>
              <a:gd name="connsiteY113" fmla="*/ 863600 h 4191000"/>
              <a:gd name="connsiteX114" fmla="*/ 508000 w 6337300"/>
              <a:gd name="connsiteY114" fmla="*/ 965200 h 4191000"/>
              <a:gd name="connsiteX115" fmla="*/ 457200 w 6337300"/>
              <a:gd name="connsiteY115" fmla="*/ 1003300 h 4191000"/>
              <a:gd name="connsiteX116" fmla="*/ 431800 w 6337300"/>
              <a:gd name="connsiteY116" fmla="*/ 1041400 h 4191000"/>
              <a:gd name="connsiteX117" fmla="*/ 368300 w 6337300"/>
              <a:gd name="connsiteY117" fmla="*/ 1117600 h 4191000"/>
              <a:gd name="connsiteX118" fmla="*/ 330200 w 6337300"/>
              <a:gd name="connsiteY118" fmla="*/ 1155700 h 4191000"/>
              <a:gd name="connsiteX119" fmla="*/ 304800 w 6337300"/>
              <a:gd name="connsiteY119" fmla="*/ 1193800 h 4191000"/>
              <a:gd name="connsiteX120" fmla="*/ 266700 w 6337300"/>
              <a:gd name="connsiteY120" fmla="*/ 1231900 h 4191000"/>
              <a:gd name="connsiteX121" fmla="*/ 241300 w 6337300"/>
              <a:gd name="connsiteY121" fmla="*/ 1270000 h 4191000"/>
              <a:gd name="connsiteX122" fmla="*/ 203200 w 6337300"/>
              <a:gd name="connsiteY122" fmla="*/ 1295400 h 4191000"/>
              <a:gd name="connsiteX123" fmla="*/ 152400 w 6337300"/>
              <a:gd name="connsiteY123" fmla="*/ 1333500 h 4191000"/>
              <a:gd name="connsiteX124" fmla="*/ 76200 w 6337300"/>
              <a:gd name="connsiteY124" fmla="*/ 1397000 h 4191000"/>
              <a:gd name="connsiteX125" fmla="*/ 38100 w 6337300"/>
              <a:gd name="connsiteY125" fmla="*/ 1511300 h 4191000"/>
              <a:gd name="connsiteX126" fmla="*/ 25400 w 6337300"/>
              <a:gd name="connsiteY126" fmla="*/ 1549400 h 4191000"/>
              <a:gd name="connsiteX127" fmla="*/ 0 w 6337300"/>
              <a:gd name="connsiteY127" fmla="*/ 1587500 h 4191000"/>
              <a:gd name="connsiteX128" fmla="*/ 12700 w 6337300"/>
              <a:gd name="connsiteY128" fmla="*/ 1879600 h 4191000"/>
              <a:gd name="connsiteX129" fmla="*/ 38100 w 6337300"/>
              <a:gd name="connsiteY129" fmla="*/ 1930400 h 4191000"/>
              <a:gd name="connsiteX130" fmla="*/ 63500 w 6337300"/>
              <a:gd name="connsiteY130" fmla="*/ 2006600 h 4191000"/>
              <a:gd name="connsiteX131" fmla="*/ 76200 w 6337300"/>
              <a:gd name="connsiteY131" fmla="*/ 2044700 h 4191000"/>
              <a:gd name="connsiteX132" fmla="*/ 152400 w 6337300"/>
              <a:gd name="connsiteY132" fmla="*/ 2171700 h 4191000"/>
              <a:gd name="connsiteX133" fmla="*/ 177800 w 6337300"/>
              <a:gd name="connsiteY133" fmla="*/ 2209800 h 4191000"/>
              <a:gd name="connsiteX134" fmla="*/ 228600 w 6337300"/>
              <a:gd name="connsiteY134" fmla="*/ 2298700 h 4191000"/>
              <a:gd name="connsiteX135" fmla="*/ 355600 w 6337300"/>
              <a:gd name="connsiteY135" fmla="*/ 2362200 h 4191000"/>
              <a:gd name="connsiteX136" fmla="*/ 393700 w 6337300"/>
              <a:gd name="connsiteY136" fmla="*/ 2387600 h 4191000"/>
              <a:gd name="connsiteX137" fmla="*/ 457200 w 6337300"/>
              <a:gd name="connsiteY137" fmla="*/ 2451100 h 4191000"/>
              <a:gd name="connsiteX138" fmla="*/ 469900 w 6337300"/>
              <a:gd name="connsiteY138" fmla="*/ 2514600 h 4191000"/>
              <a:gd name="connsiteX139" fmla="*/ 495300 w 6337300"/>
              <a:gd name="connsiteY139" fmla="*/ 2628900 h 4191000"/>
              <a:gd name="connsiteX140" fmla="*/ 520700 w 6337300"/>
              <a:gd name="connsiteY140" fmla="*/ 2667000 h 4191000"/>
              <a:gd name="connsiteX141" fmla="*/ 558800 w 6337300"/>
              <a:gd name="connsiteY141" fmla="*/ 2692400 h 4191000"/>
              <a:gd name="connsiteX142" fmla="*/ 596900 w 6337300"/>
              <a:gd name="connsiteY142" fmla="*/ 3200400 h 4191000"/>
              <a:gd name="connsiteX143" fmla="*/ 622300 w 6337300"/>
              <a:gd name="connsiteY143" fmla="*/ 3340100 h 4191000"/>
              <a:gd name="connsiteX144" fmla="*/ 647700 w 6337300"/>
              <a:gd name="connsiteY144" fmla="*/ 3378200 h 4191000"/>
              <a:gd name="connsiteX145" fmla="*/ 673100 w 6337300"/>
              <a:gd name="connsiteY145" fmla="*/ 3454400 h 4191000"/>
              <a:gd name="connsiteX146" fmla="*/ 685800 w 6337300"/>
              <a:gd name="connsiteY146" fmla="*/ 3492500 h 4191000"/>
              <a:gd name="connsiteX147" fmla="*/ 787400 w 6337300"/>
              <a:gd name="connsiteY147" fmla="*/ 3517900 h 4191000"/>
              <a:gd name="connsiteX148" fmla="*/ 1257300 w 6337300"/>
              <a:gd name="connsiteY148" fmla="*/ 3505200 h 4191000"/>
              <a:gd name="connsiteX149" fmla="*/ 1320800 w 6337300"/>
              <a:gd name="connsiteY149" fmla="*/ 3492500 h 4191000"/>
              <a:gd name="connsiteX150" fmla="*/ 1549400 w 6337300"/>
              <a:gd name="connsiteY150" fmla="*/ 3454400 h 4191000"/>
              <a:gd name="connsiteX151" fmla="*/ 1663700 w 6337300"/>
              <a:gd name="connsiteY151" fmla="*/ 3416300 h 4191000"/>
              <a:gd name="connsiteX152" fmla="*/ 1701800 w 6337300"/>
              <a:gd name="connsiteY152" fmla="*/ 3403600 h 4191000"/>
              <a:gd name="connsiteX153" fmla="*/ 1841500 w 6337300"/>
              <a:gd name="connsiteY153" fmla="*/ 3416300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37300" h="4191000">
                <a:moveTo>
                  <a:pt x="1841500" y="3416300"/>
                </a:moveTo>
                <a:cubicBezTo>
                  <a:pt x="1872488" y="3426629"/>
                  <a:pt x="1893081" y="3429781"/>
                  <a:pt x="1917700" y="3454400"/>
                </a:cubicBezTo>
                <a:cubicBezTo>
                  <a:pt x="1954096" y="3490796"/>
                  <a:pt x="1935142" y="3489283"/>
                  <a:pt x="1955800" y="3530600"/>
                </a:cubicBezTo>
                <a:cubicBezTo>
                  <a:pt x="1962626" y="3544252"/>
                  <a:pt x="1974374" y="3555048"/>
                  <a:pt x="1981200" y="3568700"/>
                </a:cubicBezTo>
                <a:cubicBezTo>
                  <a:pt x="1987187" y="3580674"/>
                  <a:pt x="1987399" y="3595098"/>
                  <a:pt x="1993900" y="3606800"/>
                </a:cubicBezTo>
                <a:cubicBezTo>
                  <a:pt x="2008725" y="3633485"/>
                  <a:pt x="2027767" y="3657600"/>
                  <a:pt x="2044700" y="3683000"/>
                </a:cubicBezTo>
                <a:cubicBezTo>
                  <a:pt x="2053167" y="3695700"/>
                  <a:pt x="2055620" y="3716273"/>
                  <a:pt x="2070100" y="3721100"/>
                </a:cubicBezTo>
                <a:lnTo>
                  <a:pt x="2108200" y="3733800"/>
                </a:lnTo>
                <a:cubicBezTo>
                  <a:pt x="2219510" y="3845110"/>
                  <a:pt x="2078312" y="3708893"/>
                  <a:pt x="2184400" y="3797300"/>
                </a:cubicBezTo>
                <a:cubicBezTo>
                  <a:pt x="2247821" y="3850151"/>
                  <a:pt x="2193643" y="3825781"/>
                  <a:pt x="2260600" y="3848100"/>
                </a:cubicBezTo>
                <a:cubicBezTo>
                  <a:pt x="2325083" y="3912583"/>
                  <a:pt x="2267631" y="3868199"/>
                  <a:pt x="2349500" y="3898900"/>
                </a:cubicBezTo>
                <a:cubicBezTo>
                  <a:pt x="2409865" y="3921537"/>
                  <a:pt x="2402679" y="3939154"/>
                  <a:pt x="2476500" y="3949700"/>
                </a:cubicBezTo>
                <a:cubicBezTo>
                  <a:pt x="2590892" y="3966042"/>
                  <a:pt x="2535873" y="3957479"/>
                  <a:pt x="2641600" y="3975100"/>
                </a:cubicBezTo>
                <a:cubicBezTo>
                  <a:pt x="2692400" y="3996267"/>
                  <a:pt x="2744777" y="4013988"/>
                  <a:pt x="2794000" y="4038600"/>
                </a:cubicBezTo>
                <a:cubicBezTo>
                  <a:pt x="2819400" y="4051300"/>
                  <a:pt x="2844098" y="4065513"/>
                  <a:pt x="2870200" y="4076700"/>
                </a:cubicBezTo>
                <a:cubicBezTo>
                  <a:pt x="2944400" y="4108500"/>
                  <a:pt x="3139600" y="4172287"/>
                  <a:pt x="3187700" y="4178300"/>
                </a:cubicBezTo>
                <a:lnTo>
                  <a:pt x="3289300" y="4191000"/>
                </a:lnTo>
                <a:cubicBezTo>
                  <a:pt x="3357033" y="4186767"/>
                  <a:pt x="3424971" y="4185053"/>
                  <a:pt x="3492500" y="4178300"/>
                </a:cubicBezTo>
                <a:cubicBezTo>
                  <a:pt x="3509868" y="4176563"/>
                  <a:pt x="3525846" y="4165600"/>
                  <a:pt x="3543300" y="4165600"/>
                </a:cubicBezTo>
                <a:cubicBezTo>
                  <a:pt x="3619618" y="4165600"/>
                  <a:pt x="3695700" y="4174067"/>
                  <a:pt x="3771900" y="4178300"/>
                </a:cubicBezTo>
                <a:cubicBezTo>
                  <a:pt x="3887613" y="4171068"/>
                  <a:pt x="3943232" y="4176742"/>
                  <a:pt x="4038600" y="4152900"/>
                </a:cubicBezTo>
                <a:cubicBezTo>
                  <a:pt x="4051587" y="4149653"/>
                  <a:pt x="4064000" y="4144433"/>
                  <a:pt x="4076700" y="4140200"/>
                </a:cubicBezTo>
                <a:cubicBezTo>
                  <a:pt x="4085167" y="4123267"/>
                  <a:pt x="4085866" y="4099140"/>
                  <a:pt x="4102100" y="4089400"/>
                </a:cubicBezTo>
                <a:cubicBezTo>
                  <a:pt x="4132034" y="4071439"/>
                  <a:pt x="4171014" y="4076257"/>
                  <a:pt x="4203700" y="4064000"/>
                </a:cubicBezTo>
                <a:cubicBezTo>
                  <a:pt x="4239153" y="4050705"/>
                  <a:pt x="4273356" y="4033528"/>
                  <a:pt x="4305300" y="4013200"/>
                </a:cubicBezTo>
                <a:cubicBezTo>
                  <a:pt x="4346795" y="3986794"/>
                  <a:pt x="4522919" y="3880877"/>
                  <a:pt x="4559300" y="3835400"/>
                </a:cubicBezTo>
                <a:cubicBezTo>
                  <a:pt x="4576233" y="3814233"/>
                  <a:pt x="4592250" y="3792300"/>
                  <a:pt x="4610100" y="3771900"/>
                </a:cubicBezTo>
                <a:cubicBezTo>
                  <a:pt x="4636566" y="3741654"/>
                  <a:pt x="4658511" y="3719443"/>
                  <a:pt x="4699000" y="3708400"/>
                </a:cubicBezTo>
                <a:cubicBezTo>
                  <a:pt x="4727879" y="3700524"/>
                  <a:pt x="4758267" y="3699933"/>
                  <a:pt x="4787900" y="3695700"/>
                </a:cubicBezTo>
                <a:cubicBezTo>
                  <a:pt x="4800600" y="3691467"/>
                  <a:pt x="4812932" y="3685904"/>
                  <a:pt x="4826000" y="3683000"/>
                </a:cubicBezTo>
                <a:cubicBezTo>
                  <a:pt x="4851137" y="3677414"/>
                  <a:pt x="4878000" y="3679100"/>
                  <a:pt x="4902200" y="3670300"/>
                </a:cubicBezTo>
                <a:cubicBezTo>
                  <a:pt x="4925398" y="3661864"/>
                  <a:pt x="4944030" y="3644020"/>
                  <a:pt x="4965700" y="3632200"/>
                </a:cubicBezTo>
                <a:cubicBezTo>
                  <a:pt x="5039144" y="3592140"/>
                  <a:pt x="5099104" y="3573737"/>
                  <a:pt x="5168900" y="3517900"/>
                </a:cubicBezTo>
                <a:cubicBezTo>
                  <a:pt x="5190067" y="3500967"/>
                  <a:pt x="5213233" y="3486267"/>
                  <a:pt x="5232400" y="3467100"/>
                </a:cubicBezTo>
                <a:cubicBezTo>
                  <a:pt x="5247367" y="3452133"/>
                  <a:pt x="5251319" y="3425251"/>
                  <a:pt x="5270500" y="3416300"/>
                </a:cubicBezTo>
                <a:cubicBezTo>
                  <a:pt x="5356994" y="3375936"/>
                  <a:pt x="5406534" y="3400776"/>
                  <a:pt x="5473700" y="3352800"/>
                </a:cubicBezTo>
                <a:cubicBezTo>
                  <a:pt x="5488315" y="3342361"/>
                  <a:pt x="5498163" y="3326389"/>
                  <a:pt x="5511800" y="3314700"/>
                </a:cubicBezTo>
                <a:cubicBezTo>
                  <a:pt x="5583767" y="3253014"/>
                  <a:pt x="5545667" y="3304419"/>
                  <a:pt x="5600700" y="3225800"/>
                </a:cubicBezTo>
                <a:cubicBezTo>
                  <a:pt x="5618206" y="3200791"/>
                  <a:pt x="5637848" y="3176904"/>
                  <a:pt x="5651500" y="3149600"/>
                </a:cubicBezTo>
                <a:cubicBezTo>
                  <a:pt x="5659967" y="3132667"/>
                  <a:pt x="5660350" y="3107994"/>
                  <a:pt x="5676900" y="3098800"/>
                </a:cubicBezTo>
                <a:cubicBezTo>
                  <a:pt x="5703067" y="3084263"/>
                  <a:pt x="5736167" y="3090333"/>
                  <a:pt x="5765800" y="3086100"/>
                </a:cubicBezTo>
                <a:cubicBezTo>
                  <a:pt x="5798775" y="3075108"/>
                  <a:pt x="5837028" y="3063186"/>
                  <a:pt x="5867400" y="3048000"/>
                </a:cubicBezTo>
                <a:cubicBezTo>
                  <a:pt x="5881052" y="3041174"/>
                  <a:pt x="5891848" y="3029426"/>
                  <a:pt x="5905500" y="3022600"/>
                </a:cubicBezTo>
                <a:cubicBezTo>
                  <a:pt x="5994618" y="2978041"/>
                  <a:pt x="5942368" y="3018878"/>
                  <a:pt x="6007100" y="2971800"/>
                </a:cubicBezTo>
                <a:cubicBezTo>
                  <a:pt x="6041336" y="2946901"/>
                  <a:pt x="6083300" y="2929467"/>
                  <a:pt x="6108700" y="2895600"/>
                </a:cubicBezTo>
                <a:cubicBezTo>
                  <a:pt x="6121400" y="2878667"/>
                  <a:pt x="6132862" y="2860730"/>
                  <a:pt x="6146800" y="2844800"/>
                </a:cubicBezTo>
                <a:cubicBezTo>
                  <a:pt x="6162569" y="2826778"/>
                  <a:pt x="6183232" y="2813158"/>
                  <a:pt x="6197600" y="2794000"/>
                </a:cubicBezTo>
                <a:cubicBezTo>
                  <a:pt x="6258049" y="2713401"/>
                  <a:pt x="6196463" y="2773765"/>
                  <a:pt x="6235700" y="2705100"/>
                </a:cubicBezTo>
                <a:cubicBezTo>
                  <a:pt x="6246202" y="2686722"/>
                  <a:pt x="6263521" y="2672803"/>
                  <a:pt x="6273800" y="2654300"/>
                </a:cubicBezTo>
                <a:cubicBezTo>
                  <a:pt x="6309220" y="2590544"/>
                  <a:pt x="6306117" y="2537731"/>
                  <a:pt x="6324600" y="2463800"/>
                </a:cubicBezTo>
                <a:lnTo>
                  <a:pt x="6337300" y="2413000"/>
                </a:lnTo>
                <a:cubicBezTo>
                  <a:pt x="6333067" y="2302933"/>
                  <a:pt x="6331471" y="2192734"/>
                  <a:pt x="6324600" y="2082800"/>
                </a:cubicBezTo>
                <a:cubicBezTo>
                  <a:pt x="6322994" y="2057100"/>
                  <a:pt x="6319299" y="2031264"/>
                  <a:pt x="6311900" y="2006600"/>
                </a:cubicBezTo>
                <a:cubicBezTo>
                  <a:pt x="6306460" y="1988466"/>
                  <a:pt x="6299887" y="1969187"/>
                  <a:pt x="6286500" y="1955800"/>
                </a:cubicBezTo>
                <a:cubicBezTo>
                  <a:pt x="6264914" y="1934214"/>
                  <a:pt x="6210300" y="1905000"/>
                  <a:pt x="6210300" y="1905000"/>
                </a:cubicBezTo>
                <a:cubicBezTo>
                  <a:pt x="6201833" y="1892300"/>
                  <a:pt x="6196819" y="1876435"/>
                  <a:pt x="6184900" y="1866900"/>
                </a:cubicBezTo>
                <a:cubicBezTo>
                  <a:pt x="6174447" y="1858537"/>
                  <a:pt x="6156266" y="1863666"/>
                  <a:pt x="6146800" y="1854200"/>
                </a:cubicBezTo>
                <a:cubicBezTo>
                  <a:pt x="6102974" y="1810374"/>
                  <a:pt x="6171511" y="1817257"/>
                  <a:pt x="6108700" y="1778000"/>
                </a:cubicBezTo>
                <a:cubicBezTo>
                  <a:pt x="6085996" y="1763810"/>
                  <a:pt x="6032500" y="1752600"/>
                  <a:pt x="6032500" y="1752600"/>
                </a:cubicBezTo>
                <a:cubicBezTo>
                  <a:pt x="6028267" y="1739900"/>
                  <a:pt x="6028163" y="1724953"/>
                  <a:pt x="6019800" y="1714500"/>
                </a:cubicBezTo>
                <a:cubicBezTo>
                  <a:pt x="6010265" y="1702581"/>
                  <a:pt x="5993911" y="1698258"/>
                  <a:pt x="5981700" y="1689100"/>
                </a:cubicBezTo>
                <a:cubicBezTo>
                  <a:pt x="5915940" y="1639780"/>
                  <a:pt x="5922843" y="1642943"/>
                  <a:pt x="5867400" y="1587500"/>
                </a:cubicBezTo>
                <a:cubicBezTo>
                  <a:pt x="5863167" y="1574800"/>
                  <a:pt x="5859973" y="1561705"/>
                  <a:pt x="5854700" y="1549400"/>
                </a:cubicBezTo>
                <a:cubicBezTo>
                  <a:pt x="5832892" y="1498515"/>
                  <a:pt x="5828514" y="1508154"/>
                  <a:pt x="5816600" y="1460500"/>
                </a:cubicBezTo>
                <a:cubicBezTo>
                  <a:pt x="5793881" y="1369625"/>
                  <a:pt x="5812705" y="1415627"/>
                  <a:pt x="5791200" y="1308100"/>
                </a:cubicBezTo>
                <a:cubicBezTo>
                  <a:pt x="5778568" y="1244941"/>
                  <a:pt x="5780345" y="1293201"/>
                  <a:pt x="5753100" y="1231900"/>
                </a:cubicBezTo>
                <a:cubicBezTo>
                  <a:pt x="5742226" y="1207434"/>
                  <a:pt x="5727700" y="1155700"/>
                  <a:pt x="5727700" y="1155700"/>
                </a:cubicBezTo>
                <a:cubicBezTo>
                  <a:pt x="5721469" y="1099624"/>
                  <a:pt x="5703857" y="880972"/>
                  <a:pt x="5676900" y="800100"/>
                </a:cubicBezTo>
                <a:cubicBezTo>
                  <a:pt x="5672667" y="787400"/>
                  <a:pt x="5667878" y="774872"/>
                  <a:pt x="5664200" y="762000"/>
                </a:cubicBezTo>
                <a:cubicBezTo>
                  <a:pt x="5645579" y="696827"/>
                  <a:pt x="5652228" y="678304"/>
                  <a:pt x="5600700" y="609600"/>
                </a:cubicBezTo>
                <a:cubicBezTo>
                  <a:pt x="5458013" y="419351"/>
                  <a:pt x="5657168" y="679901"/>
                  <a:pt x="5524500" y="520700"/>
                </a:cubicBezTo>
                <a:cubicBezTo>
                  <a:pt x="5514729" y="508974"/>
                  <a:pt x="5510826" y="492371"/>
                  <a:pt x="5499100" y="482600"/>
                </a:cubicBezTo>
                <a:cubicBezTo>
                  <a:pt x="5484556" y="470480"/>
                  <a:pt x="5464424" y="467122"/>
                  <a:pt x="5448300" y="457200"/>
                </a:cubicBezTo>
                <a:cubicBezTo>
                  <a:pt x="5409302" y="433201"/>
                  <a:pt x="5376515" y="398006"/>
                  <a:pt x="5334000" y="381000"/>
                </a:cubicBezTo>
                <a:cubicBezTo>
                  <a:pt x="5312833" y="372533"/>
                  <a:pt x="5292127" y="362809"/>
                  <a:pt x="5270500" y="355600"/>
                </a:cubicBezTo>
                <a:cubicBezTo>
                  <a:pt x="5253941" y="350080"/>
                  <a:pt x="5236483" y="347695"/>
                  <a:pt x="5219700" y="342900"/>
                </a:cubicBezTo>
                <a:cubicBezTo>
                  <a:pt x="5206828" y="339222"/>
                  <a:pt x="5194300" y="334433"/>
                  <a:pt x="5181600" y="330200"/>
                </a:cubicBezTo>
                <a:cubicBezTo>
                  <a:pt x="5092700" y="334433"/>
                  <a:pt x="5003639" y="336074"/>
                  <a:pt x="4914900" y="342900"/>
                </a:cubicBezTo>
                <a:cubicBezTo>
                  <a:pt x="4893378" y="344556"/>
                  <a:pt x="4871878" y="348774"/>
                  <a:pt x="4851400" y="355600"/>
                </a:cubicBezTo>
                <a:cubicBezTo>
                  <a:pt x="4823070" y="365043"/>
                  <a:pt x="4794205" y="390529"/>
                  <a:pt x="4762500" y="393700"/>
                </a:cubicBezTo>
                <a:cubicBezTo>
                  <a:pt x="4690767" y="400873"/>
                  <a:pt x="4618567" y="402167"/>
                  <a:pt x="4546600" y="406400"/>
                </a:cubicBezTo>
                <a:cubicBezTo>
                  <a:pt x="4465725" y="426619"/>
                  <a:pt x="4456596" y="434699"/>
                  <a:pt x="4343400" y="406400"/>
                </a:cubicBezTo>
                <a:cubicBezTo>
                  <a:pt x="4306666" y="397217"/>
                  <a:pt x="4278534" y="364783"/>
                  <a:pt x="4241800" y="355600"/>
                </a:cubicBezTo>
                <a:cubicBezTo>
                  <a:pt x="4131814" y="328104"/>
                  <a:pt x="4250886" y="361775"/>
                  <a:pt x="4140200" y="317500"/>
                </a:cubicBezTo>
                <a:cubicBezTo>
                  <a:pt x="4115341" y="307556"/>
                  <a:pt x="4087947" y="304074"/>
                  <a:pt x="4064000" y="292100"/>
                </a:cubicBezTo>
                <a:cubicBezTo>
                  <a:pt x="4038600" y="279400"/>
                  <a:pt x="4012624" y="267791"/>
                  <a:pt x="3987800" y="254000"/>
                </a:cubicBezTo>
                <a:cubicBezTo>
                  <a:pt x="3974457" y="246587"/>
                  <a:pt x="3963729" y="234613"/>
                  <a:pt x="3949700" y="228600"/>
                </a:cubicBezTo>
                <a:cubicBezTo>
                  <a:pt x="3933657" y="221724"/>
                  <a:pt x="3915243" y="222029"/>
                  <a:pt x="3898900" y="215900"/>
                </a:cubicBezTo>
                <a:cubicBezTo>
                  <a:pt x="3881173" y="209253"/>
                  <a:pt x="3865400" y="198189"/>
                  <a:pt x="3848100" y="190500"/>
                </a:cubicBezTo>
                <a:cubicBezTo>
                  <a:pt x="3827268" y="181241"/>
                  <a:pt x="3805946" y="173105"/>
                  <a:pt x="3784600" y="165100"/>
                </a:cubicBezTo>
                <a:cubicBezTo>
                  <a:pt x="3772065" y="160400"/>
                  <a:pt x="3758474" y="158387"/>
                  <a:pt x="3746500" y="152400"/>
                </a:cubicBezTo>
                <a:cubicBezTo>
                  <a:pt x="3661794" y="110047"/>
                  <a:pt x="3697391" y="113828"/>
                  <a:pt x="3606800" y="63500"/>
                </a:cubicBezTo>
                <a:cubicBezTo>
                  <a:pt x="3590679" y="54544"/>
                  <a:pt x="3531440" y="41969"/>
                  <a:pt x="3517900" y="38100"/>
                </a:cubicBezTo>
                <a:cubicBezTo>
                  <a:pt x="3505028" y="34422"/>
                  <a:pt x="3492868" y="28304"/>
                  <a:pt x="3479800" y="25400"/>
                </a:cubicBezTo>
                <a:cubicBezTo>
                  <a:pt x="3422794" y="12732"/>
                  <a:pt x="3344328" y="6114"/>
                  <a:pt x="3289300" y="0"/>
                </a:cubicBezTo>
                <a:lnTo>
                  <a:pt x="2159000" y="12700"/>
                </a:lnTo>
                <a:cubicBezTo>
                  <a:pt x="2070014" y="14318"/>
                  <a:pt x="1980887" y="16827"/>
                  <a:pt x="1892300" y="25400"/>
                </a:cubicBezTo>
                <a:cubicBezTo>
                  <a:pt x="1868948" y="27660"/>
                  <a:pt x="1770046" y="45137"/>
                  <a:pt x="1727200" y="63500"/>
                </a:cubicBezTo>
                <a:cubicBezTo>
                  <a:pt x="1709799" y="70958"/>
                  <a:pt x="1693700" y="81211"/>
                  <a:pt x="1676400" y="88900"/>
                </a:cubicBezTo>
                <a:cubicBezTo>
                  <a:pt x="1655568" y="98159"/>
                  <a:pt x="1634246" y="106295"/>
                  <a:pt x="1612900" y="114300"/>
                </a:cubicBezTo>
                <a:cubicBezTo>
                  <a:pt x="1600365" y="119000"/>
                  <a:pt x="1587105" y="121727"/>
                  <a:pt x="1574800" y="127000"/>
                </a:cubicBezTo>
                <a:cubicBezTo>
                  <a:pt x="1529684" y="146336"/>
                  <a:pt x="1524164" y="152291"/>
                  <a:pt x="1485900" y="177800"/>
                </a:cubicBezTo>
                <a:cubicBezTo>
                  <a:pt x="1477433" y="190500"/>
                  <a:pt x="1472920" y="207028"/>
                  <a:pt x="1460500" y="215900"/>
                </a:cubicBezTo>
                <a:cubicBezTo>
                  <a:pt x="1441949" y="229151"/>
                  <a:pt x="1417832" y="232041"/>
                  <a:pt x="1397000" y="241300"/>
                </a:cubicBezTo>
                <a:cubicBezTo>
                  <a:pt x="1379700" y="248989"/>
                  <a:pt x="1363500" y="259011"/>
                  <a:pt x="1346200" y="266700"/>
                </a:cubicBezTo>
                <a:cubicBezTo>
                  <a:pt x="1325368" y="275959"/>
                  <a:pt x="1302248" y="280371"/>
                  <a:pt x="1282700" y="292100"/>
                </a:cubicBezTo>
                <a:cubicBezTo>
                  <a:pt x="1165957" y="362146"/>
                  <a:pt x="1267352" y="320148"/>
                  <a:pt x="1168400" y="419100"/>
                </a:cubicBezTo>
                <a:cubicBezTo>
                  <a:pt x="1130300" y="457200"/>
                  <a:pt x="1097205" y="501071"/>
                  <a:pt x="1054100" y="533400"/>
                </a:cubicBezTo>
                <a:cubicBezTo>
                  <a:pt x="981615" y="587764"/>
                  <a:pt x="1016523" y="554972"/>
                  <a:pt x="952500" y="635000"/>
                </a:cubicBezTo>
                <a:cubicBezTo>
                  <a:pt x="948267" y="647700"/>
                  <a:pt x="950084" y="664530"/>
                  <a:pt x="939800" y="673100"/>
                </a:cubicBezTo>
                <a:cubicBezTo>
                  <a:pt x="922287" y="687694"/>
                  <a:pt x="896690" y="688305"/>
                  <a:pt x="876300" y="698500"/>
                </a:cubicBezTo>
                <a:cubicBezTo>
                  <a:pt x="854222" y="709539"/>
                  <a:pt x="832547" y="721789"/>
                  <a:pt x="812800" y="736600"/>
                </a:cubicBezTo>
                <a:cubicBezTo>
                  <a:pt x="709826" y="813830"/>
                  <a:pt x="845036" y="739532"/>
                  <a:pt x="723900" y="800100"/>
                </a:cubicBezTo>
                <a:cubicBezTo>
                  <a:pt x="677930" y="869055"/>
                  <a:pt x="724508" y="814778"/>
                  <a:pt x="635000" y="863600"/>
                </a:cubicBezTo>
                <a:cubicBezTo>
                  <a:pt x="539231" y="915838"/>
                  <a:pt x="580107" y="902107"/>
                  <a:pt x="508000" y="965200"/>
                </a:cubicBezTo>
                <a:cubicBezTo>
                  <a:pt x="492070" y="979138"/>
                  <a:pt x="472167" y="988333"/>
                  <a:pt x="457200" y="1003300"/>
                </a:cubicBezTo>
                <a:cubicBezTo>
                  <a:pt x="446407" y="1014093"/>
                  <a:pt x="441171" y="1029352"/>
                  <a:pt x="431800" y="1041400"/>
                </a:cubicBezTo>
                <a:cubicBezTo>
                  <a:pt x="411501" y="1067499"/>
                  <a:pt x="390266" y="1092888"/>
                  <a:pt x="368300" y="1117600"/>
                </a:cubicBezTo>
                <a:cubicBezTo>
                  <a:pt x="356368" y="1131024"/>
                  <a:pt x="341698" y="1141902"/>
                  <a:pt x="330200" y="1155700"/>
                </a:cubicBezTo>
                <a:cubicBezTo>
                  <a:pt x="320429" y="1167426"/>
                  <a:pt x="314571" y="1182074"/>
                  <a:pt x="304800" y="1193800"/>
                </a:cubicBezTo>
                <a:cubicBezTo>
                  <a:pt x="293302" y="1207598"/>
                  <a:pt x="278198" y="1218102"/>
                  <a:pt x="266700" y="1231900"/>
                </a:cubicBezTo>
                <a:cubicBezTo>
                  <a:pt x="256929" y="1243626"/>
                  <a:pt x="252093" y="1259207"/>
                  <a:pt x="241300" y="1270000"/>
                </a:cubicBezTo>
                <a:cubicBezTo>
                  <a:pt x="230507" y="1280793"/>
                  <a:pt x="215620" y="1286528"/>
                  <a:pt x="203200" y="1295400"/>
                </a:cubicBezTo>
                <a:cubicBezTo>
                  <a:pt x="185976" y="1307703"/>
                  <a:pt x="168471" y="1319725"/>
                  <a:pt x="152400" y="1333500"/>
                </a:cubicBezTo>
                <a:cubicBezTo>
                  <a:pt x="66837" y="1406839"/>
                  <a:pt x="160407" y="1340862"/>
                  <a:pt x="76200" y="1397000"/>
                </a:cubicBezTo>
                <a:lnTo>
                  <a:pt x="38100" y="1511300"/>
                </a:lnTo>
                <a:cubicBezTo>
                  <a:pt x="33867" y="1524000"/>
                  <a:pt x="32826" y="1538261"/>
                  <a:pt x="25400" y="1549400"/>
                </a:cubicBezTo>
                <a:lnTo>
                  <a:pt x="0" y="1587500"/>
                </a:lnTo>
                <a:cubicBezTo>
                  <a:pt x="4233" y="1684867"/>
                  <a:pt x="1937" y="1782737"/>
                  <a:pt x="12700" y="1879600"/>
                </a:cubicBezTo>
                <a:cubicBezTo>
                  <a:pt x="14791" y="1898416"/>
                  <a:pt x="31069" y="1912822"/>
                  <a:pt x="38100" y="1930400"/>
                </a:cubicBezTo>
                <a:cubicBezTo>
                  <a:pt x="48044" y="1955259"/>
                  <a:pt x="55033" y="1981200"/>
                  <a:pt x="63500" y="2006600"/>
                </a:cubicBezTo>
                <a:cubicBezTo>
                  <a:pt x="67733" y="2019300"/>
                  <a:pt x="68774" y="2033561"/>
                  <a:pt x="76200" y="2044700"/>
                </a:cubicBezTo>
                <a:cubicBezTo>
                  <a:pt x="200471" y="2231107"/>
                  <a:pt x="74296" y="2035018"/>
                  <a:pt x="152400" y="2171700"/>
                </a:cubicBezTo>
                <a:cubicBezTo>
                  <a:pt x="159973" y="2184952"/>
                  <a:pt x="170227" y="2196548"/>
                  <a:pt x="177800" y="2209800"/>
                </a:cubicBezTo>
                <a:cubicBezTo>
                  <a:pt x="187426" y="2226646"/>
                  <a:pt x="210919" y="2283229"/>
                  <a:pt x="228600" y="2298700"/>
                </a:cubicBezTo>
                <a:cubicBezTo>
                  <a:pt x="289082" y="2351622"/>
                  <a:pt x="292475" y="2346419"/>
                  <a:pt x="355600" y="2362200"/>
                </a:cubicBezTo>
                <a:cubicBezTo>
                  <a:pt x="368300" y="2370667"/>
                  <a:pt x="382907" y="2376807"/>
                  <a:pt x="393700" y="2387600"/>
                </a:cubicBezTo>
                <a:cubicBezTo>
                  <a:pt x="478367" y="2472267"/>
                  <a:pt x="355600" y="2383367"/>
                  <a:pt x="457200" y="2451100"/>
                </a:cubicBezTo>
                <a:cubicBezTo>
                  <a:pt x="461433" y="2472267"/>
                  <a:pt x="466039" y="2493362"/>
                  <a:pt x="469900" y="2514600"/>
                </a:cubicBezTo>
                <a:cubicBezTo>
                  <a:pt x="475475" y="2545260"/>
                  <a:pt x="479306" y="2596911"/>
                  <a:pt x="495300" y="2628900"/>
                </a:cubicBezTo>
                <a:cubicBezTo>
                  <a:pt x="502126" y="2642552"/>
                  <a:pt x="509907" y="2656207"/>
                  <a:pt x="520700" y="2667000"/>
                </a:cubicBezTo>
                <a:cubicBezTo>
                  <a:pt x="531493" y="2677793"/>
                  <a:pt x="546100" y="2683933"/>
                  <a:pt x="558800" y="2692400"/>
                </a:cubicBezTo>
                <a:cubicBezTo>
                  <a:pt x="579110" y="3301688"/>
                  <a:pt x="544483" y="2885896"/>
                  <a:pt x="596900" y="3200400"/>
                </a:cubicBezTo>
                <a:cubicBezTo>
                  <a:pt x="598327" y="3208959"/>
                  <a:pt x="616975" y="3325900"/>
                  <a:pt x="622300" y="3340100"/>
                </a:cubicBezTo>
                <a:cubicBezTo>
                  <a:pt x="627659" y="3354392"/>
                  <a:pt x="641501" y="3364252"/>
                  <a:pt x="647700" y="3378200"/>
                </a:cubicBezTo>
                <a:cubicBezTo>
                  <a:pt x="658574" y="3402666"/>
                  <a:pt x="664633" y="3429000"/>
                  <a:pt x="673100" y="3454400"/>
                </a:cubicBezTo>
                <a:cubicBezTo>
                  <a:pt x="677333" y="3467100"/>
                  <a:pt x="673100" y="3488267"/>
                  <a:pt x="685800" y="3492500"/>
                </a:cubicBezTo>
                <a:cubicBezTo>
                  <a:pt x="744378" y="3512026"/>
                  <a:pt x="710773" y="3502575"/>
                  <a:pt x="787400" y="3517900"/>
                </a:cubicBezTo>
                <a:cubicBezTo>
                  <a:pt x="944033" y="3513667"/>
                  <a:pt x="1100787" y="3512653"/>
                  <a:pt x="1257300" y="3505200"/>
                </a:cubicBezTo>
                <a:cubicBezTo>
                  <a:pt x="1278861" y="3504173"/>
                  <a:pt x="1299478" y="3495867"/>
                  <a:pt x="1320800" y="3492500"/>
                </a:cubicBezTo>
                <a:cubicBezTo>
                  <a:pt x="1405120" y="3479186"/>
                  <a:pt x="1472811" y="3477377"/>
                  <a:pt x="1549400" y="3454400"/>
                </a:cubicBezTo>
                <a:cubicBezTo>
                  <a:pt x="1587867" y="3442860"/>
                  <a:pt x="1625600" y="3429000"/>
                  <a:pt x="1663700" y="3416300"/>
                </a:cubicBezTo>
                <a:cubicBezTo>
                  <a:pt x="1676400" y="3412067"/>
                  <a:pt x="1688413" y="3403600"/>
                  <a:pt x="1701800" y="3403600"/>
                </a:cubicBezTo>
                <a:lnTo>
                  <a:pt x="1841500" y="3416300"/>
                </a:ln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0" name="Group 119"/>
          <p:cNvGrpSpPr>
            <a:grpSpLocks/>
          </p:cNvGrpSpPr>
          <p:nvPr/>
        </p:nvGrpSpPr>
        <p:grpSpPr bwMode="auto">
          <a:xfrm>
            <a:off x="2751138" y="2635250"/>
            <a:ext cx="333375" cy="369888"/>
            <a:chOff x="2421386" y="2730143"/>
            <a:chExt cx="332348" cy="369332"/>
          </a:xfrm>
        </p:grpSpPr>
        <p:sp>
          <p:nvSpPr>
            <p:cNvPr id="11" name="Oval 10"/>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2" name="TextBox 118"/>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13" name="Group 120"/>
          <p:cNvGrpSpPr>
            <a:grpSpLocks/>
          </p:cNvGrpSpPr>
          <p:nvPr/>
        </p:nvGrpSpPr>
        <p:grpSpPr bwMode="auto">
          <a:xfrm>
            <a:off x="2749550" y="3535363"/>
            <a:ext cx="331788" cy="369887"/>
            <a:chOff x="2421386" y="2730143"/>
            <a:chExt cx="332348" cy="369332"/>
          </a:xfrm>
        </p:grpSpPr>
        <p:sp>
          <p:nvSpPr>
            <p:cNvPr id="14" name="Oval 13"/>
            <p:cNvSpPr/>
            <p:nvPr/>
          </p:nvSpPr>
          <p:spPr>
            <a:xfrm>
              <a:off x="2421386" y="2765016"/>
              <a:ext cx="308495"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5" name="TextBox 122"/>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16" name="Group 123"/>
          <p:cNvGrpSpPr>
            <a:grpSpLocks/>
          </p:cNvGrpSpPr>
          <p:nvPr/>
        </p:nvGrpSpPr>
        <p:grpSpPr bwMode="auto">
          <a:xfrm>
            <a:off x="3354388" y="3060700"/>
            <a:ext cx="333375" cy="369888"/>
            <a:chOff x="2421386" y="2730143"/>
            <a:chExt cx="332348" cy="369332"/>
          </a:xfrm>
        </p:grpSpPr>
        <p:sp>
          <p:nvSpPr>
            <p:cNvPr id="17" name="Oval 16"/>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8" name="TextBox 127"/>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19" name="Group 128"/>
          <p:cNvGrpSpPr>
            <a:grpSpLocks/>
          </p:cNvGrpSpPr>
          <p:nvPr/>
        </p:nvGrpSpPr>
        <p:grpSpPr bwMode="auto">
          <a:xfrm>
            <a:off x="3354388" y="4010025"/>
            <a:ext cx="333375" cy="369888"/>
            <a:chOff x="2421386" y="2730143"/>
            <a:chExt cx="332348" cy="369332"/>
          </a:xfrm>
        </p:grpSpPr>
        <p:sp>
          <p:nvSpPr>
            <p:cNvPr id="20" name="Oval 19"/>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1" name="TextBox 130"/>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cxnSp>
        <p:nvCxnSpPr>
          <p:cNvPr id="22" name="Straight Connector 21"/>
          <p:cNvCxnSpPr/>
          <p:nvPr/>
        </p:nvCxnSpPr>
        <p:spPr>
          <a:xfrm>
            <a:off x="3013075" y="2932113"/>
            <a:ext cx="379413" cy="2016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2651919" y="3269457"/>
            <a:ext cx="530225" cy="158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flipV="1">
            <a:off x="3231356" y="3720307"/>
            <a:ext cx="5794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000375" y="3359150"/>
            <a:ext cx="392113" cy="27305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24188" y="3822700"/>
            <a:ext cx="368300" cy="26035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27" name="Group 158"/>
          <p:cNvGrpSpPr>
            <a:grpSpLocks/>
          </p:cNvGrpSpPr>
          <p:nvPr/>
        </p:nvGrpSpPr>
        <p:grpSpPr bwMode="auto">
          <a:xfrm>
            <a:off x="4132263" y="2635250"/>
            <a:ext cx="333375" cy="369888"/>
            <a:chOff x="2421386" y="2730143"/>
            <a:chExt cx="332348" cy="369332"/>
          </a:xfrm>
        </p:grpSpPr>
        <p:sp>
          <p:nvSpPr>
            <p:cNvPr id="28" name="Oval 27"/>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9" name="TextBox 160"/>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30" name="Group 164"/>
          <p:cNvGrpSpPr>
            <a:grpSpLocks/>
          </p:cNvGrpSpPr>
          <p:nvPr/>
        </p:nvGrpSpPr>
        <p:grpSpPr bwMode="auto">
          <a:xfrm>
            <a:off x="4130675" y="3535363"/>
            <a:ext cx="331788" cy="369887"/>
            <a:chOff x="2421386" y="2730143"/>
            <a:chExt cx="332348" cy="369332"/>
          </a:xfrm>
        </p:grpSpPr>
        <p:sp>
          <p:nvSpPr>
            <p:cNvPr id="31" name="Oval 30"/>
            <p:cNvSpPr/>
            <p:nvPr/>
          </p:nvSpPr>
          <p:spPr>
            <a:xfrm>
              <a:off x="2421386" y="2765016"/>
              <a:ext cx="308495"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32" name="TextBox 169"/>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33" name="Group 170"/>
          <p:cNvGrpSpPr>
            <a:grpSpLocks/>
          </p:cNvGrpSpPr>
          <p:nvPr/>
        </p:nvGrpSpPr>
        <p:grpSpPr bwMode="auto">
          <a:xfrm>
            <a:off x="4735513" y="3060700"/>
            <a:ext cx="333375" cy="369888"/>
            <a:chOff x="2421386" y="2730143"/>
            <a:chExt cx="332348" cy="369332"/>
          </a:xfrm>
        </p:grpSpPr>
        <p:sp>
          <p:nvSpPr>
            <p:cNvPr id="34" name="Oval 33"/>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35" name="TextBox 172"/>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36" name="Group 173"/>
          <p:cNvGrpSpPr>
            <a:grpSpLocks/>
          </p:cNvGrpSpPr>
          <p:nvPr/>
        </p:nvGrpSpPr>
        <p:grpSpPr bwMode="auto">
          <a:xfrm>
            <a:off x="4735513" y="4010025"/>
            <a:ext cx="333375" cy="369888"/>
            <a:chOff x="2421386" y="2730143"/>
            <a:chExt cx="332348" cy="369332"/>
          </a:xfrm>
        </p:grpSpPr>
        <p:sp>
          <p:nvSpPr>
            <p:cNvPr id="37" name="Oval 36"/>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38" name="TextBox 175"/>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cxnSp>
        <p:nvCxnSpPr>
          <p:cNvPr id="39" name="Straight Connector 38"/>
          <p:cNvCxnSpPr/>
          <p:nvPr/>
        </p:nvCxnSpPr>
        <p:spPr>
          <a:xfrm>
            <a:off x="4394200" y="2932113"/>
            <a:ext cx="379413" cy="2016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4033044" y="3269457"/>
            <a:ext cx="530225" cy="158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V="1">
            <a:off x="4612481" y="3720307"/>
            <a:ext cx="5794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381500" y="3359150"/>
            <a:ext cx="392113" cy="27305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405313" y="3822700"/>
            <a:ext cx="368300" cy="26035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44" name="Group 184"/>
          <p:cNvGrpSpPr>
            <a:grpSpLocks/>
          </p:cNvGrpSpPr>
          <p:nvPr/>
        </p:nvGrpSpPr>
        <p:grpSpPr bwMode="auto">
          <a:xfrm>
            <a:off x="5519738" y="2635250"/>
            <a:ext cx="333375" cy="369888"/>
            <a:chOff x="2421386" y="2730143"/>
            <a:chExt cx="332348" cy="369332"/>
          </a:xfrm>
        </p:grpSpPr>
        <p:sp>
          <p:nvSpPr>
            <p:cNvPr id="45" name="Oval 44"/>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46" name="TextBox 186"/>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47" name="Group 187"/>
          <p:cNvGrpSpPr>
            <a:grpSpLocks/>
          </p:cNvGrpSpPr>
          <p:nvPr/>
        </p:nvGrpSpPr>
        <p:grpSpPr bwMode="auto">
          <a:xfrm>
            <a:off x="5518150" y="3535363"/>
            <a:ext cx="331788" cy="369887"/>
            <a:chOff x="2421386" y="2730143"/>
            <a:chExt cx="332348" cy="369332"/>
          </a:xfrm>
        </p:grpSpPr>
        <p:sp>
          <p:nvSpPr>
            <p:cNvPr id="48" name="Oval 47"/>
            <p:cNvSpPr/>
            <p:nvPr/>
          </p:nvSpPr>
          <p:spPr>
            <a:xfrm>
              <a:off x="2421386" y="2765016"/>
              <a:ext cx="308495"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49" name="TextBox 190"/>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50" name="Group 191"/>
          <p:cNvGrpSpPr>
            <a:grpSpLocks/>
          </p:cNvGrpSpPr>
          <p:nvPr/>
        </p:nvGrpSpPr>
        <p:grpSpPr bwMode="auto">
          <a:xfrm>
            <a:off x="6122988" y="3060700"/>
            <a:ext cx="333375" cy="369888"/>
            <a:chOff x="2421386" y="2730143"/>
            <a:chExt cx="332348" cy="369332"/>
          </a:xfrm>
        </p:grpSpPr>
        <p:sp>
          <p:nvSpPr>
            <p:cNvPr id="51" name="Oval 50"/>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2" name="TextBox 193"/>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53" name="Group 194"/>
          <p:cNvGrpSpPr>
            <a:grpSpLocks/>
          </p:cNvGrpSpPr>
          <p:nvPr/>
        </p:nvGrpSpPr>
        <p:grpSpPr bwMode="auto">
          <a:xfrm>
            <a:off x="6122988" y="4010025"/>
            <a:ext cx="333375" cy="369888"/>
            <a:chOff x="2421386" y="2730143"/>
            <a:chExt cx="332348" cy="369332"/>
          </a:xfrm>
        </p:grpSpPr>
        <p:sp>
          <p:nvSpPr>
            <p:cNvPr id="54" name="Oval 53"/>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5" name="TextBox 197"/>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cxnSp>
        <p:nvCxnSpPr>
          <p:cNvPr id="56" name="Straight Connector 55"/>
          <p:cNvCxnSpPr/>
          <p:nvPr/>
        </p:nvCxnSpPr>
        <p:spPr>
          <a:xfrm>
            <a:off x="5781675" y="2932113"/>
            <a:ext cx="379413" cy="2016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5420519" y="3269457"/>
            <a:ext cx="530225" cy="158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V="1">
            <a:off x="5999956" y="3720307"/>
            <a:ext cx="5794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768975" y="3359150"/>
            <a:ext cx="392113" cy="27305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792788" y="3822700"/>
            <a:ext cx="368300" cy="26035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2" idx="3"/>
            <a:endCxn id="29" idx="1"/>
          </p:cNvCxnSpPr>
          <p:nvPr/>
        </p:nvCxnSpPr>
        <p:spPr>
          <a:xfrm>
            <a:off x="3084513" y="2819400"/>
            <a:ext cx="104775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21" idx="3"/>
            <a:endCxn id="38" idx="1"/>
          </p:cNvCxnSpPr>
          <p:nvPr/>
        </p:nvCxnSpPr>
        <p:spPr>
          <a:xfrm>
            <a:off x="3687763" y="4194175"/>
            <a:ext cx="104775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29" idx="3"/>
            <a:endCxn id="45" idx="2"/>
          </p:cNvCxnSpPr>
          <p:nvPr/>
        </p:nvCxnSpPr>
        <p:spPr>
          <a:xfrm>
            <a:off x="4465638" y="2819400"/>
            <a:ext cx="1054100" cy="635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8" idx="3"/>
            <a:endCxn id="55" idx="1"/>
          </p:cNvCxnSpPr>
          <p:nvPr/>
        </p:nvCxnSpPr>
        <p:spPr>
          <a:xfrm>
            <a:off x="5068888" y="4194175"/>
            <a:ext cx="10541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3632200" y="2933700"/>
            <a:ext cx="533400" cy="2032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606800" y="3352800"/>
            <a:ext cx="584200" cy="2667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016500" y="3352800"/>
            <a:ext cx="546100" cy="2286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5003800" y="2946400"/>
            <a:ext cx="533400" cy="1905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4978400" y="3848100"/>
            <a:ext cx="584200" cy="2540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3632200" y="3848100"/>
            <a:ext cx="508000" cy="2286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89" name="Group 279"/>
          <p:cNvGrpSpPr>
            <a:grpSpLocks/>
          </p:cNvGrpSpPr>
          <p:nvPr/>
        </p:nvGrpSpPr>
        <p:grpSpPr bwMode="auto">
          <a:xfrm>
            <a:off x="3225800" y="1749425"/>
            <a:ext cx="698500" cy="382588"/>
            <a:chOff x="2421386" y="2692043"/>
            <a:chExt cx="332348" cy="382335"/>
          </a:xfrm>
        </p:grpSpPr>
        <p:sp>
          <p:nvSpPr>
            <p:cNvPr id="90" name="Oval 89"/>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91"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cxnSp>
        <p:nvCxnSpPr>
          <p:cNvPr id="119" name="Straight Connector 118"/>
          <p:cNvCxnSpPr/>
          <p:nvPr/>
        </p:nvCxnSpPr>
        <p:spPr>
          <a:xfrm flipV="1">
            <a:off x="3022600" y="2500313"/>
            <a:ext cx="369888" cy="21748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12" idx="0"/>
          </p:cNvCxnSpPr>
          <p:nvPr/>
        </p:nvCxnSpPr>
        <p:spPr>
          <a:xfrm flipV="1">
            <a:off x="2917826" y="2132013"/>
            <a:ext cx="436564" cy="50323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4406900" y="2454275"/>
            <a:ext cx="433388" cy="263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29" idx="0"/>
          </p:cNvCxnSpPr>
          <p:nvPr/>
        </p:nvCxnSpPr>
        <p:spPr>
          <a:xfrm rot="5400000" flipH="1" flipV="1">
            <a:off x="4286250" y="2070100"/>
            <a:ext cx="577850" cy="55245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3874405" y="2511425"/>
            <a:ext cx="291195" cy="1809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3727450" y="2118757"/>
            <a:ext cx="463550" cy="5514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5173663" y="2454275"/>
            <a:ext cx="388937" cy="2508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46" idx="0"/>
          </p:cNvCxnSpPr>
          <p:nvPr/>
        </p:nvCxnSpPr>
        <p:spPr>
          <a:xfrm rot="16200000" flipV="1">
            <a:off x="5113338" y="2062162"/>
            <a:ext cx="565150" cy="5810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a:stCxn id="46" idx="3"/>
            <a:endCxn id="177" idx="1"/>
          </p:cNvCxnSpPr>
          <p:nvPr/>
        </p:nvCxnSpPr>
        <p:spPr>
          <a:xfrm flipV="1">
            <a:off x="5853113" y="2696091"/>
            <a:ext cx="77789" cy="12410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a:endCxn id="180" idx="1"/>
          </p:cNvCxnSpPr>
          <p:nvPr/>
        </p:nvCxnSpPr>
        <p:spPr>
          <a:xfrm flipV="1">
            <a:off x="5791200" y="2316679"/>
            <a:ext cx="552452" cy="40112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177" idx="2"/>
            <a:endCxn id="52" idx="0"/>
          </p:cNvCxnSpPr>
          <p:nvPr/>
        </p:nvCxnSpPr>
        <p:spPr>
          <a:xfrm>
            <a:off x="6280151" y="2880757"/>
            <a:ext cx="9525" cy="17994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6388100" y="2454275"/>
            <a:ext cx="469900" cy="69532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a:endCxn id="55" idx="2"/>
          </p:cNvCxnSpPr>
          <p:nvPr/>
        </p:nvCxnSpPr>
        <p:spPr>
          <a:xfrm flipV="1">
            <a:off x="5676900" y="4379913"/>
            <a:ext cx="612775" cy="59848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5732463" y="4318000"/>
            <a:ext cx="439737" cy="2317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6375400" y="3860800"/>
            <a:ext cx="317500" cy="2413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6388100" y="3340100"/>
            <a:ext cx="330200" cy="279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52" idx="3"/>
          </p:cNvCxnSpPr>
          <p:nvPr/>
        </p:nvCxnSpPr>
        <p:spPr>
          <a:xfrm>
            <a:off x="6456363" y="3244850"/>
            <a:ext cx="757237" cy="37465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55" idx="3"/>
          </p:cNvCxnSpPr>
          <p:nvPr/>
        </p:nvCxnSpPr>
        <p:spPr>
          <a:xfrm flipV="1">
            <a:off x="6456363" y="3860800"/>
            <a:ext cx="757237" cy="33416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5016500" y="4318000"/>
            <a:ext cx="382588" cy="2317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4902203" y="4379915"/>
            <a:ext cx="558797" cy="58578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4373563" y="4305300"/>
            <a:ext cx="414337" cy="2444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V="1">
            <a:off x="4318000" y="4354513"/>
            <a:ext cx="469900" cy="6238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2722563" y="4305300"/>
            <a:ext cx="693737" cy="3587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211" idx="3"/>
            <a:endCxn id="21" idx="1"/>
          </p:cNvCxnSpPr>
          <p:nvPr/>
        </p:nvCxnSpPr>
        <p:spPr>
          <a:xfrm flipV="1">
            <a:off x="3265488" y="4194969"/>
            <a:ext cx="88901" cy="2829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2528888" y="2946400"/>
            <a:ext cx="252412" cy="1905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a:endCxn id="11" idx="2"/>
          </p:cNvCxnSpPr>
          <p:nvPr/>
        </p:nvCxnSpPr>
        <p:spPr>
          <a:xfrm flipV="1">
            <a:off x="1993900" y="2824957"/>
            <a:ext cx="757238" cy="33734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528888" y="3405188"/>
            <a:ext cx="277812" cy="2143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a:endCxn id="15" idx="2"/>
          </p:cNvCxnSpPr>
          <p:nvPr/>
        </p:nvCxnSpPr>
        <p:spPr>
          <a:xfrm rot="16200000" flipV="1">
            <a:off x="2810669" y="4010819"/>
            <a:ext cx="219075" cy="793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2286000" y="3848102"/>
            <a:ext cx="520700" cy="70167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a:endCxn id="15" idx="1"/>
          </p:cNvCxnSpPr>
          <p:nvPr/>
        </p:nvCxnSpPr>
        <p:spPr>
          <a:xfrm>
            <a:off x="1993900" y="3390900"/>
            <a:ext cx="755651" cy="32940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rot="10800000">
            <a:off x="3619500" y="4305300"/>
            <a:ext cx="420688" cy="2444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a:stCxn id="21" idx="2"/>
          </p:cNvCxnSpPr>
          <p:nvPr/>
        </p:nvCxnSpPr>
        <p:spPr>
          <a:xfrm rot="16200000" flipH="1">
            <a:off x="3525044" y="4375944"/>
            <a:ext cx="573087" cy="5810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53" name="Group 279"/>
          <p:cNvGrpSpPr>
            <a:grpSpLocks/>
          </p:cNvGrpSpPr>
          <p:nvPr/>
        </p:nvGrpSpPr>
        <p:grpSpPr bwMode="auto">
          <a:xfrm>
            <a:off x="4654550" y="1687511"/>
            <a:ext cx="698500" cy="382588"/>
            <a:chOff x="2421386" y="2692043"/>
            <a:chExt cx="332348" cy="382335"/>
          </a:xfrm>
        </p:grpSpPr>
        <p:sp>
          <p:nvSpPr>
            <p:cNvPr id="154" name="Oval 153"/>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55"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56" name="Group 279"/>
          <p:cNvGrpSpPr>
            <a:grpSpLocks/>
          </p:cNvGrpSpPr>
          <p:nvPr/>
        </p:nvGrpSpPr>
        <p:grpSpPr bwMode="auto">
          <a:xfrm>
            <a:off x="3270249" y="2173286"/>
            <a:ext cx="698500" cy="382588"/>
            <a:chOff x="2421386" y="2692043"/>
            <a:chExt cx="332348" cy="382335"/>
          </a:xfrm>
        </p:grpSpPr>
        <p:sp>
          <p:nvSpPr>
            <p:cNvPr id="157" name="Oval 156"/>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58"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62" name="Group 279"/>
          <p:cNvGrpSpPr>
            <a:grpSpLocks/>
          </p:cNvGrpSpPr>
          <p:nvPr/>
        </p:nvGrpSpPr>
        <p:grpSpPr bwMode="auto">
          <a:xfrm>
            <a:off x="2044700" y="3046412"/>
            <a:ext cx="698500" cy="382588"/>
            <a:chOff x="2421386" y="2692043"/>
            <a:chExt cx="332348" cy="382335"/>
          </a:xfrm>
        </p:grpSpPr>
        <p:sp>
          <p:nvSpPr>
            <p:cNvPr id="163" name="Oval 162"/>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64"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67" name="Group 279"/>
          <p:cNvGrpSpPr>
            <a:grpSpLocks/>
          </p:cNvGrpSpPr>
          <p:nvPr/>
        </p:nvGrpSpPr>
        <p:grpSpPr bwMode="auto">
          <a:xfrm>
            <a:off x="1371600" y="3046412"/>
            <a:ext cx="698500" cy="382588"/>
            <a:chOff x="2421386" y="2692043"/>
            <a:chExt cx="332348" cy="382335"/>
          </a:xfrm>
        </p:grpSpPr>
        <p:sp>
          <p:nvSpPr>
            <p:cNvPr id="168" name="Oval 167"/>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69"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72" name="Group 279"/>
          <p:cNvGrpSpPr>
            <a:grpSpLocks/>
          </p:cNvGrpSpPr>
          <p:nvPr/>
        </p:nvGrpSpPr>
        <p:grpSpPr bwMode="auto">
          <a:xfrm>
            <a:off x="4641852" y="2133600"/>
            <a:ext cx="698500" cy="382588"/>
            <a:chOff x="2421386" y="2692043"/>
            <a:chExt cx="332348" cy="382335"/>
          </a:xfrm>
        </p:grpSpPr>
        <p:sp>
          <p:nvSpPr>
            <p:cNvPr id="173" name="Oval 172"/>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74"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75" name="Group 279"/>
          <p:cNvGrpSpPr>
            <a:grpSpLocks/>
          </p:cNvGrpSpPr>
          <p:nvPr/>
        </p:nvGrpSpPr>
        <p:grpSpPr bwMode="auto">
          <a:xfrm>
            <a:off x="5930900" y="2511425"/>
            <a:ext cx="698500" cy="382588"/>
            <a:chOff x="2421386" y="2692043"/>
            <a:chExt cx="332348" cy="382335"/>
          </a:xfrm>
        </p:grpSpPr>
        <p:sp>
          <p:nvSpPr>
            <p:cNvPr id="176" name="Oval 175"/>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77"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78" name="Group 279"/>
          <p:cNvGrpSpPr>
            <a:grpSpLocks/>
          </p:cNvGrpSpPr>
          <p:nvPr/>
        </p:nvGrpSpPr>
        <p:grpSpPr bwMode="auto">
          <a:xfrm>
            <a:off x="6343650" y="2132013"/>
            <a:ext cx="698500" cy="382588"/>
            <a:chOff x="2421386" y="2692043"/>
            <a:chExt cx="332348" cy="382335"/>
          </a:xfrm>
        </p:grpSpPr>
        <p:sp>
          <p:nvSpPr>
            <p:cNvPr id="179" name="Oval 178"/>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80"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90" name="Group 279"/>
          <p:cNvGrpSpPr>
            <a:grpSpLocks/>
          </p:cNvGrpSpPr>
          <p:nvPr/>
        </p:nvGrpSpPr>
        <p:grpSpPr bwMode="auto">
          <a:xfrm>
            <a:off x="6477000" y="3505200"/>
            <a:ext cx="698500" cy="382588"/>
            <a:chOff x="2421386" y="2692043"/>
            <a:chExt cx="332348" cy="382335"/>
          </a:xfrm>
        </p:grpSpPr>
        <p:sp>
          <p:nvSpPr>
            <p:cNvPr id="191" name="Oval 190"/>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92"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93" name="Group 279"/>
          <p:cNvGrpSpPr>
            <a:grpSpLocks/>
          </p:cNvGrpSpPr>
          <p:nvPr/>
        </p:nvGrpSpPr>
        <p:grpSpPr bwMode="auto">
          <a:xfrm>
            <a:off x="7150100" y="3505200"/>
            <a:ext cx="698500" cy="382588"/>
            <a:chOff x="2421386" y="2692043"/>
            <a:chExt cx="332348" cy="382335"/>
          </a:xfrm>
        </p:grpSpPr>
        <p:sp>
          <p:nvSpPr>
            <p:cNvPr id="194" name="Oval 193"/>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95"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97" name="Group 279"/>
          <p:cNvGrpSpPr>
            <a:grpSpLocks/>
          </p:cNvGrpSpPr>
          <p:nvPr/>
        </p:nvGrpSpPr>
        <p:grpSpPr bwMode="auto">
          <a:xfrm>
            <a:off x="5257800" y="4444206"/>
            <a:ext cx="698500" cy="382588"/>
            <a:chOff x="2421386" y="2692043"/>
            <a:chExt cx="332348" cy="382335"/>
          </a:xfrm>
        </p:grpSpPr>
        <p:sp>
          <p:nvSpPr>
            <p:cNvPr id="198" name="Oval 197"/>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99"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0" name="Group 279"/>
          <p:cNvGrpSpPr>
            <a:grpSpLocks/>
          </p:cNvGrpSpPr>
          <p:nvPr/>
        </p:nvGrpSpPr>
        <p:grpSpPr bwMode="auto">
          <a:xfrm>
            <a:off x="3886200" y="4419600"/>
            <a:ext cx="698500" cy="382588"/>
            <a:chOff x="2421386" y="2692043"/>
            <a:chExt cx="332348" cy="382335"/>
          </a:xfrm>
        </p:grpSpPr>
        <p:sp>
          <p:nvSpPr>
            <p:cNvPr id="201" name="Oval 200"/>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02"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3" name="Group 279"/>
          <p:cNvGrpSpPr>
            <a:grpSpLocks/>
          </p:cNvGrpSpPr>
          <p:nvPr/>
        </p:nvGrpSpPr>
        <p:grpSpPr bwMode="auto">
          <a:xfrm>
            <a:off x="5232400" y="4876800"/>
            <a:ext cx="698500" cy="382588"/>
            <a:chOff x="2421386" y="2692043"/>
            <a:chExt cx="332348" cy="382335"/>
          </a:xfrm>
        </p:grpSpPr>
        <p:sp>
          <p:nvSpPr>
            <p:cNvPr id="204" name="Oval 203"/>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05"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6" name="Group 279"/>
          <p:cNvGrpSpPr>
            <a:grpSpLocks/>
          </p:cNvGrpSpPr>
          <p:nvPr/>
        </p:nvGrpSpPr>
        <p:grpSpPr bwMode="auto">
          <a:xfrm>
            <a:off x="3873500" y="4875212"/>
            <a:ext cx="698500" cy="382588"/>
            <a:chOff x="2421386" y="2692043"/>
            <a:chExt cx="332348" cy="382335"/>
          </a:xfrm>
        </p:grpSpPr>
        <p:sp>
          <p:nvSpPr>
            <p:cNvPr id="207" name="Oval 206"/>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08"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9" name="Group 279"/>
          <p:cNvGrpSpPr>
            <a:grpSpLocks/>
          </p:cNvGrpSpPr>
          <p:nvPr/>
        </p:nvGrpSpPr>
        <p:grpSpPr bwMode="auto">
          <a:xfrm>
            <a:off x="2566988" y="4038600"/>
            <a:ext cx="698500" cy="382588"/>
            <a:chOff x="2421386" y="2692043"/>
            <a:chExt cx="332348" cy="382335"/>
          </a:xfrm>
        </p:grpSpPr>
        <p:sp>
          <p:nvSpPr>
            <p:cNvPr id="210" name="Oval 209"/>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11"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12" name="Group 279"/>
          <p:cNvGrpSpPr>
            <a:grpSpLocks/>
          </p:cNvGrpSpPr>
          <p:nvPr/>
        </p:nvGrpSpPr>
        <p:grpSpPr bwMode="auto">
          <a:xfrm>
            <a:off x="2057400" y="4419600"/>
            <a:ext cx="698500" cy="382588"/>
            <a:chOff x="2421386" y="2692043"/>
            <a:chExt cx="332348" cy="382335"/>
          </a:xfrm>
        </p:grpSpPr>
        <p:sp>
          <p:nvSpPr>
            <p:cNvPr id="213" name="Oval 212"/>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14"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sp>
        <p:nvSpPr>
          <p:cNvPr id="99351" name="TextBox 99350"/>
          <p:cNvSpPr txBox="1"/>
          <p:nvPr/>
        </p:nvSpPr>
        <p:spPr>
          <a:xfrm>
            <a:off x="457200" y="5519738"/>
            <a:ext cx="7327900" cy="923330"/>
          </a:xfrm>
          <a:prstGeom prst="rect">
            <a:avLst/>
          </a:prstGeom>
          <a:noFill/>
        </p:spPr>
        <p:txBody>
          <a:bodyPr wrap="square" rtlCol="0">
            <a:spAutoFit/>
          </a:bodyPr>
          <a:lstStyle/>
          <a:p>
            <a:r>
              <a:rPr lang="en-US" dirty="0" smtClean="0"/>
              <a:t>B = core Bridge</a:t>
            </a:r>
          </a:p>
          <a:p>
            <a:r>
              <a:rPr lang="en-US" dirty="0" smtClean="0"/>
              <a:t>EB = edge Bridge – where many end stations are connected</a:t>
            </a:r>
          </a:p>
          <a:p>
            <a:r>
              <a:rPr lang="en-US" dirty="0" smtClean="0"/>
              <a:t>Yellow = Ordinary Bridging</a:t>
            </a:r>
            <a:endParaRPr lang="en-US" dirty="0"/>
          </a:p>
        </p:txBody>
      </p:sp>
    </p:spTree>
    <p:extLst>
      <p:ext uri="{BB962C8B-B14F-4D97-AF65-F5344CB8AC3E}">
        <p14:creationId xmlns:p14="http://schemas.microsoft.com/office/powerpoint/2010/main" val="2417867872"/>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b="1" dirty="0">
                <a:solidFill>
                  <a:srgbClr val="0000FF"/>
                </a:solidFill>
                <a:ea typeface="ＭＳ Ｐゴシック" charset="-128"/>
              </a:rPr>
              <a:t>Comparison with 801.1aq</a:t>
            </a:r>
            <a:endParaRPr lang="en-US" sz="4000" dirty="0" smtClean="0">
              <a:solidFill>
                <a:srgbClr val="0000FF"/>
              </a:solidFill>
              <a:ea typeface="ＭＳ Ｐゴシック" charset="-128"/>
            </a:endParaRPr>
          </a:p>
        </p:txBody>
      </p:sp>
      <p:sp>
        <p:nvSpPr>
          <p:cNvPr id="99332"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9333" name="Footer Placeholder 3"/>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99334" name="Slide Number Placeholder 4"/>
          <p:cNvSpPr>
            <a:spLocks noGrp="1"/>
          </p:cNvSpPr>
          <p:nvPr>
            <p:ph type="sldNum" sz="quarter" idx="12"/>
          </p:nvPr>
        </p:nvSpPr>
        <p:spPr bwMode="auto">
          <a:noFill/>
          <a:ln>
            <a:miter lim="800000"/>
            <a:headEnd/>
            <a:tailEnd/>
          </a:ln>
        </p:spPr>
        <p:txBody>
          <a:bodyPr/>
          <a:lstStyle/>
          <a:p>
            <a:fld id="{4FBE77DF-1D0D-4DBC-9D96-1F128A2367DB}" type="slidenum">
              <a:rPr lang="en-US"/>
              <a:pPr/>
              <a:t>107</a:t>
            </a:fld>
            <a:endParaRPr lang="en-US" dirty="0"/>
          </a:p>
        </p:txBody>
      </p:sp>
      <p:sp>
        <p:nvSpPr>
          <p:cNvPr id="7" name="Freeform 6"/>
          <p:cNvSpPr/>
          <p:nvPr/>
        </p:nvSpPr>
        <p:spPr>
          <a:xfrm>
            <a:off x="1295400" y="1524000"/>
            <a:ext cx="6489700" cy="4191000"/>
          </a:xfrm>
          <a:custGeom>
            <a:avLst/>
            <a:gdLst>
              <a:gd name="connsiteX0" fmla="*/ 1841500 w 6337300"/>
              <a:gd name="connsiteY0" fmla="*/ 3416300 h 4191000"/>
              <a:gd name="connsiteX1" fmla="*/ 1917700 w 6337300"/>
              <a:gd name="connsiteY1" fmla="*/ 3454400 h 4191000"/>
              <a:gd name="connsiteX2" fmla="*/ 1955800 w 6337300"/>
              <a:gd name="connsiteY2" fmla="*/ 3530600 h 4191000"/>
              <a:gd name="connsiteX3" fmla="*/ 1981200 w 6337300"/>
              <a:gd name="connsiteY3" fmla="*/ 3568700 h 4191000"/>
              <a:gd name="connsiteX4" fmla="*/ 1993900 w 6337300"/>
              <a:gd name="connsiteY4" fmla="*/ 3606800 h 4191000"/>
              <a:gd name="connsiteX5" fmla="*/ 2044700 w 6337300"/>
              <a:gd name="connsiteY5" fmla="*/ 3683000 h 4191000"/>
              <a:gd name="connsiteX6" fmla="*/ 2070100 w 6337300"/>
              <a:gd name="connsiteY6" fmla="*/ 3721100 h 4191000"/>
              <a:gd name="connsiteX7" fmla="*/ 2108200 w 6337300"/>
              <a:gd name="connsiteY7" fmla="*/ 3733800 h 4191000"/>
              <a:gd name="connsiteX8" fmla="*/ 2184400 w 6337300"/>
              <a:gd name="connsiteY8" fmla="*/ 3797300 h 4191000"/>
              <a:gd name="connsiteX9" fmla="*/ 2260600 w 6337300"/>
              <a:gd name="connsiteY9" fmla="*/ 3848100 h 4191000"/>
              <a:gd name="connsiteX10" fmla="*/ 2349500 w 6337300"/>
              <a:gd name="connsiteY10" fmla="*/ 3898900 h 4191000"/>
              <a:gd name="connsiteX11" fmla="*/ 2476500 w 6337300"/>
              <a:gd name="connsiteY11" fmla="*/ 3949700 h 4191000"/>
              <a:gd name="connsiteX12" fmla="*/ 2641600 w 6337300"/>
              <a:gd name="connsiteY12" fmla="*/ 3975100 h 4191000"/>
              <a:gd name="connsiteX13" fmla="*/ 2794000 w 6337300"/>
              <a:gd name="connsiteY13" fmla="*/ 4038600 h 4191000"/>
              <a:gd name="connsiteX14" fmla="*/ 2870200 w 6337300"/>
              <a:gd name="connsiteY14" fmla="*/ 4076700 h 4191000"/>
              <a:gd name="connsiteX15" fmla="*/ 3187700 w 6337300"/>
              <a:gd name="connsiteY15" fmla="*/ 4178300 h 4191000"/>
              <a:gd name="connsiteX16" fmla="*/ 3289300 w 6337300"/>
              <a:gd name="connsiteY16" fmla="*/ 4191000 h 4191000"/>
              <a:gd name="connsiteX17" fmla="*/ 3492500 w 6337300"/>
              <a:gd name="connsiteY17" fmla="*/ 4178300 h 4191000"/>
              <a:gd name="connsiteX18" fmla="*/ 3543300 w 6337300"/>
              <a:gd name="connsiteY18" fmla="*/ 4165600 h 4191000"/>
              <a:gd name="connsiteX19" fmla="*/ 3771900 w 6337300"/>
              <a:gd name="connsiteY19" fmla="*/ 4178300 h 4191000"/>
              <a:gd name="connsiteX20" fmla="*/ 4038600 w 6337300"/>
              <a:gd name="connsiteY20" fmla="*/ 4152900 h 4191000"/>
              <a:gd name="connsiteX21" fmla="*/ 4076700 w 6337300"/>
              <a:gd name="connsiteY21" fmla="*/ 4140200 h 4191000"/>
              <a:gd name="connsiteX22" fmla="*/ 4102100 w 6337300"/>
              <a:gd name="connsiteY22" fmla="*/ 4089400 h 4191000"/>
              <a:gd name="connsiteX23" fmla="*/ 4203700 w 6337300"/>
              <a:gd name="connsiteY23" fmla="*/ 4064000 h 4191000"/>
              <a:gd name="connsiteX24" fmla="*/ 4305300 w 6337300"/>
              <a:gd name="connsiteY24" fmla="*/ 4013200 h 4191000"/>
              <a:gd name="connsiteX25" fmla="*/ 4559300 w 6337300"/>
              <a:gd name="connsiteY25" fmla="*/ 3835400 h 4191000"/>
              <a:gd name="connsiteX26" fmla="*/ 4610100 w 6337300"/>
              <a:gd name="connsiteY26" fmla="*/ 3771900 h 4191000"/>
              <a:gd name="connsiteX27" fmla="*/ 4699000 w 6337300"/>
              <a:gd name="connsiteY27" fmla="*/ 3708400 h 4191000"/>
              <a:gd name="connsiteX28" fmla="*/ 4787900 w 6337300"/>
              <a:gd name="connsiteY28" fmla="*/ 3695700 h 4191000"/>
              <a:gd name="connsiteX29" fmla="*/ 4826000 w 6337300"/>
              <a:gd name="connsiteY29" fmla="*/ 3683000 h 4191000"/>
              <a:gd name="connsiteX30" fmla="*/ 4902200 w 6337300"/>
              <a:gd name="connsiteY30" fmla="*/ 3670300 h 4191000"/>
              <a:gd name="connsiteX31" fmla="*/ 4965700 w 6337300"/>
              <a:gd name="connsiteY31" fmla="*/ 3632200 h 4191000"/>
              <a:gd name="connsiteX32" fmla="*/ 5168900 w 6337300"/>
              <a:gd name="connsiteY32" fmla="*/ 3517900 h 4191000"/>
              <a:gd name="connsiteX33" fmla="*/ 5232400 w 6337300"/>
              <a:gd name="connsiteY33" fmla="*/ 3467100 h 4191000"/>
              <a:gd name="connsiteX34" fmla="*/ 5270500 w 6337300"/>
              <a:gd name="connsiteY34" fmla="*/ 3416300 h 4191000"/>
              <a:gd name="connsiteX35" fmla="*/ 5473700 w 6337300"/>
              <a:gd name="connsiteY35" fmla="*/ 3352800 h 4191000"/>
              <a:gd name="connsiteX36" fmla="*/ 5511800 w 6337300"/>
              <a:gd name="connsiteY36" fmla="*/ 3314700 h 4191000"/>
              <a:gd name="connsiteX37" fmla="*/ 5600700 w 6337300"/>
              <a:gd name="connsiteY37" fmla="*/ 3225800 h 4191000"/>
              <a:gd name="connsiteX38" fmla="*/ 5651500 w 6337300"/>
              <a:gd name="connsiteY38" fmla="*/ 3149600 h 4191000"/>
              <a:gd name="connsiteX39" fmla="*/ 5676900 w 6337300"/>
              <a:gd name="connsiteY39" fmla="*/ 3098800 h 4191000"/>
              <a:gd name="connsiteX40" fmla="*/ 5765800 w 6337300"/>
              <a:gd name="connsiteY40" fmla="*/ 3086100 h 4191000"/>
              <a:gd name="connsiteX41" fmla="*/ 5867400 w 6337300"/>
              <a:gd name="connsiteY41" fmla="*/ 3048000 h 4191000"/>
              <a:gd name="connsiteX42" fmla="*/ 5905500 w 6337300"/>
              <a:gd name="connsiteY42" fmla="*/ 3022600 h 4191000"/>
              <a:gd name="connsiteX43" fmla="*/ 6007100 w 6337300"/>
              <a:gd name="connsiteY43" fmla="*/ 2971800 h 4191000"/>
              <a:gd name="connsiteX44" fmla="*/ 6108700 w 6337300"/>
              <a:gd name="connsiteY44" fmla="*/ 2895600 h 4191000"/>
              <a:gd name="connsiteX45" fmla="*/ 6146800 w 6337300"/>
              <a:gd name="connsiteY45" fmla="*/ 2844800 h 4191000"/>
              <a:gd name="connsiteX46" fmla="*/ 6197600 w 6337300"/>
              <a:gd name="connsiteY46" fmla="*/ 2794000 h 4191000"/>
              <a:gd name="connsiteX47" fmla="*/ 6235700 w 6337300"/>
              <a:gd name="connsiteY47" fmla="*/ 2705100 h 4191000"/>
              <a:gd name="connsiteX48" fmla="*/ 6273800 w 6337300"/>
              <a:gd name="connsiteY48" fmla="*/ 2654300 h 4191000"/>
              <a:gd name="connsiteX49" fmla="*/ 6324600 w 6337300"/>
              <a:gd name="connsiteY49" fmla="*/ 2463800 h 4191000"/>
              <a:gd name="connsiteX50" fmla="*/ 6337300 w 6337300"/>
              <a:gd name="connsiteY50" fmla="*/ 2413000 h 4191000"/>
              <a:gd name="connsiteX51" fmla="*/ 6324600 w 6337300"/>
              <a:gd name="connsiteY51" fmla="*/ 2082800 h 4191000"/>
              <a:gd name="connsiteX52" fmla="*/ 6311900 w 6337300"/>
              <a:gd name="connsiteY52" fmla="*/ 2006600 h 4191000"/>
              <a:gd name="connsiteX53" fmla="*/ 6286500 w 6337300"/>
              <a:gd name="connsiteY53" fmla="*/ 1955800 h 4191000"/>
              <a:gd name="connsiteX54" fmla="*/ 6210300 w 6337300"/>
              <a:gd name="connsiteY54" fmla="*/ 1905000 h 4191000"/>
              <a:gd name="connsiteX55" fmla="*/ 6184900 w 6337300"/>
              <a:gd name="connsiteY55" fmla="*/ 1866900 h 4191000"/>
              <a:gd name="connsiteX56" fmla="*/ 6146800 w 6337300"/>
              <a:gd name="connsiteY56" fmla="*/ 1854200 h 4191000"/>
              <a:gd name="connsiteX57" fmla="*/ 6108700 w 6337300"/>
              <a:gd name="connsiteY57" fmla="*/ 1778000 h 4191000"/>
              <a:gd name="connsiteX58" fmla="*/ 6032500 w 6337300"/>
              <a:gd name="connsiteY58" fmla="*/ 1752600 h 4191000"/>
              <a:gd name="connsiteX59" fmla="*/ 6019800 w 6337300"/>
              <a:gd name="connsiteY59" fmla="*/ 1714500 h 4191000"/>
              <a:gd name="connsiteX60" fmla="*/ 5981700 w 6337300"/>
              <a:gd name="connsiteY60" fmla="*/ 1689100 h 4191000"/>
              <a:gd name="connsiteX61" fmla="*/ 5867400 w 6337300"/>
              <a:gd name="connsiteY61" fmla="*/ 1587500 h 4191000"/>
              <a:gd name="connsiteX62" fmla="*/ 5854700 w 6337300"/>
              <a:gd name="connsiteY62" fmla="*/ 1549400 h 4191000"/>
              <a:gd name="connsiteX63" fmla="*/ 5816600 w 6337300"/>
              <a:gd name="connsiteY63" fmla="*/ 1460500 h 4191000"/>
              <a:gd name="connsiteX64" fmla="*/ 5791200 w 6337300"/>
              <a:gd name="connsiteY64" fmla="*/ 1308100 h 4191000"/>
              <a:gd name="connsiteX65" fmla="*/ 5753100 w 6337300"/>
              <a:gd name="connsiteY65" fmla="*/ 1231900 h 4191000"/>
              <a:gd name="connsiteX66" fmla="*/ 5727700 w 6337300"/>
              <a:gd name="connsiteY66" fmla="*/ 1155700 h 4191000"/>
              <a:gd name="connsiteX67" fmla="*/ 5676900 w 6337300"/>
              <a:gd name="connsiteY67" fmla="*/ 800100 h 4191000"/>
              <a:gd name="connsiteX68" fmla="*/ 5664200 w 6337300"/>
              <a:gd name="connsiteY68" fmla="*/ 762000 h 4191000"/>
              <a:gd name="connsiteX69" fmla="*/ 5600700 w 6337300"/>
              <a:gd name="connsiteY69" fmla="*/ 609600 h 4191000"/>
              <a:gd name="connsiteX70" fmla="*/ 5524500 w 6337300"/>
              <a:gd name="connsiteY70" fmla="*/ 520700 h 4191000"/>
              <a:gd name="connsiteX71" fmla="*/ 5499100 w 6337300"/>
              <a:gd name="connsiteY71" fmla="*/ 482600 h 4191000"/>
              <a:gd name="connsiteX72" fmla="*/ 5448300 w 6337300"/>
              <a:gd name="connsiteY72" fmla="*/ 457200 h 4191000"/>
              <a:gd name="connsiteX73" fmla="*/ 5334000 w 6337300"/>
              <a:gd name="connsiteY73" fmla="*/ 381000 h 4191000"/>
              <a:gd name="connsiteX74" fmla="*/ 5270500 w 6337300"/>
              <a:gd name="connsiteY74" fmla="*/ 355600 h 4191000"/>
              <a:gd name="connsiteX75" fmla="*/ 5219700 w 6337300"/>
              <a:gd name="connsiteY75" fmla="*/ 342900 h 4191000"/>
              <a:gd name="connsiteX76" fmla="*/ 5181600 w 6337300"/>
              <a:gd name="connsiteY76" fmla="*/ 330200 h 4191000"/>
              <a:gd name="connsiteX77" fmla="*/ 4914900 w 6337300"/>
              <a:gd name="connsiteY77" fmla="*/ 342900 h 4191000"/>
              <a:gd name="connsiteX78" fmla="*/ 4851400 w 6337300"/>
              <a:gd name="connsiteY78" fmla="*/ 355600 h 4191000"/>
              <a:gd name="connsiteX79" fmla="*/ 4762500 w 6337300"/>
              <a:gd name="connsiteY79" fmla="*/ 393700 h 4191000"/>
              <a:gd name="connsiteX80" fmla="*/ 4546600 w 6337300"/>
              <a:gd name="connsiteY80" fmla="*/ 406400 h 4191000"/>
              <a:gd name="connsiteX81" fmla="*/ 4343400 w 6337300"/>
              <a:gd name="connsiteY81" fmla="*/ 406400 h 4191000"/>
              <a:gd name="connsiteX82" fmla="*/ 4241800 w 6337300"/>
              <a:gd name="connsiteY82" fmla="*/ 355600 h 4191000"/>
              <a:gd name="connsiteX83" fmla="*/ 4140200 w 6337300"/>
              <a:gd name="connsiteY83" fmla="*/ 317500 h 4191000"/>
              <a:gd name="connsiteX84" fmla="*/ 4064000 w 6337300"/>
              <a:gd name="connsiteY84" fmla="*/ 292100 h 4191000"/>
              <a:gd name="connsiteX85" fmla="*/ 3987800 w 6337300"/>
              <a:gd name="connsiteY85" fmla="*/ 254000 h 4191000"/>
              <a:gd name="connsiteX86" fmla="*/ 3949700 w 6337300"/>
              <a:gd name="connsiteY86" fmla="*/ 228600 h 4191000"/>
              <a:gd name="connsiteX87" fmla="*/ 3898900 w 6337300"/>
              <a:gd name="connsiteY87" fmla="*/ 215900 h 4191000"/>
              <a:gd name="connsiteX88" fmla="*/ 3848100 w 6337300"/>
              <a:gd name="connsiteY88" fmla="*/ 190500 h 4191000"/>
              <a:gd name="connsiteX89" fmla="*/ 3784600 w 6337300"/>
              <a:gd name="connsiteY89" fmla="*/ 165100 h 4191000"/>
              <a:gd name="connsiteX90" fmla="*/ 3746500 w 6337300"/>
              <a:gd name="connsiteY90" fmla="*/ 152400 h 4191000"/>
              <a:gd name="connsiteX91" fmla="*/ 3606800 w 6337300"/>
              <a:gd name="connsiteY91" fmla="*/ 63500 h 4191000"/>
              <a:gd name="connsiteX92" fmla="*/ 3517900 w 6337300"/>
              <a:gd name="connsiteY92" fmla="*/ 38100 h 4191000"/>
              <a:gd name="connsiteX93" fmla="*/ 3479800 w 6337300"/>
              <a:gd name="connsiteY93" fmla="*/ 25400 h 4191000"/>
              <a:gd name="connsiteX94" fmla="*/ 3289300 w 6337300"/>
              <a:gd name="connsiteY94" fmla="*/ 0 h 4191000"/>
              <a:gd name="connsiteX95" fmla="*/ 2159000 w 6337300"/>
              <a:gd name="connsiteY95" fmla="*/ 12700 h 4191000"/>
              <a:gd name="connsiteX96" fmla="*/ 1892300 w 6337300"/>
              <a:gd name="connsiteY96" fmla="*/ 25400 h 4191000"/>
              <a:gd name="connsiteX97" fmla="*/ 1727200 w 6337300"/>
              <a:gd name="connsiteY97" fmla="*/ 63500 h 4191000"/>
              <a:gd name="connsiteX98" fmla="*/ 1676400 w 6337300"/>
              <a:gd name="connsiteY98" fmla="*/ 88900 h 4191000"/>
              <a:gd name="connsiteX99" fmla="*/ 1612900 w 6337300"/>
              <a:gd name="connsiteY99" fmla="*/ 114300 h 4191000"/>
              <a:gd name="connsiteX100" fmla="*/ 1574800 w 6337300"/>
              <a:gd name="connsiteY100" fmla="*/ 127000 h 4191000"/>
              <a:gd name="connsiteX101" fmla="*/ 1485900 w 6337300"/>
              <a:gd name="connsiteY101" fmla="*/ 177800 h 4191000"/>
              <a:gd name="connsiteX102" fmla="*/ 1460500 w 6337300"/>
              <a:gd name="connsiteY102" fmla="*/ 215900 h 4191000"/>
              <a:gd name="connsiteX103" fmla="*/ 1397000 w 6337300"/>
              <a:gd name="connsiteY103" fmla="*/ 241300 h 4191000"/>
              <a:gd name="connsiteX104" fmla="*/ 1346200 w 6337300"/>
              <a:gd name="connsiteY104" fmla="*/ 266700 h 4191000"/>
              <a:gd name="connsiteX105" fmla="*/ 1282700 w 6337300"/>
              <a:gd name="connsiteY105" fmla="*/ 292100 h 4191000"/>
              <a:gd name="connsiteX106" fmla="*/ 1168400 w 6337300"/>
              <a:gd name="connsiteY106" fmla="*/ 419100 h 4191000"/>
              <a:gd name="connsiteX107" fmla="*/ 1054100 w 6337300"/>
              <a:gd name="connsiteY107" fmla="*/ 533400 h 4191000"/>
              <a:gd name="connsiteX108" fmla="*/ 952500 w 6337300"/>
              <a:gd name="connsiteY108" fmla="*/ 635000 h 4191000"/>
              <a:gd name="connsiteX109" fmla="*/ 939800 w 6337300"/>
              <a:gd name="connsiteY109" fmla="*/ 673100 h 4191000"/>
              <a:gd name="connsiteX110" fmla="*/ 876300 w 6337300"/>
              <a:gd name="connsiteY110" fmla="*/ 698500 h 4191000"/>
              <a:gd name="connsiteX111" fmla="*/ 812800 w 6337300"/>
              <a:gd name="connsiteY111" fmla="*/ 736600 h 4191000"/>
              <a:gd name="connsiteX112" fmla="*/ 723900 w 6337300"/>
              <a:gd name="connsiteY112" fmla="*/ 800100 h 4191000"/>
              <a:gd name="connsiteX113" fmla="*/ 635000 w 6337300"/>
              <a:gd name="connsiteY113" fmla="*/ 863600 h 4191000"/>
              <a:gd name="connsiteX114" fmla="*/ 508000 w 6337300"/>
              <a:gd name="connsiteY114" fmla="*/ 965200 h 4191000"/>
              <a:gd name="connsiteX115" fmla="*/ 457200 w 6337300"/>
              <a:gd name="connsiteY115" fmla="*/ 1003300 h 4191000"/>
              <a:gd name="connsiteX116" fmla="*/ 431800 w 6337300"/>
              <a:gd name="connsiteY116" fmla="*/ 1041400 h 4191000"/>
              <a:gd name="connsiteX117" fmla="*/ 368300 w 6337300"/>
              <a:gd name="connsiteY117" fmla="*/ 1117600 h 4191000"/>
              <a:gd name="connsiteX118" fmla="*/ 330200 w 6337300"/>
              <a:gd name="connsiteY118" fmla="*/ 1155700 h 4191000"/>
              <a:gd name="connsiteX119" fmla="*/ 304800 w 6337300"/>
              <a:gd name="connsiteY119" fmla="*/ 1193800 h 4191000"/>
              <a:gd name="connsiteX120" fmla="*/ 266700 w 6337300"/>
              <a:gd name="connsiteY120" fmla="*/ 1231900 h 4191000"/>
              <a:gd name="connsiteX121" fmla="*/ 241300 w 6337300"/>
              <a:gd name="connsiteY121" fmla="*/ 1270000 h 4191000"/>
              <a:gd name="connsiteX122" fmla="*/ 203200 w 6337300"/>
              <a:gd name="connsiteY122" fmla="*/ 1295400 h 4191000"/>
              <a:gd name="connsiteX123" fmla="*/ 152400 w 6337300"/>
              <a:gd name="connsiteY123" fmla="*/ 1333500 h 4191000"/>
              <a:gd name="connsiteX124" fmla="*/ 76200 w 6337300"/>
              <a:gd name="connsiteY124" fmla="*/ 1397000 h 4191000"/>
              <a:gd name="connsiteX125" fmla="*/ 38100 w 6337300"/>
              <a:gd name="connsiteY125" fmla="*/ 1511300 h 4191000"/>
              <a:gd name="connsiteX126" fmla="*/ 25400 w 6337300"/>
              <a:gd name="connsiteY126" fmla="*/ 1549400 h 4191000"/>
              <a:gd name="connsiteX127" fmla="*/ 0 w 6337300"/>
              <a:gd name="connsiteY127" fmla="*/ 1587500 h 4191000"/>
              <a:gd name="connsiteX128" fmla="*/ 12700 w 6337300"/>
              <a:gd name="connsiteY128" fmla="*/ 1879600 h 4191000"/>
              <a:gd name="connsiteX129" fmla="*/ 38100 w 6337300"/>
              <a:gd name="connsiteY129" fmla="*/ 1930400 h 4191000"/>
              <a:gd name="connsiteX130" fmla="*/ 63500 w 6337300"/>
              <a:gd name="connsiteY130" fmla="*/ 2006600 h 4191000"/>
              <a:gd name="connsiteX131" fmla="*/ 76200 w 6337300"/>
              <a:gd name="connsiteY131" fmla="*/ 2044700 h 4191000"/>
              <a:gd name="connsiteX132" fmla="*/ 152400 w 6337300"/>
              <a:gd name="connsiteY132" fmla="*/ 2171700 h 4191000"/>
              <a:gd name="connsiteX133" fmla="*/ 177800 w 6337300"/>
              <a:gd name="connsiteY133" fmla="*/ 2209800 h 4191000"/>
              <a:gd name="connsiteX134" fmla="*/ 228600 w 6337300"/>
              <a:gd name="connsiteY134" fmla="*/ 2298700 h 4191000"/>
              <a:gd name="connsiteX135" fmla="*/ 355600 w 6337300"/>
              <a:gd name="connsiteY135" fmla="*/ 2362200 h 4191000"/>
              <a:gd name="connsiteX136" fmla="*/ 393700 w 6337300"/>
              <a:gd name="connsiteY136" fmla="*/ 2387600 h 4191000"/>
              <a:gd name="connsiteX137" fmla="*/ 457200 w 6337300"/>
              <a:gd name="connsiteY137" fmla="*/ 2451100 h 4191000"/>
              <a:gd name="connsiteX138" fmla="*/ 469900 w 6337300"/>
              <a:gd name="connsiteY138" fmla="*/ 2514600 h 4191000"/>
              <a:gd name="connsiteX139" fmla="*/ 495300 w 6337300"/>
              <a:gd name="connsiteY139" fmla="*/ 2628900 h 4191000"/>
              <a:gd name="connsiteX140" fmla="*/ 520700 w 6337300"/>
              <a:gd name="connsiteY140" fmla="*/ 2667000 h 4191000"/>
              <a:gd name="connsiteX141" fmla="*/ 558800 w 6337300"/>
              <a:gd name="connsiteY141" fmla="*/ 2692400 h 4191000"/>
              <a:gd name="connsiteX142" fmla="*/ 596900 w 6337300"/>
              <a:gd name="connsiteY142" fmla="*/ 3200400 h 4191000"/>
              <a:gd name="connsiteX143" fmla="*/ 622300 w 6337300"/>
              <a:gd name="connsiteY143" fmla="*/ 3340100 h 4191000"/>
              <a:gd name="connsiteX144" fmla="*/ 647700 w 6337300"/>
              <a:gd name="connsiteY144" fmla="*/ 3378200 h 4191000"/>
              <a:gd name="connsiteX145" fmla="*/ 673100 w 6337300"/>
              <a:gd name="connsiteY145" fmla="*/ 3454400 h 4191000"/>
              <a:gd name="connsiteX146" fmla="*/ 685800 w 6337300"/>
              <a:gd name="connsiteY146" fmla="*/ 3492500 h 4191000"/>
              <a:gd name="connsiteX147" fmla="*/ 787400 w 6337300"/>
              <a:gd name="connsiteY147" fmla="*/ 3517900 h 4191000"/>
              <a:gd name="connsiteX148" fmla="*/ 1257300 w 6337300"/>
              <a:gd name="connsiteY148" fmla="*/ 3505200 h 4191000"/>
              <a:gd name="connsiteX149" fmla="*/ 1320800 w 6337300"/>
              <a:gd name="connsiteY149" fmla="*/ 3492500 h 4191000"/>
              <a:gd name="connsiteX150" fmla="*/ 1549400 w 6337300"/>
              <a:gd name="connsiteY150" fmla="*/ 3454400 h 4191000"/>
              <a:gd name="connsiteX151" fmla="*/ 1663700 w 6337300"/>
              <a:gd name="connsiteY151" fmla="*/ 3416300 h 4191000"/>
              <a:gd name="connsiteX152" fmla="*/ 1701800 w 6337300"/>
              <a:gd name="connsiteY152" fmla="*/ 3403600 h 4191000"/>
              <a:gd name="connsiteX153" fmla="*/ 1841500 w 6337300"/>
              <a:gd name="connsiteY153" fmla="*/ 3416300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37300" h="4191000">
                <a:moveTo>
                  <a:pt x="1841500" y="3416300"/>
                </a:moveTo>
                <a:cubicBezTo>
                  <a:pt x="1872488" y="3426629"/>
                  <a:pt x="1893081" y="3429781"/>
                  <a:pt x="1917700" y="3454400"/>
                </a:cubicBezTo>
                <a:cubicBezTo>
                  <a:pt x="1954096" y="3490796"/>
                  <a:pt x="1935142" y="3489283"/>
                  <a:pt x="1955800" y="3530600"/>
                </a:cubicBezTo>
                <a:cubicBezTo>
                  <a:pt x="1962626" y="3544252"/>
                  <a:pt x="1974374" y="3555048"/>
                  <a:pt x="1981200" y="3568700"/>
                </a:cubicBezTo>
                <a:cubicBezTo>
                  <a:pt x="1987187" y="3580674"/>
                  <a:pt x="1987399" y="3595098"/>
                  <a:pt x="1993900" y="3606800"/>
                </a:cubicBezTo>
                <a:cubicBezTo>
                  <a:pt x="2008725" y="3633485"/>
                  <a:pt x="2027767" y="3657600"/>
                  <a:pt x="2044700" y="3683000"/>
                </a:cubicBezTo>
                <a:cubicBezTo>
                  <a:pt x="2053167" y="3695700"/>
                  <a:pt x="2055620" y="3716273"/>
                  <a:pt x="2070100" y="3721100"/>
                </a:cubicBezTo>
                <a:lnTo>
                  <a:pt x="2108200" y="3733800"/>
                </a:lnTo>
                <a:cubicBezTo>
                  <a:pt x="2219510" y="3845110"/>
                  <a:pt x="2078312" y="3708893"/>
                  <a:pt x="2184400" y="3797300"/>
                </a:cubicBezTo>
                <a:cubicBezTo>
                  <a:pt x="2247821" y="3850151"/>
                  <a:pt x="2193643" y="3825781"/>
                  <a:pt x="2260600" y="3848100"/>
                </a:cubicBezTo>
                <a:cubicBezTo>
                  <a:pt x="2325083" y="3912583"/>
                  <a:pt x="2267631" y="3868199"/>
                  <a:pt x="2349500" y="3898900"/>
                </a:cubicBezTo>
                <a:cubicBezTo>
                  <a:pt x="2409865" y="3921537"/>
                  <a:pt x="2402679" y="3939154"/>
                  <a:pt x="2476500" y="3949700"/>
                </a:cubicBezTo>
                <a:cubicBezTo>
                  <a:pt x="2590892" y="3966042"/>
                  <a:pt x="2535873" y="3957479"/>
                  <a:pt x="2641600" y="3975100"/>
                </a:cubicBezTo>
                <a:cubicBezTo>
                  <a:pt x="2692400" y="3996267"/>
                  <a:pt x="2744777" y="4013988"/>
                  <a:pt x="2794000" y="4038600"/>
                </a:cubicBezTo>
                <a:cubicBezTo>
                  <a:pt x="2819400" y="4051300"/>
                  <a:pt x="2844098" y="4065513"/>
                  <a:pt x="2870200" y="4076700"/>
                </a:cubicBezTo>
                <a:cubicBezTo>
                  <a:pt x="2944400" y="4108500"/>
                  <a:pt x="3139600" y="4172287"/>
                  <a:pt x="3187700" y="4178300"/>
                </a:cubicBezTo>
                <a:lnTo>
                  <a:pt x="3289300" y="4191000"/>
                </a:lnTo>
                <a:cubicBezTo>
                  <a:pt x="3357033" y="4186767"/>
                  <a:pt x="3424971" y="4185053"/>
                  <a:pt x="3492500" y="4178300"/>
                </a:cubicBezTo>
                <a:cubicBezTo>
                  <a:pt x="3509868" y="4176563"/>
                  <a:pt x="3525846" y="4165600"/>
                  <a:pt x="3543300" y="4165600"/>
                </a:cubicBezTo>
                <a:cubicBezTo>
                  <a:pt x="3619618" y="4165600"/>
                  <a:pt x="3695700" y="4174067"/>
                  <a:pt x="3771900" y="4178300"/>
                </a:cubicBezTo>
                <a:cubicBezTo>
                  <a:pt x="3887613" y="4171068"/>
                  <a:pt x="3943232" y="4176742"/>
                  <a:pt x="4038600" y="4152900"/>
                </a:cubicBezTo>
                <a:cubicBezTo>
                  <a:pt x="4051587" y="4149653"/>
                  <a:pt x="4064000" y="4144433"/>
                  <a:pt x="4076700" y="4140200"/>
                </a:cubicBezTo>
                <a:cubicBezTo>
                  <a:pt x="4085167" y="4123267"/>
                  <a:pt x="4085866" y="4099140"/>
                  <a:pt x="4102100" y="4089400"/>
                </a:cubicBezTo>
                <a:cubicBezTo>
                  <a:pt x="4132034" y="4071439"/>
                  <a:pt x="4171014" y="4076257"/>
                  <a:pt x="4203700" y="4064000"/>
                </a:cubicBezTo>
                <a:cubicBezTo>
                  <a:pt x="4239153" y="4050705"/>
                  <a:pt x="4273356" y="4033528"/>
                  <a:pt x="4305300" y="4013200"/>
                </a:cubicBezTo>
                <a:cubicBezTo>
                  <a:pt x="4346795" y="3986794"/>
                  <a:pt x="4522919" y="3880877"/>
                  <a:pt x="4559300" y="3835400"/>
                </a:cubicBezTo>
                <a:cubicBezTo>
                  <a:pt x="4576233" y="3814233"/>
                  <a:pt x="4592250" y="3792300"/>
                  <a:pt x="4610100" y="3771900"/>
                </a:cubicBezTo>
                <a:cubicBezTo>
                  <a:pt x="4636566" y="3741654"/>
                  <a:pt x="4658511" y="3719443"/>
                  <a:pt x="4699000" y="3708400"/>
                </a:cubicBezTo>
                <a:cubicBezTo>
                  <a:pt x="4727879" y="3700524"/>
                  <a:pt x="4758267" y="3699933"/>
                  <a:pt x="4787900" y="3695700"/>
                </a:cubicBezTo>
                <a:cubicBezTo>
                  <a:pt x="4800600" y="3691467"/>
                  <a:pt x="4812932" y="3685904"/>
                  <a:pt x="4826000" y="3683000"/>
                </a:cubicBezTo>
                <a:cubicBezTo>
                  <a:pt x="4851137" y="3677414"/>
                  <a:pt x="4878000" y="3679100"/>
                  <a:pt x="4902200" y="3670300"/>
                </a:cubicBezTo>
                <a:cubicBezTo>
                  <a:pt x="4925398" y="3661864"/>
                  <a:pt x="4944030" y="3644020"/>
                  <a:pt x="4965700" y="3632200"/>
                </a:cubicBezTo>
                <a:cubicBezTo>
                  <a:pt x="5039144" y="3592140"/>
                  <a:pt x="5099104" y="3573737"/>
                  <a:pt x="5168900" y="3517900"/>
                </a:cubicBezTo>
                <a:cubicBezTo>
                  <a:pt x="5190067" y="3500967"/>
                  <a:pt x="5213233" y="3486267"/>
                  <a:pt x="5232400" y="3467100"/>
                </a:cubicBezTo>
                <a:cubicBezTo>
                  <a:pt x="5247367" y="3452133"/>
                  <a:pt x="5251319" y="3425251"/>
                  <a:pt x="5270500" y="3416300"/>
                </a:cubicBezTo>
                <a:cubicBezTo>
                  <a:pt x="5356994" y="3375936"/>
                  <a:pt x="5406534" y="3400776"/>
                  <a:pt x="5473700" y="3352800"/>
                </a:cubicBezTo>
                <a:cubicBezTo>
                  <a:pt x="5488315" y="3342361"/>
                  <a:pt x="5498163" y="3326389"/>
                  <a:pt x="5511800" y="3314700"/>
                </a:cubicBezTo>
                <a:cubicBezTo>
                  <a:pt x="5583767" y="3253014"/>
                  <a:pt x="5545667" y="3304419"/>
                  <a:pt x="5600700" y="3225800"/>
                </a:cubicBezTo>
                <a:cubicBezTo>
                  <a:pt x="5618206" y="3200791"/>
                  <a:pt x="5637848" y="3176904"/>
                  <a:pt x="5651500" y="3149600"/>
                </a:cubicBezTo>
                <a:cubicBezTo>
                  <a:pt x="5659967" y="3132667"/>
                  <a:pt x="5660350" y="3107994"/>
                  <a:pt x="5676900" y="3098800"/>
                </a:cubicBezTo>
                <a:cubicBezTo>
                  <a:pt x="5703067" y="3084263"/>
                  <a:pt x="5736167" y="3090333"/>
                  <a:pt x="5765800" y="3086100"/>
                </a:cubicBezTo>
                <a:cubicBezTo>
                  <a:pt x="5798775" y="3075108"/>
                  <a:pt x="5837028" y="3063186"/>
                  <a:pt x="5867400" y="3048000"/>
                </a:cubicBezTo>
                <a:cubicBezTo>
                  <a:pt x="5881052" y="3041174"/>
                  <a:pt x="5891848" y="3029426"/>
                  <a:pt x="5905500" y="3022600"/>
                </a:cubicBezTo>
                <a:cubicBezTo>
                  <a:pt x="5994618" y="2978041"/>
                  <a:pt x="5942368" y="3018878"/>
                  <a:pt x="6007100" y="2971800"/>
                </a:cubicBezTo>
                <a:cubicBezTo>
                  <a:pt x="6041336" y="2946901"/>
                  <a:pt x="6083300" y="2929467"/>
                  <a:pt x="6108700" y="2895600"/>
                </a:cubicBezTo>
                <a:cubicBezTo>
                  <a:pt x="6121400" y="2878667"/>
                  <a:pt x="6132862" y="2860730"/>
                  <a:pt x="6146800" y="2844800"/>
                </a:cubicBezTo>
                <a:cubicBezTo>
                  <a:pt x="6162569" y="2826778"/>
                  <a:pt x="6183232" y="2813158"/>
                  <a:pt x="6197600" y="2794000"/>
                </a:cubicBezTo>
                <a:cubicBezTo>
                  <a:pt x="6258049" y="2713401"/>
                  <a:pt x="6196463" y="2773765"/>
                  <a:pt x="6235700" y="2705100"/>
                </a:cubicBezTo>
                <a:cubicBezTo>
                  <a:pt x="6246202" y="2686722"/>
                  <a:pt x="6263521" y="2672803"/>
                  <a:pt x="6273800" y="2654300"/>
                </a:cubicBezTo>
                <a:cubicBezTo>
                  <a:pt x="6309220" y="2590544"/>
                  <a:pt x="6306117" y="2537731"/>
                  <a:pt x="6324600" y="2463800"/>
                </a:cubicBezTo>
                <a:lnTo>
                  <a:pt x="6337300" y="2413000"/>
                </a:lnTo>
                <a:cubicBezTo>
                  <a:pt x="6333067" y="2302933"/>
                  <a:pt x="6331471" y="2192734"/>
                  <a:pt x="6324600" y="2082800"/>
                </a:cubicBezTo>
                <a:cubicBezTo>
                  <a:pt x="6322994" y="2057100"/>
                  <a:pt x="6319299" y="2031264"/>
                  <a:pt x="6311900" y="2006600"/>
                </a:cubicBezTo>
                <a:cubicBezTo>
                  <a:pt x="6306460" y="1988466"/>
                  <a:pt x="6299887" y="1969187"/>
                  <a:pt x="6286500" y="1955800"/>
                </a:cubicBezTo>
                <a:cubicBezTo>
                  <a:pt x="6264914" y="1934214"/>
                  <a:pt x="6210300" y="1905000"/>
                  <a:pt x="6210300" y="1905000"/>
                </a:cubicBezTo>
                <a:cubicBezTo>
                  <a:pt x="6201833" y="1892300"/>
                  <a:pt x="6196819" y="1876435"/>
                  <a:pt x="6184900" y="1866900"/>
                </a:cubicBezTo>
                <a:cubicBezTo>
                  <a:pt x="6174447" y="1858537"/>
                  <a:pt x="6156266" y="1863666"/>
                  <a:pt x="6146800" y="1854200"/>
                </a:cubicBezTo>
                <a:cubicBezTo>
                  <a:pt x="6102974" y="1810374"/>
                  <a:pt x="6171511" y="1817257"/>
                  <a:pt x="6108700" y="1778000"/>
                </a:cubicBezTo>
                <a:cubicBezTo>
                  <a:pt x="6085996" y="1763810"/>
                  <a:pt x="6032500" y="1752600"/>
                  <a:pt x="6032500" y="1752600"/>
                </a:cubicBezTo>
                <a:cubicBezTo>
                  <a:pt x="6028267" y="1739900"/>
                  <a:pt x="6028163" y="1724953"/>
                  <a:pt x="6019800" y="1714500"/>
                </a:cubicBezTo>
                <a:cubicBezTo>
                  <a:pt x="6010265" y="1702581"/>
                  <a:pt x="5993911" y="1698258"/>
                  <a:pt x="5981700" y="1689100"/>
                </a:cubicBezTo>
                <a:cubicBezTo>
                  <a:pt x="5915940" y="1639780"/>
                  <a:pt x="5922843" y="1642943"/>
                  <a:pt x="5867400" y="1587500"/>
                </a:cubicBezTo>
                <a:cubicBezTo>
                  <a:pt x="5863167" y="1574800"/>
                  <a:pt x="5859973" y="1561705"/>
                  <a:pt x="5854700" y="1549400"/>
                </a:cubicBezTo>
                <a:cubicBezTo>
                  <a:pt x="5832892" y="1498515"/>
                  <a:pt x="5828514" y="1508154"/>
                  <a:pt x="5816600" y="1460500"/>
                </a:cubicBezTo>
                <a:cubicBezTo>
                  <a:pt x="5793881" y="1369625"/>
                  <a:pt x="5812705" y="1415627"/>
                  <a:pt x="5791200" y="1308100"/>
                </a:cubicBezTo>
                <a:cubicBezTo>
                  <a:pt x="5778568" y="1244941"/>
                  <a:pt x="5780345" y="1293201"/>
                  <a:pt x="5753100" y="1231900"/>
                </a:cubicBezTo>
                <a:cubicBezTo>
                  <a:pt x="5742226" y="1207434"/>
                  <a:pt x="5727700" y="1155700"/>
                  <a:pt x="5727700" y="1155700"/>
                </a:cubicBezTo>
                <a:cubicBezTo>
                  <a:pt x="5721469" y="1099624"/>
                  <a:pt x="5703857" y="880972"/>
                  <a:pt x="5676900" y="800100"/>
                </a:cubicBezTo>
                <a:cubicBezTo>
                  <a:pt x="5672667" y="787400"/>
                  <a:pt x="5667878" y="774872"/>
                  <a:pt x="5664200" y="762000"/>
                </a:cubicBezTo>
                <a:cubicBezTo>
                  <a:pt x="5645579" y="696827"/>
                  <a:pt x="5652228" y="678304"/>
                  <a:pt x="5600700" y="609600"/>
                </a:cubicBezTo>
                <a:cubicBezTo>
                  <a:pt x="5458013" y="419351"/>
                  <a:pt x="5657168" y="679901"/>
                  <a:pt x="5524500" y="520700"/>
                </a:cubicBezTo>
                <a:cubicBezTo>
                  <a:pt x="5514729" y="508974"/>
                  <a:pt x="5510826" y="492371"/>
                  <a:pt x="5499100" y="482600"/>
                </a:cubicBezTo>
                <a:cubicBezTo>
                  <a:pt x="5484556" y="470480"/>
                  <a:pt x="5464424" y="467122"/>
                  <a:pt x="5448300" y="457200"/>
                </a:cubicBezTo>
                <a:cubicBezTo>
                  <a:pt x="5409302" y="433201"/>
                  <a:pt x="5376515" y="398006"/>
                  <a:pt x="5334000" y="381000"/>
                </a:cubicBezTo>
                <a:cubicBezTo>
                  <a:pt x="5312833" y="372533"/>
                  <a:pt x="5292127" y="362809"/>
                  <a:pt x="5270500" y="355600"/>
                </a:cubicBezTo>
                <a:cubicBezTo>
                  <a:pt x="5253941" y="350080"/>
                  <a:pt x="5236483" y="347695"/>
                  <a:pt x="5219700" y="342900"/>
                </a:cubicBezTo>
                <a:cubicBezTo>
                  <a:pt x="5206828" y="339222"/>
                  <a:pt x="5194300" y="334433"/>
                  <a:pt x="5181600" y="330200"/>
                </a:cubicBezTo>
                <a:cubicBezTo>
                  <a:pt x="5092700" y="334433"/>
                  <a:pt x="5003639" y="336074"/>
                  <a:pt x="4914900" y="342900"/>
                </a:cubicBezTo>
                <a:cubicBezTo>
                  <a:pt x="4893378" y="344556"/>
                  <a:pt x="4871878" y="348774"/>
                  <a:pt x="4851400" y="355600"/>
                </a:cubicBezTo>
                <a:cubicBezTo>
                  <a:pt x="4823070" y="365043"/>
                  <a:pt x="4794205" y="390529"/>
                  <a:pt x="4762500" y="393700"/>
                </a:cubicBezTo>
                <a:cubicBezTo>
                  <a:pt x="4690767" y="400873"/>
                  <a:pt x="4618567" y="402167"/>
                  <a:pt x="4546600" y="406400"/>
                </a:cubicBezTo>
                <a:cubicBezTo>
                  <a:pt x="4465725" y="426619"/>
                  <a:pt x="4456596" y="434699"/>
                  <a:pt x="4343400" y="406400"/>
                </a:cubicBezTo>
                <a:cubicBezTo>
                  <a:pt x="4306666" y="397217"/>
                  <a:pt x="4278534" y="364783"/>
                  <a:pt x="4241800" y="355600"/>
                </a:cubicBezTo>
                <a:cubicBezTo>
                  <a:pt x="4131814" y="328104"/>
                  <a:pt x="4250886" y="361775"/>
                  <a:pt x="4140200" y="317500"/>
                </a:cubicBezTo>
                <a:cubicBezTo>
                  <a:pt x="4115341" y="307556"/>
                  <a:pt x="4087947" y="304074"/>
                  <a:pt x="4064000" y="292100"/>
                </a:cubicBezTo>
                <a:cubicBezTo>
                  <a:pt x="4038600" y="279400"/>
                  <a:pt x="4012624" y="267791"/>
                  <a:pt x="3987800" y="254000"/>
                </a:cubicBezTo>
                <a:cubicBezTo>
                  <a:pt x="3974457" y="246587"/>
                  <a:pt x="3963729" y="234613"/>
                  <a:pt x="3949700" y="228600"/>
                </a:cubicBezTo>
                <a:cubicBezTo>
                  <a:pt x="3933657" y="221724"/>
                  <a:pt x="3915243" y="222029"/>
                  <a:pt x="3898900" y="215900"/>
                </a:cubicBezTo>
                <a:cubicBezTo>
                  <a:pt x="3881173" y="209253"/>
                  <a:pt x="3865400" y="198189"/>
                  <a:pt x="3848100" y="190500"/>
                </a:cubicBezTo>
                <a:cubicBezTo>
                  <a:pt x="3827268" y="181241"/>
                  <a:pt x="3805946" y="173105"/>
                  <a:pt x="3784600" y="165100"/>
                </a:cubicBezTo>
                <a:cubicBezTo>
                  <a:pt x="3772065" y="160400"/>
                  <a:pt x="3758474" y="158387"/>
                  <a:pt x="3746500" y="152400"/>
                </a:cubicBezTo>
                <a:cubicBezTo>
                  <a:pt x="3661794" y="110047"/>
                  <a:pt x="3697391" y="113828"/>
                  <a:pt x="3606800" y="63500"/>
                </a:cubicBezTo>
                <a:cubicBezTo>
                  <a:pt x="3590679" y="54544"/>
                  <a:pt x="3531440" y="41969"/>
                  <a:pt x="3517900" y="38100"/>
                </a:cubicBezTo>
                <a:cubicBezTo>
                  <a:pt x="3505028" y="34422"/>
                  <a:pt x="3492868" y="28304"/>
                  <a:pt x="3479800" y="25400"/>
                </a:cubicBezTo>
                <a:cubicBezTo>
                  <a:pt x="3422794" y="12732"/>
                  <a:pt x="3344328" y="6114"/>
                  <a:pt x="3289300" y="0"/>
                </a:cubicBezTo>
                <a:lnTo>
                  <a:pt x="2159000" y="12700"/>
                </a:lnTo>
                <a:cubicBezTo>
                  <a:pt x="2070014" y="14318"/>
                  <a:pt x="1980887" y="16827"/>
                  <a:pt x="1892300" y="25400"/>
                </a:cubicBezTo>
                <a:cubicBezTo>
                  <a:pt x="1868948" y="27660"/>
                  <a:pt x="1770046" y="45137"/>
                  <a:pt x="1727200" y="63500"/>
                </a:cubicBezTo>
                <a:cubicBezTo>
                  <a:pt x="1709799" y="70958"/>
                  <a:pt x="1693700" y="81211"/>
                  <a:pt x="1676400" y="88900"/>
                </a:cubicBezTo>
                <a:cubicBezTo>
                  <a:pt x="1655568" y="98159"/>
                  <a:pt x="1634246" y="106295"/>
                  <a:pt x="1612900" y="114300"/>
                </a:cubicBezTo>
                <a:cubicBezTo>
                  <a:pt x="1600365" y="119000"/>
                  <a:pt x="1587105" y="121727"/>
                  <a:pt x="1574800" y="127000"/>
                </a:cubicBezTo>
                <a:cubicBezTo>
                  <a:pt x="1529684" y="146336"/>
                  <a:pt x="1524164" y="152291"/>
                  <a:pt x="1485900" y="177800"/>
                </a:cubicBezTo>
                <a:cubicBezTo>
                  <a:pt x="1477433" y="190500"/>
                  <a:pt x="1472920" y="207028"/>
                  <a:pt x="1460500" y="215900"/>
                </a:cubicBezTo>
                <a:cubicBezTo>
                  <a:pt x="1441949" y="229151"/>
                  <a:pt x="1417832" y="232041"/>
                  <a:pt x="1397000" y="241300"/>
                </a:cubicBezTo>
                <a:cubicBezTo>
                  <a:pt x="1379700" y="248989"/>
                  <a:pt x="1363500" y="259011"/>
                  <a:pt x="1346200" y="266700"/>
                </a:cubicBezTo>
                <a:cubicBezTo>
                  <a:pt x="1325368" y="275959"/>
                  <a:pt x="1302248" y="280371"/>
                  <a:pt x="1282700" y="292100"/>
                </a:cubicBezTo>
                <a:cubicBezTo>
                  <a:pt x="1165957" y="362146"/>
                  <a:pt x="1267352" y="320148"/>
                  <a:pt x="1168400" y="419100"/>
                </a:cubicBezTo>
                <a:cubicBezTo>
                  <a:pt x="1130300" y="457200"/>
                  <a:pt x="1097205" y="501071"/>
                  <a:pt x="1054100" y="533400"/>
                </a:cubicBezTo>
                <a:cubicBezTo>
                  <a:pt x="981615" y="587764"/>
                  <a:pt x="1016523" y="554972"/>
                  <a:pt x="952500" y="635000"/>
                </a:cubicBezTo>
                <a:cubicBezTo>
                  <a:pt x="948267" y="647700"/>
                  <a:pt x="950084" y="664530"/>
                  <a:pt x="939800" y="673100"/>
                </a:cubicBezTo>
                <a:cubicBezTo>
                  <a:pt x="922287" y="687694"/>
                  <a:pt x="896690" y="688305"/>
                  <a:pt x="876300" y="698500"/>
                </a:cubicBezTo>
                <a:cubicBezTo>
                  <a:pt x="854222" y="709539"/>
                  <a:pt x="832547" y="721789"/>
                  <a:pt x="812800" y="736600"/>
                </a:cubicBezTo>
                <a:cubicBezTo>
                  <a:pt x="709826" y="813830"/>
                  <a:pt x="845036" y="739532"/>
                  <a:pt x="723900" y="800100"/>
                </a:cubicBezTo>
                <a:cubicBezTo>
                  <a:pt x="677930" y="869055"/>
                  <a:pt x="724508" y="814778"/>
                  <a:pt x="635000" y="863600"/>
                </a:cubicBezTo>
                <a:cubicBezTo>
                  <a:pt x="539231" y="915838"/>
                  <a:pt x="580107" y="902107"/>
                  <a:pt x="508000" y="965200"/>
                </a:cubicBezTo>
                <a:cubicBezTo>
                  <a:pt x="492070" y="979138"/>
                  <a:pt x="472167" y="988333"/>
                  <a:pt x="457200" y="1003300"/>
                </a:cubicBezTo>
                <a:cubicBezTo>
                  <a:pt x="446407" y="1014093"/>
                  <a:pt x="441171" y="1029352"/>
                  <a:pt x="431800" y="1041400"/>
                </a:cubicBezTo>
                <a:cubicBezTo>
                  <a:pt x="411501" y="1067499"/>
                  <a:pt x="390266" y="1092888"/>
                  <a:pt x="368300" y="1117600"/>
                </a:cubicBezTo>
                <a:cubicBezTo>
                  <a:pt x="356368" y="1131024"/>
                  <a:pt x="341698" y="1141902"/>
                  <a:pt x="330200" y="1155700"/>
                </a:cubicBezTo>
                <a:cubicBezTo>
                  <a:pt x="320429" y="1167426"/>
                  <a:pt x="314571" y="1182074"/>
                  <a:pt x="304800" y="1193800"/>
                </a:cubicBezTo>
                <a:cubicBezTo>
                  <a:pt x="293302" y="1207598"/>
                  <a:pt x="278198" y="1218102"/>
                  <a:pt x="266700" y="1231900"/>
                </a:cubicBezTo>
                <a:cubicBezTo>
                  <a:pt x="256929" y="1243626"/>
                  <a:pt x="252093" y="1259207"/>
                  <a:pt x="241300" y="1270000"/>
                </a:cubicBezTo>
                <a:cubicBezTo>
                  <a:pt x="230507" y="1280793"/>
                  <a:pt x="215620" y="1286528"/>
                  <a:pt x="203200" y="1295400"/>
                </a:cubicBezTo>
                <a:cubicBezTo>
                  <a:pt x="185976" y="1307703"/>
                  <a:pt x="168471" y="1319725"/>
                  <a:pt x="152400" y="1333500"/>
                </a:cubicBezTo>
                <a:cubicBezTo>
                  <a:pt x="66837" y="1406839"/>
                  <a:pt x="160407" y="1340862"/>
                  <a:pt x="76200" y="1397000"/>
                </a:cubicBezTo>
                <a:lnTo>
                  <a:pt x="38100" y="1511300"/>
                </a:lnTo>
                <a:cubicBezTo>
                  <a:pt x="33867" y="1524000"/>
                  <a:pt x="32826" y="1538261"/>
                  <a:pt x="25400" y="1549400"/>
                </a:cubicBezTo>
                <a:lnTo>
                  <a:pt x="0" y="1587500"/>
                </a:lnTo>
                <a:cubicBezTo>
                  <a:pt x="4233" y="1684867"/>
                  <a:pt x="1937" y="1782737"/>
                  <a:pt x="12700" y="1879600"/>
                </a:cubicBezTo>
                <a:cubicBezTo>
                  <a:pt x="14791" y="1898416"/>
                  <a:pt x="31069" y="1912822"/>
                  <a:pt x="38100" y="1930400"/>
                </a:cubicBezTo>
                <a:cubicBezTo>
                  <a:pt x="48044" y="1955259"/>
                  <a:pt x="55033" y="1981200"/>
                  <a:pt x="63500" y="2006600"/>
                </a:cubicBezTo>
                <a:cubicBezTo>
                  <a:pt x="67733" y="2019300"/>
                  <a:pt x="68774" y="2033561"/>
                  <a:pt x="76200" y="2044700"/>
                </a:cubicBezTo>
                <a:cubicBezTo>
                  <a:pt x="200471" y="2231107"/>
                  <a:pt x="74296" y="2035018"/>
                  <a:pt x="152400" y="2171700"/>
                </a:cubicBezTo>
                <a:cubicBezTo>
                  <a:pt x="159973" y="2184952"/>
                  <a:pt x="170227" y="2196548"/>
                  <a:pt x="177800" y="2209800"/>
                </a:cubicBezTo>
                <a:cubicBezTo>
                  <a:pt x="187426" y="2226646"/>
                  <a:pt x="210919" y="2283229"/>
                  <a:pt x="228600" y="2298700"/>
                </a:cubicBezTo>
                <a:cubicBezTo>
                  <a:pt x="289082" y="2351622"/>
                  <a:pt x="292475" y="2346419"/>
                  <a:pt x="355600" y="2362200"/>
                </a:cubicBezTo>
                <a:cubicBezTo>
                  <a:pt x="368300" y="2370667"/>
                  <a:pt x="382907" y="2376807"/>
                  <a:pt x="393700" y="2387600"/>
                </a:cubicBezTo>
                <a:cubicBezTo>
                  <a:pt x="478367" y="2472267"/>
                  <a:pt x="355600" y="2383367"/>
                  <a:pt x="457200" y="2451100"/>
                </a:cubicBezTo>
                <a:cubicBezTo>
                  <a:pt x="461433" y="2472267"/>
                  <a:pt x="466039" y="2493362"/>
                  <a:pt x="469900" y="2514600"/>
                </a:cubicBezTo>
                <a:cubicBezTo>
                  <a:pt x="475475" y="2545260"/>
                  <a:pt x="479306" y="2596911"/>
                  <a:pt x="495300" y="2628900"/>
                </a:cubicBezTo>
                <a:cubicBezTo>
                  <a:pt x="502126" y="2642552"/>
                  <a:pt x="509907" y="2656207"/>
                  <a:pt x="520700" y="2667000"/>
                </a:cubicBezTo>
                <a:cubicBezTo>
                  <a:pt x="531493" y="2677793"/>
                  <a:pt x="546100" y="2683933"/>
                  <a:pt x="558800" y="2692400"/>
                </a:cubicBezTo>
                <a:cubicBezTo>
                  <a:pt x="579110" y="3301688"/>
                  <a:pt x="544483" y="2885896"/>
                  <a:pt x="596900" y="3200400"/>
                </a:cubicBezTo>
                <a:cubicBezTo>
                  <a:pt x="598327" y="3208959"/>
                  <a:pt x="616975" y="3325900"/>
                  <a:pt x="622300" y="3340100"/>
                </a:cubicBezTo>
                <a:cubicBezTo>
                  <a:pt x="627659" y="3354392"/>
                  <a:pt x="641501" y="3364252"/>
                  <a:pt x="647700" y="3378200"/>
                </a:cubicBezTo>
                <a:cubicBezTo>
                  <a:pt x="658574" y="3402666"/>
                  <a:pt x="664633" y="3429000"/>
                  <a:pt x="673100" y="3454400"/>
                </a:cubicBezTo>
                <a:cubicBezTo>
                  <a:pt x="677333" y="3467100"/>
                  <a:pt x="673100" y="3488267"/>
                  <a:pt x="685800" y="3492500"/>
                </a:cubicBezTo>
                <a:cubicBezTo>
                  <a:pt x="744378" y="3512026"/>
                  <a:pt x="710773" y="3502575"/>
                  <a:pt x="787400" y="3517900"/>
                </a:cubicBezTo>
                <a:cubicBezTo>
                  <a:pt x="944033" y="3513667"/>
                  <a:pt x="1100787" y="3512653"/>
                  <a:pt x="1257300" y="3505200"/>
                </a:cubicBezTo>
                <a:cubicBezTo>
                  <a:pt x="1278861" y="3504173"/>
                  <a:pt x="1299478" y="3495867"/>
                  <a:pt x="1320800" y="3492500"/>
                </a:cubicBezTo>
                <a:cubicBezTo>
                  <a:pt x="1405120" y="3479186"/>
                  <a:pt x="1472811" y="3477377"/>
                  <a:pt x="1549400" y="3454400"/>
                </a:cubicBezTo>
                <a:cubicBezTo>
                  <a:pt x="1587867" y="3442860"/>
                  <a:pt x="1625600" y="3429000"/>
                  <a:pt x="1663700" y="3416300"/>
                </a:cubicBezTo>
                <a:cubicBezTo>
                  <a:pt x="1676400" y="3412067"/>
                  <a:pt x="1688413" y="3403600"/>
                  <a:pt x="1701800" y="3403600"/>
                </a:cubicBezTo>
                <a:lnTo>
                  <a:pt x="1841500" y="3416300"/>
                </a:ln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0" name="Group 119"/>
          <p:cNvGrpSpPr>
            <a:grpSpLocks/>
          </p:cNvGrpSpPr>
          <p:nvPr/>
        </p:nvGrpSpPr>
        <p:grpSpPr bwMode="auto">
          <a:xfrm>
            <a:off x="2751138" y="2635250"/>
            <a:ext cx="333375" cy="369888"/>
            <a:chOff x="2421386" y="2730143"/>
            <a:chExt cx="332348" cy="369332"/>
          </a:xfrm>
        </p:grpSpPr>
        <p:sp>
          <p:nvSpPr>
            <p:cNvPr id="11" name="Oval 10"/>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2" name="TextBox 118"/>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13" name="Group 120"/>
          <p:cNvGrpSpPr>
            <a:grpSpLocks/>
          </p:cNvGrpSpPr>
          <p:nvPr/>
        </p:nvGrpSpPr>
        <p:grpSpPr bwMode="auto">
          <a:xfrm>
            <a:off x="2749550" y="3535363"/>
            <a:ext cx="331788" cy="369887"/>
            <a:chOff x="2421386" y="2730143"/>
            <a:chExt cx="332348" cy="369332"/>
          </a:xfrm>
        </p:grpSpPr>
        <p:sp>
          <p:nvSpPr>
            <p:cNvPr id="14" name="Oval 13"/>
            <p:cNvSpPr/>
            <p:nvPr/>
          </p:nvSpPr>
          <p:spPr>
            <a:xfrm>
              <a:off x="2421386" y="2765016"/>
              <a:ext cx="308495"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5" name="TextBox 122"/>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16" name="Group 123"/>
          <p:cNvGrpSpPr>
            <a:grpSpLocks/>
          </p:cNvGrpSpPr>
          <p:nvPr/>
        </p:nvGrpSpPr>
        <p:grpSpPr bwMode="auto">
          <a:xfrm>
            <a:off x="3354388" y="3060700"/>
            <a:ext cx="333375" cy="369888"/>
            <a:chOff x="2421386" y="2730143"/>
            <a:chExt cx="332348" cy="369332"/>
          </a:xfrm>
        </p:grpSpPr>
        <p:sp>
          <p:nvSpPr>
            <p:cNvPr id="17" name="Oval 16"/>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8" name="TextBox 127"/>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19" name="Group 128"/>
          <p:cNvGrpSpPr>
            <a:grpSpLocks/>
          </p:cNvGrpSpPr>
          <p:nvPr/>
        </p:nvGrpSpPr>
        <p:grpSpPr bwMode="auto">
          <a:xfrm>
            <a:off x="3354388" y="4010025"/>
            <a:ext cx="333375" cy="369888"/>
            <a:chOff x="2421386" y="2730143"/>
            <a:chExt cx="332348" cy="369332"/>
          </a:xfrm>
        </p:grpSpPr>
        <p:sp>
          <p:nvSpPr>
            <p:cNvPr id="20" name="Oval 19"/>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1" name="TextBox 130"/>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cxnSp>
        <p:nvCxnSpPr>
          <p:cNvPr id="22" name="Straight Connector 21"/>
          <p:cNvCxnSpPr/>
          <p:nvPr/>
        </p:nvCxnSpPr>
        <p:spPr>
          <a:xfrm>
            <a:off x="3013075" y="2932113"/>
            <a:ext cx="379413" cy="201612"/>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2651919" y="3269457"/>
            <a:ext cx="530225" cy="158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flipV="1">
            <a:off x="3231356" y="3720307"/>
            <a:ext cx="579437" cy="0"/>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000375" y="3359150"/>
            <a:ext cx="392113" cy="27305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24188" y="3822700"/>
            <a:ext cx="368300" cy="26035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grpSp>
        <p:nvGrpSpPr>
          <p:cNvPr id="27" name="Group 158"/>
          <p:cNvGrpSpPr>
            <a:grpSpLocks/>
          </p:cNvGrpSpPr>
          <p:nvPr/>
        </p:nvGrpSpPr>
        <p:grpSpPr bwMode="auto">
          <a:xfrm>
            <a:off x="4132263" y="2635250"/>
            <a:ext cx="333375" cy="369888"/>
            <a:chOff x="2421386" y="2730143"/>
            <a:chExt cx="332348" cy="369332"/>
          </a:xfrm>
        </p:grpSpPr>
        <p:sp>
          <p:nvSpPr>
            <p:cNvPr id="28" name="Oval 27"/>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9" name="TextBox 160"/>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30" name="Group 164"/>
          <p:cNvGrpSpPr>
            <a:grpSpLocks/>
          </p:cNvGrpSpPr>
          <p:nvPr/>
        </p:nvGrpSpPr>
        <p:grpSpPr bwMode="auto">
          <a:xfrm>
            <a:off x="4130675" y="3535363"/>
            <a:ext cx="331788" cy="369887"/>
            <a:chOff x="2421386" y="2730143"/>
            <a:chExt cx="332348" cy="369332"/>
          </a:xfrm>
        </p:grpSpPr>
        <p:sp>
          <p:nvSpPr>
            <p:cNvPr id="31" name="Oval 30"/>
            <p:cNvSpPr/>
            <p:nvPr/>
          </p:nvSpPr>
          <p:spPr>
            <a:xfrm>
              <a:off x="2421386" y="2765016"/>
              <a:ext cx="308495"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32" name="TextBox 169"/>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33" name="Group 170"/>
          <p:cNvGrpSpPr>
            <a:grpSpLocks/>
          </p:cNvGrpSpPr>
          <p:nvPr/>
        </p:nvGrpSpPr>
        <p:grpSpPr bwMode="auto">
          <a:xfrm>
            <a:off x="4735513" y="3060700"/>
            <a:ext cx="333375" cy="369888"/>
            <a:chOff x="2421386" y="2730143"/>
            <a:chExt cx="332348" cy="369332"/>
          </a:xfrm>
        </p:grpSpPr>
        <p:sp>
          <p:nvSpPr>
            <p:cNvPr id="34" name="Oval 33"/>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35" name="TextBox 172"/>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36" name="Group 173"/>
          <p:cNvGrpSpPr>
            <a:grpSpLocks/>
          </p:cNvGrpSpPr>
          <p:nvPr/>
        </p:nvGrpSpPr>
        <p:grpSpPr bwMode="auto">
          <a:xfrm>
            <a:off x="4735513" y="4010025"/>
            <a:ext cx="333375" cy="369888"/>
            <a:chOff x="2421386" y="2730143"/>
            <a:chExt cx="332348" cy="369332"/>
          </a:xfrm>
        </p:grpSpPr>
        <p:sp>
          <p:nvSpPr>
            <p:cNvPr id="37" name="Oval 36"/>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38" name="TextBox 175"/>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cxnSp>
        <p:nvCxnSpPr>
          <p:cNvPr id="39" name="Straight Connector 38"/>
          <p:cNvCxnSpPr/>
          <p:nvPr/>
        </p:nvCxnSpPr>
        <p:spPr>
          <a:xfrm>
            <a:off x="4394200" y="2932113"/>
            <a:ext cx="379413" cy="201612"/>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4033044" y="3269457"/>
            <a:ext cx="530225" cy="1587"/>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V="1">
            <a:off x="4612481" y="3720307"/>
            <a:ext cx="579437" cy="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381500" y="3359150"/>
            <a:ext cx="392113" cy="27305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405313" y="3822700"/>
            <a:ext cx="368300" cy="26035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44" name="Group 184"/>
          <p:cNvGrpSpPr>
            <a:grpSpLocks/>
          </p:cNvGrpSpPr>
          <p:nvPr/>
        </p:nvGrpSpPr>
        <p:grpSpPr bwMode="auto">
          <a:xfrm>
            <a:off x="5519738" y="2635250"/>
            <a:ext cx="333375" cy="369888"/>
            <a:chOff x="2421386" y="2730143"/>
            <a:chExt cx="332348" cy="369332"/>
          </a:xfrm>
        </p:grpSpPr>
        <p:sp>
          <p:nvSpPr>
            <p:cNvPr id="45" name="Oval 44"/>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46" name="TextBox 186"/>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47" name="Group 187"/>
          <p:cNvGrpSpPr>
            <a:grpSpLocks/>
          </p:cNvGrpSpPr>
          <p:nvPr/>
        </p:nvGrpSpPr>
        <p:grpSpPr bwMode="auto">
          <a:xfrm>
            <a:off x="5518150" y="3535363"/>
            <a:ext cx="331788" cy="369887"/>
            <a:chOff x="2421386" y="2730143"/>
            <a:chExt cx="332348" cy="369332"/>
          </a:xfrm>
        </p:grpSpPr>
        <p:sp>
          <p:nvSpPr>
            <p:cNvPr id="48" name="Oval 47"/>
            <p:cNvSpPr/>
            <p:nvPr/>
          </p:nvSpPr>
          <p:spPr>
            <a:xfrm>
              <a:off x="2421386" y="2765016"/>
              <a:ext cx="308495"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49" name="TextBox 190"/>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50" name="Group 191"/>
          <p:cNvGrpSpPr>
            <a:grpSpLocks/>
          </p:cNvGrpSpPr>
          <p:nvPr/>
        </p:nvGrpSpPr>
        <p:grpSpPr bwMode="auto">
          <a:xfrm>
            <a:off x="6122988" y="3060700"/>
            <a:ext cx="333375" cy="369888"/>
            <a:chOff x="2421386" y="2730143"/>
            <a:chExt cx="332348" cy="369332"/>
          </a:xfrm>
        </p:grpSpPr>
        <p:sp>
          <p:nvSpPr>
            <p:cNvPr id="51" name="Oval 50"/>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2" name="TextBox 193"/>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53" name="Group 194"/>
          <p:cNvGrpSpPr>
            <a:grpSpLocks/>
          </p:cNvGrpSpPr>
          <p:nvPr/>
        </p:nvGrpSpPr>
        <p:grpSpPr bwMode="auto">
          <a:xfrm>
            <a:off x="6122988" y="4010025"/>
            <a:ext cx="333375" cy="369888"/>
            <a:chOff x="2421386" y="2730143"/>
            <a:chExt cx="332348" cy="369332"/>
          </a:xfrm>
        </p:grpSpPr>
        <p:sp>
          <p:nvSpPr>
            <p:cNvPr id="54" name="Oval 53"/>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5" name="TextBox 197"/>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cxnSp>
        <p:nvCxnSpPr>
          <p:cNvPr id="56" name="Straight Connector 55"/>
          <p:cNvCxnSpPr/>
          <p:nvPr/>
        </p:nvCxnSpPr>
        <p:spPr>
          <a:xfrm>
            <a:off x="5781675" y="2932113"/>
            <a:ext cx="379413" cy="201612"/>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5420519" y="3269457"/>
            <a:ext cx="530225" cy="158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V="1">
            <a:off x="5999956" y="3720307"/>
            <a:ext cx="579437" cy="0"/>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768975" y="3359150"/>
            <a:ext cx="392113" cy="273050"/>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792788" y="3822700"/>
            <a:ext cx="368300" cy="26035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2" idx="3"/>
            <a:endCxn id="29" idx="1"/>
          </p:cNvCxnSpPr>
          <p:nvPr/>
        </p:nvCxnSpPr>
        <p:spPr>
          <a:xfrm>
            <a:off x="3084513" y="2819400"/>
            <a:ext cx="1047750" cy="1588"/>
          </a:xfrm>
          <a:prstGeom prst="line">
            <a:avLst/>
          </a:prstGeom>
          <a:ln w="25400"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21" idx="3"/>
            <a:endCxn id="38" idx="1"/>
          </p:cNvCxnSpPr>
          <p:nvPr/>
        </p:nvCxnSpPr>
        <p:spPr>
          <a:xfrm>
            <a:off x="3687763" y="4194175"/>
            <a:ext cx="1047750" cy="1588"/>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29" idx="3"/>
            <a:endCxn id="45" idx="2"/>
          </p:cNvCxnSpPr>
          <p:nvPr/>
        </p:nvCxnSpPr>
        <p:spPr>
          <a:xfrm>
            <a:off x="4465638" y="2819400"/>
            <a:ext cx="1054100" cy="635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8" idx="3"/>
            <a:endCxn id="55" idx="1"/>
          </p:cNvCxnSpPr>
          <p:nvPr/>
        </p:nvCxnSpPr>
        <p:spPr>
          <a:xfrm>
            <a:off x="5068888" y="4194175"/>
            <a:ext cx="1054100" cy="1588"/>
          </a:xfrm>
          <a:prstGeom prst="line">
            <a:avLst/>
          </a:prstGeom>
          <a:ln w="25400"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3632200" y="2933700"/>
            <a:ext cx="533400" cy="20320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606800" y="3352800"/>
            <a:ext cx="584200" cy="26670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016500" y="3352800"/>
            <a:ext cx="546100" cy="228600"/>
          </a:xfrm>
          <a:prstGeom prst="line">
            <a:avLst/>
          </a:prstGeom>
          <a:ln w="25400"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5003800" y="2946400"/>
            <a:ext cx="533400" cy="19050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4978400" y="3848100"/>
            <a:ext cx="584200" cy="25400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3632200" y="3848100"/>
            <a:ext cx="508000" cy="228600"/>
          </a:xfrm>
          <a:prstGeom prst="line">
            <a:avLst/>
          </a:prstGeom>
          <a:ln w="25400"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grpSp>
        <p:nvGrpSpPr>
          <p:cNvPr id="89" name="Group 279"/>
          <p:cNvGrpSpPr>
            <a:grpSpLocks/>
          </p:cNvGrpSpPr>
          <p:nvPr/>
        </p:nvGrpSpPr>
        <p:grpSpPr bwMode="auto">
          <a:xfrm>
            <a:off x="3225800" y="1749425"/>
            <a:ext cx="698500" cy="382588"/>
            <a:chOff x="2421386" y="2692043"/>
            <a:chExt cx="332348" cy="382335"/>
          </a:xfrm>
        </p:grpSpPr>
        <p:sp>
          <p:nvSpPr>
            <p:cNvPr id="90" name="Oval 89"/>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91"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cxnSp>
        <p:nvCxnSpPr>
          <p:cNvPr id="119" name="Straight Connector 118"/>
          <p:cNvCxnSpPr/>
          <p:nvPr/>
        </p:nvCxnSpPr>
        <p:spPr>
          <a:xfrm flipV="1">
            <a:off x="3022600" y="2500313"/>
            <a:ext cx="369888" cy="217489"/>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12" idx="0"/>
          </p:cNvCxnSpPr>
          <p:nvPr/>
        </p:nvCxnSpPr>
        <p:spPr>
          <a:xfrm flipV="1">
            <a:off x="2917826" y="2132013"/>
            <a:ext cx="436564" cy="50323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4406900" y="2454275"/>
            <a:ext cx="433388" cy="263525"/>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29" idx="0"/>
          </p:cNvCxnSpPr>
          <p:nvPr/>
        </p:nvCxnSpPr>
        <p:spPr>
          <a:xfrm rot="5400000" flipH="1" flipV="1">
            <a:off x="4286250" y="2070100"/>
            <a:ext cx="577850" cy="55245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3874405" y="2511425"/>
            <a:ext cx="291195" cy="180975"/>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a:endCxn id="29" idx="0"/>
          </p:cNvCxnSpPr>
          <p:nvPr/>
        </p:nvCxnSpPr>
        <p:spPr>
          <a:xfrm>
            <a:off x="3727450" y="2118757"/>
            <a:ext cx="571501" cy="516493"/>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5173663" y="2454275"/>
            <a:ext cx="388937" cy="250825"/>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46" idx="0"/>
          </p:cNvCxnSpPr>
          <p:nvPr/>
        </p:nvCxnSpPr>
        <p:spPr>
          <a:xfrm rot="16200000" flipV="1">
            <a:off x="5113338" y="2062162"/>
            <a:ext cx="565150" cy="581025"/>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a:stCxn id="46" idx="3"/>
            <a:endCxn id="177" idx="1"/>
          </p:cNvCxnSpPr>
          <p:nvPr/>
        </p:nvCxnSpPr>
        <p:spPr>
          <a:xfrm flipV="1">
            <a:off x="5853113" y="2696091"/>
            <a:ext cx="77789" cy="124103"/>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a:endCxn id="180" idx="1"/>
          </p:cNvCxnSpPr>
          <p:nvPr/>
        </p:nvCxnSpPr>
        <p:spPr>
          <a:xfrm flipV="1">
            <a:off x="5791200" y="2316679"/>
            <a:ext cx="552452" cy="401122"/>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177" idx="2"/>
            <a:endCxn id="52" idx="0"/>
          </p:cNvCxnSpPr>
          <p:nvPr/>
        </p:nvCxnSpPr>
        <p:spPr>
          <a:xfrm>
            <a:off x="6280151" y="2880757"/>
            <a:ext cx="9525" cy="179943"/>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6388100" y="2454275"/>
            <a:ext cx="469900" cy="695326"/>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a:endCxn id="55" idx="2"/>
          </p:cNvCxnSpPr>
          <p:nvPr/>
        </p:nvCxnSpPr>
        <p:spPr>
          <a:xfrm flipV="1">
            <a:off x="5676900" y="4379913"/>
            <a:ext cx="612775" cy="59848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5732463" y="4318000"/>
            <a:ext cx="439737" cy="231775"/>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6375400" y="3860800"/>
            <a:ext cx="317500" cy="24130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6388100" y="3340100"/>
            <a:ext cx="330200" cy="27940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52" idx="3"/>
          </p:cNvCxnSpPr>
          <p:nvPr/>
        </p:nvCxnSpPr>
        <p:spPr>
          <a:xfrm>
            <a:off x="6456363" y="3244850"/>
            <a:ext cx="757237" cy="37465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55" idx="3"/>
          </p:cNvCxnSpPr>
          <p:nvPr/>
        </p:nvCxnSpPr>
        <p:spPr>
          <a:xfrm flipV="1">
            <a:off x="6456363" y="3860800"/>
            <a:ext cx="757237" cy="334169"/>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5016500" y="4318000"/>
            <a:ext cx="382588" cy="231775"/>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a:stCxn id="38" idx="2"/>
          </p:cNvCxnSpPr>
          <p:nvPr/>
        </p:nvCxnSpPr>
        <p:spPr>
          <a:xfrm rot="16200000" flipH="1">
            <a:off x="4888706" y="4393407"/>
            <a:ext cx="585787" cy="55880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4373563" y="4305300"/>
            <a:ext cx="414337" cy="244475"/>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a:endCxn id="38" idx="2"/>
          </p:cNvCxnSpPr>
          <p:nvPr/>
        </p:nvCxnSpPr>
        <p:spPr>
          <a:xfrm rot="5400000" flipH="1" flipV="1">
            <a:off x="4310856" y="4387057"/>
            <a:ext cx="598487" cy="58420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2722563" y="4305300"/>
            <a:ext cx="693737" cy="358775"/>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211" idx="3"/>
            <a:endCxn id="21" idx="1"/>
          </p:cNvCxnSpPr>
          <p:nvPr/>
        </p:nvCxnSpPr>
        <p:spPr>
          <a:xfrm flipV="1">
            <a:off x="3265488" y="4194969"/>
            <a:ext cx="88901" cy="2829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2528888" y="2946400"/>
            <a:ext cx="252412" cy="19050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a:endCxn id="11" idx="2"/>
          </p:cNvCxnSpPr>
          <p:nvPr/>
        </p:nvCxnSpPr>
        <p:spPr>
          <a:xfrm flipV="1">
            <a:off x="1993900" y="2824957"/>
            <a:ext cx="757238" cy="337343"/>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528888" y="3405188"/>
            <a:ext cx="277812" cy="214312"/>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a:endCxn id="15" idx="2"/>
          </p:cNvCxnSpPr>
          <p:nvPr/>
        </p:nvCxnSpPr>
        <p:spPr>
          <a:xfrm rot="16200000" flipV="1">
            <a:off x="2810669" y="4010819"/>
            <a:ext cx="219075" cy="7937"/>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2286000" y="3848102"/>
            <a:ext cx="520700" cy="701673"/>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a:endCxn id="15" idx="1"/>
          </p:cNvCxnSpPr>
          <p:nvPr/>
        </p:nvCxnSpPr>
        <p:spPr>
          <a:xfrm>
            <a:off x="1993900" y="3390900"/>
            <a:ext cx="755651" cy="32940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rot="10800000">
            <a:off x="3619500" y="4305300"/>
            <a:ext cx="420688" cy="244475"/>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a:stCxn id="21" idx="2"/>
          </p:cNvCxnSpPr>
          <p:nvPr/>
        </p:nvCxnSpPr>
        <p:spPr>
          <a:xfrm rot="16200000" flipH="1">
            <a:off x="3525044" y="4375944"/>
            <a:ext cx="573087" cy="581025"/>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grpSp>
        <p:nvGrpSpPr>
          <p:cNvPr id="153" name="Group 279"/>
          <p:cNvGrpSpPr>
            <a:grpSpLocks/>
          </p:cNvGrpSpPr>
          <p:nvPr/>
        </p:nvGrpSpPr>
        <p:grpSpPr bwMode="auto">
          <a:xfrm>
            <a:off x="4654550" y="1687511"/>
            <a:ext cx="698500" cy="382588"/>
            <a:chOff x="2421386" y="2692043"/>
            <a:chExt cx="332348" cy="382335"/>
          </a:xfrm>
        </p:grpSpPr>
        <p:sp>
          <p:nvSpPr>
            <p:cNvPr id="154" name="Oval 153"/>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55"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56" name="Group 279"/>
          <p:cNvGrpSpPr>
            <a:grpSpLocks/>
          </p:cNvGrpSpPr>
          <p:nvPr/>
        </p:nvGrpSpPr>
        <p:grpSpPr bwMode="auto">
          <a:xfrm>
            <a:off x="3270249" y="2173286"/>
            <a:ext cx="698500" cy="382588"/>
            <a:chOff x="2421386" y="2692043"/>
            <a:chExt cx="332348" cy="382335"/>
          </a:xfrm>
        </p:grpSpPr>
        <p:sp>
          <p:nvSpPr>
            <p:cNvPr id="157" name="Oval 156"/>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58"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62" name="Group 279"/>
          <p:cNvGrpSpPr>
            <a:grpSpLocks/>
          </p:cNvGrpSpPr>
          <p:nvPr/>
        </p:nvGrpSpPr>
        <p:grpSpPr bwMode="auto">
          <a:xfrm>
            <a:off x="2044700" y="3046412"/>
            <a:ext cx="698500" cy="382588"/>
            <a:chOff x="2421386" y="2692043"/>
            <a:chExt cx="332348" cy="382335"/>
          </a:xfrm>
        </p:grpSpPr>
        <p:sp>
          <p:nvSpPr>
            <p:cNvPr id="163" name="Oval 162"/>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64"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67" name="Group 279"/>
          <p:cNvGrpSpPr>
            <a:grpSpLocks/>
          </p:cNvGrpSpPr>
          <p:nvPr/>
        </p:nvGrpSpPr>
        <p:grpSpPr bwMode="auto">
          <a:xfrm>
            <a:off x="1371600" y="3046412"/>
            <a:ext cx="698500" cy="382588"/>
            <a:chOff x="2421386" y="2692043"/>
            <a:chExt cx="332348" cy="382335"/>
          </a:xfrm>
        </p:grpSpPr>
        <p:sp>
          <p:nvSpPr>
            <p:cNvPr id="168" name="Oval 167"/>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69"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72" name="Group 279"/>
          <p:cNvGrpSpPr>
            <a:grpSpLocks/>
          </p:cNvGrpSpPr>
          <p:nvPr/>
        </p:nvGrpSpPr>
        <p:grpSpPr bwMode="auto">
          <a:xfrm>
            <a:off x="4641852" y="2133600"/>
            <a:ext cx="698500" cy="382588"/>
            <a:chOff x="2421386" y="2692043"/>
            <a:chExt cx="332348" cy="382335"/>
          </a:xfrm>
        </p:grpSpPr>
        <p:sp>
          <p:nvSpPr>
            <p:cNvPr id="173" name="Oval 172"/>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74"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75" name="Group 279"/>
          <p:cNvGrpSpPr>
            <a:grpSpLocks/>
          </p:cNvGrpSpPr>
          <p:nvPr/>
        </p:nvGrpSpPr>
        <p:grpSpPr bwMode="auto">
          <a:xfrm>
            <a:off x="5930900" y="2511425"/>
            <a:ext cx="698500" cy="382588"/>
            <a:chOff x="2421386" y="2692043"/>
            <a:chExt cx="332348" cy="382335"/>
          </a:xfrm>
        </p:grpSpPr>
        <p:sp>
          <p:nvSpPr>
            <p:cNvPr id="176" name="Oval 175"/>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77"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78" name="Group 279"/>
          <p:cNvGrpSpPr>
            <a:grpSpLocks/>
          </p:cNvGrpSpPr>
          <p:nvPr/>
        </p:nvGrpSpPr>
        <p:grpSpPr bwMode="auto">
          <a:xfrm>
            <a:off x="6343650" y="2132013"/>
            <a:ext cx="698500" cy="382588"/>
            <a:chOff x="2421386" y="2692043"/>
            <a:chExt cx="332348" cy="382335"/>
          </a:xfrm>
        </p:grpSpPr>
        <p:sp>
          <p:nvSpPr>
            <p:cNvPr id="179" name="Oval 178"/>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80"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90" name="Group 279"/>
          <p:cNvGrpSpPr>
            <a:grpSpLocks/>
          </p:cNvGrpSpPr>
          <p:nvPr/>
        </p:nvGrpSpPr>
        <p:grpSpPr bwMode="auto">
          <a:xfrm>
            <a:off x="6477000" y="3505200"/>
            <a:ext cx="698500" cy="382588"/>
            <a:chOff x="2421386" y="2692043"/>
            <a:chExt cx="332348" cy="382335"/>
          </a:xfrm>
        </p:grpSpPr>
        <p:sp>
          <p:nvSpPr>
            <p:cNvPr id="191" name="Oval 190"/>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92"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93" name="Group 279"/>
          <p:cNvGrpSpPr>
            <a:grpSpLocks/>
          </p:cNvGrpSpPr>
          <p:nvPr/>
        </p:nvGrpSpPr>
        <p:grpSpPr bwMode="auto">
          <a:xfrm>
            <a:off x="7150100" y="3505200"/>
            <a:ext cx="698500" cy="382588"/>
            <a:chOff x="2421386" y="2692043"/>
            <a:chExt cx="332348" cy="382335"/>
          </a:xfrm>
        </p:grpSpPr>
        <p:sp>
          <p:nvSpPr>
            <p:cNvPr id="194" name="Oval 193"/>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95"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97" name="Group 279"/>
          <p:cNvGrpSpPr>
            <a:grpSpLocks/>
          </p:cNvGrpSpPr>
          <p:nvPr/>
        </p:nvGrpSpPr>
        <p:grpSpPr bwMode="auto">
          <a:xfrm>
            <a:off x="5257800" y="4444206"/>
            <a:ext cx="698500" cy="382588"/>
            <a:chOff x="2421386" y="2692043"/>
            <a:chExt cx="332348" cy="382335"/>
          </a:xfrm>
        </p:grpSpPr>
        <p:sp>
          <p:nvSpPr>
            <p:cNvPr id="198" name="Oval 197"/>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99"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0" name="Group 279"/>
          <p:cNvGrpSpPr>
            <a:grpSpLocks/>
          </p:cNvGrpSpPr>
          <p:nvPr/>
        </p:nvGrpSpPr>
        <p:grpSpPr bwMode="auto">
          <a:xfrm>
            <a:off x="3886200" y="4419600"/>
            <a:ext cx="698500" cy="382588"/>
            <a:chOff x="2421386" y="2692043"/>
            <a:chExt cx="332348" cy="382335"/>
          </a:xfrm>
        </p:grpSpPr>
        <p:sp>
          <p:nvSpPr>
            <p:cNvPr id="201" name="Oval 200"/>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02"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3" name="Group 279"/>
          <p:cNvGrpSpPr>
            <a:grpSpLocks/>
          </p:cNvGrpSpPr>
          <p:nvPr/>
        </p:nvGrpSpPr>
        <p:grpSpPr bwMode="auto">
          <a:xfrm>
            <a:off x="5232400" y="4876800"/>
            <a:ext cx="698500" cy="382588"/>
            <a:chOff x="2421386" y="2692043"/>
            <a:chExt cx="332348" cy="382335"/>
          </a:xfrm>
        </p:grpSpPr>
        <p:sp>
          <p:nvSpPr>
            <p:cNvPr id="204" name="Oval 203"/>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05"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6" name="Group 279"/>
          <p:cNvGrpSpPr>
            <a:grpSpLocks/>
          </p:cNvGrpSpPr>
          <p:nvPr/>
        </p:nvGrpSpPr>
        <p:grpSpPr bwMode="auto">
          <a:xfrm>
            <a:off x="3873500" y="4875212"/>
            <a:ext cx="698500" cy="382588"/>
            <a:chOff x="2421386" y="2692043"/>
            <a:chExt cx="332348" cy="382335"/>
          </a:xfrm>
        </p:grpSpPr>
        <p:sp>
          <p:nvSpPr>
            <p:cNvPr id="207" name="Oval 206"/>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08"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9" name="Group 279"/>
          <p:cNvGrpSpPr>
            <a:grpSpLocks/>
          </p:cNvGrpSpPr>
          <p:nvPr/>
        </p:nvGrpSpPr>
        <p:grpSpPr bwMode="auto">
          <a:xfrm>
            <a:off x="2566988" y="4038600"/>
            <a:ext cx="698500" cy="382588"/>
            <a:chOff x="2421386" y="2692043"/>
            <a:chExt cx="332348" cy="382335"/>
          </a:xfrm>
        </p:grpSpPr>
        <p:sp>
          <p:nvSpPr>
            <p:cNvPr id="210" name="Oval 209"/>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11"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12" name="Group 279"/>
          <p:cNvGrpSpPr>
            <a:grpSpLocks/>
          </p:cNvGrpSpPr>
          <p:nvPr/>
        </p:nvGrpSpPr>
        <p:grpSpPr bwMode="auto">
          <a:xfrm>
            <a:off x="2057400" y="4419600"/>
            <a:ext cx="698500" cy="382588"/>
            <a:chOff x="2421386" y="2692043"/>
            <a:chExt cx="332348" cy="382335"/>
          </a:xfrm>
        </p:grpSpPr>
        <p:sp>
          <p:nvSpPr>
            <p:cNvPr id="213" name="Oval 212"/>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14"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sp>
        <p:nvSpPr>
          <p:cNvPr id="2" name="TextBox 1"/>
          <p:cNvSpPr txBox="1"/>
          <p:nvPr/>
        </p:nvSpPr>
        <p:spPr>
          <a:xfrm>
            <a:off x="463694" y="5509203"/>
            <a:ext cx="2890694" cy="646331"/>
          </a:xfrm>
          <a:prstGeom prst="rect">
            <a:avLst/>
          </a:prstGeom>
          <a:noFill/>
        </p:spPr>
        <p:txBody>
          <a:bodyPr wrap="square" rtlCol="0">
            <a:spAutoFit/>
          </a:bodyPr>
          <a:lstStyle/>
          <a:p>
            <a:r>
              <a:rPr lang="en-US" dirty="0" smtClean="0"/>
              <a:t>One spanning tree</a:t>
            </a:r>
          </a:p>
          <a:p>
            <a:r>
              <a:rPr lang="en-US" dirty="0" smtClean="0"/>
              <a:t>(there could be multiple)</a:t>
            </a:r>
            <a:endParaRPr lang="en-US" dirty="0"/>
          </a:p>
        </p:txBody>
      </p:sp>
    </p:spTree>
    <p:extLst>
      <p:ext uri="{BB962C8B-B14F-4D97-AF65-F5344CB8AC3E}">
        <p14:creationId xmlns:p14="http://schemas.microsoft.com/office/powerpoint/2010/main" val="802486550"/>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95400" y="1524000"/>
            <a:ext cx="6489700" cy="4191000"/>
          </a:xfrm>
          <a:custGeom>
            <a:avLst/>
            <a:gdLst>
              <a:gd name="connsiteX0" fmla="*/ 1841500 w 6337300"/>
              <a:gd name="connsiteY0" fmla="*/ 3416300 h 4191000"/>
              <a:gd name="connsiteX1" fmla="*/ 1917700 w 6337300"/>
              <a:gd name="connsiteY1" fmla="*/ 3454400 h 4191000"/>
              <a:gd name="connsiteX2" fmla="*/ 1955800 w 6337300"/>
              <a:gd name="connsiteY2" fmla="*/ 3530600 h 4191000"/>
              <a:gd name="connsiteX3" fmla="*/ 1981200 w 6337300"/>
              <a:gd name="connsiteY3" fmla="*/ 3568700 h 4191000"/>
              <a:gd name="connsiteX4" fmla="*/ 1993900 w 6337300"/>
              <a:gd name="connsiteY4" fmla="*/ 3606800 h 4191000"/>
              <a:gd name="connsiteX5" fmla="*/ 2044700 w 6337300"/>
              <a:gd name="connsiteY5" fmla="*/ 3683000 h 4191000"/>
              <a:gd name="connsiteX6" fmla="*/ 2070100 w 6337300"/>
              <a:gd name="connsiteY6" fmla="*/ 3721100 h 4191000"/>
              <a:gd name="connsiteX7" fmla="*/ 2108200 w 6337300"/>
              <a:gd name="connsiteY7" fmla="*/ 3733800 h 4191000"/>
              <a:gd name="connsiteX8" fmla="*/ 2184400 w 6337300"/>
              <a:gd name="connsiteY8" fmla="*/ 3797300 h 4191000"/>
              <a:gd name="connsiteX9" fmla="*/ 2260600 w 6337300"/>
              <a:gd name="connsiteY9" fmla="*/ 3848100 h 4191000"/>
              <a:gd name="connsiteX10" fmla="*/ 2349500 w 6337300"/>
              <a:gd name="connsiteY10" fmla="*/ 3898900 h 4191000"/>
              <a:gd name="connsiteX11" fmla="*/ 2476500 w 6337300"/>
              <a:gd name="connsiteY11" fmla="*/ 3949700 h 4191000"/>
              <a:gd name="connsiteX12" fmla="*/ 2641600 w 6337300"/>
              <a:gd name="connsiteY12" fmla="*/ 3975100 h 4191000"/>
              <a:gd name="connsiteX13" fmla="*/ 2794000 w 6337300"/>
              <a:gd name="connsiteY13" fmla="*/ 4038600 h 4191000"/>
              <a:gd name="connsiteX14" fmla="*/ 2870200 w 6337300"/>
              <a:gd name="connsiteY14" fmla="*/ 4076700 h 4191000"/>
              <a:gd name="connsiteX15" fmla="*/ 3187700 w 6337300"/>
              <a:gd name="connsiteY15" fmla="*/ 4178300 h 4191000"/>
              <a:gd name="connsiteX16" fmla="*/ 3289300 w 6337300"/>
              <a:gd name="connsiteY16" fmla="*/ 4191000 h 4191000"/>
              <a:gd name="connsiteX17" fmla="*/ 3492500 w 6337300"/>
              <a:gd name="connsiteY17" fmla="*/ 4178300 h 4191000"/>
              <a:gd name="connsiteX18" fmla="*/ 3543300 w 6337300"/>
              <a:gd name="connsiteY18" fmla="*/ 4165600 h 4191000"/>
              <a:gd name="connsiteX19" fmla="*/ 3771900 w 6337300"/>
              <a:gd name="connsiteY19" fmla="*/ 4178300 h 4191000"/>
              <a:gd name="connsiteX20" fmla="*/ 4038600 w 6337300"/>
              <a:gd name="connsiteY20" fmla="*/ 4152900 h 4191000"/>
              <a:gd name="connsiteX21" fmla="*/ 4076700 w 6337300"/>
              <a:gd name="connsiteY21" fmla="*/ 4140200 h 4191000"/>
              <a:gd name="connsiteX22" fmla="*/ 4102100 w 6337300"/>
              <a:gd name="connsiteY22" fmla="*/ 4089400 h 4191000"/>
              <a:gd name="connsiteX23" fmla="*/ 4203700 w 6337300"/>
              <a:gd name="connsiteY23" fmla="*/ 4064000 h 4191000"/>
              <a:gd name="connsiteX24" fmla="*/ 4305300 w 6337300"/>
              <a:gd name="connsiteY24" fmla="*/ 4013200 h 4191000"/>
              <a:gd name="connsiteX25" fmla="*/ 4559300 w 6337300"/>
              <a:gd name="connsiteY25" fmla="*/ 3835400 h 4191000"/>
              <a:gd name="connsiteX26" fmla="*/ 4610100 w 6337300"/>
              <a:gd name="connsiteY26" fmla="*/ 3771900 h 4191000"/>
              <a:gd name="connsiteX27" fmla="*/ 4699000 w 6337300"/>
              <a:gd name="connsiteY27" fmla="*/ 3708400 h 4191000"/>
              <a:gd name="connsiteX28" fmla="*/ 4787900 w 6337300"/>
              <a:gd name="connsiteY28" fmla="*/ 3695700 h 4191000"/>
              <a:gd name="connsiteX29" fmla="*/ 4826000 w 6337300"/>
              <a:gd name="connsiteY29" fmla="*/ 3683000 h 4191000"/>
              <a:gd name="connsiteX30" fmla="*/ 4902200 w 6337300"/>
              <a:gd name="connsiteY30" fmla="*/ 3670300 h 4191000"/>
              <a:gd name="connsiteX31" fmla="*/ 4965700 w 6337300"/>
              <a:gd name="connsiteY31" fmla="*/ 3632200 h 4191000"/>
              <a:gd name="connsiteX32" fmla="*/ 5168900 w 6337300"/>
              <a:gd name="connsiteY32" fmla="*/ 3517900 h 4191000"/>
              <a:gd name="connsiteX33" fmla="*/ 5232400 w 6337300"/>
              <a:gd name="connsiteY33" fmla="*/ 3467100 h 4191000"/>
              <a:gd name="connsiteX34" fmla="*/ 5270500 w 6337300"/>
              <a:gd name="connsiteY34" fmla="*/ 3416300 h 4191000"/>
              <a:gd name="connsiteX35" fmla="*/ 5473700 w 6337300"/>
              <a:gd name="connsiteY35" fmla="*/ 3352800 h 4191000"/>
              <a:gd name="connsiteX36" fmla="*/ 5511800 w 6337300"/>
              <a:gd name="connsiteY36" fmla="*/ 3314700 h 4191000"/>
              <a:gd name="connsiteX37" fmla="*/ 5600700 w 6337300"/>
              <a:gd name="connsiteY37" fmla="*/ 3225800 h 4191000"/>
              <a:gd name="connsiteX38" fmla="*/ 5651500 w 6337300"/>
              <a:gd name="connsiteY38" fmla="*/ 3149600 h 4191000"/>
              <a:gd name="connsiteX39" fmla="*/ 5676900 w 6337300"/>
              <a:gd name="connsiteY39" fmla="*/ 3098800 h 4191000"/>
              <a:gd name="connsiteX40" fmla="*/ 5765800 w 6337300"/>
              <a:gd name="connsiteY40" fmla="*/ 3086100 h 4191000"/>
              <a:gd name="connsiteX41" fmla="*/ 5867400 w 6337300"/>
              <a:gd name="connsiteY41" fmla="*/ 3048000 h 4191000"/>
              <a:gd name="connsiteX42" fmla="*/ 5905500 w 6337300"/>
              <a:gd name="connsiteY42" fmla="*/ 3022600 h 4191000"/>
              <a:gd name="connsiteX43" fmla="*/ 6007100 w 6337300"/>
              <a:gd name="connsiteY43" fmla="*/ 2971800 h 4191000"/>
              <a:gd name="connsiteX44" fmla="*/ 6108700 w 6337300"/>
              <a:gd name="connsiteY44" fmla="*/ 2895600 h 4191000"/>
              <a:gd name="connsiteX45" fmla="*/ 6146800 w 6337300"/>
              <a:gd name="connsiteY45" fmla="*/ 2844800 h 4191000"/>
              <a:gd name="connsiteX46" fmla="*/ 6197600 w 6337300"/>
              <a:gd name="connsiteY46" fmla="*/ 2794000 h 4191000"/>
              <a:gd name="connsiteX47" fmla="*/ 6235700 w 6337300"/>
              <a:gd name="connsiteY47" fmla="*/ 2705100 h 4191000"/>
              <a:gd name="connsiteX48" fmla="*/ 6273800 w 6337300"/>
              <a:gd name="connsiteY48" fmla="*/ 2654300 h 4191000"/>
              <a:gd name="connsiteX49" fmla="*/ 6324600 w 6337300"/>
              <a:gd name="connsiteY49" fmla="*/ 2463800 h 4191000"/>
              <a:gd name="connsiteX50" fmla="*/ 6337300 w 6337300"/>
              <a:gd name="connsiteY50" fmla="*/ 2413000 h 4191000"/>
              <a:gd name="connsiteX51" fmla="*/ 6324600 w 6337300"/>
              <a:gd name="connsiteY51" fmla="*/ 2082800 h 4191000"/>
              <a:gd name="connsiteX52" fmla="*/ 6311900 w 6337300"/>
              <a:gd name="connsiteY52" fmla="*/ 2006600 h 4191000"/>
              <a:gd name="connsiteX53" fmla="*/ 6286500 w 6337300"/>
              <a:gd name="connsiteY53" fmla="*/ 1955800 h 4191000"/>
              <a:gd name="connsiteX54" fmla="*/ 6210300 w 6337300"/>
              <a:gd name="connsiteY54" fmla="*/ 1905000 h 4191000"/>
              <a:gd name="connsiteX55" fmla="*/ 6184900 w 6337300"/>
              <a:gd name="connsiteY55" fmla="*/ 1866900 h 4191000"/>
              <a:gd name="connsiteX56" fmla="*/ 6146800 w 6337300"/>
              <a:gd name="connsiteY56" fmla="*/ 1854200 h 4191000"/>
              <a:gd name="connsiteX57" fmla="*/ 6108700 w 6337300"/>
              <a:gd name="connsiteY57" fmla="*/ 1778000 h 4191000"/>
              <a:gd name="connsiteX58" fmla="*/ 6032500 w 6337300"/>
              <a:gd name="connsiteY58" fmla="*/ 1752600 h 4191000"/>
              <a:gd name="connsiteX59" fmla="*/ 6019800 w 6337300"/>
              <a:gd name="connsiteY59" fmla="*/ 1714500 h 4191000"/>
              <a:gd name="connsiteX60" fmla="*/ 5981700 w 6337300"/>
              <a:gd name="connsiteY60" fmla="*/ 1689100 h 4191000"/>
              <a:gd name="connsiteX61" fmla="*/ 5867400 w 6337300"/>
              <a:gd name="connsiteY61" fmla="*/ 1587500 h 4191000"/>
              <a:gd name="connsiteX62" fmla="*/ 5854700 w 6337300"/>
              <a:gd name="connsiteY62" fmla="*/ 1549400 h 4191000"/>
              <a:gd name="connsiteX63" fmla="*/ 5816600 w 6337300"/>
              <a:gd name="connsiteY63" fmla="*/ 1460500 h 4191000"/>
              <a:gd name="connsiteX64" fmla="*/ 5791200 w 6337300"/>
              <a:gd name="connsiteY64" fmla="*/ 1308100 h 4191000"/>
              <a:gd name="connsiteX65" fmla="*/ 5753100 w 6337300"/>
              <a:gd name="connsiteY65" fmla="*/ 1231900 h 4191000"/>
              <a:gd name="connsiteX66" fmla="*/ 5727700 w 6337300"/>
              <a:gd name="connsiteY66" fmla="*/ 1155700 h 4191000"/>
              <a:gd name="connsiteX67" fmla="*/ 5676900 w 6337300"/>
              <a:gd name="connsiteY67" fmla="*/ 800100 h 4191000"/>
              <a:gd name="connsiteX68" fmla="*/ 5664200 w 6337300"/>
              <a:gd name="connsiteY68" fmla="*/ 762000 h 4191000"/>
              <a:gd name="connsiteX69" fmla="*/ 5600700 w 6337300"/>
              <a:gd name="connsiteY69" fmla="*/ 609600 h 4191000"/>
              <a:gd name="connsiteX70" fmla="*/ 5524500 w 6337300"/>
              <a:gd name="connsiteY70" fmla="*/ 520700 h 4191000"/>
              <a:gd name="connsiteX71" fmla="*/ 5499100 w 6337300"/>
              <a:gd name="connsiteY71" fmla="*/ 482600 h 4191000"/>
              <a:gd name="connsiteX72" fmla="*/ 5448300 w 6337300"/>
              <a:gd name="connsiteY72" fmla="*/ 457200 h 4191000"/>
              <a:gd name="connsiteX73" fmla="*/ 5334000 w 6337300"/>
              <a:gd name="connsiteY73" fmla="*/ 381000 h 4191000"/>
              <a:gd name="connsiteX74" fmla="*/ 5270500 w 6337300"/>
              <a:gd name="connsiteY74" fmla="*/ 355600 h 4191000"/>
              <a:gd name="connsiteX75" fmla="*/ 5219700 w 6337300"/>
              <a:gd name="connsiteY75" fmla="*/ 342900 h 4191000"/>
              <a:gd name="connsiteX76" fmla="*/ 5181600 w 6337300"/>
              <a:gd name="connsiteY76" fmla="*/ 330200 h 4191000"/>
              <a:gd name="connsiteX77" fmla="*/ 4914900 w 6337300"/>
              <a:gd name="connsiteY77" fmla="*/ 342900 h 4191000"/>
              <a:gd name="connsiteX78" fmla="*/ 4851400 w 6337300"/>
              <a:gd name="connsiteY78" fmla="*/ 355600 h 4191000"/>
              <a:gd name="connsiteX79" fmla="*/ 4762500 w 6337300"/>
              <a:gd name="connsiteY79" fmla="*/ 393700 h 4191000"/>
              <a:gd name="connsiteX80" fmla="*/ 4546600 w 6337300"/>
              <a:gd name="connsiteY80" fmla="*/ 406400 h 4191000"/>
              <a:gd name="connsiteX81" fmla="*/ 4343400 w 6337300"/>
              <a:gd name="connsiteY81" fmla="*/ 406400 h 4191000"/>
              <a:gd name="connsiteX82" fmla="*/ 4241800 w 6337300"/>
              <a:gd name="connsiteY82" fmla="*/ 355600 h 4191000"/>
              <a:gd name="connsiteX83" fmla="*/ 4140200 w 6337300"/>
              <a:gd name="connsiteY83" fmla="*/ 317500 h 4191000"/>
              <a:gd name="connsiteX84" fmla="*/ 4064000 w 6337300"/>
              <a:gd name="connsiteY84" fmla="*/ 292100 h 4191000"/>
              <a:gd name="connsiteX85" fmla="*/ 3987800 w 6337300"/>
              <a:gd name="connsiteY85" fmla="*/ 254000 h 4191000"/>
              <a:gd name="connsiteX86" fmla="*/ 3949700 w 6337300"/>
              <a:gd name="connsiteY86" fmla="*/ 228600 h 4191000"/>
              <a:gd name="connsiteX87" fmla="*/ 3898900 w 6337300"/>
              <a:gd name="connsiteY87" fmla="*/ 215900 h 4191000"/>
              <a:gd name="connsiteX88" fmla="*/ 3848100 w 6337300"/>
              <a:gd name="connsiteY88" fmla="*/ 190500 h 4191000"/>
              <a:gd name="connsiteX89" fmla="*/ 3784600 w 6337300"/>
              <a:gd name="connsiteY89" fmla="*/ 165100 h 4191000"/>
              <a:gd name="connsiteX90" fmla="*/ 3746500 w 6337300"/>
              <a:gd name="connsiteY90" fmla="*/ 152400 h 4191000"/>
              <a:gd name="connsiteX91" fmla="*/ 3606800 w 6337300"/>
              <a:gd name="connsiteY91" fmla="*/ 63500 h 4191000"/>
              <a:gd name="connsiteX92" fmla="*/ 3517900 w 6337300"/>
              <a:gd name="connsiteY92" fmla="*/ 38100 h 4191000"/>
              <a:gd name="connsiteX93" fmla="*/ 3479800 w 6337300"/>
              <a:gd name="connsiteY93" fmla="*/ 25400 h 4191000"/>
              <a:gd name="connsiteX94" fmla="*/ 3289300 w 6337300"/>
              <a:gd name="connsiteY94" fmla="*/ 0 h 4191000"/>
              <a:gd name="connsiteX95" fmla="*/ 2159000 w 6337300"/>
              <a:gd name="connsiteY95" fmla="*/ 12700 h 4191000"/>
              <a:gd name="connsiteX96" fmla="*/ 1892300 w 6337300"/>
              <a:gd name="connsiteY96" fmla="*/ 25400 h 4191000"/>
              <a:gd name="connsiteX97" fmla="*/ 1727200 w 6337300"/>
              <a:gd name="connsiteY97" fmla="*/ 63500 h 4191000"/>
              <a:gd name="connsiteX98" fmla="*/ 1676400 w 6337300"/>
              <a:gd name="connsiteY98" fmla="*/ 88900 h 4191000"/>
              <a:gd name="connsiteX99" fmla="*/ 1612900 w 6337300"/>
              <a:gd name="connsiteY99" fmla="*/ 114300 h 4191000"/>
              <a:gd name="connsiteX100" fmla="*/ 1574800 w 6337300"/>
              <a:gd name="connsiteY100" fmla="*/ 127000 h 4191000"/>
              <a:gd name="connsiteX101" fmla="*/ 1485900 w 6337300"/>
              <a:gd name="connsiteY101" fmla="*/ 177800 h 4191000"/>
              <a:gd name="connsiteX102" fmla="*/ 1460500 w 6337300"/>
              <a:gd name="connsiteY102" fmla="*/ 215900 h 4191000"/>
              <a:gd name="connsiteX103" fmla="*/ 1397000 w 6337300"/>
              <a:gd name="connsiteY103" fmla="*/ 241300 h 4191000"/>
              <a:gd name="connsiteX104" fmla="*/ 1346200 w 6337300"/>
              <a:gd name="connsiteY104" fmla="*/ 266700 h 4191000"/>
              <a:gd name="connsiteX105" fmla="*/ 1282700 w 6337300"/>
              <a:gd name="connsiteY105" fmla="*/ 292100 h 4191000"/>
              <a:gd name="connsiteX106" fmla="*/ 1168400 w 6337300"/>
              <a:gd name="connsiteY106" fmla="*/ 419100 h 4191000"/>
              <a:gd name="connsiteX107" fmla="*/ 1054100 w 6337300"/>
              <a:gd name="connsiteY107" fmla="*/ 533400 h 4191000"/>
              <a:gd name="connsiteX108" fmla="*/ 952500 w 6337300"/>
              <a:gd name="connsiteY108" fmla="*/ 635000 h 4191000"/>
              <a:gd name="connsiteX109" fmla="*/ 939800 w 6337300"/>
              <a:gd name="connsiteY109" fmla="*/ 673100 h 4191000"/>
              <a:gd name="connsiteX110" fmla="*/ 876300 w 6337300"/>
              <a:gd name="connsiteY110" fmla="*/ 698500 h 4191000"/>
              <a:gd name="connsiteX111" fmla="*/ 812800 w 6337300"/>
              <a:gd name="connsiteY111" fmla="*/ 736600 h 4191000"/>
              <a:gd name="connsiteX112" fmla="*/ 723900 w 6337300"/>
              <a:gd name="connsiteY112" fmla="*/ 800100 h 4191000"/>
              <a:gd name="connsiteX113" fmla="*/ 635000 w 6337300"/>
              <a:gd name="connsiteY113" fmla="*/ 863600 h 4191000"/>
              <a:gd name="connsiteX114" fmla="*/ 508000 w 6337300"/>
              <a:gd name="connsiteY114" fmla="*/ 965200 h 4191000"/>
              <a:gd name="connsiteX115" fmla="*/ 457200 w 6337300"/>
              <a:gd name="connsiteY115" fmla="*/ 1003300 h 4191000"/>
              <a:gd name="connsiteX116" fmla="*/ 431800 w 6337300"/>
              <a:gd name="connsiteY116" fmla="*/ 1041400 h 4191000"/>
              <a:gd name="connsiteX117" fmla="*/ 368300 w 6337300"/>
              <a:gd name="connsiteY117" fmla="*/ 1117600 h 4191000"/>
              <a:gd name="connsiteX118" fmla="*/ 330200 w 6337300"/>
              <a:gd name="connsiteY118" fmla="*/ 1155700 h 4191000"/>
              <a:gd name="connsiteX119" fmla="*/ 304800 w 6337300"/>
              <a:gd name="connsiteY119" fmla="*/ 1193800 h 4191000"/>
              <a:gd name="connsiteX120" fmla="*/ 266700 w 6337300"/>
              <a:gd name="connsiteY120" fmla="*/ 1231900 h 4191000"/>
              <a:gd name="connsiteX121" fmla="*/ 241300 w 6337300"/>
              <a:gd name="connsiteY121" fmla="*/ 1270000 h 4191000"/>
              <a:gd name="connsiteX122" fmla="*/ 203200 w 6337300"/>
              <a:gd name="connsiteY122" fmla="*/ 1295400 h 4191000"/>
              <a:gd name="connsiteX123" fmla="*/ 152400 w 6337300"/>
              <a:gd name="connsiteY123" fmla="*/ 1333500 h 4191000"/>
              <a:gd name="connsiteX124" fmla="*/ 76200 w 6337300"/>
              <a:gd name="connsiteY124" fmla="*/ 1397000 h 4191000"/>
              <a:gd name="connsiteX125" fmla="*/ 38100 w 6337300"/>
              <a:gd name="connsiteY125" fmla="*/ 1511300 h 4191000"/>
              <a:gd name="connsiteX126" fmla="*/ 25400 w 6337300"/>
              <a:gd name="connsiteY126" fmla="*/ 1549400 h 4191000"/>
              <a:gd name="connsiteX127" fmla="*/ 0 w 6337300"/>
              <a:gd name="connsiteY127" fmla="*/ 1587500 h 4191000"/>
              <a:gd name="connsiteX128" fmla="*/ 12700 w 6337300"/>
              <a:gd name="connsiteY128" fmla="*/ 1879600 h 4191000"/>
              <a:gd name="connsiteX129" fmla="*/ 38100 w 6337300"/>
              <a:gd name="connsiteY129" fmla="*/ 1930400 h 4191000"/>
              <a:gd name="connsiteX130" fmla="*/ 63500 w 6337300"/>
              <a:gd name="connsiteY130" fmla="*/ 2006600 h 4191000"/>
              <a:gd name="connsiteX131" fmla="*/ 76200 w 6337300"/>
              <a:gd name="connsiteY131" fmla="*/ 2044700 h 4191000"/>
              <a:gd name="connsiteX132" fmla="*/ 152400 w 6337300"/>
              <a:gd name="connsiteY132" fmla="*/ 2171700 h 4191000"/>
              <a:gd name="connsiteX133" fmla="*/ 177800 w 6337300"/>
              <a:gd name="connsiteY133" fmla="*/ 2209800 h 4191000"/>
              <a:gd name="connsiteX134" fmla="*/ 228600 w 6337300"/>
              <a:gd name="connsiteY134" fmla="*/ 2298700 h 4191000"/>
              <a:gd name="connsiteX135" fmla="*/ 355600 w 6337300"/>
              <a:gd name="connsiteY135" fmla="*/ 2362200 h 4191000"/>
              <a:gd name="connsiteX136" fmla="*/ 393700 w 6337300"/>
              <a:gd name="connsiteY136" fmla="*/ 2387600 h 4191000"/>
              <a:gd name="connsiteX137" fmla="*/ 457200 w 6337300"/>
              <a:gd name="connsiteY137" fmla="*/ 2451100 h 4191000"/>
              <a:gd name="connsiteX138" fmla="*/ 469900 w 6337300"/>
              <a:gd name="connsiteY138" fmla="*/ 2514600 h 4191000"/>
              <a:gd name="connsiteX139" fmla="*/ 495300 w 6337300"/>
              <a:gd name="connsiteY139" fmla="*/ 2628900 h 4191000"/>
              <a:gd name="connsiteX140" fmla="*/ 520700 w 6337300"/>
              <a:gd name="connsiteY140" fmla="*/ 2667000 h 4191000"/>
              <a:gd name="connsiteX141" fmla="*/ 558800 w 6337300"/>
              <a:gd name="connsiteY141" fmla="*/ 2692400 h 4191000"/>
              <a:gd name="connsiteX142" fmla="*/ 596900 w 6337300"/>
              <a:gd name="connsiteY142" fmla="*/ 3200400 h 4191000"/>
              <a:gd name="connsiteX143" fmla="*/ 622300 w 6337300"/>
              <a:gd name="connsiteY143" fmla="*/ 3340100 h 4191000"/>
              <a:gd name="connsiteX144" fmla="*/ 647700 w 6337300"/>
              <a:gd name="connsiteY144" fmla="*/ 3378200 h 4191000"/>
              <a:gd name="connsiteX145" fmla="*/ 673100 w 6337300"/>
              <a:gd name="connsiteY145" fmla="*/ 3454400 h 4191000"/>
              <a:gd name="connsiteX146" fmla="*/ 685800 w 6337300"/>
              <a:gd name="connsiteY146" fmla="*/ 3492500 h 4191000"/>
              <a:gd name="connsiteX147" fmla="*/ 787400 w 6337300"/>
              <a:gd name="connsiteY147" fmla="*/ 3517900 h 4191000"/>
              <a:gd name="connsiteX148" fmla="*/ 1257300 w 6337300"/>
              <a:gd name="connsiteY148" fmla="*/ 3505200 h 4191000"/>
              <a:gd name="connsiteX149" fmla="*/ 1320800 w 6337300"/>
              <a:gd name="connsiteY149" fmla="*/ 3492500 h 4191000"/>
              <a:gd name="connsiteX150" fmla="*/ 1549400 w 6337300"/>
              <a:gd name="connsiteY150" fmla="*/ 3454400 h 4191000"/>
              <a:gd name="connsiteX151" fmla="*/ 1663700 w 6337300"/>
              <a:gd name="connsiteY151" fmla="*/ 3416300 h 4191000"/>
              <a:gd name="connsiteX152" fmla="*/ 1701800 w 6337300"/>
              <a:gd name="connsiteY152" fmla="*/ 3403600 h 4191000"/>
              <a:gd name="connsiteX153" fmla="*/ 1841500 w 6337300"/>
              <a:gd name="connsiteY153" fmla="*/ 3416300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37300" h="4191000">
                <a:moveTo>
                  <a:pt x="1841500" y="3416300"/>
                </a:moveTo>
                <a:cubicBezTo>
                  <a:pt x="1872488" y="3426629"/>
                  <a:pt x="1893081" y="3429781"/>
                  <a:pt x="1917700" y="3454400"/>
                </a:cubicBezTo>
                <a:cubicBezTo>
                  <a:pt x="1954096" y="3490796"/>
                  <a:pt x="1935142" y="3489283"/>
                  <a:pt x="1955800" y="3530600"/>
                </a:cubicBezTo>
                <a:cubicBezTo>
                  <a:pt x="1962626" y="3544252"/>
                  <a:pt x="1974374" y="3555048"/>
                  <a:pt x="1981200" y="3568700"/>
                </a:cubicBezTo>
                <a:cubicBezTo>
                  <a:pt x="1987187" y="3580674"/>
                  <a:pt x="1987399" y="3595098"/>
                  <a:pt x="1993900" y="3606800"/>
                </a:cubicBezTo>
                <a:cubicBezTo>
                  <a:pt x="2008725" y="3633485"/>
                  <a:pt x="2027767" y="3657600"/>
                  <a:pt x="2044700" y="3683000"/>
                </a:cubicBezTo>
                <a:cubicBezTo>
                  <a:pt x="2053167" y="3695700"/>
                  <a:pt x="2055620" y="3716273"/>
                  <a:pt x="2070100" y="3721100"/>
                </a:cubicBezTo>
                <a:lnTo>
                  <a:pt x="2108200" y="3733800"/>
                </a:lnTo>
                <a:cubicBezTo>
                  <a:pt x="2219510" y="3845110"/>
                  <a:pt x="2078312" y="3708893"/>
                  <a:pt x="2184400" y="3797300"/>
                </a:cubicBezTo>
                <a:cubicBezTo>
                  <a:pt x="2247821" y="3850151"/>
                  <a:pt x="2193643" y="3825781"/>
                  <a:pt x="2260600" y="3848100"/>
                </a:cubicBezTo>
                <a:cubicBezTo>
                  <a:pt x="2325083" y="3912583"/>
                  <a:pt x="2267631" y="3868199"/>
                  <a:pt x="2349500" y="3898900"/>
                </a:cubicBezTo>
                <a:cubicBezTo>
                  <a:pt x="2409865" y="3921537"/>
                  <a:pt x="2402679" y="3939154"/>
                  <a:pt x="2476500" y="3949700"/>
                </a:cubicBezTo>
                <a:cubicBezTo>
                  <a:pt x="2590892" y="3966042"/>
                  <a:pt x="2535873" y="3957479"/>
                  <a:pt x="2641600" y="3975100"/>
                </a:cubicBezTo>
                <a:cubicBezTo>
                  <a:pt x="2692400" y="3996267"/>
                  <a:pt x="2744777" y="4013988"/>
                  <a:pt x="2794000" y="4038600"/>
                </a:cubicBezTo>
                <a:cubicBezTo>
                  <a:pt x="2819400" y="4051300"/>
                  <a:pt x="2844098" y="4065513"/>
                  <a:pt x="2870200" y="4076700"/>
                </a:cubicBezTo>
                <a:cubicBezTo>
                  <a:pt x="2944400" y="4108500"/>
                  <a:pt x="3139600" y="4172287"/>
                  <a:pt x="3187700" y="4178300"/>
                </a:cubicBezTo>
                <a:lnTo>
                  <a:pt x="3289300" y="4191000"/>
                </a:lnTo>
                <a:cubicBezTo>
                  <a:pt x="3357033" y="4186767"/>
                  <a:pt x="3424971" y="4185053"/>
                  <a:pt x="3492500" y="4178300"/>
                </a:cubicBezTo>
                <a:cubicBezTo>
                  <a:pt x="3509868" y="4176563"/>
                  <a:pt x="3525846" y="4165600"/>
                  <a:pt x="3543300" y="4165600"/>
                </a:cubicBezTo>
                <a:cubicBezTo>
                  <a:pt x="3619618" y="4165600"/>
                  <a:pt x="3695700" y="4174067"/>
                  <a:pt x="3771900" y="4178300"/>
                </a:cubicBezTo>
                <a:cubicBezTo>
                  <a:pt x="3887613" y="4171068"/>
                  <a:pt x="3943232" y="4176742"/>
                  <a:pt x="4038600" y="4152900"/>
                </a:cubicBezTo>
                <a:cubicBezTo>
                  <a:pt x="4051587" y="4149653"/>
                  <a:pt x="4064000" y="4144433"/>
                  <a:pt x="4076700" y="4140200"/>
                </a:cubicBezTo>
                <a:cubicBezTo>
                  <a:pt x="4085167" y="4123267"/>
                  <a:pt x="4085866" y="4099140"/>
                  <a:pt x="4102100" y="4089400"/>
                </a:cubicBezTo>
                <a:cubicBezTo>
                  <a:pt x="4132034" y="4071439"/>
                  <a:pt x="4171014" y="4076257"/>
                  <a:pt x="4203700" y="4064000"/>
                </a:cubicBezTo>
                <a:cubicBezTo>
                  <a:pt x="4239153" y="4050705"/>
                  <a:pt x="4273356" y="4033528"/>
                  <a:pt x="4305300" y="4013200"/>
                </a:cubicBezTo>
                <a:cubicBezTo>
                  <a:pt x="4346795" y="3986794"/>
                  <a:pt x="4522919" y="3880877"/>
                  <a:pt x="4559300" y="3835400"/>
                </a:cubicBezTo>
                <a:cubicBezTo>
                  <a:pt x="4576233" y="3814233"/>
                  <a:pt x="4592250" y="3792300"/>
                  <a:pt x="4610100" y="3771900"/>
                </a:cubicBezTo>
                <a:cubicBezTo>
                  <a:pt x="4636566" y="3741654"/>
                  <a:pt x="4658511" y="3719443"/>
                  <a:pt x="4699000" y="3708400"/>
                </a:cubicBezTo>
                <a:cubicBezTo>
                  <a:pt x="4727879" y="3700524"/>
                  <a:pt x="4758267" y="3699933"/>
                  <a:pt x="4787900" y="3695700"/>
                </a:cubicBezTo>
                <a:cubicBezTo>
                  <a:pt x="4800600" y="3691467"/>
                  <a:pt x="4812932" y="3685904"/>
                  <a:pt x="4826000" y="3683000"/>
                </a:cubicBezTo>
                <a:cubicBezTo>
                  <a:pt x="4851137" y="3677414"/>
                  <a:pt x="4878000" y="3679100"/>
                  <a:pt x="4902200" y="3670300"/>
                </a:cubicBezTo>
                <a:cubicBezTo>
                  <a:pt x="4925398" y="3661864"/>
                  <a:pt x="4944030" y="3644020"/>
                  <a:pt x="4965700" y="3632200"/>
                </a:cubicBezTo>
                <a:cubicBezTo>
                  <a:pt x="5039144" y="3592140"/>
                  <a:pt x="5099104" y="3573737"/>
                  <a:pt x="5168900" y="3517900"/>
                </a:cubicBezTo>
                <a:cubicBezTo>
                  <a:pt x="5190067" y="3500967"/>
                  <a:pt x="5213233" y="3486267"/>
                  <a:pt x="5232400" y="3467100"/>
                </a:cubicBezTo>
                <a:cubicBezTo>
                  <a:pt x="5247367" y="3452133"/>
                  <a:pt x="5251319" y="3425251"/>
                  <a:pt x="5270500" y="3416300"/>
                </a:cubicBezTo>
                <a:cubicBezTo>
                  <a:pt x="5356994" y="3375936"/>
                  <a:pt x="5406534" y="3400776"/>
                  <a:pt x="5473700" y="3352800"/>
                </a:cubicBezTo>
                <a:cubicBezTo>
                  <a:pt x="5488315" y="3342361"/>
                  <a:pt x="5498163" y="3326389"/>
                  <a:pt x="5511800" y="3314700"/>
                </a:cubicBezTo>
                <a:cubicBezTo>
                  <a:pt x="5583767" y="3253014"/>
                  <a:pt x="5545667" y="3304419"/>
                  <a:pt x="5600700" y="3225800"/>
                </a:cubicBezTo>
                <a:cubicBezTo>
                  <a:pt x="5618206" y="3200791"/>
                  <a:pt x="5637848" y="3176904"/>
                  <a:pt x="5651500" y="3149600"/>
                </a:cubicBezTo>
                <a:cubicBezTo>
                  <a:pt x="5659967" y="3132667"/>
                  <a:pt x="5660350" y="3107994"/>
                  <a:pt x="5676900" y="3098800"/>
                </a:cubicBezTo>
                <a:cubicBezTo>
                  <a:pt x="5703067" y="3084263"/>
                  <a:pt x="5736167" y="3090333"/>
                  <a:pt x="5765800" y="3086100"/>
                </a:cubicBezTo>
                <a:cubicBezTo>
                  <a:pt x="5798775" y="3075108"/>
                  <a:pt x="5837028" y="3063186"/>
                  <a:pt x="5867400" y="3048000"/>
                </a:cubicBezTo>
                <a:cubicBezTo>
                  <a:pt x="5881052" y="3041174"/>
                  <a:pt x="5891848" y="3029426"/>
                  <a:pt x="5905500" y="3022600"/>
                </a:cubicBezTo>
                <a:cubicBezTo>
                  <a:pt x="5994618" y="2978041"/>
                  <a:pt x="5942368" y="3018878"/>
                  <a:pt x="6007100" y="2971800"/>
                </a:cubicBezTo>
                <a:cubicBezTo>
                  <a:pt x="6041336" y="2946901"/>
                  <a:pt x="6083300" y="2929467"/>
                  <a:pt x="6108700" y="2895600"/>
                </a:cubicBezTo>
                <a:cubicBezTo>
                  <a:pt x="6121400" y="2878667"/>
                  <a:pt x="6132862" y="2860730"/>
                  <a:pt x="6146800" y="2844800"/>
                </a:cubicBezTo>
                <a:cubicBezTo>
                  <a:pt x="6162569" y="2826778"/>
                  <a:pt x="6183232" y="2813158"/>
                  <a:pt x="6197600" y="2794000"/>
                </a:cubicBezTo>
                <a:cubicBezTo>
                  <a:pt x="6258049" y="2713401"/>
                  <a:pt x="6196463" y="2773765"/>
                  <a:pt x="6235700" y="2705100"/>
                </a:cubicBezTo>
                <a:cubicBezTo>
                  <a:pt x="6246202" y="2686722"/>
                  <a:pt x="6263521" y="2672803"/>
                  <a:pt x="6273800" y="2654300"/>
                </a:cubicBezTo>
                <a:cubicBezTo>
                  <a:pt x="6309220" y="2590544"/>
                  <a:pt x="6306117" y="2537731"/>
                  <a:pt x="6324600" y="2463800"/>
                </a:cubicBezTo>
                <a:lnTo>
                  <a:pt x="6337300" y="2413000"/>
                </a:lnTo>
                <a:cubicBezTo>
                  <a:pt x="6333067" y="2302933"/>
                  <a:pt x="6331471" y="2192734"/>
                  <a:pt x="6324600" y="2082800"/>
                </a:cubicBezTo>
                <a:cubicBezTo>
                  <a:pt x="6322994" y="2057100"/>
                  <a:pt x="6319299" y="2031264"/>
                  <a:pt x="6311900" y="2006600"/>
                </a:cubicBezTo>
                <a:cubicBezTo>
                  <a:pt x="6306460" y="1988466"/>
                  <a:pt x="6299887" y="1969187"/>
                  <a:pt x="6286500" y="1955800"/>
                </a:cubicBezTo>
                <a:cubicBezTo>
                  <a:pt x="6264914" y="1934214"/>
                  <a:pt x="6210300" y="1905000"/>
                  <a:pt x="6210300" y="1905000"/>
                </a:cubicBezTo>
                <a:cubicBezTo>
                  <a:pt x="6201833" y="1892300"/>
                  <a:pt x="6196819" y="1876435"/>
                  <a:pt x="6184900" y="1866900"/>
                </a:cubicBezTo>
                <a:cubicBezTo>
                  <a:pt x="6174447" y="1858537"/>
                  <a:pt x="6156266" y="1863666"/>
                  <a:pt x="6146800" y="1854200"/>
                </a:cubicBezTo>
                <a:cubicBezTo>
                  <a:pt x="6102974" y="1810374"/>
                  <a:pt x="6171511" y="1817257"/>
                  <a:pt x="6108700" y="1778000"/>
                </a:cubicBezTo>
                <a:cubicBezTo>
                  <a:pt x="6085996" y="1763810"/>
                  <a:pt x="6032500" y="1752600"/>
                  <a:pt x="6032500" y="1752600"/>
                </a:cubicBezTo>
                <a:cubicBezTo>
                  <a:pt x="6028267" y="1739900"/>
                  <a:pt x="6028163" y="1724953"/>
                  <a:pt x="6019800" y="1714500"/>
                </a:cubicBezTo>
                <a:cubicBezTo>
                  <a:pt x="6010265" y="1702581"/>
                  <a:pt x="5993911" y="1698258"/>
                  <a:pt x="5981700" y="1689100"/>
                </a:cubicBezTo>
                <a:cubicBezTo>
                  <a:pt x="5915940" y="1639780"/>
                  <a:pt x="5922843" y="1642943"/>
                  <a:pt x="5867400" y="1587500"/>
                </a:cubicBezTo>
                <a:cubicBezTo>
                  <a:pt x="5863167" y="1574800"/>
                  <a:pt x="5859973" y="1561705"/>
                  <a:pt x="5854700" y="1549400"/>
                </a:cubicBezTo>
                <a:cubicBezTo>
                  <a:pt x="5832892" y="1498515"/>
                  <a:pt x="5828514" y="1508154"/>
                  <a:pt x="5816600" y="1460500"/>
                </a:cubicBezTo>
                <a:cubicBezTo>
                  <a:pt x="5793881" y="1369625"/>
                  <a:pt x="5812705" y="1415627"/>
                  <a:pt x="5791200" y="1308100"/>
                </a:cubicBezTo>
                <a:cubicBezTo>
                  <a:pt x="5778568" y="1244941"/>
                  <a:pt x="5780345" y="1293201"/>
                  <a:pt x="5753100" y="1231900"/>
                </a:cubicBezTo>
                <a:cubicBezTo>
                  <a:pt x="5742226" y="1207434"/>
                  <a:pt x="5727700" y="1155700"/>
                  <a:pt x="5727700" y="1155700"/>
                </a:cubicBezTo>
                <a:cubicBezTo>
                  <a:pt x="5721469" y="1099624"/>
                  <a:pt x="5703857" y="880972"/>
                  <a:pt x="5676900" y="800100"/>
                </a:cubicBezTo>
                <a:cubicBezTo>
                  <a:pt x="5672667" y="787400"/>
                  <a:pt x="5667878" y="774872"/>
                  <a:pt x="5664200" y="762000"/>
                </a:cubicBezTo>
                <a:cubicBezTo>
                  <a:pt x="5645579" y="696827"/>
                  <a:pt x="5652228" y="678304"/>
                  <a:pt x="5600700" y="609600"/>
                </a:cubicBezTo>
                <a:cubicBezTo>
                  <a:pt x="5458013" y="419351"/>
                  <a:pt x="5657168" y="679901"/>
                  <a:pt x="5524500" y="520700"/>
                </a:cubicBezTo>
                <a:cubicBezTo>
                  <a:pt x="5514729" y="508974"/>
                  <a:pt x="5510826" y="492371"/>
                  <a:pt x="5499100" y="482600"/>
                </a:cubicBezTo>
                <a:cubicBezTo>
                  <a:pt x="5484556" y="470480"/>
                  <a:pt x="5464424" y="467122"/>
                  <a:pt x="5448300" y="457200"/>
                </a:cubicBezTo>
                <a:cubicBezTo>
                  <a:pt x="5409302" y="433201"/>
                  <a:pt x="5376515" y="398006"/>
                  <a:pt x="5334000" y="381000"/>
                </a:cubicBezTo>
                <a:cubicBezTo>
                  <a:pt x="5312833" y="372533"/>
                  <a:pt x="5292127" y="362809"/>
                  <a:pt x="5270500" y="355600"/>
                </a:cubicBezTo>
                <a:cubicBezTo>
                  <a:pt x="5253941" y="350080"/>
                  <a:pt x="5236483" y="347695"/>
                  <a:pt x="5219700" y="342900"/>
                </a:cubicBezTo>
                <a:cubicBezTo>
                  <a:pt x="5206828" y="339222"/>
                  <a:pt x="5194300" y="334433"/>
                  <a:pt x="5181600" y="330200"/>
                </a:cubicBezTo>
                <a:cubicBezTo>
                  <a:pt x="5092700" y="334433"/>
                  <a:pt x="5003639" y="336074"/>
                  <a:pt x="4914900" y="342900"/>
                </a:cubicBezTo>
                <a:cubicBezTo>
                  <a:pt x="4893378" y="344556"/>
                  <a:pt x="4871878" y="348774"/>
                  <a:pt x="4851400" y="355600"/>
                </a:cubicBezTo>
                <a:cubicBezTo>
                  <a:pt x="4823070" y="365043"/>
                  <a:pt x="4794205" y="390529"/>
                  <a:pt x="4762500" y="393700"/>
                </a:cubicBezTo>
                <a:cubicBezTo>
                  <a:pt x="4690767" y="400873"/>
                  <a:pt x="4618567" y="402167"/>
                  <a:pt x="4546600" y="406400"/>
                </a:cubicBezTo>
                <a:cubicBezTo>
                  <a:pt x="4465725" y="426619"/>
                  <a:pt x="4456596" y="434699"/>
                  <a:pt x="4343400" y="406400"/>
                </a:cubicBezTo>
                <a:cubicBezTo>
                  <a:pt x="4306666" y="397217"/>
                  <a:pt x="4278534" y="364783"/>
                  <a:pt x="4241800" y="355600"/>
                </a:cubicBezTo>
                <a:cubicBezTo>
                  <a:pt x="4131814" y="328104"/>
                  <a:pt x="4250886" y="361775"/>
                  <a:pt x="4140200" y="317500"/>
                </a:cubicBezTo>
                <a:cubicBezTo>
                  <a:pt x="4115341" y="307556"/>
                  <a:pt x="4087947" y="304074"/>
                  <a:pt x="4064000" y="292100"/>
                </a:cubicBezTo>
                <a:cubicBezTo>
                  <a:pt x="4038600" y="279400"/>
                  <a:pt x="4012624" y="267791"/>
                  <a:pt x="3987800" y="254000"/>
                </a:cubicBezTo>
                <a:cubicBezTo>
                  <a:pt x="3974457" y="246587"/>
                  <a:pt x="3963729" y="234613"/>
                  <a:pt x="3949700" y="228600"/>
                </a:cubicBezTo>
                <a:cubicBezTo>
                  <a:pt x="3933657" y="221724"/>
                  <a:pt x="3915243" y="222029"/>
                  <a:pt x="3898900" y="215900"/>
                </a:cubicBezTo>
                <a:cubicBezTo>
                  <a:pt x="3881173" y="209253"/>
                  <a:pt x="3865400" y="198189"/>
                  <a:pt x="3848100" y="190500"/>
                </a:cubicBezTo>
                <a:cubicBezTo>
                  <a:pt x="3827268" y="181241"/>
                  <a:pt x="3805946" y="173105"/>
                  <a:pt x="3784600" y="165100"/>
                </a:cubicBezTo>
                <a:cubicBezTo>
                  <a:pt x="3772065" y="160400"/>
                  <a:pt x="3758474" y="158387"/>
                  <a:pt x="3746500" y="152400"/>
                </a:cubicBezTo>
                <a:cubicBezTo>
                  <a:pt x="3661794" y="110047"/>
                  <a:pt x="3697391" y="113828"/>
                  <a:pt x="3606800" y="63500"/>
                </a:cubicBezTo>
                <a:cubicBezTo>
                  <a:pt x="3590679" y="54544"/>
                  <a:pt x="3531440" y="41969"/>
                  <a:pt x="3517900" y="38100"/>
                </a:cubicBezTo>
                <a:cubicBezTo>
                  <a:pt x="3505028" y="34422"/>
                  <a:pt x="3492868" y="28304"/>
                  <a:pt x="3479800" y="25400"/>
                </a:cubicBezTo>
                <a:cubicBezTo>
                  <a:pt x="3422794" y="12732"/>
                  <a:pt x="3344328" y="6114"/>
                  <a:pt x="3289300" y="0"/>
                </a:cubicBezTo>
                <a:lnTo>
                  <a:pt x="2159000" y="12700"/>
                </a:lnTo>
                <a:cubicBezTo>
                  <a:pt x="2070014" y="14318"/>
                  <a:pt x="1980887" y="16827"/>
                  <a:pt x="1892300" y="25400"/>
                </a:cubicBezTo>
                <a:cubicBezTo>
                  <a:pt x="1868948" y="27660"/>
                  <a:pt x="1770046" y="45137"/>
                  <a:pt x="1727200" y="63500"/>
                </a:cubicBezTo>
                <a:cubicBezTo>
                  <a:pt x="1709799" y="70958"/>
                  <a:pt x="1693700" y="81211"/>
                  <a:pt x="1676400" y="88900"/>
                </a:cubicBezTo>
                <a:cubicBezTo>
                  <a:pt x="1655568" y="98159"/>
                  <a:pt x="1634246" y="106295"/>
                  <a:pt x="1612900" y="114300"/>
                </a:cubicBezTo>
                <a:cubicBezTo>
                  <a:pt x="1600365" y="119000"/>
                  <a:pt x="1587105" y="121727"/>
                  <a:pt x="1574800" y="127000"/>
                </a:cubicBezTo>
                <a:cubicBezTo>
                  <a:pt x="1529684" y="146336"/>
                  <a:pt x="1524164" y="152291"/>
                  <a:pt x="1485900" y="177800"/>
                </a:cubicBezTo>
                <a:cubicBezTo>
                  <a:pt x="1477433" y="190500"/>
                  <a:pt x="1472920" y="207028"/>
                  <a:pt x="1460500" y="215900"/>
                </a:cubicBezTo>
                <a:cubicBezTo>
                  <a:pt x="1441949" y="229151"/>
                  <a:pt x="1417832" y="232041"/>
                  <a:pt x="1397000" y="241300"/>
                </a:cubicBezTo>
                <a:cubicBezTo>
                  <a:pt x="1379700" y="248989"/>
                  <a:pt x="1363500" y="259011"/>
                  <a:pt x="1346200" y="266700"/>
                </a:cubicBezTo>
                <a:cubicBezTo>
                  <a:pt x="1325368" y="275959"/>
                  <a:pt x="1302248" y="280371"/>
                  <a:pt x="1282700" y="292100"/>
                </a:cubicBezTo>
                <a:cubicBezTo>
                  <a:pt x="1165957" y="362146"/>
                  <a:pt x="1267352" y="320148"/>
                  <a:pt x="1168400" y="419100"/>
                </a:cubicBezTo>
                <a:cubicBezTo>
                  <a:pt x="1130300" y="457200"/>
                  <a:pt x="1097205" y="501071"/>
                  <a:pt x="1054100" y="533400"/>
                </a:cubicBezTo>
                <a:cubicBezTo>
                  <a:pt x="981615" y="587764"/>
                  <a:pt x="1016523" y="554972"/>
                  <a:pt x="952500" y="635000"/>
                </a:cubicBezTo>
                <a:cubicBezTo>
                  <a:pt x="948267" y="647700"/>
                  <a:pt x="950084" y="664530"/>
                  <a:pt x="939800" y="673100"/>
                </a:cubicBezTo>
                <a:cubicBezTo>
                  <a:pt x="922287" y="687694"/>
                  <a:pt x="896690" y="688305"/>
                  <a:pt x="876300" y="698500"/>
                </a:cubicBezTo>
                <a:cubicBezTo>
                  <a:pt x="854222" y="709539"/>
                  <a:pt x="832547" y="721789"/>
                  <a:pt x="812800" y="736600"/>
                </a:cubicBezTo>
                <a:cubicBezTo>
                  <a:pt x="709826" y="813830"/>
                  <a:pt x="845036" y="739532"/>
                  <a:pt x="723900" y="800100"/>
                </a:cubicBezTo>
                <a:cubicBezTo>
                  <a:pt x="677930" y="869055"/>
                  <a:pt x="724508" y="814778"/>
                  <a:pt x="635000" y="863600"/>
                </a:cubicBezTo>
                <a:cubicBezTo>
                  <a:pt x="539231" y="915838"/>
                  <a:pt x="580107" y="902107"/>
                  <a:pt x="508000" y="965200"/>
                </a:cubicBezTo>
                <a:cubicBezTo>
                  <a:pt x="492070" y="979138"/>
                  <a:pt x="472167" y="988333"/>
                  <a:pt x="457200" y="1003300"/>
                </a:cubicBezTo>
                <a:cubicBezTo>
                  <a:pt x="446407" y="1014093"/>
                  <a:pt x="441171" y="1029352"/>
                  <a:pt x="431800" y="1041400"/>
                </a:cubicBezTo>
                <a:cubicBezTo>
                  <a:pt x="411501" y="1067499"/>
                  <a:pt x="390266" y="1092888"/>
                  <a:pt x="368300" y="1117600"/>
                </a:cubicBezTo>
                <a:cubicBezTo>
                  <a:pt x="356368" y="1131024"/>
                  <a:pt x="341698" y="1141902"/>
                  <a:pt x="330200" y="1155700"/>
                </a:cubicBezTo>
                <a:cubicBezTo>
                  <a:pt x="320429" y="1167426"/>
                  <a:pt x="314571" y="1182074"/>
                  <a:pt x="304800" y="1193800"/>
                </a:cubicBezTo>
                <a:cubicBezTo>
                  <a:pt x="293302" y="1207598"/>
                  <a:pt x="278198" y="1218102"/>
                  <a:pt x="266700" y="1231900"/>
                </a:cubicBezTo>
                <a:cubicBezTo>
                  <a:pt x="256929" y="1243626"/>
                  <a:pt x="252093" y="1259207"/>
                  <a:pt x="241300" y="1270000"/>
                </a:cubicBezTo>
                <a:cubicBezTo>
                  <a:pt x="230507" y="1280793"/>
                  <a:pt x="215620" y="1286528"/>
                  <a:pt x="203200" y="1295400"/>
                </a:cubicBezTo>
                <a:cubicBezTo>
                  <a:pt x="185976" y="1307703"/>
                  <a:pt x="168471" y="1319725"/>
                  <a:pt x="152400" y="1333500"/>
                </a:cubicBezTo>
                <a:cubicBezTo>
                  <a:pt x="66837" y="1406839"/>
                  <a:pt x="160407" y="1340862"/>
                  <a:pt x="76200" y="1397000"/>
                </a:cubicBezTo>
                <a:lnTo>
                  <a:pt x="38100" y="1511300"/>
                </a:lnTo>
                <a:cubicBezTo>
                  <a:pt x="33867" y="1524000"/>
                  <a:pt x="32826" y="1538261"/>
                  <a:pt x="25400" y="1549400"/>
                </a:cubicBezTo>
                <a:lnTo>
                  <a:pt x="0" y="1587500"/>
                </a:lnTo>
                <a:cubicBezTo>
                  <a:pt x="4233" y="1684867"/>
                  <a:pt x="1937" y="1782737"/>
                  <a:pt x="12700" y="1879600"/>
                </a:cubicBezTo>
                <a:cubicBezTo>
                  <a:pt x="14791" y="1898416"/>
                  <a:pt x="31069" y="1912822"/>
                  <a:pt x="38100" y="1930400"/>
                </a:cubicBezTo>
                <a:cubicBezTo>
                  <a:pt x="48044" y="1955259"/>
                  <a:pt x="55033" y="1981200"/>
                  <a:pt x="63500" y="2006600"/>
                </a:cubicBezTo>
                <a:cubicBezTo>
                  <a:pt x="67733" y="2019300"/>
                  <a:pt x="68774" y="2033561"/>
                  <a:pt x="76200" y="2044700"/>
                </a:cubicBezTo>
                <a:cubicBezTo>
                  <a:pt x="200471" y="2231107"/>
                  <a:pt x="74296" y="2035018"/>
                  <a:pt x="152400" y="2171700"/>
                </a:cubicBezTo>
                <a:cubicBezTo>
                  <a:pt x="159973" y="2184952"/>
                  <a:pt x="170227" y="2196548"/>
                  <a:pt x="177800" y="2209800"/>
                </a:cubicBezTo>
                <a:cubicBezTo>
                  <a:pt x="187426" y="2226646"/>
                  <a:pt x="210919" y="2283229"/>
                  <a:pt x="228600" y="2298700"/>
                </a:cubicBezTo>
                <a:cubicBezTo>
                  <a:pt x="289082" y="2351622"/>
                  <a:pt x="292475" y="2346419"/>
                  <a:pt x="355600" y="2362200"/>
                </a:cubicBezTo>
                <a:cubicBezTo>
                  <a:pt x="368300" y="2370667"/>
                  <a:pt x="382907" y="2376807"/>
                  <a:pt x="393700" y="2387600"/>
                </a:cubicBezTo>
                <a:cubicBezTo>
                  <a:pt x="478367" y="2472267"/>
                  <a:pt x="355600" y="2383367"/>
                  <a:pt x="457200" y="2451100"/>
                </a:cubicBezTo>
                <a:cubicBezTo>
                  <a:pt x="461433" y="2472267"/>
                  <a:pt x="466039" y="2493362"/>
                  <a:pt x="469900" y="2514600"/>
                </a:cubicBezTo>
                <a:cubicBezTo>
                  <a:pt x="475475" y="2545260"/>
                  <a:pt x="479306" y="2596911"/>
                  <a:pt x="495300" y="2628900"/>
                </a:cubicBezTo>
                <a:cubicBezTo>
                  <a:pt x="502126" y="2642552"/>
                  <a:pt x="509907" y="2656207"/>
                  <a:pt x="520700" y="2667000"/>
                </a:cubicBezTo>
                <a:cubicBezTo>
                  <a:pt x="531493" y="2677793"/>
                  <a:pt x="546100" y="2683933"/>
                  <a:pt x="558800" y="2692400"/>
                </a:cubicBezTo>
                <a:cubicBezTo>
                  <a:pt x="579110" y="3301688"/>
                  <a:pt x="544483" y="2885896"/>
                  <a:pt x="596900" y="3200400"/>
                </a:cubicBezTo>
                <a:cubicBezTo>
                  <a:pt x="598327" y="3208959"/>
                  <a:pt x="616975" y="3325900"/>
                  <a:pt x="622300" y="3340100"/>
                </a:cubicBezTo>
                <a:cubicBezTo>
                  <a:pt x="627659" y="3354392"/>
                  <a:pt x="641501" y="3364252"/>
                  <a:pt x="647700" y="3378200"/>
                </a:cubicBezTo>
                <a:cubicBezTo>
                  <a:pt x="658574" y="3402666"/>
                  <a:pt x="664633" y="3429000"/>
                  <a:pt x="673100" y="3454400"/>
                </a:cubicBezTo>
                <a:cubicBezTo>
                  <a:pt x="677333" y="3467100"/>
                  <a:pt x="673100" y="3488267"/>
                  <a:pt x="685800" y="3492500"/>
                </a:cubicBezTo>
                <a:cubicBezTo>
                  <a:pt x="744378" y="3512026"/>
                  <a:pt x="710773" y="3502575"/>
                  <a:pt x="787400" y="3517900"/>
                </a:cubicBezTo>
                <a:cubicBezTo>
                  <a:pt x="944033" y="3513667"/>
                  <a:pt x="1100787" y="3512653"/>
                  <a:pt x="1257300" y="3505200"/>
                </a:cubicBezTo>
                <a:cubicBezTo>
                  <a:pt x="1278861" y="3504173"/>
                  <a:pt x="1299478" y="3495867"/>
                  <a:pt x="1320800" y="3492500"/>
                </a:cubicBezTo>
                <a:cubicBezTo>
                  <a:pt x="1405120" y="3479186"/>
                  <a:pt x="1472811" y="3477377"/>
                  <a:pt x="1549400" y="3454400"/>
                </a:cubicBezTo>
                <a:cubicBezTo>
                  <a:pt x="1587867" y="3442860"/>
                  <a:pt x="1625600" y="3429000"/>
                  <a:pt x="1663700" y="3416300"/>
                </a:cubicBezTo>
                <a:cubicBezTo>
                  <a:pt x="1676400" y="3412067"/>
                  <a:pt x="1688413" y="3403600"/>
                  <a:pt x="1701800" y="3403600"/>
                </a:cubicBezTo>
                <a:lnTo>
                  <a:pt x="1841500" y="3416300"/>
                </a:ln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1" name="Freeform 150"/>
          <p:cNvSpPr/>
          <p:nvPr/>
        </p:nvSpPr>
        <p:spPr>
          <a:xfrm>
            <a:off x="2678545" y="2393596"/>
            <a:ext cx="3209637" cy="2066637"/>
          </a:xfrm>
          <a:custGeom>
            <a:avLst/>
            <a:gdLst>
              <a:gd name="connsiteX0" fmla="*/ 1766455 w 3209637"/>
              <a:gd name="connsiteY0" fmla="*/ 1858819 h 2066637"/>
              <a:gd name="connsiteX1" fmla="*/ 1824182 w 3209637"/>
              <a:gd name="connsiteY1" fmla="*/ 1905000 h 2066637"/>
              <a:gd name="connsiteX2" fmla="*/ 1858819 w 3209637"/>
              <a:gd name="connsiteY2" fmla="*/ 1928091 h 2066637"/>
              <a:gd name="connsiteX3" fmla="*/ 1893455 w 3209637"/>
              <a:gd name="connsiteY3" fmla="*/ 1962728 h 2066637"/>
              <a:gd name="connsiteX4" fmla="*/ 1962728 w 3209637"/>
              <a:gd name="connsiteY4" fmla="*/ 1985819 h 2066637"/>
              <a:gd name="connsiteX5" fmla="*/ 1997364 w 3209637"/>
              <a:gd name="connsiteY5" fmla="*/ 1997364 h 2066637"/>
              <a:gd name="connsiteX6" fmla="*/ 2089728 w 3209637"/>
              <a:gd name="connsiteY6" fmla="*/ 2020455 h 2066637"/>
              <a:gd name="connsiteX7" fmla="*/ 2124364 w 3209637"/>
              <a:gd name="connsiteY7" fmla="*/ 2032000 h 2066637"/>
              <a:gd name="connsiteX8" fmla="*/ 2239819 w 3209637"/>
              <a:gd name="connsiteY8" fmla="*/ 2043546 h 2066637"/>
              <a:gd name="connsiteX9" fmla="*/ 2332182 w 3209637"/>
              <a:gd name="connsiteY9" fmla="*/ 2066637 h 2066637"/>
              <a:gd name="connsiteX10" fmla="*/ 2551546 w 3209637"/>
              <a:gd name="connsiteY10" fmla="*/ 2055091 h 2066637"/>
              <a:gd name="connsiteX11" fmla="*/ 2586182 w 3209637"/>
              <a:gd name="connsiteY11" fmla="*/ 2020455 h 2066637"/>
              <a:gd name="connsiteX12" fmla="*/ 2620819 w 3209637"/>
              <a:gd name="connsiteY12" fmla="*/ 1951182 h 2066637"/>
              <a:gd name="connsiteX13" fmla="*/ 2643910 w 3209637"/>
              <a:gd name="connsiteY13" fmla="*/ 1916546 h 2066637"/>
              <a:gd name="connsiteX14" fmla="*/ 2655455 w 3209637"/>
              <a:gd name="connsiteY14" fmla="*/ 1870364 h 2066637"/>
              <a:gd name="connsiteX15" fmla="*/ 2667000 w 3209637"/>
              <a:gd name="connsiteY15" fmla="*/ 1835728 h 2066637"/>
              <a:gd name="connsiteX16" fmla="*/ 2678546 w 3209637"/>
              <a:gd name="connsiteY16" fmla="*/ 1778000 h 2066637"/>
              <a:gd name="connsiteX17" fmla="*/ 2667000 w 3209637"/>
              <a:gd name="connsiteY17" fmla="*/ 1489364 h 2066637"/>
              <a:gd name="connsiteX18" fmla="*/ 2597728 w 3209637"/>
              <a:gd name="connsiteY18" fmla="*/ 1385455 h 2066637"/>
              <a:gd name="connsiteX19" fmla="*/ 2574637 w 3209637"/>
              <a:gd name="connsiteY19" fmla="*/ 1316182 h 2066637"/>
              <a:gd name="connsiteX20" fmla="*/ 2563091 w 3209637"/>
              <a:gd name="connsiteY20" fmla="*/ 1281546 h 2066637"/>
              <a:gd name="connsiteX21" fmla="*/ 2597728 w 3209637"/>
              <a:gd name="connsiteY21" fmla="*/ 1016000 h 2066637"/>
              <a:gd name="connsiteX22" fmla="*/ 2620819 w 3209637"/>
              <a:gd name="connsiteY22" fmla="*/ 981364 h 2066637"/>
              <a:gd name="connsiteX23" fmla="*/ 2655455 w 3209637"/>
              <a:gd name="connsiteY23" fmla="*/ 969819 h 2066637"/>
              <a:gd name="connsiteX24" fmla="*/ 2678546 w 3209637"/>
              <a:gd name="connsiteY24" fmla="*/ 935182 h 2066637"/>
              <a:gd name="connsiteX25" fmla="*/ 2794000 w 3209637"/>
              <a:gd name="connsiteY25" fmla="*/ 865909 h 2066637"/>
              <a:gd name="connsiteX26" fmla="*/ 2874819 w 3209637"/>
              <a:gd name="connsiteY26" fmla="*/ 808182 h 2066637"/>
              <a:gd name="connsiteX27" fmla="*/ 2955637 w 3209637"/>
              <a:gd name="connsiteY27" fmla="*/ 773546 h 2066637"/>
              <a:gd name="connsiteX28" fmla="*/ 3094182 w 3209637"/>
              <a:gd name="connsiteY28" fmla="*/ 704273 h 2066637"/>
              <a:gd name="connsiteX29" fmla="*/ 3128819 w 3209637"/>
              <a:gd name="connsiteY29" fmla="*/ 692728 h 2066637"/>
              <a:gd name="connsiteX30" fmla="*/ 3151910 w 3209637"/>
              <a:gd name="connsiteY30" fmla="*/ 658091 h 2066637"/>
              <a:gd name="connsiteX31" fmla="*/ 3186546 w 3209637"/>
              <a:gd name="connsiteY31" fmla="*/ 635000 h 2066637"/>
              <a:gd name="connsiteX32" fmla="*/ 3209637 w 3209637"/>
              <a:gd name="connsiteY32" fmla="*/ 565728 h 2066637"/>
              <a:gd name="connsiteX33" fmla="*/ 3198091 w 3209637"/>
              <a:gd name="connsiteY33" fmla="*/ 369455 h 2066637"/>
              <a:gd name="connsiteX34" fmla="*/ 3186546 w 3209637"/>
              <a:gd name="connsiteY34" fmla="*/ 334819 h 2066637"/>
              <a:gd name="connsiteX35" fmla="*/ 3140364 w 3209637"/>
              <a:gd name="connsiteY35" fmla="*/ 265546 h 2066637"/>
              <a:gd name="connsiteX36" fmla="*/ 3105728 w 3209637"/>
              <a:gd name="connsiteY36" fmla="*/ 196273 h 2066637"/>
              <a:gd name="connsiteX37" fmla="*/ 3094182 w 3209637"/>
              <a:gd name="connsiteY37" fmla="*/ 161637 h 2066637"/>
              <a:gd name="connsiteX38" fmla="*/ 2990273 w 3209637"/>
              <a:gd name="connsiteY38" fmla="*/ 69273 h 2066637"/>
              <a:gd name="connsiteX39" fmla="*/ 2955637 w 3209637"/>
              <a:gd name="connsiteY39" fmla="*/ 57728 h 2066637"/>
              <a:gd name="connsiteX40" fmla="*/ 2886364 w 3209637"/>
              <a:gd name="connsiteY40" fmla="*/ 23091 h 2066637"/>
              <a:gd name="connsiteX41" fmla="*/ 2794000 w 3209637"/>
              <a:gd name="connsiteY41" fmla="*/ 0 h 2066637"/>
              <a:gd name="connsiteX42" fmla="*/ 2632364 w 3209637"/>
              <a:gd name="connsiteY42" fmla="*/ 23091 h 2066637"/>
              <a:gd name="connsiteX43" fmla="*/ 2609273 w 3209637"/>
              <a:gd name="connsiteY43" fmla="*/ 57728 h 2066637"/>
              <a:gd name="connsiteX44" fmla="*/ 2540000 w 3209637"/>
              <a:gd name="connsiteY44" fmla="*/ 103909 h 2066637"/>
              <a:gd name="connsiteX45" fmla="*/ 2470728 w 3209637"/>
              <a:gd name="connsiteY45" fmla="*/ 138546 h 2066637"/>
              <a:gd name="connsiteX46" fmla="*/ 2366819 w 3209637"/>
              <a:gd name="connsiteY46" fmla="*/ 184728 h 2066637"/>
              <a:gd name="connsiteX47" fmla="*/ 2008910 w 3209637"/>
              <a:gd name="connsiteY47" fmla="*/ 173182 h 2066637"/>
              <a:gd name="connsiteX48" fmla="*/ 1870364 w 3209637"/>
              <a:gd name="connsiteY48" fmla="*/ 150091 h 2066637"/>
              <a:gd name="connsiteX49" fmla="*/ 1766455 w 3209637"/>
              <a:gd name="connsiteY49" fmla="*/ 127000 h 2066637"/>
              <a:gd name="connsiteX50" fmla="*/ 1662546 w 3209637"/>
              <a:gd name="connsiteY50" fmla="*/ 92364 h 2066637"/>
              <a:gd name="connsiteX51" fmla="*/ 1593273 w 3209637"/>
              <a:gd name="connsiteY51" fmla="*/ 69273 h 2066637"/>
              <a:gd name="connsiteX52" fmla="*/ 1385455 w 3209637"/>
              <a:gd name="connsiteY52" fmla="*/ 80819 h 2066637"/>
              <a:gd name="connsiteX53" fmla="*/ 1316182 w 3209637"/>
              <a:gd name="connsiteY53" fmla="*/ 127000 h 2066637"/>
              <a:gd name="connsiteX54" fmla="*/ 1235364 w 3209637"/>
              <a:gd name="connsiteY54" fmla="*/ 184728 h 2066637"/>
              <a:gd name="connsiteX55" fmla="*/ 1200728 w 3209637"/>
              <a:gd name="connsiteY55" fmla="*/ 196273 h 2066637"/>
              <a:gd name="connsiteX56" fmla="*/ 1119910 w 3209637"/>
              <a:gd name="connsiteY56" fmla="*/ 254000 h 2066637"/>
              <a:gd name="connsiteX57" fmla="*/ 1085273 w 3209637"/>
              <a:gd name="connsiteY57" fmla="*/ 288637 h 2066637"/>
              <a:gd name="connsiteX58" fmla="*/ 1073728 w 3209637"/>
              <a:gd name="connsiteY58" fmla="*/ 323273 h 2066637"/>
              <a:gd name="connsiteX59" fmla="*/ 1039091 w 3209637"/>
              <a:gd name="connsiteY59" fmla="*/ 334819 h 2066637"/>
              <a:gd name="connsiteX60" fmla="*/ 981364 w 3209637"/>
              <a:gd name="connsiteY60" fmla="*/ 346364 h 2066637"/>
              <a:gd name="connsiteX61" fmla="*/ 912091 w 3209637"/>
              <a:gd name="connsiteY61" fmla="*/ 357909 h 2066637"/>
              <a:gd name="connsiteX62" fmla="*/ 785091 w 3209637"/>
              <a:gd name="connsiteY62" fmla="*/ 381000 h 2066637"/>
              <a:gd name="connsiteX63" fmla="*/ 669637 w 3209637"/>
              <a:gd name="connsiteY63" fmla="*/ 346364 h 2066637"/>
              <a:gd name="connsiteX64" fmla="*/ 646546 w 3209637"/>
              <a:gd name="connsiteY64" fmla="*/ 300182 h 2066637"/>
              <a:gd name="connsiteX65" fmla="*/ 588819 w 3209637"/>
              <a:gd name="connsiteY65" fmla="*/ 230909 h 2066637"/>
              <a:gd name="connsiteX66" fmla="*/ 565728 w 3209637"/>
              <a:gd name="connsiteY66" fmla="*/ 196273 h 2066637"/>
              <a:gd name="connsiteX67" fmla="*/ 496455 w 3209637"/>
              <a:gd name="connsiteY67" fmla="*/ 184728 h 2066637"/>
              <a:gd name="connsiteX68" fmla="*/ 438728 w 3209637"/>
              <a:gd name="connsiteY68" fmla="*/ 173182 h 2066637"/>
              <a:gd name="connsiteX69" fmla="*/ 404091 w 3209637"/>
              <a:gd name="connsiteY69" fmla="*/ 150091 h 2066637"/>
              <a:gd name="connsiteX70" fmla="*/ 311728 w 3209637"/>
              <a:gd name="connsiteY70" fmla="*/ 127000 h 2066637"/>
              <a:gd name="connsiteX71" fmla="*/ 277091 w 3209637"/>
              <a:gd name="connsiteY71" fmla="*/ 115455 h 2066637"/>
              <a:gd name="connsiteX72" fmla="*/ 103910 w 3209637"/>
              <a:gd name="connsiteY72" fmla="*/ 103909 h 2066637"/>
              <a:gd name="connsiteX73" fmla="*/ 80819 w 3209637"/>
              <a:gd name="connsiteY73" fmla="*/ 150091 h 2066637"/>
              <a:gd name="connsiteX74" fmla="*/ 46182 w 3209637"/>
              <a:gd name="connsiteY74" fmla="*/ 184728 h 2066637"/>
              <a:gd name="connsiteX75" fmla="*/ 23091 w 3209637"/>
              <a:gd name="connsiteY75" fmla="*/ 219364 h 2066637"/>
              <a:gd name="connsiteX76" fmla="*/ 11546 w 3209637"/>
              <a:gd name="connsiteY76" fmla="*/ 277091 h 2066637"/>
              <a:gd name="connsiteX77" fmla="*/ 0 w 3209637"/>
              <a:gd name="connsiteY77" fmla="*/ 311728 h 2066637"/>
              <a:gd name="connsiteX78" fmla="*/ 11546 w 3209637"/>
              <a:gd name="connsiteY78" fmla="*/ 450273 h 2066637"/>
              <a:gd name="connsiteX79" fmla="*/ 23091 w 3209637"/>
              <a:gd name="connsiteY79" fmla="*/ 484909 h 2066637"/>
              <a:gd name="connsiteX80" fmla="*/ 57728 w 3209637"/>
              <a:gd name="connsiteY80" fmla="*/ 519546 h 2066637"/>
              <a:gd name="connsiteX81" fmla="*/ 80819 w 3209637"/>
              <a:gd name="connsiteY81" fmla="*/ 554182 h 2066637"/>
              <a:gd name="connsiteX82" fmla="*/ 115455 w 3209637"/>
              <a:gd name="connsiteY82" fmla="*/ 623455 h 2066637"/>
              <a:gd name="connsiteX83" fmla="*/ 150091 w 3209637"/>
              <a:gd name="connsiteY83" fmla="*/ 658091 h 2066637"/>
              <a:gd name="connsiteX84" fmla="*/ 173182 w 3209637"/>
              <a:gd name="connsiteY84" fmla="*/ 692728 h 2066637"/>
              <a:gd name="connsiteX85" fmla="*/ 242455 w 3209637"/>
              <a:gd name="connsiteY85" fmla="*/ 727364 h 2066637"/>
              <a:gd name="connsiteX86" fmla="*/ 311728 w 3209637"/>
              <a:gd name="connsiteY86" fmla="*/ 773546 h 2066637"/>
              <a:gd name="connsiteX87" fmla="*/ 346364 w 3209637"/>
              <a:gd name="connsiteY87" fmla="*/ 796637 h 2066637"/>
              <a:gd name="connsiteX88" fmla="*/ 381000 w 3209637"/>
              <a:gd name="connsiteY88" fmla="*/ 808182 h 2066637"/>
              <a:gd name="connsiteX89" fmla="*/ 415637 w 3209637"/>
              <a:gd name="connsiteY89" fmla="*/ 831273 h 2066637"/>
              <a:gd name="connsiteX90" fmla="*/ 438728 w 3209637"/>
              <a:gd name="connsiteY90" fmla="*/ 865909 h 2066637"/>
              <a:gd name="connsiteX91" fmla="*/ 484910 w 3209637"/>
              <a:gd name="connsiteY91" fmla="*/ 889000 h 2066637"/>
              <a:gd name="connsiteX92" fmla="*/ 519546 w 3209637"/>
              <a:gd name="connsiteY92" fmla="*/ 912091 h 2066637"/>
              <a:gd name="connsiteX93" fmla="*/ 554182 w 3209637"/>
              <a:gd name="connsiteY93" fmla="*/ 923637 h 2066637"/>
              <a:gd name="connsiteX94" fmla="*/ 658091 w 3209637"/>
              <a:gd name="connsiteY94" fmla="*/ 981364 h 2066637"/>
              <a:gd name="connsiteX95" fmla="*/ 727364 w 3209637"/>
              <a:gd name="connsiteY95" fmla="*/ 1027546 h 2066637"/>
              <a:gd name="connsiteX96" fmla="*/ 796637 w 3209637"/>
              <a:gd name="connsiteY96" fmla="*/ 1085273 h 2066637"/>
              <a:gd name="connsiteX97" fmla="*/ 889000 w 3209637"/>
              <a:gd name="connsiteY97" fmla="*/ 1166091 h 2066637"/>
              <a:gd name="connsiteX98" fmla="*/ 992910 w 3209637"/>
              <a:gd name="connsiteY98" fmla="*/ 1258455 h 2066637"/>
              <a:gd name="connsiteX99" fmla="*/ 1039091 w 3209637"/>
              <a:gd name="connsiteY99" fmla="*/ 1270000 h 2066637"/>
              <a:gd name="connsiteX100" fmla="*/ 1062182 w 3209637"/>
              <a:gd name="connsiteY100" fmla="*/ 1304637 h 2066637"/>
              <a:gd name="connsiteX101" fmla="*/ 1096819 w 3209637"/>
              <a:gd name="connsiteY101" fmla="*/ 1316182 h 2066637"/>
              <a:gd name="connsiteX102" fmla="*/ 1166091 w 3209637"/>
              <a:gd name="connsiteY102" fmla="*/ 1362364 h 2066637"/>
              <a:gd name="connsiteX103" fmla="*/ 1235364 w 3209637"/>
              <a:gd name="connsiteY103" fmla="*/ 1408546 h 2066637"/>
              <a:gd name="connsiteX104" fmla="*/ 1304637 w 3209637"/>
              <a:gd name="connsiteY104" fmla="*/ 1454728 h 2066637"/>
              <a:gd name="connsiteX105" fmla="*/ 1327728 w 3209637"/>
              <a:gd name="connsiteY105" fmla="*/ 1489364 h 2066637"/>
              <a:gd name="connsiteX106" fmla="*/ 1420091 w 3209637"/>
              <a:gd name="connsiteY106" fmla="*/ 1524000 h 2066637"/>
              <a:gd name="connsiteX107" fmla="*/ 1454728 w 3209637"/>
              <a:gd name="connsiteY107" fmla="*/ 1512455 h 2066637"/>
              <a:gd name="connsiteX108" fmla="*/ 1489364 w 3209637"/>
              <a:gd name="connsiteY108" fmla="*/ 1581728 h 2066637"/>
              <a:gd name="connsiteX109" fmla="*/ 1524000 w 3209637"/>
              <a:gd name="connsiteY109" fmla="*/ 1616364 h 2066637"/>
              <a:gd name="connsiteX110" fmla="*/ 1570182 w 3209637"/>
              <a:gd name="connsiteY110" fmla="*/ 1674091 h 2066637"/>
              <a:gd name="connsiteX111" fmla="*/ 1616364 w 3209637"/>
              <a:gd name="connsiteY111" fmla="*/ 1731819 h 2066637"/>
              <a:gd name="connsiteX112" fmla="*/ 1674091 w 3209637"/>
              <a:gd name="connsiteY112" fmla="*/ 1778000 h 2066637"/>
              <a:gd name="connsiteX113" fmla="*/ 1731819 w 3209637"/>
              <a:gd name="connsiteY113" fmla="*/ 1824182 h 2066637"/>
              <a:gd name="connsiteX114" fmla="*/ 1766455 w 3209637"/>
              <a:gd name="connsiteY114" fmla="*/ 1858819 h 206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209637" h="2066637">
                <a:moveTo>
                  <a:pt x="1766455" y="1858819"/>
                </a:moveTo>
                <a:cubicBezTo>
                  <a:pt x="1781849" y="1872289"/>
                  <a:pt x="1804468" y="1890215"/>
                  <a:pt x="1824182" y="1905000"/>
                </a:cubicBezTo>
                <a:cubicBezTo>
                  <a:pt x="1835283" y="1913326"/>
                  <a:pt x="1848159" y="1919208"/>
                  <a:pt x="1858819" y="1928091"/>
                </a:cubicBezTo>
                <a:cubicBezTo>
                  <a:pt x="1871362" y="1938544"/>
                  <a:pt x="1879182" y="1954798"/>
                  <a:pt x="1893455" y="1962728"/>
                </a:cubicBezTo>
                <a:cubicBezTo>
                  <a:pt x="1914732" y="1974549"/>
                  <a:pt x="1939637" y="1978122"/>
                  <a:pt x="1962728" y="1985819"/>
                </a:cubicBezTo>
                <a:cubicBezTo>
                  <a:pt x="1974273" y="1989667"/>
                  <a:pt x="1985558" y="1994412"/>
                  <a:pt x="1997364" y="1997364"/>
                </a:cubicBezTo>
                <a:cubicBezTo>
                  <a:pt x="2028152" y="2005061"/>
                  <a:pt x="2059621" y="2010420"/>
                  <a:pt x="2089728" y="2020455"/>
                </a:cubicBezTo>
                <a:cubicBezTo>
                  <a:pt x="2101273" y="2024303"/>
                  <a:pt x="2112336" y="2030149"/>
                  <a:pt x="2124364" y="2032000"/>
                </a:cubicBezTo>
                <a:cubicBezTo>
                  <a:pt x="2162591" y="2037881"/>
                  <a:pt x="2201481" y="2038434"/>
                  <a:pt x="2239819" y="2043546"/>
                </a:cubicBezTo>
                <a:cubicBezTo>
                  <a:pt x="2286264" y="2049739"/>
                  <a:pt x="2293327" y="2053685"/>
                  <a:pt x="2332182" y="2066637"/>
                </a:cubicBezTo>
                <a:cubicBezTo>
                  <a:pt x="2405303" y="2062788"/>
                  <a:pt x="2479505" y="2068189"/>
                  <a:pt x="2551546" y="2055091"/>
                </a:cubicBezTo>
                <a:cubicBezTo>
                  <a:pt x="2567610" y="2052170"/>
                  <a:pt x="2575729" y="2032998"/>
                  <a:pt x="2586182" y="2020455"/>
                </a:cubicBezTo>
                <a:cubicBezTo>
                  <a:pt x="2627542" y="1970824"/>
                  <a:pt x="2594783" y="2003253"/>
                  <a:pt x="2620819" y="1951182"/>
                </a:cubicBezTo>
                <a:cubicBezTo>
                  <a:pt x="2627025" y="1938771"/>
                  <a:pt x="2636213" y="1928091"/>
                  <a:pt x="2643910" y="1916546"/>
                </a:cubicBezTo>
                <a:cubicBezTo>
                  <a:pt x="2647758" y="1901152"/>
                  <a:pt x="2651096" y="1885621"/>
                  <a:pt x="2655455" y="1870364"/>
                </a:cubicBezTo>
                <a:cubicBezTo>
                  <a:pt x="2658798" y="1858662"/>
                  <a:pt x="2664048" y="1847534"/>
                  <a:pt x="2667000" y="1835728"/>
                </a:cubicBezTo>
                <a:cubicBezTo>
                  <a:pt x="2671759" y="1816690"/>
                  <a:pt x="2674697" y="1797243"/>
                  <a:pt x="2678546" y="1778000"/>
                </a:cubicBezTo>
                <a:cubicBezTo>
                  <a:pt x="2674697" y="1681788"/>
                  <a:pt x="2682332" y="1584424"/>
                  <a:pt x="2667000" y="1489364"/>
                </a:cubicBezTo>
                <a:cubicBezTo>
                  <a:pt x="2656174" y="1422245"/>
                  <a:pt x="2614687" y="1436332"/>
                  <a:pt x="2597728" y="1385455"/>
                </a:cubicBezTo>
                <a:lnTo>
                  <a:pt x="2574637" y="1316182"/>
                </a:lnTo>
                <a:lnTo>
                  <a:pt x="2563091" y="1281546"/>
                </a:lnTo>
                <a:cubicBezTo>
                  <a:pt x="2564648" y="1255070"/>
                  <a:pt x="2558153" y="1075362"/>
                  <a:pt x="2597728" y="1016000"/>
                </a:cubicBezTo>
                <a:cubicBezTo>
                  <a:pt x="2605425" y="1004455"/>
                  <a:pt x="2609984" y="990032"/>
                  <a:pt x="2620819" y="981364"/>
                </a:cubicBezTo>
                <a:cubicBezTo>
                  <a:pt x="2630322" y="973762"/>
                  <a:pt x="2643910" y="973667"/>
                  <a:pt x="2655455" y="969819"/>
                </a:cubicBezTo>
                <a:cubicBezTo>
                  <a:pt x="2663152" y="958273"/>
                  <a:pt x="2668103" y="944320"/>
                  <a:pt x="2678546" y="935182"/>
                </a:cubicBezTo>
                <a:cubicBezTo>
                  <a:pt x="2749718" y="872906"/>
                  <a:pt x="2730700" y="905471"/>
                  <a:pt x="2794000" y="865909"/>
                </a:cubicBezTo>
                <a:cubicBezTo>
                  <a:pt x="2860086" y="824605"/>
                  <a:pt x="2817823" y="840751"/>
                  <a:pt x="2874819" y="808182"/>
                </a:cubicBezTo>
                <a:cubicBezTo>
                  <a:pt x="2914769" y="785353"/>
                  <a:pt x="2916776" y="786499"/>
                  <a:pt x="2955637" y="773546"/>
                </a:cubicBezTo>
                <a:cubicBezTo>
                  <a:pt x="3045159" y="713864"/>
                  <a:pt x="2998585" y="736139"/>
                  <a:pt x="3094182" y="704273"/>
                </a:cubicBezTo>
                <a:lnTo>
                  <a:pt x="3128819" y="692728"/>
                </a:lnTo>
                <a:cubicBezTo>
                  <a:pt x="3136516" y="681182"/>
                  <a:pt x="3142098" y="667903"/>
                  <a:pt x="3151910" y="658091"/>
                </a:cubicBezTo>
                <a:cubicBezTo>
                  <a:pt x="3161722" y="648279"/>
                  <a:pt x="3179192" y="646767"/>
                  <a:pt x="3186546" y="635000"/>
                </a:cubicBezTo>
                <a:cubicBezTo>
                  <a:pt x="3199446" y="614360"/>
                  <a:pt x="3209637" y="565728"/>
                  <a:pt x="3209637" y="565728"/>
                </a:cubicBezTo>
                <a:cubicBezTo>
                  <a:pt x="3205788" y="500304"/>
                  <a:pt x="3204612" y="434667"/>
                  <a:pt x="3198091" y="369455"/>
                </a:cubicBezTo>
                <a:cubicBezTo>
                  <a:pt x="3196880" y="357346"/>
                  <a:pt x="3192456" y="345457"/>
                  <a:pt x="3186546" y="334819"/>
                </a:cubicBezTo>
                <a:cubicBezTo>
                  <a:pt x="3173069" y="310559"/>
                  <a:pt x="3140364" y="265546"/>
                  <a:pt x="3140364" y="265546"/>
                </a:cubicBezTo>
                <a:cubicBezTo>
                  <a:pt x="3111349" y="178495"/>
                  <a:pt x="3150486" y="285787"/>
                  <a:pt x="3105728" y="196273"/>
                </a:cubicBezTo>
                <a:cubicBezTo>
                  <a:pt x="3100285" y="185388"/>
                  <a:pt x="3101654" y="171243"/>
                  <a:pt x="3094182" y="161637"/>
                </a:cubicBezTo>
                <a:cubicBezTo>
                  <a:pt x="3074708" y="136599"/>
                  <a:pt x="3026751" y="87512"/>
                  <a:pt x="2990273" y="69273"/>
                </a:cubicBezTo>
                <a:cubicBezTo>
                  <a:pt x="2979388" y="63831"/>
                  <a:pt x="2967182" y="61576"/>
                  <a:pt x="2955637" y="57728"/>
                </a:cubicBezTo>
                <a:cubicBezTo>
                  <a:pt x="2919261" y="33478"/>
                  <a:pt x="2926808" y="34121"/>
                  <a:pt x="2886364" y="23091"/>
                </a:cubicBezTo>
                <a:cubicBezTo>
                  <a:pt x="2855747" y="14741"/>
                  <a:pt x="2794000" y="0"/>
                  <a:pt x="2794000" y="0"/>
                </a:cubicBezTo>
                <a:cubicBezTo>
                  <a:pt x="2740121" y="7697"/>
                  <a:pt x="2684312" y="6857"/>
                  <a:pt x="2632364" y="23091"/>
                </a:cubicBezTo>
                <a:cubicBezTo>
                  <a:pt x="2619120" y="27230"/>
                  <a:pt x="2619716" y="48591"/>
                  <a:pt x="2609273" y="57728"/>
                </a:cubicBezTo>
                <a:cubicBezTo>
                  <a:pt x="2588388" y="76003"/>
                  <a:pt x="2566327" y="95133"/>
                  <a:pt x="2540000" y="103909"/>
                </a:cubicBezTo>
                <a:cubicBezTo>
                  <a:pt x="2413668" y="146022"/>
                  <a:pt x="2605031" y="78856"/>
                  <a:pt x="2470728" y="138546"/>
                </a:cubicBezTo>
                <a:cubicBezTo>
                  <a:pt x="2347073" y="193504"/>
                  <a:pt x="2445205" y="132470"/>
                  <a:pt x="2366819" y="184728"/>
                </a:cubicBezTo>
                <a:lnTo>
                  <a:pt x="2008910" y="173182"/>
                </a:lnTo>
                <a:cubicBezTo>
                  <a:pt x="1923172" y="168785"/>
                  <a:pt x="1935206" y="164500"/>
                  <a:pt x="1870364" y="150091"/>
                </a:cubicBezTo>
                <a:cubicBezTo>
                  <a:pt x="1738447" y="120776"/>
                  <a:pt x="1879084" y="155158"/>
                  <a:pt x="1766455" y="127000"/>
                </a:cubicBezTo>
                <a:cubicBezTo>
                  <a:pt x="1702506" y="84367"/>
                  <a:pt x="1762098" y="117252"/>
                  <a:pt x="1662546" y="92364"/>
                </a:cubicBezTo>
                <a:cubicBezTo>
                  <a:pt x="1638933" y="86461"/>
                  <a:pt x="1593273" y="69273"/>
                  <a:pt x="1593273" y="69273"/>
                </a:cubicBezTo>
                <a:cubicBezTo>
                  <a:pt x="1524000" y="73122"/>
                  <a:pt x="1453376" y="66669"/>
                  <a:pt x="1385455" y="80819"/>
                </a:cubicBezTo>
                <a:cubicBezTo>
                  <a:pt x="1358287" y="86479"/>
                  <a:pt x="1338383" y="110349"/>
                  <a:pt x="1316182" y="127000"/>
                </a:cubicBezTo>
                <a:cubicBezTo>
                  <a:pt x="1305724" y="134844"/>
                  <a:pt x="1252246" y="176287"/>
                  <a:pt x="1235364" y="184728"/>
                </a:cubicBezTo>
                <a:cubicBezTo>
                  <a:pt x="1224479" y="190171"/>
                  <a:pt x="1212273" y="192425"/>
                  <a:pt x="1200728" y="196273"/>
                </a:cubicBezTo>
                <a:cubicBezTo>
                  <a:pt x="1173314" y="214549"/>
                  <a:pt x="1144973" y="232517"/>
                  <a:pt x="1119910" y="254000"/>
                </a:cubicBezTo>
                <a:cubicBezTo>
                  <a:pt x="1107513" y="264626"/>
                  <a:pt x="1096819" y="277091"/>
                  <a:pt x="1085273" y="288637"/>
                </a:cubicBezTo>
                <a:cubicBezTo>
                  <a:pt x="1081425" y="300182"/>
                  <a:pt x="1082333" y="314668"/>
                  <a:pt x="1073728" y="323273"/>
                </a:cubicBezTo>
                <a:cubicBezTo>
                  <a:pt x="1065122" y="331879"/>
                  <a:pt x="1050898" y="331867"/>
                  <a:pt x="1039091" y="334819"/>
                </a:cubicBezTo>
                <a:cubicBezTo>
                  <a:pt x="1020054" y="339578"/>
                  <a:pt x="1000671" y="342854"/>
                  <a:pt x="981364" y="346364"/>
                </a:cubicBezTo>
                <a:cubicBezTo>
                  <a:pt x="958332" y="350551"/>
                  <a:pt x="935123" y="353721"/>
                  <a:pt x="912091" y="357909"/>
                </a:cubicBezTo>
                <a:cubicBezTo>
                  <a:pt x="734590" y="390182"/>
                  <a:pt x="989219" y="346980"/>
                  <a:pt x="785091" y="381000"/>
                </a:cubicBezTo>
                <a:cubicBezTo>
                  <a:pt x="747208" y="375588"/>
                  <a:pt x="698019" y="380422"/>
                  <a:pt x="669637" y="346364"/>
                </a:cubicBezTo>
                <a:cubicBezTo>
                  <a:pt x="658619" y="333142"/>
                  <a:pt x="656416" y="314282"/>
                  <a:pt x="646546" y="300182"/>
                </a:cubicBezTo>
                <a:cubicBezTo>
                  <a:pt x="629309" y="275558"/>
                  <a:pt x="607273" y="254635"/>
                  <a:pt x="588819" y="230909"/>
                </a:cubicBezTo>
                <a:cubicBezTo>
                  <a:pt x="580300" y="219956"/>
                  <a:pt x="578139" y="202478"/>
                  <a:pt x="565728" y="196273"/>
                </a:cubicBezTo>
                <a:cubicBezTo>
                  <a:pt x="544790" y="185804"/>
                  <a:pt x="519487" y="188916"/>
                  <a:pt x="496455" y="184728"/>
                </a:cubicBezTo>
                <a:cubicBezTo>
                  <a:pt x="477148" y="181218"/>
                  <a:pt x="457970" y="177031"/>
                  <a:pt x="438728" y="173182"/>
                </a:cubicBezTo>
                <a:cubicBezTo>
                  <a:pt x="427182" y="165485"/>
                  <a:pt x="417132" y="154833"/>
                  <a:pt x="404091" y="150091"/>
                </a:cubicBezTo>
                <a:cubicBezTo>
                  <a:pt x="374266" y="139246"/>
                  <a:pt x="341835" y="137035"/>
                  <a:pt x="311728" y="127000"/>
                </a:cubicBezTo>
                <a:lnTo>
                  <a:pt x="277091" y="115455"/>
                </a:lnTo>
                <a:cubicBezTo>
                  <a:pt x="216098" y="74793"/>
                  <a:pt x="215532" y="64044"/>
                  <a:pt x="103910" y="103909"/>
                </a:cubicBezTo>
                <a:cubicBezTo>
                  <a:pt x="87702" y="109698"/>
                  <a:pt x="90823" y="136086"/>
                  <a:pt x="80819" y="150091"/>
                </a:cubicBezTo>
                <a:cubicBezTo>
                  <a:pt x="71329" y="163378"/>
                  <a:pt x="56635" y="172184"/>
                  <a:pt x="46182" y="184728"/>
                </a:cubicBezTo>
                <a:cubicBezTo>
                  <a:pt x="37299" y="195388"/>
                  <a:pt x="30788" y="207819"/>
                  <a:pt x="23091" y="219364"/>
                </a:cubicBezTo>
                <a:cubicBezTo>
                  <a:pt x="19243" y="238606"/>
                  <a:pt x="16305" y="258054"/>
                  <a:pt x="11546" y="277091"/>
                </a:cubicBezTo>
                <a:cubicBezTo>
                  <a:pt x="8594" y="288898"/>
                  <a:pt x="0" y="299558"/>
                  <a:pt x="0" y="311728"/>
                </a:cubicBezTo>
                <a:cubicBezTo>
                  <a:pt x="0" y="358070"/>
                  <a:pt x="5421" y="404338"/>
                  <a:pt x="11546" y="450273"/>
                </a:cubicBezTo>
                <a:cubicBezTo>
                  <a:pt x="13154" y="462336"/>
                  <a:pt x="16340" y="474783"/>
                  <a:pt x="23091" y="484909"/>
                </a:cubicBezTo>
                <a:cubicBezTo>
                  <a:pt x="32148" y="498495"/>
                  <a:pt x="47275" y="507002"/>
                  <a:pt x="57728" y="519546"/>
                </a:cubicBezTo>
                <a:cubicBezTo>
                  <a:pt x="66611" y="530206"/>
                  <a:pt x="73122" y="542637"/>
                  <a:pt x="80819" y="554182"/>
                </a:cubicBezTo>
                <a:cubicBezTo>
                  <a:pt x="92390" y="588897"/>
                  <a:pt x="90586" y="593612"/>
                  <a:pt x="115455" y="623455"/>
                </a:cubicBezTo>
                <a:cubicBezTo>
                  <a:pt x="125908" y="635998"/>
                  <a:pt x="139638" y="645548"/>
                  <a:pt x="150091" y="658091"/>
                </a:cubicBezTo>
                <a:cubicBezTo>
                  <a:pt x="158974" y="668751"/>
                  <a:pt x="163370" y="682916"/>
                  <a:pt x="173182" y="692728"/>
                </a:cubicBezTo>
                <a:cubicBezTo>
                  <a:pt x="195563" y="715109"/>
                  <a:pt x="214285" y="717974"/>
                  <a:pt x="242455" y="727364"/>
                </a:cubicBezTo>
                <a:lnTo>
                  <a:pt x="311728" y="773546"/>
                </a:lnTo>
                <a:cubicBezTo>
                  <a:pt x="323273" y="781243"/>
                  <a:pt x="333200" y="792249"/>
                  <a:pt x="346364" y="796637"/>
                </a:cubicBezTo>
                <a:lnTo>
                  <a:pt x="381000" y="808182"/>
                </a:lnTo>
                <a:cubicBezTo>
                  <a:pt x="392546" y="815879"/>
                  <a:pt x="405825" y="821461"/>
                  <a:pt x="415637" y="831273"/>
                </a:cubicBezTo>
                <a:cubicBezTo>
                  <a:pt x="425449" y="841085"/>
                  <a:pt x="428068" y="857026"/>
                  <a:pt x="438728" y="865909"/>
                </a:cubicBezTo>
                <a:cubicBezTo>
                  <a:pt x="451950" y="876927"/>
                  <a:pt x="469967" y="880461"/>
                  <a:pt x="484910" y="889000"/>
                </a:cubicBezTo>
                <a:cubicBezTo>
                  <a:pt x="496958" y="895884"/>
                  <a:pt x="507135" y="905885"/>
                  <a:pt x="519546" y="912091"/>
                </a:cubicBezTo>
                <a:cubicBezTo>
                  <a:pt x="530431" y="917534"/>
                  <a:pt x="543544" y="917727"/>
                  <a:pt x="554182" y="923637"/>
                </a:cubicBezTo>
                <a:cubicBezTo>
                  <a:pt x="673275" y="989800"/>
                  <a:pt x="579721" y="955241"/>
                  <a:pt x="658091" y="981364"/>
                </a:cubicBezTo>
                <a:cubicBezTo>
                  <a:pt x="681182" y="996758"/>
                  <a:pt x="707740" y="1007922"/>
                  <a:pt x="727364" y="1027546"/>
                </a:cubicBezTo>
                <a:cubicBezTo>
                  <a:pt x="771812" y="1071994"/>
                  <a:pt x="748415" y="1053125"/>
                  <a:pt x="796637" y="1085273"/>
                </a:cubicBezTo>
                <a:cubicBezTo>
                  <a:pt x="862062" y="1183408"/>
                  <a:pt x="754304" y="1031395"/>
                  <a:pt x="889000" y="1166091"/>
                </a:cubicBezTo>
                <a:cubicBezTo>
                  <a:pt x="907479" y="1184570"/>
                  <a:pt x="956854" y="1243003"/>
                  <a:pt x="992910" y="1258455"/>
                </a:cubicBezTo>
                <a:cubicBezTo>
                  <a:pt x="1007494" y="1264705"/>
                  <a:pt x="1023697" y="1266152"/>
                  <a:pt x="1039091" y="1270000"/>
                </a:cubicBezTo>
                <a:cubicBezTo>
                  <a:pt x="1046788" y="1281546"/>
                  <a:pt x="1051347" y="1295969"/>
                  <a:pt x="1062182" y="1304637"/>
                </a:cubicBezTo>
                <a:cubicBezTo>
                  <a:pt x="1071685" y="1312240"/>
                  <a:pt x="1086180" y="1310272"/>
                  <a:pt x="1096819" y="1316182"/>
                </a:cubicBezTo>
                <a:cubicBezTo>
                  <a:pt x="1121078" y="1329659"/>
                  <a:pt x="1143000" y="1346970"/>
                  <a:pt x="1166091" y="1362364"/>
                </a:cubicBezTo>
                <a:lnTo>
                  <a:pt x="1235364" y="1408546"/>
                </a:lnTo>
                <a:cubicBezTo>
                  <a:pt x="1278606" y="1451788"/>
                  <a:pt x="1254510" y="1438019"/>
                  <a:pt x="1304637" y="1454728"/>
                </a:cubicBezTo>
                <a:cubicBezTo>
                  <a:pt x="1312334" y="1466273"/>
                  <a:pt x="1317068" y="1480481"/>
                  <a:pt x="1327728" y="1489364"/>
                </a:cubicBezTo>
                <a:cubicBezTo>
                  <a:pt x="1353603" y="1510927"/>
                  <a:pt x="1389019" y="1516232"/>
                  <a:pt x="1420091" y="1524000"/>
                </a:cubicBezTo>
                <a:cubicBezTo>
                  <a:pt x="1431637" y="1520152"/>
                  <a:pt x="1443428" y="1507935"/>
                  <a:pt x="1454728" y="1512455"/>
                </a:cubicBezTo>
                <a:cubicBezTo>
                  <a:pt x="1479502" y="1522365"/>
                  <a:pt x="1477876" y="1564495"/>
                  <a:pt x="1489364" y="1581728"/>
                </a:cubicBezTo>
                <a:cubicBezTo>
                  <a:pt x="1498421" y="1595313"/>
                  <a:pt x="1512455" y="1604819"/>
                  <a:pt x="1524000" y="1616364"/>
                </a:cubicBezTo>
                <a:cubicBezTo>
                  <a:pt x="1553022" y="1703425"/>
                  <a:pt x="1510498" y="1599485"/>
                  <a:pt x="1570182" y="1674091"/>
                </a:cubicBezTo>
                <a:cubicBezTo>
                  <a:pt x="1633915" y="1753758"/>
                  <a:pt x="1517104" y="1665644"/>
                  <a:pt x="1616364" y="1731819"/>
                </a:cubicBezTo>
                <a:cubicBezTo>
                  <a:pt x="1682542" y="1831085"/>
                  <a:pt x="1594422" y="1714264"/>
                  <a:pt x="1674091" y="1778000"/>
                </a:cubicBezTo>
                <a:cubicBezTo>
                  <a:pt x="1748694" y="1837683"/>
                  <a:pt x="1644760" y="1795164"/>
                  <a:pt x="1731819" y="1824182"/>
                </a:cubicBezTo>
                <a:cubicBezTo>
                  <a:pt x="1770983" y="1850292"/>
                  <a:pt x="1751061" y="1845349"/>
                  <a:pt x="1766455" y="1858819"/>
                </a:cubicBezTo>
                <a:close/>
              </a:path>
            </a:pathLst>
          </a:cu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noAutofit/>
          </a:bodyPr>
          <a:lstStyle/>
          <a:p>
            <a:r>
              <a:rPr lang="en-US" sz="4000" b="1" dirty="0">
                <a:solidFill>
                  <a:srgbClr val="0000FF"/>
                </a:solidFill>
                <a:ea typeface="ＭＳ Ｐゴシック" charset="-128"/>
              </a:rPr>
              <a:t>Comparison with 801.1aq</a:t>
            </a:r>
            <a:endParaRPr lang="en-US" sz="4000" dirty="0" smtClean="0">
              <a:solidFill>
                <a:srgbClr val="0000FF"/>
              </a:solidFill>
              <a:ea typeface="ＭＳ Ｐゴシック" charset="-128"/>
            </a:endParaRPr>
          </a:p>
        </p:txBody>
      </p:sp>
      <p:sp>
        <p:nvSpPr>
          <p:cNvPr id="99332"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9333" name="Footer Placeholder 3"/>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99334" name="Slide Number Placeholder 4"/>
          <p:cNvSpPr>
            <a:spLocks noGrp="1"/>
          </p:cNvSpPr>
          <p:nvPr>
            <p:ph type="sldNum" sz="quarter" idx="12"/>
          </p:nvPr>
        </p:nvSpPr>
        <p:spPr bwMode="auto">
          <a:noFill/>
          <a:ln>
            <a:miter lim="800000"/>
            <a:headEnd/>
            <a:tailEnd/>
          </a:ln>
        </p:spPr>
        <p:txBody>
          <a:bodyPr/>
          <a:lstStyle/>
          <a:p>
            <a:fld id="{4FBE77DF-1D0D-4DBC-9D96-1F128A2367DB}" type="slidenum">
              <a:rPr lang="en-US"/>
              <a:pPr/>
              <a:t>108</a:t>
            </a:fld>
            <a:endParaRPr lang="en-US" dirty="0"/>
          </a:p>
        </p:txBody>
      </p:sp>
      <p:grpSp>
        <p:nvGrpSpPr>
          <p:cNvPr id="10" name="Group 119"/>
          <p:cNvGrpSpPr>
            <a:grpSpLocks/>
          </p:cNvGrpSpPr>
          <p:nvPr/>
        </p:nvGrpSpPr>
        <p:grpSpPr bwMode="auto">
          <a:xfrm>
            <a:off x="2751138" y="2635250"/>
            <a:ext cx="333375" cy="369888"/>
            <a:chOff x="2421386" y="2730143"/>
            <a:chExt cx="332348" cy="369332"/>
          </a:xfrm>
        </p:grpSpPr>
        <p:sp>
          <p:nvSpPr>
            <p:cNvPr id="11" name="Oval 10"/>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2" name="TextBox 118"/>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a:t>
              </a:r>
            </a:p>
          </p:txBody>
        </p:sp>
      </p:grpSp>
      <p:grpSp>
        <p:nvGrpSpPr>
          <p:cNvPr id="13" name="Group 120"/>
          <p:cNvGrpSpPr>
            <a:grpSpLocks/>
          </p:cNvGrpSpPr>
          <p:nvPr/>
        </p:nvGrpSpPr>
        <p:grpSpPr bwMode="auto">
          <a:xfrm>
            <a:off x="2749550" y="3535363"/>
            <a:ext cx="331788" cy="369887"/>
            <a:chOff x="2421386" y="2730143"/>
            <a:chExt cx="332348" cy="369332"/>
          </a:xfrm>
        </p:grpSpPr>
        <p:sp>
          <p:nvSpPr>
            <p:cNvPr id="14" name="Oval 13"/>
            <p:cNvSpPr/>
            <p:nvPr/>
          </p:nvSpPr>
          <p:spPr>
            <a:xfrm>
              <a:off x="2421386" y="2765016"/>
              <a:ext cx="308495"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5" name="TextBox 122"/>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16" name="Group 123"/>
          <p:cNvGrpSpPr>
            <a:grpSpLocks/>
          </p:cNvGrpSpPr>
          <p:nvPr/>
        </p:nvGrpSpPr>
        <p:grpSpPr bwMode="auto">
          <a:xfrm>
            <a:off x="3354388" y="3060700"/>
            <a:ext cx="333375" cy="369888"/>
            <a:chOff x="2421386" y="2730143"/>
            <a:chExt cx="332348" cy="369332"/>
          </a:xfrm>
        </p:grpSpPr>
        <p:sp>
          <p:nvSpPr>
            <p:cNvPr id="17" name="Oval 16"/>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8" name="TextBox 127"/>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a:t>
              </a:r>
            </a:p>
          </p:txBody>
        </p:sp>
      </p:grpSp>
      <p:grpSp>
        <p:nvGrpSpPr>
          <p:cNvPr id="19" name="Group 128"/>
          <p:cNvGrpSpPr>
            <a:grpSpLocks/>
          </p:cNvGrpSpPr>
          <p:nvPr/>
        </p:nvGrpSpPr>
        <p:grpSpPr bwMode="auto">
          <a:xfrm>
            <a:off x="3354388" y="4010025"/>
            <a:ext cx="333375" cy="369888"/>
            <a:chOff x="2421386" y="2730143"/>
            <a:chExt cx="332348" cy="369332"/>
          </a:xfrm>
        </p:grpSpPr>
        <p:sp>
          <p:nvSpPr>
            <p:cNvPr id="20" name="Oval 19"/>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1" name="TextBox 130"/>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cxnSp>
        <p:nvCxnSpPr>
          <p:cNvPr id="22" name="Straight Connector 21"/>
          <p:cNvCxnSpPr/>
          <p:nvPr/>
        </p:nvCxnSpPr>
        <p:spPr>
          <a:xfrm>
            <a:off x="3013075" y="2932113"/>
            <a:ext cx="379413" cy="201612"/>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2651919" y="3269457"/>
            <a:ext cx="530225" cy="158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flipV="1">
            <a:off x="3231356" y="3720307"/>
            <a:ext cx="579437" cy="0"/>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000375" y="3359150"/>
            <a:ext cx="392113" cy="27305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24188" y="3822700"/>
            <a:ext cx="368300" cy="26035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grpSp>
        <p:nvGrpSpPr>
          <p:cNvPr id="27" name="Group 158"/>
          <p:cNvGrpSpPr>
            <a:grpSpLocks/>
          </p:cNvGrpSpPr>
          <p:nvPr/>
        </p:nvGrpSpPr>
        <p:grpSpPr bwMode="auto">
          <a:xfrm>
            <a:off x="4132263" y="2635250"/>
            <a:ext cx="333375" cy="369888"/>
            <a:chOff x="2421386" y="2730143"/>
            <a:chExt cx="332348" cy="369332"/>
          </a:xfrm>
        </p:grpSpPr>
        <p:sp>
          <p:nvSpPr>
            <p:cNvPr id="28" name="Oval 27"/>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9" name="TextBox 160"/>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a:t>
              </a:r>
            </a:p>
          </p:txBody>
        </p:sp>
      </p:grpSp>
      <p:grpSp>
        <p:nvGrpSpPr>
          <p:cNvPr id="30" name="Group 164"/>
          <p:cNvGrpSpPr>
            <a:grpSpLocks/>
          </p:cNvGrpSpPr>
          <p:nvPr/>
        </p:nvGrpSpPr>
        <p:grpSpPr bwMode="auto">
          <a:xfrm>
            <a:off x="4130675" y="3535363"/>
            <a:ext cx="331788" cy="369887"/>
            <a:chOff x="2421386" y="2730143"/>
            <a:chExt cx="332348" cy="369332"/>
          </a:xfrm>
        </p:grpSpPr>
        <p:sp>
          <p:nvSpPr>
            <p:cNvPr id="31" name="Oval 30"/>
            <p:cNvSpPr/>
            <p:nvPr/>
          </p:nvSpPr>
          <p:spPr>
            <a:xfrm>
              <a:off x="2421386" y="2765016"/>
              <a:ext cx="308495"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32" name="TextBox 169"/>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a:t>
              </a:r>
            </a:p>
          </p:txBody>
        </p:sp>
      </p:grpSp>
      <p:grpSp>
        <p:nvGrpSpPr>
          <p:cNvPr id="33" name="Group 170"/>
          <p:cNvGrpSpPr>
            <a:grpSpLocks/>
          </p:cNvGrpSpPr>
          <p:nvPr/>
        </p:nvGrpSpPr>
        <p:grpSpPr bwMode="auto">
          <a:xfrm>
            <a:off x="4735513" y="3060700"/>
            <a:ext cx="333375" cy="369888"/>
            <a:chOff x="2421386" y="2730143"/>
            <a:chExt cx="332348" cy="369332"/>
          </a:xfrm>
        </p:grpSpPr>
        <p:sp>
          <p:nvSpPr>
            <p:cNvPr id="34" name="Oval 33"/>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35" name="TextBox 172"/>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a:t>
              </a:r>
            </a:p>
          </p:txBody>
        </p:sp>
      </p:grpSp>
      <p:grpSp>
        <p:nvGrpSpPr>
          <p:cNvPr id="36" name="Group 173"/>
          <p:cNvGrpSpPr>
            <a:grpSpLocks/>
          </p:cNvGrpSpPr>
          <p:nvPr/>
        </p:nvGrpSpPr>
        <p:grpSpPr bwMode="auto">
          <a:xfrm>
            <a:off x="4735513" y="4010025"/>
            <a:ext cx="333375" cy="369888"/>
            <a:chOff x="2421386" y="2730143"/>
            <a:chExt cx="332348" cy="369332"/>
          </a:xfrm>
        </p:grpSpPr>
        <p:sp>
          <p:nvSpPr>
            <p:cNvPr id="37" name="Oval 36"/>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38" name="TextBox 175"/>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a:t>
              </a:r>
            </a:p>
          </p:txBody>
        </p:sp>
      </p:grpSp>
      <p:cxnSp>
        <p:nvCxnSpPr>
          <p:cNvPr id="39" name="Straight Connector 38"/>
          <p:cNvCxnSpPr/>
          <p:nvPr/>
        </p:nvCxnSpPr>
        <p:spPr>
          <a:xfrm>
            <a:off x="4394200" y="2932113"/>
            <a:ext cx="379413" cy="201612"/>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4033044" y="3269457"/>
            <a:ext cx="530225" cy="1587"/>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V="1">
            <a:off x="4612481" y="3720307"/>
            <a:ext cx="579437" cy="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381500" y="3359150"/>
            <a:ext cx="392113" cy="27305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405313" y="3822700"/>
            <a:ext cx="368300" cy="26035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44" name="Group 184"/>
          <p:cNvGrpSpPr>
            <a:grpSpLocks/>
          </p:cNvGrpSpPr>
          <p:nvPr/>
        </p:nvGrpSpPr>
        <p:grpSpPr bwMode="auto">
          <a:xfrm>
            <a:off x="5519738" y="2635250"/>
            <a:ext cx="333375" cy="369888"/>
            <a:chOff x="2421386" y="2730143"/>
            <a:chExt cx="332348" cy="369332"/>
          </a:xfrm>
        </p:grpSpPr>
        <p:sp>
          <p:nvSpPr>
            <p:cNvPr id="45" name="Oval 44"/>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46" name="TextBox 186"/>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a:t>
              </a:r>
            </a:p>
          </p:txBody>
        </p:sp>
      </p:grpSp>
      <p:grpSp>
        <p:nvGrpSpPr>
          <p:cNvPr id="47" name="Group 187"/>
          <p:cNvGrpSpPr>
            <a:grpSpLocks/>
          </p:cNvGrpSpPr>
          <p:nvPr/>
        </p:nvGrpSpPr>
        <p:grpSpPr bwMode="auto">
          <a:xfrm>
            <a:off x="5518150" y="3535363"/>
            <a:ext cx="331788" cy="369887"/>
            <a:chOff x="2421386" y="2730143"/>
            <a:chExt cx="332348" cy="369332"/>
          </a:xfrm>
        </p:grpSpPr>
        <p:sp>
          <p:nvSpPr>
            <p:cNvPr id="48" name="Oval 47"/>
            <p:cNvSpPr/>
            <p:nvPr/>
          </p:nvSpPr>
          <p:spPr>
            <a:xfrm>
              <a:off x="2421386" y="2765016"/>
              <a:ext cx="308495"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49" name="TextBox 190"/>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50" name="Group 191"/>
          <p:cNvGrpSpPr>
            <a:grpSpLocks/>
          </p:cNvGrpSpPr>
          <p:nvPr/>
        </p:nvGrpSpPr>
        <p:grpSpPr bwMode="auto">
          <a:xfrm>
            <a:off x="6122988" y="3060700"/>
            <a:ext cx="333375" cy="369888"/>
            <a:chOff x="2421386" y="2730143"/>
            <a:chExt cx="332348" cy="369332"/>
          </a:xfrm>
        </p:grpSpPr>
        <p:sp>
          <p:nvSpPr>
            <p:cNvPr id="51" name="Oval 50"/>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2" name="TextBox 193"/>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53" name="Group 194"/>
          <p:cNvGrpSpPr>
            <a:grpSpLocks/>
          </p:cNvGrpSpPr>
          <p:nvPr/>
        </p:nvGrpSpPr>
        <p:grpSpPr bwMode="auto">
          <a:xfrm>
            <a:off x="6122988" y="4010025"/>
            <a:ext cx="333375" cy="369888"/>
            <a:chOff x="2421386" y="2730143"/>
            <a:chExt cx="332348" cy="369332"/>
          </a:xfrm>
        </p:grpSpPr>
        <p:sp>
          <p:nvSpPr>
            <p:cNvPr id="54" name="Oval 53"/>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5" name="TextBox 197"/>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cxnSp>
        <p:nvCxnSpPr>
          <p:cNvPr id="56" name="Straight Connector 55"/>
          <p:cNvCxnSpPr/>
          <p:nvPr/>
        </p:nvCxnSpPr>
        <p:spPr>
          <a:xfrm>
            <a:off x="5781675" y="2932113"/>
            <a:ext cx="379413" cy="201612"/>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5420519" y="3269457"/>
            <a:ext cx="530225" cy="158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V="1">
            <a:off x="5999956" y="3720307"/>
            <a:ext cx="579437" cy="0"/>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768975" y="3359150"/>
            <a:ext cx="392113" cy="273050"/>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792788" y="3822700"/>
            <a:ext cx="368300" cy="26035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2" idx="3"/>
            <a:endCxn id="29" idx="1"/>
          </p:cNvCxnSpPr>
          <p:nvPr/>
        </p:nvCxnSpPr>
        <p:spPr>
          <a:xfrm>
            <a:off x="3084513" y="2819400"/>
            <a:ext cx="1047750" cy="1588"/>
          </a:xfrm>
          <a:prstGeom prst="line">
            <a:avLst/>
          </a:prstGeom>
          <a:ln w="25400"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21" idx="3"/>
            <a:endCxn id="38" idx="1"/>
          </p:cNvCxnSpPr>
          <p:nvPr/>
        </p:nvCxnSpPr>
        <p:spPr>
          <a:xfrm>
            <a:off x="3687763" y="4194175"/>
            <a:ext cx="1047750" cy="1588"/>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29" idx="3"/>
            <a:endCxn id="45" idx="2"/>
          </p:cNvCxnSpPr>
          <p:nvPr/>
        </p:nvCxnSpPr>
        <p:spPr>
          <a:xfrm>
            <a:off x="4465638" y="2819400"/>
            <a:ext cx="1054100" cy="635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8" idx="3"/>
            <a:endCxn id="55" idx="1"/>
          </p:cNvCxnSpPr>
          <p:nvPr/>
        </p:nvCxnSpPr>
        <p:spPr>
          <a:xfrm>
            <a:off x="5068888" y="4194175"/>
            <a:ext cx="1054100" cy="1588"/>
          </a:xfrm>
          <a:prstGeom prst="line">
            <a:avLst/>
          </a:prstGeom>
          <a:ln w="25400"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3632200" y="2933700"/>
            <a:ext cx="533400" cy="20320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606800" y="3352800"/>
            <a:ext cx="584200" cy="26670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016500" y="3352800"/>
            <a:ext cx="546100" cy="228600"/>
          </a:xfrm>
          <a:prstGeom prst="line">
            <a:avLst/>
          </a:prstGeom>
          <a:ln w="25400"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5003800" y="2946400"/>
            <a:ext cx="533400" cy="19050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4978400" y="3848100"/>
            <a:ext cx="584200" cy="25400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3632200" y="3848100"/>
            <a:ext cx="508000" cy="228600"/>
          </a:xfrm>
          <a:prstGeom prst="line">
            <a:avLst/>
          </a:prstGeom>
          <a:ln w="25400"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grpSp>
        <p:nvGrpSpPr>
          <p:cNvPr id="89" name="Group 279"/>
          <p:cNvGrpSpPr>
            <a:grpSpLocks/>
          </p:cNvGrpSpPr>
          <p:nvPr/>
        </p:nvGrpSpPr>
        <p:grpSpPr bwMode="auto">
          <a:xfrm>
            <a:off x="3225800" y="1749425"/>
            <a:ext cx="698500" cy="382588"/>
            <a:chOff x="2421386" y="2692043"/>
            <a:chExt cx="332348" cy="382335"/>
          </a:xfrm>
        </p:grpSpPr>
        <p:sp>
          <p:nvSpPr>
            <p:cNvPr id="90" name="Oval 89"/>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91"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cxnSp>
        <p:nvCxnSpPr>
          <p:cNvPr id="119" name="Straight Connector 118"/>
          <p:cNvCxnSpPr/>
          <p:nvPr/>
        </p:nvCxnSpPr>
        <p:spPr>
          <a:xfrm flipV="1">
            <a:off x="3022600" y="2500313"/>
            <a:ext cx="369888" cy="217489"/>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12" idx="0"/>
          </p:cNvCxnSpPr>
          <p:nvPr/>
        </p:nvCxnSpPr>
        <p:spPr>
          <a:xfrm flipV="1">
            <a:off x="2917826" y="2132013"/>
            <a:ext cx="436564" cy="50323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4406900" y="2454275"/>
            <a:ext cx="433388" cy="263525"/>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29" idx="0"/>
          </p:cNvCxnSpPr>
          <p:nvPr/>
        </p:nvCxnSpPr>
        <p:spPr>
          <a:xfrm rot="5400000" flipH="1" flipV="1">
            <a:off x="4286250" y="2070100"/>
            <a:ext cx="577850" cy="55245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3874405" y="2511425"/>
            <a:ext cx="291195" cy="180975"/>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a:endCxn id="29" idx="0"/>
          </p:cNvCxnSpPr>
          <p:nvPr/>
        </p:nvCxnSpPr>
        <p:spPr>
          <a:xfrm>
            <a:off x="3727450" y="2118757"/>
            <a:ext cx="571501" cy="516493"/>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5173663" y="2454275"/>
            <a:ext cx="388937" cy="250825"/>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46" idx="0"/>
          </p:cNvCxnSpPr>
          <p:nvPr/>
        </p:nvCxnSpPr>
        <p:spPr>
          <a:xfrm rot="16200000" flipV="1">
            <a:off x="5113338" y="2062162"/>
            <a:ext cx="565150" cy="581025"/>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a:stCxn id="46" idx="3"/>
            <a:endCxn id="177" idx="1"/>
          </p:cNvCxnSpPr>
          <p:nvPr/>
        </p:nvCxnSpPr>
        <p:spPr>
          <a:xfrm flipV="1">
            <a:off x="5853113" y="2696091"/>
            <a:ext cx="77789" cy="124103"/>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a:endCxn id="180" idx="1"/>
          </p:cNvCxnSpPr>
          <p:nvPr/>
        </p:nvCxnSpPr>
        <p:spPr>
          <a:xfrm flipV="1">
            <a:off x="5791200" y="2316679"/>
            <a:ext cx="552452" cy="401122"/>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177" idx="2"/>
            <a:endCxn id="52" idx="0"/>
          </p:cNvCxnSpPr>
          <p:nvPr/>
        </p:nvCxnSpPr>
        <p:spPr>
          <a:xfrm>
            <a:off x="6280151" y="2880757"/>
            <a:ext cx="9525" cy="179943"/>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6388100" y="2454275"/>
            <a:ext cx="469900" cy="695326"/>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a:endCxn id="55" idx="2"/>
          </p:cNvCxnSpPr>
          <p:nvPr/>
        </p:nvCxnSpPr>
        <p:spPr>
          <a:xfrm flipV="1">
            <a:off x="5676900" y="4379913"/>
            <a:ext cx="612775" cy="59848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5732463" y="4318000"/>
            <a:ext cx="439737" cy="231775"/>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6375400" y="3860800"/>
            <a:ext cx="317500" cy="24130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6388100" y="3340100"/>
            <a:ext cx="330200" cy="27940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52" idx="3"/>
          </p:cNvCxnSpPr>
          <p:nvPr/>
        </p:nvCxnSpPr>
        <p:spPr>
          <a:xfrm>
            <a:off x="6456363" y="3244850"/>
            <a:ext cx="757237" cy="37465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55" idx="3"/>
          </p:cNvCxnSpPr>
          <p:nvPr/>
        </p:nvCxnSpPr>
        <p:spPr>
          <a:xfrm flipV="1">
            <a:off x="6456363" y="3860800"/>
            <a:ext cx="757237" cy="334169"/>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5016500" y="4318000"/>
            <a:ext cx="382588" cy="231775"/>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a:stCxn id="38" idx="2"/>
          </p:cNvCxnSpPr>
          <p:nvPr/>
        </p:nvCxnSpPr>
        <p:spPr>
          <a:xfrm rot="16200000" flipH="1">
            <a:off x="4888706" y="4393407"/>
            <a:ext cx="585787" cy="55880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4373563" y="4305300"/>
            <a:ext cx="414337" cy="244475"/>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a:endCxn id="38" idx="2"/>
          </p:cNvCxnSpPr>
          <p:nvPr/>
        </p:nvCxnSpPr>
        <p:spPr>
          <a:xfrm rot="5400000" flipH="1" flipV="1">
            <a:off x="4310856" y="4387057"/>
            <a:ext cx="598487" cy="58420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2722563" y="4305300"/>
            <a:ext cx="693737" cy="358775"/>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211" idx="3"/>
            <a:endCxn id="21" idx="1"/>
          </p:cNvCxnSpPr>
          <p:nvPr/>
        </p:nvCxnSpPr>
        <p:spPr>
          <a:xfrm flipV="1">
            <a:off x="3265488" y="4194969"/>
            <a:ext cx="88901" cy="2829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2528888" y="2946400"/>
            <a:ext cx="252412" cy="19050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a:endCxn id="11" idx="2"/>
          </p:cNvCxnSpPr>
          <p:nvPr/>
        </p:nvCxnSpPr>
        <p:spPr>
          <a:xfrm flipV="1">
            <a:off x="1993900" y="2824957"/>
            <a:ext cx="757238" cy="337343"/>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528888" y="3405188"/>
            <a:ext cx="277812" cy="214312"/>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a:endCxn id="15" idx="2"/>
          </p:cNvCxnSpPr>
          <p:nvPr/>
        </p:nvCxnSpPr>
        <p:spPr>
          <a:xfrm rot="16200000" flipV="1">
            <a:off x="2810669" y="4010819"/>
            <a:ext cx="219075" cy="7937"/>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2286000" y="3848102"/>
            <a:ext cx="520700" cy="701673"/>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a:endCxn id="15" idx="1"/>
          </p:cNvCxnSpPr>
          <p:nvPr/>
        </p:nvCxnSpPr>
        <p:spPr>
          <a:xfrm>
            <a:off x="1993900" y="3390900"/>
            <a:ext cx="755651" cy="32940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rot="10800000">
            <a:off x="3619500" y="4305300"/>
            <a:ext cx="420688" cy="244475"/>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a:stCxn id="21" idx="2"/>
          </p:cNvCxnSpPr>
          <p:nvPr/>
        </p:nvCxnSpPr>
        <p:spPr>
          <a:xfrm rot="16200000" flipH="1">
            <a:off x="3525044" y="4375944"/>
            <a:ext cx="573087" cy="581025"/>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grpSp>
        <p:nvGrpSpPr>
          <p:cNvPr id="153" name="Group 279"/>
          <p:cNvGrpSpPr>
            <a:grpSpLocks/>
          </p:cNvGrpSpPr>
          <p:nvPr/>
        </p:nvGrpSpPr>
        <p:grpSpPr bwMode="auto">
          <a:xfrm>
            <a:off x="4654550" y="1687511"/>
            <a:ext cx="698500" cy="382588"/>
            <a:chOff x="2421386" y="2692043"/>
            <a:chExt cx="332348" cy="382335"/>
          </a:xfrm>
        </p:grpSpPr>
        <p:sp>
          <p:nvSpPr>
            <p:cNvPr id="154" name="Oval 153"/>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55"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56" name="Group 279"/>
          <p:cNvGrpSpPr>
            <a:grpSpLocks/>
          </p:cNvGrpSpPr>
          <p:nvPr/>
        </p:nvGrpSpPr>
        <p:grpSpPr bwMode="auto">
          <a:xfrm>
            <a:off x="3270249" y="2173286"/>
            <a:ext cx="698500" cy="382588"/>
            <a:chOff x="2421386" y="2692043"/>
            <a:chExt cx="332348" cy="382335"/>
          </a:xfrm>
        </p:grpSpPr>
        <p:sp>
          <p:nvSpPr>
            <p:cNvPr id="157" name="Oval 156"/>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58"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62" name="Group 279"/>
          <p:cNvGrpSpPr>
            <a:grpSpLocks/>
          </p:cNvGrpSpPr>
          <p:nvPr/>
        </p:nvGrpSpPr>
        <p:grpSpPr bwMode="auto">
          <a:xfrm>
            <a:off x="2044700" y="3046412"/>
            <a:ext cx="698500" cy="382588"/>
            <a:chOff x="2421386" y="2692043"/>
            <a:chExt cx="332348" cy="382335"/>
          </a:xfrm>
        </p:grpSpPr>
        <p:sp>
          <p:nvSpPr>
            <p:cNvPr id="163" name="Oval 162"/>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64"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67" name="Group 279"/>
          <p:cNvGrpSpPr>
            <a:grpSpLocks/>
          </p:cNvGrpSpPr>
          <p:nvPr/>
        </p:nvGrpSpPr>
        <p:grpSpPr bwMode="auto">
          <a:xfrm>
            <a:off x="1371600" y="3046412"/>
            <a:ext cx="698500" cy="382588"/>
            <a:chOff x="2421386" y="2692043"/>
            <a:chExt cx="332348" cy="382335"/>
          </a:xfrm>
        </p:grpSpPr>
        <p:sp>
          <p:nvSpPr>
            <p:cNvPr id="168" name="Oval 167"/>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69"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72" name="Group 279"/>
          <p:cNvGrpSpPr>
            <a:grpSpLocks/>
          </p:cNvGrpSpPr>
          <p:nvPr/>
        </p:nvGrpSpPr>
        <p:grpSpPr bwMode="auto">
          <a:xfrm>
            <a:off x="4641852" y="2133600"/>
            <a:ext cx="698500" cy="382588"/>
            <a:chOff x="2421386" y="2692043"/>
            <a:chExt cx="332348" cy="382335"/>
          </a:xfrm>
        </p:grpSpPr>
        <p:sp>
          <p:nvSpPr>
            <p:cNvPr id="173" name="Oval 172"/>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74"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75" name="Group 279"/>
          <p:cNvGrpSpPr>
            <a:grpSpLocks/>
          </p:cNvGrpSpPr>
          <p:nvPr/>
        </p:nvGrpSpPr>
        <p:grpSpPr bwMode="auto">
          <a:xfrm>
            <a:off x="5930900" y="2511425"/>
            <a:ext cx="698500" cy="382588"/>
            <a:chOff x="2421386" y="2692043"/>
            <a:chExt cx="332348" cy="382335"/>
          </a:xfrm>
        </p:grpSpPr>
        <p:sp>
          <p:nvSpPr>
            <p:cNvPr id="176" name="Oval 175"/>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77"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78" name="Group 279"/>
          <p:cNvGrpSpPr>
            <a:grpSpLocks/>
          </p:cNvGrpSpPr>
          <p:nvPr/>
        </p:nvGrpSpPr>
        <p:grpSpPr bwMode="auto">
          <a:xfrm>
            <a:off x="6343650" y="2132013"/>
            <a:ext cx="698500" cy="382588"/>
            <a:chOff x="2421386" y="2692043"/>
            <a:chExt cx="332348" cy="382335"/>
          </a:xfrm>
        </p:grpSpPr>
        <p:sp>
          <p:nvSpPr>
            <p:cNvPr id="179" name="Oval 178"/>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80"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90" name="Group 279"/>
          <p:cNvGrpSpPr>
            <a:grpSpLocks/>
          </p:cNvGrpSpPr>
          <p:nvPr/>
        </p:nvGrpSpPr>
        <p:grpSpPr bwMode="auto">
          <a:xfrm>
            <a:off x="6477000" y="3505200"/>
            <a:ext cx="698500" cy="382588"/>
            <a:chOff x="2421386" y="2692043"/>
            <a:chExt cx="332348" cy="382335"/>
          </a:xfrm>
        </p:grpSpPr>
        <p:sp>
          <p:nvSpPr>
            <p:cNvPr id="191" name="Oval 190"/>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92"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93" name="Group 279"/>
          <p:cNvGrpSpPr>
            <a:grpSpLocks/>
          </p:cNvGrpSpPr>
          <p:nvPr/>
        </p:nvGrpSpPr>
        <p:grpSpPr bwMode="auto">
          <a:xfrm>
            <a:off x="7150100" y="3505200"/>
            <a:ext cx="698500" cy="382588"/>
            <a:chOff x="2421386" y="2692043"/>
            <a:chExt cx="332348" cy="382335"/>
          </a:xfrm>
        </p:grpSpPr>
        <p:sp>
          <p:nvSpPr>
            <p:cNvPr id="194" name="Oval 193"/>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95"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97" name="Group 279"/>
          <p:cNvGrpSpPr>
            <a:grpSpLocks/>
          </p:cNvGrpSpPr>
          <p:nvPr/>
        </p:nvGrpSpPr>
        <p:grpSpPr bwMode="auto">
          <a:xfrm>
            <a:off x="5257800" y="4444206"/>
            <a:ext cx="698500" cy="382588"/>
            <a:chOff x="2421386" y="2692043"/>
            <a:chExt cx="332348" cy="382335"/>
          </a:xfrm>
        </p:grpSpPr>
        <p:sp>
          <p:nvSpPr>
            <p:cNvPr id="198" name="Oval 197"/>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99"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0" name="Group 279"/>
          <p:cNvGrpSpPr>
            <a:grpSpLocks/>
          </p:cNvGrpSpPr>
          <p:nvPr/>
        </p:nvGrpSpPr>
        <p:grpSpPr bwMode="auto">
          <a:xfrm>
            <a:off x="3886200" y="4419600"/>
            <a:ext cx="698500" cy="382588"/>
            <a:chOff x="2421386" y="2692043"/>
            <a:chExt cx="332348" cy="382335"/>
          </a:xfrm>
        </p:grpSpPr>
        <p:sp>
          <p:nvSpPr>
            <p:cNvPr id="201" name="Oval 200"/>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02"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3" name="Group 279"/>
          <p:cNvGrpSpPr>
            <a:grpSpLocks/>
          </p:cNvGrpSpPr>
          <p:nvPr/>
        </p:nvGrpSpPr>
        <p:grpSpPr bwMode="auto">
          <a:xfrm>
            <a:off x="5232400" y="4876800"/>
            <a:ext cx="698500" cy="382588"/>
            <a:chOff x="2421386" y="2692043"/>
            <a:chExt cx="332348" cy="382335"/>
          </a:xfrm>
        </p:grpSpPr>
        <p:sp>
          <p:nvSpPr>
            <p:cNvPr id="204" name="Oval 203"/>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05"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6" name="Group 279"/>
          <p:cNvGrpSpPr>
            <a:grpSpLocks/>
          </p:cNvGrpSpPr>
          <p:nvPr/>
        </p:nvGrpSpPr>
        <p:grpSpPr bwMode="auto">
          <a:xfrm>
            <a:off x="3873500" y="4875212"/>
            <a:ext cx="698500" cy="382588"/>
            <a:chOff x="2421386" y="2692043"/>
            <a:chExt cx="332348" cy="382335"/>
          </a:xfrm>
        </p:grpSpPr>
        <p:sp>
          <p:nvSpPr>
            <p:cNvPr id="207" name="Oval 206"/>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08"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9" name="Group 279"/>
          <p:cNvGrpSpPr>
            <a:grpSpLocks/>
          </p:cNvGrpSpPr>
          <p:nvPr/>
        </p:nvGrpSpPr>
        <p:grpSpPr bwMode="auto">
          <a:xfrm>
            <a:off x="2566988" y="4038600"/>
            <a:ext cx="698500" cy="382588"/>
            <a:chOff x="2421386" y="2692043"/>
            <a:chExt cx="332348" cy="382335"/>
          </a:xfrm>
        </p:grpSpPr>
        <p:sp>
          <p:nvSpPr>
            <p:cNvPr id="210" name="Oval 209"/>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11"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12" name="Group 279"/>
          <p:cNvGrpSpPr>
            <a:grpSpLocks/>
          </p:cNvGrpSpPr>
          <p:nvPr/>
        </p:nvGrpSpPr>
        <p:grpSpPr bwMode="auto">
          <a:xfrm>
            <a:off x="2057400" y="4419600"/>
            <a:ext cx="698500" cy="382588"/>
            <a:chOff x="2421386" y="2692043"/>
            <a:chExt cx="332348" cy="382335"/>
          </a:xfrm>
        </p:grpSpPr>
        <p:sp>
          <p:nvSpPr>
            <p:cNvPr id="213" name="Oval 212"/>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14"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sp>
        <p:nvSpPr>
          <p:cNvPr id="2" name="TextBox 1"/>
          <p:cNvSpPr txBox="1"/>
          <p:nvPr/>
        </p:nvSpPr>
        <p:spPr>
          <a:xfrm>
            <a:off x="463694" y="5509203"/>
            <a:ext cx="5098906" cy="923330"/>
          </a:xfrm>
          <a:prstGeom prst="rect">
            <a:avLst/>
          </a:prstGeom>
          <a:noFill/>
        </p:spPr>
        <p:txBody>
          <a:bodyPr wrap="square" rtlCol="0">
            <a:spAutoFit/>
          </a:bodyPr>
          <a:lstStyle/>
          <a:p>
            <a:r>
              <a:rPr lang="en-US" dirty="0" smtClean="0"/>
              <a:t>S = Shortest Path Bridge</a:t>
            </a:r>
          </a:p>
          <a:p>
            <a:r>
              <a:rPr lang="en-US" dirty="0" smtClean="0"/>
              <a:t>Orange = SPB Region</a:t>
            </a:r>
          </a:p>
          <a:p>
            <a:r>
              <a:rPr lang="en-US" dirty="0" smtClean="0"/>
              <a:t>Spanning Tree Penetrates SPB Regions</a:t>
            </a:r>
            <a:endParaRPr lang="en-US" dirty="0"/>
          </a:p>
        </p:txBody>
      </p:sp>
    </p:spTree>
    <p:extLst>
      <p:ext uri="{BB962C8B-B14F-4D97-AF65-F5344CB8AC3E}">
        <p14:creationId xmlns:p14="http://schemas.microsoft.com/office/powerpoint/2010/main" val="268128959"/>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95400" y="1524000"/>
            <a:ext cx="6489700" cy="4191000"/>
          </a:xfrm>
          <a:custGeom>
            <a:avLst/>
            <a:gdLst>
              <a:gd name="connsiteX0" fmla="*/ 1841500 w 6337300"/>
              <a:gd name="connsiteY0" fmla="*/ 3416300 h 4191000"/>
              <a:gd name="connsiteX1" fmla="*/ 1917700 w 6337300"/>
              <a:gd name="connsiteY1" fmla="*/ 3454400 h 4191000"/>
              <a:gd name="connsiteX2" fmla="*/ 1955800 w 6337300"/>
              <a:gd name="connsiteY2" fmla="*/ 3530600 h 4191000"/>
              <a:gd name="connsiteX3" fmla="*/ 1981200 w 6337300"/>
              <a:gd name="connsiteY3" fmla="*/ 3568700 h 4191000"/>
              <a:gd name="connsiteX4" fmla="*/ 1993900 w 6337300"/>
              <a:gd name="connsiteY4" fmla="*/ 3606800 h 4191000"/>
              <a:gd name="connsiteX5" fmla="*/ 2044700 w 6337300"/>
              <a:gd name="connsiteY5" fmla="*/ 3683000 h 4191000"/>
              <a:gd name="connsiteX6" fmla="*/ 2070100 w 6337300"/>
              <a:gd name="connsiteY6" fmla="*/ 3721100 h 4191000"/>
              <a:gd name="connsiteX7" fmla="*/ 2108200 w 6337300"/>
              <a:gd name="connsiteY7" fmla="*/ 3733800 h 4191000"/>
              <a:gd name="connsiteX8" fmla="*/ 2184400 w 6337300"/>
              <a:gd name="connsiteY8" fmla="*/ 3797300 h 4191000"/>
              <a:gd name="connsiteX9" fmla="*/ 2260600 w 6337300"/>
              <a:gd name="connsiteY9" fmla="*/ 3848100 h 4191000"/>
              <a:gd name="connsiteX10" fmla="*/ 2349500 w 6337300"/>
              <a:gd name="connsiteY10" fmla="*/ 3898900 h 4191000"/>
              <a:gd name="connsiteX11" fmla="*/ 2476500 w 6337300"/>
              <a:gd name="connsiteY11" fmla="*/ 3949700 h 4191000"/>
              <a:gd name="connsiteX12" fmla="*/ 2641600 w 6337300"/>
              <a:gd name="connsiteY12" fmla="*/ 3975100 h 4191000"/>
              <a:gd name="connsiteX13" fmla="*/ 2794000 w 6337300"/>
              <a:gd name="connsiteY13" fmla="*/ 4038600 h 4191000"/>
              <a:gd name="connsiteX14" fmla="*/ 2870200 w 6337300"/>
              <a:gd name="connsiteY14" fmla="*/ 4076700 h 4191000"/>
              <a:gd name="connsiteX15" fmla="*/ 3187700 w 6337300"/>
              <a:gd name="connsiteY15" fmla="*/ 4178300 h 4191000"/>
              <a:gd name="connsiteX16" fmla="*/ 3289300 w 6337300"/>
              <a:gd name="connsiteY16" fmla="*/ 4191000 h 4191000"/>
              <a:gd name="connsiteX17" fmla="*/ 3492500 w 6337300"/>
              <a:gd name="connsiteY17" fmla="*/ 4178300 h 4191000"/>
              <a:gd name="connsiteX18" fmla="*/ 3543300 w 6337300"/>
              <a:gd name="connsiteY18" fmla="*/ 4165600 h 4191000"/>
              <a:gd name="connsiteX19" fmla="*/ 3771900 w 6337300"/>
              <a:gd name="connsiteY19" fmla="*/ 4178300 h 4191000"/>
              <a:gd name="connsiteX20" fmla="*/ 4038600 w 6337300"/>
              <a:gd name="connsiteY20" fmla="*/ 4152900 h 4191000"/>
              <a:gd name="connsiteX21" fmla="*/ 4076700 w 6337300"/>
              <a:gd name="connsiteY21" fmla="*/ 4140200 h 4191000"/>
              <a:gd name="connsiteX22" fmla="*/ 4102100 w 6337300"/>
              <a:gd name="connsiteY22" fmla="*/ 4089400 h 4191000"/>
              <a:gd name="connsiteX23" fmla="*/ 4203700 w 6337300"/>
              <a:gd name="connsiteY23" fmla="*/ 4064000 h 4191000"/>
              <a:gd name="connsiteX24" fmla="*/ 4305300 w 6337300"/>
              <a:gd name="connsiteY24" fmla="*/ 4013200 h 4191000"/>
              <a:gd name="connsiteX25" fmla="*/ 4559300 w 6337300"/>
              <a:gd name="connsiteY25" fmla="*/ 3835400 h 4191000"/>
              <a:gd name="connsiteX26" fmla="*/ 4610100 w 6337300"/>
              <a:gd name="connsiteY26" fmla="*/ 3771900 h 4191000"/>
              <a:gd name="connsiteX27" fmla="*/ 4699000 w 6337300"/>
              <a:gd name="connsiteY27" fmla="*/ 3708400 h 4191000"/>
              <a:gd name="connsiteX28" fmla="*/ 4787900 w 6337300"/>
              <a:gd name="connsiteY28" fmla="*/ 3695700 h 4191000"/>
              <a:gd name="connsiteX29" fmla="*/ 4826000 w 6337300"/>
              <a:gd name="connsiteY29" fmla="*/ 3683000 h 4191000"/>
              <a:gd name="connsiteX30" fmla="*/ 4902200 w 6337300"/>
              <a:gd name="connsiteY30" fmla="*/ 3670300 h 4191000"/>
              <a:gd name="connsiteX31" fmla="*/ 4965700 w 6337300"/>
              <a:gd name="connsiteY31" fmla="*/ 3632200 h 4191000"/>
              <a:gd name="connsiteX32" fmla="*/ 5168900 w 6337300"/>
              <a:gd name="connsiteY32" fmla="*/ 3517900 h 4191000"/>
              <a:gd name="connsiteX33" fmla="*/ 5232400 w 6337300"/>
              <a:gd name="connsiteY33" fmla="*/ 3467100 h 4191000"/>
              <a:gd name="connsiteX34" fmla="*/ 5270500 w 6337300"/>
              <a:gd name="connsiteY34" fmla="*/ 3416300 h 4191000"/>
              <a:gd name="connsiteX35" fmla="*/ 5473700 w 6337300"/>
              <a:gd name="connsiteY35" fmla="*/ 3352800 h 4191000"/>
              <a:gd name="connsiteX36" fmla="*/ 5511800 w 6337300"/>
              <a:gd name="connsiteY36" fmla="*/ 3314700 h 4191000"/>
              <a:gd name="connsiteX37" fmla="*/ 5600700 w 6337300"/>
              <a:gd name="connsiteY37" fmla="*/ 3225800 h 4191000"/>
              <a:gd name="connsiteX38" fmla="*/ 5651500 w 6337300"/>
              <a:gd name="connsiteY38" fmla="*/ 3149600 h 4191000"/>
              <a:gd name="connsiteX39" fmla="*/ 5676900 w 6337300"/>
              <a:gd name="connsiteY39" fmla="*/ 3098800 h 4191000"/>
              <a:gd name="connsiteX40" fmla="*/ 5765800 w 6337300"/>
              <a:gd name="connsiteY40" fmla="*/ 3086100 h 4191000"/>
              <a:gd name="connsiteX41" fmla="*/ 5867400 w 6337300"/>
              <a:gd name="connsiteY41" fmla="*/ 3048000 h 4191000"/>
              <a:gd name="connsiteX42" fmla="*/ 5905500 w 6337300"/>
              <a:gd name="connsiteY42" fmla="*/ 3022600 h 4191000"/>
              <a:gd name="connsiteX43" fmla="*/ 6007100 w 6337300"/>
              <a:gd name="connsiteY43" fmla="*/ 2971800 h 4191000"/>
              <a:gd name="connsiteX44" fmla="*/ 6108700 w 6337300"/>
              <a:gd name="connsiteY44" fmla="*/ 2895600 h 4191000"/>
              <a:gd name="connsiteX45" fmla="*/ 6146800 w 6337300"/>
              <a:gd name="connsiteY45" fmla="*/ 2844800 h 4191000"/>
              <a:gd name="connsiteX46" fmla="*/ 6197600 w 6337300"/>
              <a:gd name="connsiteY46" fmla="*/ 2794000 h 4191000"/>
              <a:gd name="connsiteX47" fmla="*/ 6235700 w 6337300"/>
              <a:gd name="connsiteY47" fmla="*/ 2705100 h 4191000"/>
              <a:gd name="connsiteX48" fmla="*/ 6273800 w 6337300"/>
              <a:gd name="connsiteY48" fmla="*/ 2654300 h 4191000"/>
              <a:gd name="connsiteX49" fmla="*/ 6324600 w 6337300"/>
              <a:gd name="connsiteY49" fmla="*/ 2463800 h 4191000"/>
              <a:gd name="connsiteX50" fmla="*/ 6337300 w 6337300"/>
              <a:gd name="connsiteY50" fmla="*/ 2413000 h 4191000"/>
              <a:gd name="connsiteX51" fmla="*/ 6324600 w 6337300"/>
              <a:gd name="connsiteY51" fmla="*/ 2082800 h 4191000"/>
              <a:gd name="connsiteX52" fmla="*/ 6311900 w 6337300"/>
              <a:gd name="connsiteY52" fmla="*/ 2006600 h 4191000"/>
              <a:gd name="connsiteX53" fmla="*/ 6286500 w 6337300"/>
              <a:gd name="connsiteY53" fmla="*/ 1955800 h 4191000"/>
              <a:gd name="connsiteX54" fmla="*/ 6210300 w 6337300"/>
              <a:gd name="connsiteY54" fmla="*/ 1905000 h 4191000"/>
              <a:gd name="connsiteX55" fmla="*/ 6184900 w 6337300"/>
              <a:gd name="connsiteY55" fmla="*/ 1866900 h 4191000"/>
              <a:gd name="connsiteX56" fmla="*/ 6146800 w 6337300"/>
              <a:gd name="connsiteY56" fmla="*/ 1854200 h 4191000"/>
              <a:gd name="connsiteX57" fmla="*/ 6108700 w 6337300"/>
              <a:gd name="connsiteY57" fmla="*/ 1778000 h 4191000"/>
              <a:gd name="connsiteX58" fmla="*/ 6032500 w 6337300"/>
              <a:gd name="connsiteY58" fmla="*/ 1752600 h 4191000"/>
              <a:gd name="connsiteX59" fmla="*/ 6019800 w 6337300"/>
              <a:gd name="connsiteY59" fmla="*/ 1714500 h 4191000"/>
              <a:gd name="connsiteX60" fmla="*/ 5981700 w 6337300"/>
              <a:gd name="connsiteY60" fmla="*/ 1689100 h 4191000"/>
              <a:gd name="connsiteX61" fmla="*/ 5867400 w 6337300"/>
              <a:gd name="connsiteY61" fmla="*/ 1587500 h 4191000"/>
              <a:gd name="connsiteX62" fmla="*/ 5854700 w 6337300"/>
              <a:gd name="connsiteY62" fmla="*/ 1549400 h 4191000"/>
              <a:gd name="connsiteX63" fmla="*/ 5816600 w 6337300"/>
              <a:gd name="connsiteY63" fmla="*/ 1460500 h 4191000"/>
              <a:gd name="connsiteX64" fmla="*/ 5791200 w 6337300"/>
              <a:gd name="connsiteY64" fmla="*/ 1308100 h 4191000"/>
              <a:gd name="connsiteX65" fmla="*/ 5753100 w 6337300"/>
              <a:gd name="connsiteY65" fmla="*/ 1231900 h 4191000"/>
              <a:gd name="connsiteX66" fmla="*/ 5727700 w 6337300"/>
              <a:gd name="connsiteY66" fmla="*/ 1155700 h 4191000"/>
              <a:gd name="connsiteX67" fmla="*/ 5676900 w 6337300"/>
              <a:gd name="connsiteY67" fmla="*/ 800100 h 4191000"/>
              <a:gd name="connsiteX68" fmla="*/ 5664200 w 6337300"/>
              <a:gd name="connsiteY68" fmla="*/ 762000 h 4191000"/>
              <a:gd name="connsiteX69" fmla="*/ 5600700 w 6337300"/>
              <a:gd name="connsiteY69" fmla="*/ 609600 h 4191000"/>
              <a:gd name="connsiteX70" fmla="*/ 5524500 w 6337300"/>
              <a:gd name="connsiteY70" fmla="*/ 520700 h 4191000"/>
              <a:gd name="connsiteX71" fmla="*/ 5499100 w 6337300"/>
              <a:gd name="connsiteY71" fmla="*/ 482600 h 4191000"/>
              <a:gd name="connsiteX72" fmla="*/ 5448300 w 6337300"/>
              <a:gd name="connsiteY72" fmla="*/ 457200 h 4191000"/>
              <a:gd name="connsiteX73" fmla="*/ 5334000 w 6337300"/>
              <a:gd name="connsiteY73" fmla="*/ 381000 h 4191000"/>
              <a:gd name="connsiteX74" fmla="*/ 5270500 w 6337300"/>
              <a:gd name="connsiteY74" fmla="*/ 355600 h 4191000"/>
              <a:gd name="connsiteX75" fmla="*/ 5219700 w 6337300"/>
              <a:gd name="connsiteY75" fmla="*/ 342900 h 4191000"/>
              <a:gd name="connsiteX76" fmla="*/ 5181600 w 6337300"/>
              <a:gd name="connsiteY76" fmla="*/ 330200 h 4191000"/>
              <a:gd name="connsiteX77" fmla="*/ 4914900 w 6337300"/>
              <a:gd name="connsiteY77" fmla="*/ 342900 h 4191000"/>
              <a:gd name="connsiteX78" fmla="*/ 4851400 w 6337300"/>
              <a:gd name="connsiteY78" fmla="*/ 355600 h 4191000"/>
              <a:gd name="connsiteX79" fmla="*/ 4762500 w 6337300"/>
              <a:gd name="connsiteY79" fmla="*/ 393700 h 4191000"/>
              <a:gd name="connsiteX80" fmla="*/ 4546600 w 6337300"/>
              <a:gd name="connsiteY80" fmla="*/ 406400 h 4191000"/>
              <a:gd name="connsiteX81" fmla="*/ 4343400 w 6337300"/>
              <a:gd name="connsiteY81" fmla="*/ 406400 h 4191000"/>
              <a:gd name="connsiteX82" fmla="*/ 4241800 w 6337300"/>
              <a:gd name="connsiteY82" fmla="*/ 355600 h 4191000"/>
              <a:gd name="connsiteX83" fmla="*/ 4140200 w 6337300"/>
              <a:gd name="connsiteY83" fmla="*/ 317500 h 4191000"/>
              <a:gd name="connsiteX84" fmla="*/ 4064000 w 6337300"/>
              <a:gd name="connsiteY84" fmla="*/ 292100 h 4191000"/>
              <a:gd name="connsiteX85" fmla="*/ 3987800 w 6337300"/>
              <a:gd name="connsiteY85" fmla="*/ 254000 h 4191000"/>
              <a:gd name="connsiteX86" fmla="*/ 3949700 w 6337300"/>
              <a:gd name="connsiteY86" fmla="*/ 228600 h 4191000"/>
              <a:gd name="connsiteX87" fmla="*/ 3898900 w 6337300"/>
              <a:gd name="connsiteY87" fmla="*/ 215900 h 4191000"/>
              <a:gd name="connsiteX88" fmla="*/ 3848100 w 6337300"/>
              <a:gd name="connsiteY88" fmla="*/ 190500 h 4191000"/>
              <a:gd name="connsiteX89" fmla="*/ 3784600 w 6337300"/>
              <a:gd name="connsiteY89" fmla="*/ 165100 h 4191000"/>
              <a:gd name="connsiteX90" fmla="*/ 3746500 w 6337300"/>
              <a:gd name="connsiteY90" fmla="*/ 152400 h 4191000"/>
              <a:gd name="connsiteX91" fmla="*/ 3606800 w 6337300"/>
              <a:gd name="connsiteY91" fmla="*/ 63500 h 4191000"/>
              <a:gd name="connsiteX92" fmla="*/ 3517900 w 6337300"/>
              <a:gd name="connsiteY92" fmla="*/ 38100 h 4191000"/>
              <a:gd name="connsiteX93" fmla="*/ 3479800 w 6337300"/>
              <a:gd name="connsiteY93" fmla="*/ 25400 h 4191000"/>
              <a:gd name="connsiteX94" fmla="*/ 3289300 w 6337300"/>
              <a:gd name="connsiteY94" fmla="*/ 0 h 4191000"/>
              <a:gd name="connsiteX95" fmla="*/ 2159000 w 6337300"/>
              <a:gd name="connsiteY95" fmla="*/ 12700 h 4191000"/>
              <a:gd name="connsiteX96" fmla="*/ 1892300 w 6337300"/>
              <a:gd name="connsiteY96" fmla="*/ 25400 h 4191000"/>
              <a:gd name="connsiteX97" fmla="*/ 1727200 w 6337300"/>
              <a:gd name="connsiteY97" fmla="*/ 63500 h 4191000"/>
              <a:gd name="connsiteX98" fmla="*/ 1676400 w 6337300"/>
              <a:gd name="connsiteY98" fmla="*/ 88900 h 4191000"/>
              <a:gd name="connsiteX99" fmla="*/ 1612900 w 6337300"/>
              <a:gd name="connsiteY99" fmla="*/ 114300 h 4191000"/>
              <a:gd name="connsiteX100" fmla="*/ 1574800 w 6337300"/>
              <a:gd name="connsiteY100" fmla="*/ 127000 h 4191000"/>
              <a:gd name="connsiteX101" fmla="*/ 1485900 w 6337300"/>
              <a:gd name="connsiteY101" fmla="*/ 177800 h 4191000"/>
              <a:gd name="connsiteX102" fmla="*/ 1460500 w 6337300"/>
              <a:gd name="connsiteY102" fmla="*/ 215900 h 4191000"/>
              <a:gd name="connsiteX103" fmla="*/ 1397000 w 6337300"/>
              <a:gd name="connsiteY103" fmla="*/ 241300 h 4191000"/>
              <a:gd name="connsiteX104" fmla="*/ 1346200 w 6337300"/>
              <a:gd name="connsiteY104" fmla="*/ 266700 h 4191000"/>
              <a:gd name="connsiteX105" fmla="*/ 1282700 w 6337300"/>
              <a:gd name="connsiteY105" fmla="*/ 292100 h 4191000"/>
              <a:gd name="connsiteX106" fmla="*/ 1168400 w 6337300"/>
              <a:gd name="connsiteY106" fmla="*/ 419100 h 4191000"/>
              <a:gd name="connsiteX107" fmla="*/ 1054100 w 6337300"/>
              <a:gd name="connsiteY107" fmla="*/ 533400 h 4191000"/>
              <a:gd name="connsiteX108" fmla="*/ 952500 w 6337300"/>
              <a:gd name="connsiteY108" fmla="*/ 635000 h 4191000"/>
              <a:gd name="connsiteX109" fmla="*/ 939800 w 6337300"/>
              <a:gd name="connsiteY109" fmla="*/ 673100 h 4191000"/>
              <a:gd name="connsiteX110" fmla="*/ 876300 w 6337300"/>
              <a:gd name="connsiteY110" fmla="*/ 698500 h 4191000"/>
              <a:gd name="connsiteX111" fmla="*/ 812800 w 6337300"/>
              <a:gd name="connsiteY111" fmla="*/ 736600 h 4191000"/>
              <a:gd name="connsiteX112" fmla="*/ 723900 w 6337300"/>
              <a:gd name="connsiteY112" fmla="*/ 800100 h 4191000"/>
              <a:gd name="connsiteX113" fmla="*/ 635000 w 6337300"/>
              <a:gd name="connsiteY113" fmla="*/ 863600 h 4191000"/>
              <a:gd name="connsiteX114" fmla="*/ 508000 w 6337300"/>
              <a:gd name="connsiteY114" fmla="*/ 965200 h 4191000"/>
              <a:gd name="connsiteX115" fmla="*/ 457200 w 6337300"/>
              <a:gd name="connsiteY115" fmla="*/ 1003300 h 4191000"/>
              <a:gd name="connsiteX116" fmla="*/ 431800 w 6337300"/>
              <a:gd name="connsiteY116" fmla="*/ 1041400 h 4191000"/>
              <a:gd name="connsiteX117" fmla="*/ 368300 w 6337300"/>
              <a:gd name="connsiteY117" fmla="*/ 1117600 h 4191000"/>
              <a:gd name="connsiteX118" fmla="*/ 330200 w 6337300"/>
              <a:gd name="connsiteY118" fmla="*/ 1155700 h 4191000"/>
              <a:gd name="connsiteX119" fmla="*/ 304800 w 6337300"/>
              <a:gd name="connsiteY119" fmla="*/ 1193800 h 4191000"/>
              <a:gd name="connsiteX120" fmla="*/ 266700 w 6337300"/>
              <a:gd name="connsiteY120" fmla="*/ 1231900 h 4191000"/>
              <a:gd name="connsiteX121" fmla="*/ 241300 w 6337300"/>
              <a:gd name="connsiteY121" fmla="*/ 1270000 h 4191000"/>
              <a:gd name="connsiteX122" fmla="*/ 203200 w 6337300"/>
              <a:gd name="connsiteY122" fmla="*/ 1295400 h 4191000"/>
              <a:gd name="connsiteX123" fmla="*/ 152400 w 6337300"/>
              <a:gd name="connsiteY123" fmla="*/ 1333500 h 4191000"/>
              <a:gd name="connsiteX124" fmla="*/ 76200 w 6337300"/>
              <a:gd name="connsiteY124" fmla="*/ 1397000 h 4191000"/>
              <a:gd name="connsiteX125" fmla="*/ 38100 w 6337300"/>
              <a:gd name="connsiteY125" fmla="*/ 1511300 h 4191000"/>
              <a:gd name="connsiteX126" fmla="*/ 25400 w 6337300"/>
              <a:gd name="connsiteY126" fmla="*/ 1549400 h 4191000"/>
              <a:gd name="connsiteX127" fmla="*/ 0 w 6337300"/>
              <a:gd name="connsiteY127" fmla="*/ 1587500 h 4191000"/>
              <a:gd name="connsiteX128" fmla="*/ 12700 w 6337300"/>
              <a:gd name="connsiteY128" fmla="*/ 1879600 h 4191000"/>
              <a:gd name="connsiteX129" fmla="*/ 38100 w 6337300"/>
              <a:gd name="connsiteY129" fmla="*/ 1930400 h 4191000"/>
              <a:gd name="connsiteX130" fmla="*/ 63500 w 6337300"/>
              <a:gd name="connsiteY130" fmla="*/ 2006600 h 4191000"/>
              <a:gd name="connsiteX131" fmla="*/ 76200 w 6337300"/>
              <a:gd name="connsiteY131" fmla="*/ 2044700 h 4191000"/>
              <a:gd name="connsiteX132" fmla="*/ 152400 w 6337300"/>
              <a:gd name="connsiteY132" fmla="*/ 2171700 h 4191000"/>
              <a:gd name="connsiteX133" fmla="*/ 177800 w 6337300"/>
              <a:gd name="connsiteY133" fmla="*/ 2209800 h 4191000"/>
              <a:gd name="connsiteX134" fmla="*/ 228600 w 6337300"/>
              <a:gd name="connsiteY134" fmla="*/ 2298700 h 4191000"/>
              <a:gd name="connsiteX135" fmla="*/ 355600 w 6337300"/>
              <a:gd name="connsiteY135" fmla="*/ 2362200 h 4191000"/>
              <a:gd name="connsiteX136" fmla="*/ 393700 w 6337300"/>
              <a:gd name="connsiteY136" fmla="*/ 2387600 h 4191000"/>
              <a:gd name="connsiteX137" fmla="*/ 457200 w 6337300"/>
              <a:gd name="connsiteY137" fmla="*/ 2451100 h 4191000"/>
              <a:gd name="connsiteX138" fmla="*/ 469900 w 6337300"/>
              <a:gd name="connsiteY138" fmla="*/ 2514600 h 4191000"/>
              <a:gd name="connsiteX139" fmla="*/ 495300 w 6337300"/>
              <a:gd name="connsiteY139" fmla="*/ 2628900 h 4191000"/>
              <a:gd name="connsiteX140" fmla="*/ 520700 w 6337300"/>
              <a:gd name="connsiteY140" fmla="*/ 2667000 h 4191000"/>
              <a:gd name="connsiteX141" fmla="*/ 558800 w 6337300"/>
              <a:gd name="connsiteY141" fmla="*/ 2692400 h 4191000"/>
              <a:gd name="connsiteX142" fmla="*/ 596900 w 6337300"/>
              <a:gd name="connsiteY142" fmla="*/ 3200400 h 4191000"/>
              <a:gd name="connsiteX143" fmla="*/ 622300 w 6337300"/>
              <a:gd name="connsiteY143" fmla="*/ 3340100 h 4191000"/>
              <a:gd name="connsiteX144" fmla="*/ 647700 w 6337300"/>
              <a:gd name="connsiteY144" fmla="*/ 3378200 h 4191000"/>
              <a:gd name="connsiteX145" fmla="*/ 673100 w 6337300"/>
              <a:gd name="connsiteY145" fmla="*/ 3454400 h 4191000"/>
              <a:gd name="connsiteX146" fmla="*/ 685800 w 6337300"/>
              <a:gd name="connsiteY146" fmla="*/ 3492500 h 4191000"/>
              <a:gd name="connsiteX147" fmla="*/ 787400 w 6337300"/>
              <a:gd name="connsiteY147" fmla="*/ 3517900 h 4191000"/>
              <a:gd name="connsiteX148" fmla="*/ 1257300 w 6337300"/>
              <a:gd name="connsiteY148" fmla="*/ 3505200 h 4191000"/>
              <a:gd name="connsiteX149" fmla="*/ 1320800 w 6337300"/>
              <a:gd name="connsiteY149" fmla="*/ 3492500 h 4191000"/>
              <a:gd name="connsiteX150" fmla="*/ 1549400 w 6337300"/>
              <a:gd name="connsiteY150" fmla="*/ 3454400 h 4191000"/>
              <a:gd name="connsiteX151" fmla="*/ 1663700 w 6337300"/>
              <a:gd name="connsiteY151" fmla="*/ 3416300 h 4191000"/>
              <a:gd name="connsiteX152" fmla="*/ 1701800 w 6337300"/>
              <a:gd name="connsiteY152" fmla="*/ 3403600 h 4191000"/>
              <a:gd name="connsiteX153" fmla="*/ 1841500 w 6337300"/>
              <a:gd name="connsiteY153" fmla="*/ 3416300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337300" h="4191000">
                <a:moveTo>
                  <a:pt x="1841500" y="3416300"/>
                </a:moveTo>
                <a:cubicBezTo>
                  <a:pt x="1872488" y="3426629"/>
                  <a:pt x="1893081" y="3429781"/>
                  <a:pt x="1917700" y="3454400"/>
                </a:cubicBezTo>
                <a:cubicBezTo>
                  <a:pt x="1954096" y="3490796"/>
                  <a:pt x="1935142" y="3489283"/>
                  <a:pt x="1955800" y="3530600"/>
                </a:cubicBezTo>
                <a:cubicBezTo>
                  <a:pt x="1962626" y="3544252"/>
                  <a:pt x="1974374" y="3555048"/>
                  <a:pt x="1981200" y="3568700"/>
                </a:cubicBezTo>
                <a:cubicBezTo>
                  <a:pt x="1987187" y="3580674"/>
                  <a:pt x="1987399" y="3595098"/>
                  <a:pt x="1993900" y="3606800"/>
                </a:cubicBezTo>
                <a:cubicBezTo>
                  <a:pt x="2008725" y="3633485"/>
                  <a:pt x="2027767" y="3657600"/>
                  <a:pt x="2044700" y="3683000"/>
                </a:cubicBezTo>
                <a:cubicBezTo>
                  <a:pt x="2053167" y="3695700"/>
                  <a:pt x="2055620" y="3716273"/>
                  <a:pt x="2070100" y="3721100"/>
                </a:cubicBezTo>
                <a:lnTo>
                  <a:pt x="2108200" y="3733800"/>
                </a:lnTo>
                <a:cubicBezTo>
                  <a:pt x="2219510" y="3845110"/>
                  <a:pt x="2078312" y="3708893"/>
                  <a:pt x="2184400" y="3797300"/>
                </a:cubicBezTo>
                <a:cubicBezTo>
                  <a:pt x="2247821" y="3850151"/>
                  <a:pt x="2193643" y="3825781"/>
                  <a:pt x="2260600" y="3848100"/>
                </a:cubicBezTo>
                <a:cubicBezTo>
                  <a:pt x="2325083" y="3912583"/>
                  <a:pt x="2267631" y="3868199"/>
                  <a:pt x="2349500" y="3898900"/>
                </a:cubicBezTo>
                <a:cubicBezTo>
                  <a:pt x="2409865" y="3921537"/>
                  <a:pt x="2402679" y="3939154"/>
                  <a:pt x="2476500" y="3949700"/>
                </a:cubicBezTo>
                <a:cubicBezTo>
                  <a:pt x="2590892" y="3966042"/>
                  <a:pt x="2535873" y="3957479"/>
                  <a:pt x="2641600" y="3975100"/>
                </a:cubicBezTo>
                <a:cubicBezTo>
                  <a:pt x="2692400" y="3996267"/>
                  <a:pt x="2744777" y="4013988"/>
                  <a:pt x="2794000" y="4038600"/>
                </a:cubicBezTo>
                <a:cubicBezTo>
                  <a:pt x="2819400" y="4051300"/>
                  <a:pt x="2844098" y="4065513"/>
                  <a:pt x="2870200" y="4076700"/>
                </a:cubicBezTo>
                <a:cubicBezTo>
                  <a:pt x="2944400" y="4108500"/>
                  <a:pt x="3139600" y="4172287"/>
                  <a:pt x="3187700" y="4178300"/>
                </a:cubicBezTo>
                <a:lnTo>
                  <a:pt x="3289300" y="4191000"/>
                </a:lnTo>
                <a:cubicBezTo>
                  <a:pt x="3357033" y="4186767"/>
                  <a:pt x="3424971" y="4185053"/>
                  <a:pt x="3492500" y="4178300"/>
                </a:cubicBezTo>
                <a:cubicBezTo>
                  <a:pt x="3509868" y="4176563"/>
                  <a:pt x="3525846" y="4165600"/>
                  <a:pt x="3543300" y="4165600"/>
                </a:cubicBezTo>
                <a:cubicBezTo>
                  <a:pt x="3619618" y="4165600"/>
                  <a:pt x="3695700" y="4174067"/>
                  <a:pt x="3771900" y="4178300"/>
                </a:cubicBezTo>
                <a:cubicBezTo>
                  <a:pt x="3887613" y="4171068"/>
                  <a:pt x="3943232" y="4176742"/>
                  <a:pt x="4038600" y="4152900"/>
                </a:cubicBezTo>
                <a:cubicBezTo>
                  <a:pt x="4051587" y="4149653"/>
                  <a:pt x="4064000" y="4144433"/>
                  <a:pt x="4076700" y="4140200"/>
                </a:cubicBezTo>
                <a:cubicBezTo>
                  <a:pt x="4085167" y="4123267"/>
                  <a:pt x="4085866" y="4099140"/>
                  <a:pt x="4102100" y="4089400"/>
                </a:cubicBezTo>
                <a:cubicBezTo>
                  <a:pt x="4132034" y="4071439"/>
                  <a:pt x="4171014" y="4076257"/>
                  <a:pt x="4203700" y="4064000"/>
                </a:cubicBezTo>
                <a:cubicBezTo>
                  <a:pt x="4239153" y="4050705"/>
                  <a:pt x="4273356" y="4033528"/>
                  <a:pt x="4305300" y="4013200"/>
                </a:cubicBezTo>
                <a:cubicBezTo>
                  <a:pt x="4346795" y="3986794"/>
                  <a:pt x="4522919" y="3880877"/>
                  <a:pt x="4559300" y="3835400"/>
                </a:cubicBezTo>
                <a:cubicBezTo>
                  <a:pt x="4576233" y="3814233"/>
                  <a:pt x="4592250" y="3792300"/>
                  <a:pt x="4610100" y="3771900"/>
                </a:cubicBezTo>
                <a:cubicBezTo>
                  <a:pt x="4636566" y="3741654"/>
                  <a:pt x="4658511" y="3719443"/>
                  <a:pt x="4699000" y="3708400"/>
                </a:cubicBezTo>
                <a:cubicBezTo>
                  <a:pt x="4727879" y="3700524"/>
                  <a:pt x="4758267" y="3699933"/>
                  <a:pt x="4787900" y="3695700"/>
                </a:cubicBezTo>
                <a:cubicBezTo>
                  <a:pt x="4800600" y="3691467"/>
                  <a:pt x="4812932" y="3685904"/>
                  <a:pt x="4826000" y="3683000"/>
                </a:cubicBezTo>
                <a:cubicBezTo>
                  <a:pt x="4851137" y="3677414"/>
                  <a:pt x="4878000" y="3679100"/>
                  <a:pt x="4902200" y="3670300"/>
                </a:cubicBezTo>
                <a:cubicBezTo>
                  <a:pt x="4925398" y="3661864"/>
                  <a:pt x="4944030" y="3644020"/>
                  <a:pt x="4965700" y="3632200"/>
                </a:cubicBezTo>
                <a:cubicBezTo>
                  <a:pt x="5039144" y="3592140"/>
                  <a:pt x="5099104" y="3573737"/>
                  <a:pt x="5168900" y="3517900"/>
                </a:cubicBezTo>
                <a:cubicBezTo>
                  <a:pt x="5190067" y="3500967"/>
                  <a:pt x="5213233" y="3486267"/>
                  <a:pt x="5232400" y="3467100"/>
                </a:cubicBezTo>
                <a:cubicBezTo>
                  <a:pt x="5247367" y="3452133"/>
                  <a:pt x="5251319" y="3425251"/>
                  <a:pt x="5270500" y="3416300"/>
                </a:cubicBezTo>
                <a:cubicBezTo>
                  <a:pt x="5356994" y="3375936"/>
                  <a:pt x="5406534" y="3400776"/>
                  <a:pt x="5473700" y="3352800"/>
                </a:cubicBezTo>
                <a:cubicBezTo>
                  <a:pt x="5488315" y="3342361"/>
                  <a:pt x="5498163" y="3326389"/>
                  <a:pt x="5511800" y="3314700"/>
                </a:cubicBezTo>
                <a:cubicBezTo>
                  <a:pt x="5583767" y="3253014"/>
                  <a:pt x="5545667" y="3304419"/>
                  <a:pt x="5600700" y="3225800"/>
                </a:cubicBezTo>
                <a:cubicBezTo>
                  <a:pt x="5618206" y="3200791"/>
                  <a:pt x="5637848" y="3176904"/>
                  <a:pt x="5651500" y="3149600"/>
                </a:cubicBezTo>
                <a:cubicBezTo>
                  <a:pt x="5659967" y="3132667"/>
                  <a:pt x="5660350" y="3107994"/>
                  <a:pt x="5676900" y="3098800"/>
                </a:cubicBezTo>
                <a:cubicBezTo>
                  <a:pt x="5703067" y="3084263"/>
                  <a:pt x="5736167" y="3090333"/>
                  <a:pt x="5765800" y="3086100"/>
                </a:cubicBezTo>
                <a:cubicBezTo>
                  <a:pt x="5798775" y="3075108"/>
                  <a:pt x="5837028" y="3063186"/>
                  <a:pt x="5867400" y="3048000"/>
                </a:cubicBezTo>
                <a:cubicBezTo>
                  <a:pt x="5881052" y="3041174"/>
                  <a:pt x="5891848" y="3029426"/>
                  <a:pt x="5905500" y="3022600"/>
                </a:cubicBezTo>
                <a:cubicBezTo>
                  <a:pt x="5994618" y="2978041"/>
                  <a:pt x="5942368" y="3018878"/>
                  <a:pt x="6007100" y="2971800"/>
                </a:cubicBezTo>
                <a:cubicBezTo>
                  <a:pt x="6041336" y="2946901"/>
                  <a:pt x="6083300" y="2929467"/>
                  <a:pt x="6108700" y="2895600"/>
                </a:cubicBezTo>
                <a:cubicBezTo>
                  <a:pt x="6121400" y="2878667"/>
                  <a:pt x="6132862" y="2860730"/>
                  <a:pt x="6146800" y="2844800"/>
                </a:cubicBezTo>
                <a:cubicBezTo>
                  <a:pt x="6162569" y="2826778"/>
                  <a:pt x="6183232" y="2813158"/>
                  <a:pt x="6197600" y="2794000"/>
                </a:cubicBezTo>
                <a:cubicBezTo>
                  <a:pt x="6258049" y="2713401"/>
                  <a:pt x="6196463" y="2773765"/>
                  <a:pt x="6235700" y="2705100"/>
                </a:cubicBezTo>
                <a:cubicBezTo>
                  <a:pt x="6246202" y="2686722"/>
                  <a:pt x="6263521" y="2672803"/>
                  <a:pt x="6273800" y="2654300"/>
                </a:cubicBezTo>
                <a:cubicBezTo>
                  <a:pt x="6309220" y="2590544"/>
                  <a:pt x="6306117" y="2537731"/>
                  <a:pt x="6324600" y="2463800"/>
                </a:cubicBezTo>
                <a:lnTo>
                  <a:pt x="6337300" y="2413000"/>
                </a:lnTo>
                <a:cubicBezTo>
                  <a:pt x="6333067" y="2302933"/>
                  <a:pt x="6331471" y="2192734"/>
                  <a:pt x="6324600" y="2082800"/>
                </a:cubicBezTo>
                <a:cubicBezTo>
                  <a:pt x="6322994" y="2057100"/>
                  <a:pt x="6319299" y="2031264"/>
                  <a:pt x="6311900" y="2006600"/>
                </a:cubicBezTo>
                <a:cubicBezTo>
                  <a:pt x="6306460" y="1988466"/>
                  <a:pt x="6299887" y="1969187"/>
                  <a:pt x="6286500" y="1955800"/>
                </a:cubicBezTo>
                <a:cubicBezTo>
                  <a:pt x="6264914" y="1934214"/>
                  <a:pt x="6210300" y="1905000"/>
                  <a:pt x="6210300" y="1905000"/>
                </a:cubicBezTo>
                <a:cubicBezTo>
                  <a:pt x="6201833" y="1892300"/>
                  <a:pt x="6196819" y="1876435"/>
                  <a:pt x="6184900" y="1866900"/>
                </a:cubicBezTo>
                <a:cubicBezTo>
                  <a:pt x="6174447" y="1858537"/>
                  <a:pt x="6156266" y="1863666"/>
                  <a:pt x="6146800" y="1854200"/>
                </a:cubicBezTo>
                <a:cubicBezTo>
                  <a:pt x="6102974" y="1810374"/>
                  <a:pt x="6171511" y="1817257"/>
                  <a:pt x="6108700" y="1778000"/>
                </a:cubicBezTo>
                <a:cubicBezTo>
                  <a:pt x="6085996" y="1763810"/>
                  <a:pt x="6032500" y="1752600"/>
                  <a:pt x="6032500" y="1752600"/>
                </a:cubicBezTo>
                <a:cubicBezTo>
                  <a:pt x="6028267" y="1739900"/>
                  <a:pt x="6028163" y="1724953"/>
                  <a:pt x="6019800" y="1714500"/>
                </a:cubicBezTo>
                <a:cubicBezTo>
                  <a:pt x="6010265" y="1702581"/>
                  <a:pt x="5993911" y="1698258"/>
                  <a:pt x="5981700" y="1689100"/>
                </a:cubicBezTo>
                <a:cubicBezTo>
                  <a:pt x="5915940" y="1639780"/>
                  <a:pt x="5922843" y="1642943"/>
                  <a:pt x="5867400" y="1587500"/>
                </a:cubicBezTo>
                <a:cubicBezTo>
                  <a:pt x="5863167" y="1574800"/>
                  <a:pt x="5859973" y="1561705"/>
                  <a:pt x="5854700" y="1549400"/>
                </a:cubicBezTo>
                <a:cubicBezTo>
                  <a:pt x="5832892" y="1498515"/>
                  <a:pt x="5828514" y="1508154"/>
                  <a:pt x="5816600" y="1460500"/>
                </a:cubicBezTo>
                <a:cubicBezTo>
                  <a:pt x="5793881" y="1369625"/>
                  <a:pt x="5812705" y="1415627"/>
                  <a:pt x="5791200" y="1308100"/>
                </a:cubicBezTo>
                <a:cubicBezTo>
                  <a:pt x="5778568" y="1244941"/>
                  <a:pt x="5780345" y="1293201"/>
                  <a:pt x="5753100" y="1231900"/>
                </a:cubicBezTo>
                <a:cubicBezTo>
                  <a:pt x="5742226" y="1207434"/>
                  <a:pt x="5727700" y="1155700"/>
                  <a:pt x="5727700" y="1155700"/>
                </a:cubicBezTo>
                <a:cubicBezTo>
                  <a:pt x="5721469" y="1099624"/>
                  <a:pt x="5703857" y="880972"/>
                  <a:pt x="5676900" y="800100"/>
                </a:cubicBezTo>
                <a:cubicBezTo>
                  <a:pt x="5672667" y="787400"/>
                  <a:pt x="5667878" y="774872"/>
                  <a:pt x="5664200" y="762000"/>
                </a:cubicBezTo>
                <a:cubicBezTo>
                  <a:pt x="5645579" y="696827"/>
                  <a:pt x="5652228" y="678304"/>
                  <a:pt x="5600700" y="609600"/>
                </a:cubicBezTo>
                <a:cubicBezTo>
                  <a:pt x="5458013" y="419351"/>
                  <a:pt x="5657168" y="679901"/>
                  <a:pt x="5524500" y="520700"/>
                </a:cubicBezTo>
                <a:cubicBezTo>
                  <a:pt x="5514729" y="508974"/>
                  <a:pt x="5510826" y="492371"/>
                  <a:pt x="5499100" y="482600"/>
                </a:cubicBezTo>
                <a:cubicBezTo>
                  <a:pt x="5484556" y="470480"/>
                  <a:pt x="5464424" y="467122"/>
                  <a:pt x="5448300" y="457200"/>
                </a:cubicBezTo>
                <a:cubicBezTo>
                  <a:pt x="5409302" y="433201"/>
                  <a:pt x="5376515" y="398006"/>
                  <a:pt x="5334000" y="381000"/>
                </a:cubicBezTo>
                <a:cubicBezTo>
                  <a:pt x="5312833" y="372533"/>
                  <a:pt x="5292127" y="362809"/>
                  <a:pt x="5270500" y="355600"/>
                </a:cubicBezTo>
                <a:cubicBezTo>
                  <a:pt x="5253941" y="350080"/>
                  <a:pt x="5236483" y="347695"/>
                  <a:pt x="5219700" y="342900"/>
                </a:cubicBezTo>
                <a:cubicBezTo>
                  <a:pt x="5206828" y="339222"/>
                  <a:pt x="5194300" y="334433"/>
                  <a:pt x="5181600" y="330200"/>
                </a:cubicBezTo>
                <a:cubicBezTo>
                  <a:pt x="5092700" y="334433"/>
                  <a:pt x="5003639" y="336074"/>
                  <a:pt x="4914900" y="342900"/>
                </a:cubicBezTo>
                <a:cubicBezTo>
                  <a:pt x="4893378" y="344556"/>
                  <a:pt x="4871878" y="348774"/>
                  <a:pt x="4851400" y="355600"/>
                </a:cubicBezTo>
                <a:cubicBezTo>
                  <a:pt x="4823070" y="365043"/>
                  <a:pt x="4794205" y="390529"/>
                  <a:pt x="4762500" y="393700"/>
                </a:cubicBezTo>
                <a:cubicBezTo>
                  <a:pt x="4690767" y="400873"/>
                  <a:pt x="4618567" y="402167"/>
                  <a:pt x="4546600" y="406400"/>
                </a:cubicBezTo>
                <a:cubicBezTo>
                  <a:pt x="4465725" y="426619"/>
                  <a:pt x="4456596" y="434699"/>
                  <a:pt x="4343400" y="406400"/>
                </a:cubicBezTo>
                <a:cubicBezTo>
                  <a:pt x="4306666" y="397217"/>
                  <a:pt x="4278534" y="364783"/>
                  <a:pt x="4241800" y="355600"/>
                </a:cubicBezTo>
                <a:cubicBezTo>
                  <a:pt x="4131814" y="328104"/>
                  <a:pt x="4250886" y="361775"/>
                  <a:pt x="4140200" y="317500"/>
                </a:cubicBezTo>
                <a:cubicBezTo>
                  <a:pt x="4115341" y="307556"/>
                  <a:pt x="4087947" y="304074"/>
                  <a:pt x="4064000" y="292100"/>
                </a:cubicBezTo>
                <a:cubicBezTo>
                  <a:pt x="4038600" y="279400"/>
                  <a:pt x="4012624" y="267791"/>
                  <a:pt x="3987800" y="254000"/>
                </a:cubicBezTo>
                <a:cubicBezTo>
                  <a:pt x="3974457" y="246587"/>
                  <a:pt x="3963729" y="234613"/>
                  <a:pt x="3949700" y="228600"/>
                </a:cubicBezTo>
                <a:cubicBezTo>
                  <a:pt x="3933657" y="221724"/>
                  <a:pt x="3915243" y="222029"/>
                  <a:pt x="3898900" y="215900"/>
                </a:cubicBezTo>
                <a:cubicBezTo>
                  <a:pt x="3881173" y="209253"/>
                  <a:pt x="3865400" y="198189"/>
                  <a:pt x="3848100" y="190500"/>
                </a:cubicBezTo>
                <a:cubicBezTo>
                  <a:pt x="3827268" y="181241"/>
                  <a:pt x="3805946" y="173105"/>
                  <a:pt x="3784600" y="165100"/>
                </a:cubicBezTo>
                <a:cubicBezTo>
                  <a:pt x="3772065" y="160400"/>
                  <a:pt x="3758474" y="158387"/>
                  <a:pt x="3746500" y="152400"/>
                </a:cubicBezTo>
                <a:cubicBezTo>
                  <a:pt x="3661794" y="110047"/>
                  <a:pt x="3697391" y="113828"/>
                  <a:pt x="3606800" y="63500"/>
                </a:cubicBezTo>
                <a:cubicBezTo>
                  <a:pt x="3590679" y="54544"/>
                  <a:pt x="3531440" y="41969"/>
                  <a:pt x="3517900" y="38100"/>
                </a:cubicBezTo>
                <a:cubicBezTo>
                  <a:pt x="3505028" y="34422"/>
                  <a:pt x="3492868" y="28304"/>
                  <a:pt x="3479800" y="25400"/>
                </a:cubicBezTo>
                <a:cubicBezTo>
                  <a:pt x="3422794" y="12732"/>
                  <a:pt x="3344328" y="6114"/>
                  <a:pt x="3289300" y="0"/>
                </a:cubicBezTo>
                <a:lnTo>
                  <a:pt x="2159000" y="12700"/>
                </a:lnTo>
                <a:cubicBezTo>
                  <a:pt x="2070014" y="14318"/>
                  <a:pt x="1980887" y="16827"/>
                  <a:pt x="1892300" y="25400"/>
                </a:cubicBezTo>
                <a:cubicBezTo>
                  <a:pt x="1868948" y="27660"/>
                  <a:pt x="1770046" y="45137"/>
                  <a:pt x="1727200" y="63500"/>
                </a:cubicBezTo>
                <a:cubicBezTo>
                  <a:pt x="1709799" y="70958"/>
                  <a:pt x="1693700" y="81211"/>
                  <a:pt x="1676400" y="88900"/>
                </a:cubicBezTo>
                <a:cubicBezTo>
                  <a:pt x="1655568" y="98159"/>
                  <a:pt x="1634246" y="106295"/>
                  <a:pt x="1612900" y="114300"/>
                </a:cubicBezTo>
                <a:cubicBezTo>
                  <a:pt x="1600365" y="119000"/>
                  <a:pt x="1587105" y="121727"/>
                  <a:pt x="1574800" y="127000"/>
                </a:cubicBezTo>
                <a:cubicBezTo>
                  <a:pt x="1529684" y="146336"/>
                  <a:pt x="1524164" y="152291"/>
                  <a:pt x="1485900" y="177800"/>
                </a:cubicBezTo>
                <a:cubicBezTo>
                  <a:pt x="1477433" y="190500"/>
                  <a:pt x="1472920" y="207028"/>
                  <a:pt x="1460500" y="215900"/>
                </a:cubicBezTo>
                <a:cubicBezTo>
                  <a:pt x="1441949" y="229151"/>
                  <a:pt x="1417832" y="232041"/>
                  <a:pt x="1397000" y="241300"/>
                </a:cubicBezTo>
                <a:cubicBezTo>
                  <a:pt x="1379700" y="248989"/>
                  <a:pt x="1363500" y="259011"/>
                  <a:pt x="1346200" y="266700"/>
                </a:cubicBezTo>
                <a:cubicBezTo>
                  <a:pt x="1325368" y="275959"/>
                  <a:pt x="1302248" y="280371"/>
                  <a:pt x="1282700" y="292100"/>
                </a:cubicBezTo>
                <a:cubicBezTo>
                  <a:pt x="1165957" y="362146"/>
                  <a:pt x="1267352" y="320148"/>
                  <a:pt x="1168400" y="419100"/>
                </a:cubicBezTo>
                <a:cubicBezTo>
                  <a:pt x="1130300" y="457200"/>
                  <a:pt x="1097205" y="501071"/>
                  <a:pt x="1054100" y="533400"/>
                </a:cubicBezTo>
                <a:cubicBezTo>
                  <a:pt x="981615" y="587764"/>
                  <a:pt x="1016523" y="554972"/>
                  <a:pt x="952500" y="635000"/>
                </a:cubicBezTo>
                <a:cubicBezTo>
                  <a:pt x="948267" y="647700"/>
                  <a:pt x="950084" y="664530"/>
                  <a:pt x="939800" y="673100"/>
                </a:cubicBezTo>
                <a:cubicBezTo>
                  <a:pt x="922287" y="687694"/>
                  <a:pt x="896690" y="688305"/>
                  <a:pt x="876300" y="698500"/>
                </a:cubicBezTo>
                <a:cubicBezTo>
                  <a:pt x="854222" y="709539"/>
                  <a:pt x="832547" y="721789"/>
                  <a:pt x="812800" y="736600"/>
                </a:cubicBezTo>
                <a:cubicBezTo>
                  <a:pt x="709826" y="813830"/>
                  <a:pt x="845036" y="739532"/>
                  <a:pt x="723900" y="800100"/>
                </a:cubicBezTo>
                <a:cubicBezTo>
                  <a:pt x="677930" y="869055"/>
                  <a:pt x="724508" y="814778"/>
                  <a:pt x="635000" y="863600"/>
                </a:cubicBezTo>
                <a:cubicBezTo>
                  <a:pt x="539231" y="915838"/>
                  <a:pt x="580107" y="902107"/>
                  <a:pt x="508000" y="965200"/>
                </a:cubicBezTo>
                <a:cubicBezTo>
                  <a:pt x="492070" y="979138"/>
                  <a:pt x="472167" y="988333"/>
                  <a:pt x="457200" y="1003300"/>
                </a:cubicBezTo>
                <a:cubicBezTo>
                  <a:pt x="446407" y="1014093"/>
                  <a:pt x="441171" y="1029352"/>
                  <a:pt x="431800" y="1041400"/>
                </a:cubicBezTo>
                <a:cubicBezTo>
                  <a:pt x="411501" y="1067499"/>
                  <a:pt x="390266" y="1092888"/>
                  <a:pt x="368300" y="1117600"/>
                </a:cubicBezTo>
                <a:cubicBezTo>
                  <a:pt x="356368" y="1131024"/>
                  <a:pt x="341698" y="1141902"/>
                  <a:pt x="330200" y="1155700"/>
                </a:cubicBezTo>
                <a:cubicBezTo>
                  <a:pt x="320429" y="1167426"/>
                  <a:pt x="314571" y="1182074"/>
                  <a:pt x="304800" y="1193800"/>
                </a:cubicBezTo>
                <a:cubicBezTo>
                  <a:pt x="293302" y="1207598"/>
                  <a:pt x="278198" y="1218102"/>
                  <a:pt x="266700" y="1231900"/>
                </a:cubicBezTo>
                <a:cubicBezTo>
                  <a:pt x="256929" y="1243626"/>
                  <a:pt x="252093" y="1259207"/>
                  <a:pt x="241300" y="1270000"/>
                </a:cubicBezTo>
                <a:cubicBezTo>
                  <a:pt x="230507" y="1280793"/>
                  <a:pt x="215620" y="1286528"/>
                  <a:pt x="203200" y="1295400"/>
                </a:cubicBezTo>
                <a:cubicBezTo>
                  <a:pt x="185976" y="1307703"/>
                  <a:pt x="168471" y="1319725"/>
                  <a:pt x="152400" y="1333500"/>
                </a:cubicBezTo>
                <a:cubicBezTo>
                  <a:pt x="66837" y="1406839"/>
                  <a:pt x="160407" y="1340862"/>
                  <a:pt x="76200" y="1397000"/>
                </a:cubicBezTo>
                <a:lnTo>
                  <a:pt x="38100" y="1511300"/>
                </a:lnTo>
                <a:cubicBezTo>
                  <a:pt x="33867" y="1524000"/>
                  <a:pt x="32826" y="1538261"/>
                  <a:pt x="25400" y="1549400"/>
                </a:cubicBezTo>
                <a:lnTo>
                  <a:pt x="0" y="1587500"/>
                </a:lnTo>
                <a:cubicBezTo>
                  <a:pt x="4233" y="1684867"/>
                  <a:pt x="1937" y="1782737"/>
                  <a:pt x="12700" y="1879600"/>
                </a:cubicBezTo>
                <a:cubicBezTo>
                  <a:pt x="14791" y="1898416"/>
                  <a:pt x="31069" y="1912822"/>
                  <a:pt x="38100" y="1930400"/>
                </a:cubicBezTo>
                <a:cubicBezTo>
                  <a:pt x="48044" y="1955259"/>
                  <a:pt x="55033" y="1981200"/>
                  <a:pt x="63500" y="2006600"/>
                </a:cubicBezTo>
                <a:cubicBezTo>
                  <a:pt x="67733" y="2019300"/>
                  <a:pt x="68774" y="2033561"/>
                  <a:pt x="76200" y="2044700"/>
                </a:cubicBezTo>
                <a:cubicBezTo>
                  <a:pt x="200471" y="2231107"/>
                  <a:pt x="74296" y="2035018"/>
                  <a:pt x="152400" y="2171700"/>
                </a:cubicBezTo>
                <a:cubicBezTo>
                  <a:pt x="159973" y="2184952"/>
                  <a:pt x="170227" y="2196548"/>
                  <a:pt x="177800" y="2209800"/>
                </a:cubicBezTo>
                <a:cubicBezTo>
                  <a:pt x="187426" y="2226646"/>
                  <a:pt x="210919" y="2283229"/>
                  <a:pt x="228600" y="2298700"/>
                </a:cubicBezTo>
                <a:cubicBezTo>
                  <a:pt x="289082" y="2351622"/>
                  <a:pt x="292475" y="2346419"/>
                  <a:pt x="355600" y="2362200"/>
                </a:cubicBezTo>
                <a:cubicBezTo>
                  <a:pt x="368300" y="2370667"/>
                  <a:pt x="382907" y="2376807"/>
                  <a:pt x="393700" y="2387600"/>
                </a:cubicBezTo>
                <a:cubicBezTo>
                  <a:pt x="478367" y="2472267"/>
                  <a:pt x="355600" y="2383367"/>
                  <a:pt x="457200" y="2451100"/>
                </a:cubicBezTo>
                <a:cubicBezTo>
                  <a:pt x="461433" y="2472267"/>
                  <a:pt x="466039" y="2493362"/>
                  <a:pt x="469900" y="2514600"/>
                </a:cubicBezTo>
                <a:cubicBezTo>
                  <a:pt x="475475" y="2545260"/>
                  <a:pt x="479306" y="2596911"/>
                  <a:pt x="495300" y="2628900"/>
                </a:cubicBezTo>
                <a:cubicBezTo>
                  <a:pt x="502126" y="2642552"/>
                  <a:pt x="509907" y="2656207"/>
                  <a:pt x="520700" y="2667000"/>
                </a:cubicBezTo>
                <a:cubicBezTo>
                  <a:pt x="531493" y="2677793"/>
                  <a:pt x="546100" y="2683933"/>
                  <a:pt x="558800" y="2692400"/>
                </a:cubicBezTo>
                <a:cubicBezTo>
                  <a:pt x="579110" y="3301688"/>
                  <a:pt x="544483" y="2885896"/>
                  <a:pt x="596900" y="3200400"/>
                </a:cubicBezTo>
                <a:cubicBezTo>
                  <a:pt x="598327" y="3208959"/>
                  <a:pt x="616975" y="3325900"/>
                  <a:pt x="622300" y="3340100"/>
                </a:cubicBezTo>
                <a:cubicBezTo>
                  <a:pt x="627659" y="3354392"/>
                  <a:pt x="641501" y="3364252"/>
                  <a:pt x="647700" y="3378200"/>
                </a:cubicBezTo>
                <a:cubicBezTo>
                  <a:pt x="658574" y="3402666"/>
                  <a:pt x="664633" y="3429000"/>
                  <a:pt x="673100" y="3454400"/>
                </a:cubicBezTo>
                <a:cubicBezTo>
                  <a:pt x="677333" y="3467100"/>
                  <a:pt x="673100" y="3488267"/>
                  <a:pt x="685800" y="3492500"/>
                </a:cubicBezTo>
                <a:cubicBezTo>
                  <a:pt x="744378" y="3512026"/>
                  <a:pt x="710773" y="3502575"/>
                  <a:pt x="787400" y="3517900"/>
                </a:cubicBezTo>
                <a:cubicBezTo>
                  <a:pt x="944033" y="3513667"/>
                  <a:pt x="1100787" y="3512653"/>
                  <a:pt x="1257300" y="3505200"/>
                </a:cubicBezTo>
                <a:cubicBezTo>
                  <a:pt x="1278861" y="3504173"/>
                  <a:pt x="1299478" y="3495867"/>
                  <a:pt x="1320800" y="3492500"/>
                </a:cubicBezTo>
                <a:cubicBezTo>
                  <a:pt x="1405120" y="3479186"/>
                  <a:pt x="1472811" y="3477377"/>
                  <a:pt x="1549400" y="3454400"/>
                </a:cubicBezTo>
                <a:cubicBezTo>
                  <a:pt x="1587867" y="3442860"/>
                  <a:pt x="1625600" y="3429000"/>
                  <a:pt x="1663700" y="3416300"/>
                </a:cubicBezTo>
                <a:cubicBezTo>
                  <a:pt x="1676400" y="3412067"/>
                  <a:pt x="1688413" y="3403600"/>
                  <a:pt x="1701800" y="3403600"/>
                </a:cubicBezTo>
                <a:lnTo>
                  <a:pt x="1841500" y="3416300"/>
                </a:ln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 name="Freeform 2"/>
          <p:cNvSpPr/>
          <p:nvPr/>
        </p:nvSpPr>
        <p:spPr>
          <a:xfrm>
            <a:off x="2678545" y="2447636"/>
            <a:ext cx="3209637" cy="2066637"/>
          </a:xfrm>
          <a:custGeom>
            <a:avLst/>
            <a:gdLst>
              <a:gd name="connsiteX0" fmla="*/ 1766455 w 3209637"/>
              <a:gd name="connsiteY0" fmla="*/ 1858819 h 2066637"/>
              <a:gd name="connsiteX1" fmla="*/ 1824182 w 3209637"/>
              <a:gd name="connsiteY1" fmla="*/ 1905000 h 2066637"/>
              <a:gd name="connsiteX2" fmla="*/ 1858819 w 3209637"/>
              <a:gd name="connsiteY2" fmla="*/ 1928091 h 2066637"/>
              <a:gd name="connsiteX3" fmla="*/ 1893455 w 3209637"/>
              <a:gd name="connsiteY3" fmla="*/ 1962728 h 2066637"/>
              <a:gd name="connsiteX4" fmla="*/ 1962728 w 3209637"/>
              <a:gd name="connsiteY4" fmla="*/ 1985819 h 2066637"/>
              <a:gd name="connsiteX5" fmla="*/ 1997364 w 3209637"/>
              <a:gd name="connsiteY5" fmla="*/ 1997364 h 2066637"/>
              <a:gd name="connsiteX6" fmla="*/ 2089728 w 3209637"/>
              <a:gd name="connsiteY6" fmla="*/ 2020455 h 2066637"/>
              <a:gd name="connsiteX7" fmla="*/ 2124364 w 3209637"/>
              <a:gd name="connsiteY7" fmla="*/ 2032000 h 2066637"/>
              <a:gd name="connsiteX8" fmla="*/ 2239819 w 3209637"/>
              <a:gd name="connsiteY8" fmla="*/ 2043546 h 2066637"/>
              <a:gd name="connsiteX9" fmla="*/ 2332182 w 3209637"/>
              <a:gd name="connsiteY9" fmla="*/ 2066637 h 2066637"/>
              <a:gd name="connsiteX10" fmla="*/ 2551546 w 3209637"/>
              <a:gd name="connsiteY10" fmla="*/ 2055091 h 2066637"/>
              <a:gd name="connsiteX11" fmla="*/ 2586182 w 3209637"/>
              <a:gd name="connsiteY11" fmla="*/ 2020455 h 2066637"/>
              <a:gd name="connsiteX12" fmla="*/ 2620819 w 3209637"/>
              <a:gd name="connsiteY12" fmla="*/ 1951182 h 2066637"/>
              <a:gd name="connsiteX13" fmla="*/ 2643910 w 3209637"/>
              <a:gd name="connsiteY13" fmla="*/ 1916546 h 2066637"/>
              <a:gd name="connsiteX14" fmla="*/ 2655455 w 3209637"/>
              <a:gd name="connsiteY14" fmla="*/ 1870364 h 2066637"/>
              <a:gd name="connsiteX15" fmla="*/ 2667000 w 3209637"/>
              <a:gd name="connsiteY15" fmla="*/ 1835728 h 2066637"/>
              <a:gd name="connsiteX16" fmla="*/ 2678546 w 3209637"/>
              <a:gd name="connsiteY16" fmla="*/ 1778000 h 2066637"/>
              <a:gd name="connsiteX17" fmla="*/ 2667000 w 3209637"/>
              <a:gd name="connsiteY17" fmla="*/ 1489364 h 2066637"/>
              <a:gd name="connsiteX18" fmla="*/ 2597728 w 3209637"/>
              <a:gd name="connsiteY18" fmla="*/ 1385455 h 2066637"/>
              <a:gd name="connsiteX19" fmla="*/ 2574637 w 3209637"/>
              <a:gd name="connsiteY19" fmla="*/ 1316182 h 2066637"/>
              <a:gd name="connsiteX20" fmla="*/ 2563091 w 3209637"/>
              <a:gd name="connsiteY20" fmla="*/ 1281546 h 2066637"/>
              <a:gd name="connsiteX21" fmla="*/ 2597728 w 3209637"/>
              <a:gd name="connsiteY21" fmla="*/ 1016000 h 2066637"/>
              <a:gd name="connsiteX22" fmla="*/ 2620819 w 3209637"/>
              <a:gd name="connsiteY22" fmla="*/ 981364 h 2066637"/>
              <a:gd name="connsiteX23" fmla="*/ 2655455 w 3209637"/>
              <a:gd name="connsiteY23" fmla="*/ 969819 h 2066637"/>
              <a:gd name="connsiteX24" fmla="*/ 2678546 w 3209637"/>
              <a:gd name="connsiteY24" fmla="*/ 935182 h 2066637"/>
              <a:gd name="connsiteX25" fmla="*/ 2794000 w 3209637"/>
              <a:gd name="connsiteY25" fmla="*/ 865909 h 2066637"/>
              <a:gd name="connsiteX26" fmla="*/ 2874819 w 3209637"/>
              <a:gd name="connsiteY26" fmla="*/ 808182 h 2066637"/>
              <a:gd name="connsiteX27" fmla="*/ 2955637 w 3209637"/>
              <a:gd name="connsiteY27" fmla="*/ 773546 h 2066637"/>
              <a:gd name="connsiteX28" fmla="*/ 3094182 w 3209637"/>
              <a:gd name="connsiteY28" fmla="*/ 704273 h 2066637"/>
              <a:gd name="connsiteX29" fmla="*/ 3128819 w 3209637"/>
              <a:gd name="connsiteY29" fmla="*/ 692728 h 2066637"/>
              <a:gd name="connsiteX30" fmla="*/ 3151910 w 3209637"/>
              <a:gd name="connsiteY30" fmla="*/ 658091 h 2066637"/>
              <a:gd name="connsiteX31" fmla="*/ 3186546 w 3209637"/>
              <a:gd name="connsiteY31" fmla="*/ 635000 h 2066637"/>
              <a:gd name="connsiteX32" fmla="*/ 3209637 w 3209637"/>
              <a:gd name="connsiteY32" fmla="*/ 565728 h 2066637"/>
              <a:gd name="connsiteX33" fmla="*/ 3198091 w 3209637"/>
              <a:gd name="connsiteY33" fmla="*/ 369455 h 2066637"/>
              <a:gd name="connsiteX34" fmla="*/ 3186546 w 3209637"/>
              <a:gd name="connsiteY34" fmla="*/ 334819 h 2066637"/>
              <a:gd name="connsiteX35" fmla="*/ 3140364 w 3209637"/>
              <a:gd name="connsiteY35" fmla="*/ 265546 h 2066637"/>
              <a:gd name="connsiteX36" fmla="*/ 3105728 w 3209637"/>
              <a:gd name="connsiteY36" fmla="*/ 196273 h 2066637"/>
              <a:gd name="connsiteX37" fmla="*/ 3094182 w 3209637"/>
              <a:gd name="connsiteY37" fmla="*/ 161637 h 2066637"/>
              <a:gd name="connsiteX38" fmla="*/ 2990273 w 3209637"/>
              <a:gd name="connsiteY38" fmla="*/ 69273 h 2066637"/>
              <a:gd name="connsiteX39" fmla="*/ 2955637 w 3209637"/>
              <a:gd name="connsiteY39" fmla="*/ 57728 h 2066637"/>
              <a:gd name="connsiteX40" fmla="*/ 2886364 w 3209637"/>
              <a:gd name="connsiteY40" fmla="*/ 23091 h 2066637"/>
              <a:gd name="connsiteX41" fmla="*/ 2794000 w 3209637"/>
              <a:gd name="connsiteY41" fmla="*/ 0 h 2066637"/>
              <a:gd name="connsiteX42" fmla="*/ 2632364 w 3209637"/>
              <a:gd name="connsiteY42" fmla="*/ 23091 h 2066637"/>
              <a:gd name="connsiteX43" fmla="*/ 2609273 w 3209637"/>
              <a:gd name="connsiteY43" fmla="*/ 57728 h 2066637"/>
              <a:gd name="connsiteX44" fmla="*/ 2540000 w 3209637"/>
              <a:gd name="connsiteY44" fmla="*/ 103909 h 2066637"/>
              <a:gd name="connsiteX45" fmla="*/ 2470728 w 3209637"/>
              <a:gd name="connsiteY45" fmla="*/ 138546 h 2066637"/>
              <a:gd name="connsiteX46" fmla="*/ 2366819 w 3209637"/>
              <a:gd name="connsiteY46" fmla="*/ 184728 h 2066637"/>
              <a:gd name="connsiteX47" fmla="*/ 2008910 w 3209637"/>
              <a:gd name="connsiteY47" fmla="*/ 173182 h 2066637"/>
              <a:gd name="connsiteX48" fmla="*/ 1870364 w 3209637"/>
              <a:gd name="connsiteY48" fmla="*/ 150091 h 2066637"/>
              <a:gd name="connsiteX49" fmla="*/ 1766455 w 3209637"/>
              <a:gd name="connsiteY49" fmla="*/ 127000 h 2066637"/>
              <a:gd name="connsiteX50" fmla="*/ 1662546 w 3209637"/>
              <a:gd name="connsiteY50" fmla="*/ 92364 h 2066637"/>
              <a:gd name="connsiteX51" fmla="*/ 1593273 w 3209637"/>
              <a:gd name="connsiteY51" fmla="*/ 69273 h 2066637"/>
              <a:gd name="connsiteX52" fmla="*/ 1385455 w 3209637"/>
              <a:gd name="connsiteY52" fmla="*/ 80819 h 2066637"/>
              <a:gd name="connsiteX53" fmla="*/ 1316182 w 3209637"/>
              <a:gd name="connsiteY53" fmla="*/ 127000 h 2066637"/>
              <a:gd name="connsiteX54" fmla="*/ 1235364 w 3209637"/>
              <a:gd name="connsiteY54" fmla="*/ 184728 h 2066637"/>
              <a:gd name="connsiteX55" fmla="*/ 1200728 w 3209637"/>
              <a:gd name="connsiteY55" fmla="*/ 196273 h 2066637"/>
              <a:gd name="connsiteX56" fmla="*/ 1119910 w 3209637"/>
              <a:gd name="connsiteY56" fmla="*/ 254000 h 2066637"/>
              <a:gd name="connsiteX57" fmla="*/ 1085273 w 3209637"/>
              <a:gd name="connsiteY57" fmla="*/ 288637 h 2066637"/>
              <a:gd name="connsiteX58" fmla="*/ 1073728 w 3209637"/>
              <a:gd name="connsiteY58" fmla="*/ 323273 h 2066637"/>
              <a:gd name="connsiteX59" fmla="*/ 1039091 w 3209637"/>
              <a:gd name="connsiteY59" fmla="*/ 334819 h 2066637"/>
              <a:gd name="connsiteX60" fmla="*/ 981364 w 3209637"/>
              <a:gd name="connsiteY60" fmla="*/ 346364 h 2066637"/>
              <a:gd name="connsiteX61" fmla="*/ 912091 w 3209637"/>
              <a:gd name="connsiteY61" fmla="*/ 357909 h 2066637"/>
              <a:gd name="connsiteX62" fmla="*/ 785091 w 3209637"/>
              <a:gd name="connsiteY62" fmla="*/ 381000 h 2066637"/>
              <a:gd name="connsiteX63" fmla="*/ 669637 w 3209637"/>
              <a:gd name="connsiteY63" fmla="*/ 346364 h 2066637"/>
              <a:gd name="connsiteX64" fmla="*/ 646546 w 3209637"/>
              <a:gd name="connsiteY64" fmla="*/ 300182 h 2066637"/>
              <a:gd name="connsiteX65" fmla="*/ 588819 w 3209637"/>
              <a:gd name="connsiteY65" fmla="*/ 230909 h 2066637"/>
              <a:gd name="connsiteX66" fmla="*/ 565728 w 3209637"/>
              <a:gd name="connsiteY66" fmla="*/ 196273 h 2066637"/>
              <a:gd name="connsiteX67" fmla="*/ 496455 w 3209637"/>
              <a:gd name="connsiteY67" fmla="*/ 184728 h 2066637"/>
              <a:gd name="connsiteX68" fmla="*/ 438728 w 3209637"/>
              <a:gd name="connsiteY68" fmla="*/ 173182 h 2066637"/>
              <a:gd name="connsiteX69" fmla="*/ 404091 w 3209637"/>
              <a:gd name="connsiteY69" fmla="*/ 150091 h 2066637"/>
              <a:gd name="connsiteX70" fmla="*/ 311728 w 3209637"/>
              <a:gd name="connsiteY70" fmla="*/ 127000 h 2066637"/>
              <a:gd name="connsiteX71" fmla="*/ 277091 w 3209637"/>
              <a:gd name="connsiteY71" fmla="*/ 115455 h 2066637"/>
              <a:gd name="connsiteX72" fmla="*/ 103910 w 3209637"/>
              <a:gd name="connsiteY72" fmla="*/ 103909 h 2066637"/>
              <a:gd name="connsiteX73" fmla="*/ 80819 w 3209637"/>
              <a:gd name="connsiteY73" fmla="*/ 150091 h 2066637"/>
              <a:gd name="connsiteX74" fmla="*/ 46182 w 3209637"/>
              <a:gd name="connsiteY74" fmla="*/ 184728 h 2066637"/>
              <a:gd name="connsiteX75" fmla="*/ 23091 w 3209637"/>
              <a:gd name="connsiteY75" fmla="*/ 219364 h 2066637"/>
              <a:gd name="connsiteX76" fmla="*/ 11546 w 3209637"/>
              <a:gd name="connsiteY76" fmla="*/ 277091 h 2066637"/>
              <a:gd name="connsiteX77" fmla="*/ 0 w 3209637"/>
              <a:gd name="connsiteY77" fmla="*/ 311728 h 2066637"/>
              <a:gd name="connsiteX78" fmla="*/ 11546 w 3209637"/>
              <a:gd name="connsiteY78" fmla="*/ 450273 h 2066637"/>
              <a:gd name="connsiteX79" fmla="*/ 23091 w 3209637"/>
              <a:gd name="connsiteY79" fmla="*/ 484909 h 2066637"/>
              <a:gd name="connsiteX80" fmla="*/ 57728 w 3209637"/>
              <a:gd name="connsiteY80" fmla="*/ 519546 h 2066637"/>
              <a:gd name="connsiteX81" fmla="*/ 80819 w 3209637"/>
              <a:gd name="connsiteY81" fmla="*/ 554182 h 2066637"/>
              <a:gd name="connsiteX82" fmla="*/ 115455 w 3209637"/>
              <a:gd name="connsiteY82" fmla="*/ 623455 h 2066637"/>
              <a:gd name="connsiteX83" fmla="*/ 150091 w 3209637"/>
              <a:gd name="connsiteY83" fmla="*/ 658091 h 2066637"/>
              <a:gd name="connsiteX84" fmla="*/ 173182 w 3209637"/>
              <a:gd name="connsiteY84" fmla="*/ 692728 h 2066637"/>
              <a:gd name="connsiteX85" fmla="*/ 242455 w 3209637"/>
              <a:gd name="connsiteY85" fmla="*/ 727364 h 2066637"/>
              <a:gd name="connsiteX86" fmla="*/ 311728 w 3209637"/>
              <a:gd name="connsiteY86" fmla="*/ 773546 h 2066637"/>
              <a:gd name="connsiteX87" fmla="*/ 346364 w 3209637"/>
              <a:gd name="connsiteY87" fmla="*/ 796637 h 2066637"/>
              <a:gd name="connsiteX88" fmla="*/ 381000 w 3209637"/>
              <a:gd name="connsiteY88" fmla="*/ 808182 h 2066637"/>
              <a:gd name="connsiteX89" fmla="*/ 415637 w 3209637"/>
              <a:gd name="connsiteY89" fmla="*/ 831273 h 2066637"/>
              <a:gd name="connsiteX90" fmla="*/ 438728 w 3209637"/>
              <a:gd name="connsiteY90" fmla="*/ 865909 h 2066637"/>
              <a:gd name="connsiteX91" fmla="*/ 484910 w 3209637"/>
              <a:gd name="connsiteY91" fmla="*/ 889000 h 2066637"/>
              <a:gd name="connsiteX92" fmla="*/ 519546 w 3209637"/>
              <a:gd name="connsiteY92" fmla="*/ 912091 h 2066637"/>
              <a:gd name="connsiteX93" fmla="*/ 554182 w 3209637"/>
              <a:gd name="connsiteY93" fmla="*/ 923637 h 2066637"/>
              <a:gd name="connsiteX94" fmla="*/ 658091 w 3209637"/>
              <a:gd name="connsiteY94" fmla="*/ 981364 h 2066637"/>
              <a:gd name="connsiteX95" fmla="*/ 727364 w 3209637"/>
              <a:gd name="connsiteY95" fmla="*/ 1027546 h 2066637"/>
              <a:gd name="connsiteX96" fmla="*/ 796637 w 3209637"/>
              <a:gd name="connsiteY96" fmla="*/ 1085273 h 2066637"/>
              <a:gd name="connsiteX97" fmla="*/ 889000 w 3209637"/>
              <a:gd name="connsiteY97" fmla="*/ 1166091 h 2066637"/>
              <a:gd name="connsiteX98" fmla="*/ 992910 w 3209637"/>
              <a:gd name="connsiteY98" fmla="*/ 1258455 h 2066637"/>
              <a:gd name="connsiteX99" fmla="*/ 1039091 w 3209637"/>
              <a:gd name="connsiteY99" fmla="*/ 1270000 h 2066637"/>
              <a:gd name="connsiteX100" fmla="*/ 1062182 w 3209637"/>
              <a:gd name="connsiteY100" fmla="*/ 1304637 h 2066637"/>
              <a:gd name="connsiteX101" fmla="*/ 1096819 w 3209637"/>
              <a:gd name="connsiteY101" fmla="*/ 1316182 h 2066637"/>
              <a:gd name="connsiteX102" fmla="*/ 1166091 w 3209637"/>
              <a:gd name="connsiteY102" fmla="*/ 1362364 h 2066637"/>
              <a:gd name="connsiteX103" fmla="*/ 1235364 w 3209637"/>
              <a:gd name="connsiteY103" fmla="*/ 1408546 h 2066637"/>
              <a:gd name="connsiteX104" fmla="*/ 1304637 w 3209637"/>
              <a:gd name="connsiteY104" fmla="*/ 1454728 h 2066637"/>
              <a:gd name="connsiteX105" fmla="*/ 1327728 w 3209637"/>
              <a:gd name="connsiteY105" fmla="*/ 1489364 h 2066637"/>
              <a:gd name="connsiteX106" fmla="*/ 1420091 w 3209637"/>
              <a:gd name="connsiteY106" fmla="*/ 1524000 h 2066637"/>
              <a:gd name="connsiteX107" fmla="*/ 1454728 w 3209637"/>
              <a:gd name="connsiteY107" fmla="*/ 1512455 h 2066637"/>
              <a:gd name="connsiteX108" fmla="*/ 1489364 w 3209637"/>
              <a:gd name="connsiteY108" fmla="*/ 1581728 h 2066637"/>
              <a:gd name="connsiteX109" fmla="*/ 1524000 w 3209637"/>
              <a:gd name="connsiteY109" fmla="*/ 1616364 h 2066637"/>
              <a:gd name="connsiteX110" fmla="*/ 1570182 w 3209637"/>
              <a:gd name="connsiteY110" fmla="*/ 1674091 h 2066637"/>
              <a:gd name="connsiteX111" fmla="*/ 1616364 w 3209637"/>
              <a:gd name="connsiteY111" fmla="*/ 1731819 h 2066637"/>
              <a:gd name="connsiteX112" fmla="*/ 1674091 w 3209637"/>
              <a:gd name="connsiteY112" fmla="*/ 1778000 h 2066637"/>
              <a:gd name="connsiteX113" fmla="*/ 1731819 w 3209637"/>
              <a:gd name="connsiteY113" fmla="*/ 1824182 h 2066637"/>
              <a:gd name="connsiteX114" fmla="*/ 1766455 w 3209637"/>
              <a:gd name="connsiteY114" fmla="*/ 1858819 h 206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209637" h="2066637">
                <a:moveTo>
                  <a:pt x="1766455" y="1858819"/>
                </a:moveTo>
                <a:cubicBezTo>
                  <a:pt x="1781849" y="1872289"/>
                  <a:pt x="1804468" y="1890215"/>
                  <a:pt x="1824182" y="1905000"/>
                </a:cubicBezTo>
                <a:cubicBezTo>
                  <a:pt x="1835283" y="1913326"/>
                  <a:pt x="1848159" y="1919208"/>
                  <a:pt x="1858819" y="1928091"/>
                </a:cubicBezTo>
                <a:cubicBezTo>
                  <a:pt x="1871362" y="1938544"/>
                  <a:pt x="1879182" y="1954798"/>
                  <a:pt x="1893455" y="1962728"/>
                </a:cubicBezTo>
                <a:cubicBezTo>
                  <a:pt x="1914732" y="1974549"/>
                  <a:pt x="1939637" y="1978122"/>
                  <a:pt x="1962728" y="1985819"/>
                </a:cubicBezTo>
                <a:cubicBezTo>
                  <a:pt x="1974273" y="1989667"/>
                  <a:pt x="1985558" y="1994412"/>
                  <a:pt x="1997364" y="1997364"/>
                </a:cubicBezTo>
                <a:cubicBezTo>
                  <a:pt x="2028152" y="2005061"/>
                  <a:pt x="2059621" y="2010420"/>
                  <a:pt x="2089728" y="2020455"/>
                </a:cubicBezTo>
                <a:cubicBezTo>
                  <a:pt x="2101273" y="2024303"/>
                  <a:pt x="2112336" y="2030149"/>
                  <a:pt x="2124364" y="2032000"/>
                </a:cubicBezTo>
                <a:cubicBezTo>
                  <a:pt x="2162591" y="2037881"/>
                  <a:pt x="2201481" y="2038434"/>
                  <a:pt x="2239819" y="2043546"/>
                </a:cubicBezTo>
                <a:cubicBezTo>
                  <a:pt x="2286264" y="2049739"/>
                  <a:pt x="2293327" y="2053685"/>
                  <a:pt x="2332182" y="2066637"/>
                </a:cubicBezTo>
                <a:cubicBezTo>
                  <a:pt x="2405303" y="2062788"/>
                  <a:pt x="2479505" y="2068189"/>
                  <a:pt x="2551546" y="2055091"/>
                </a:cubicBezTo>
                <a:cubicBezTo>
                  <a:pt x="2567610" y="2052170"/>
                  <a:pt x="2575729" y="2032998"/>
                  <a:pt x="2586182" y="2020455"/>
                </a:cubicBezTo>
                <a:cubicBezTo>
                  <a:pt x="2627542" y="1970824"/>
                  <a:pt x="2594783" y="2003253"/>
                  <a:pt x="2620819" y="1951182"/>
                </a:cubicBezTo>
                <a:cubicBezTo>
                  <a:pt x="2627025" y="1938771"/>
                  <a:pt x="2636213" y="1928091"/>
                  <a:pt x="2643910" y="1916546"/>
                </a:cubicBezTo>
                <a:cubicBezTo>
                  <a:pt x="2647758" y="1901152"/>
                  <a:pt x="2651096" y="1885621"/>
                  <a:pt x="2655455" y="1870364"/>
                </a:cubicBezTo>
                <a:cubicBezTo>
                  <a:pt x="2658798" y="1858662"/>
                  <a:pt x="2664048" y="1847534"/>
                  <a:pt x="2667000" y="1835728"/>
                </a:cubicBezTo>
                <a:cubicBezTo>
                  <a:pt x="2671759" y="1816690"/>
                  <a:pt x="2674697" y="1797243"/>
                  <a:pt x="2678546" y="1778000"/>
                </a:cubicBezTo>
                <a:cubicBezTo>
                  <a:pt x="2674697" y="1681788"/>
                  <a:pt x="2682332" y="1584424"/>
                  <a:pt x="2667000" y="1489364"/>
                </a:cubicBezTo>
                <a:cubicBezTo>
                  <a:pt x="2656174" y="1422245"/>
                  <a:pt x="2614687" y="1436332"/>
                  <a:pt x="2597728" y="1385455"/>
                </a:cubicBezTo>
                <a:lnTo>
                  <a:pt x="2574637" y="1316182"/>
                </a:lnTo>
                <a:lnTo>
                  <a:pt x="2563091" y="1281546"/>
                </a:lnTo>
                <a:cubicBezTo>
                  <a:pt x="2564648" y="1255070"/>
                  <a:pt x="2558153" y="1075362"/>
                  <a:pt x="2597728" y="1016000"/>
                </a:cubicBezTo>
                <a:cubicBezTo>
                  <a:pt x="2605425" y="1004455"/>
                  <a:pt x="2609984" y="990032"/>
                  <a:pt x="2620819" y="981364"/>
                </a:cubicBezTo>
                <a:cubicBezTo>
                  <a:pt x="2630322" y="973762"/>
                  <a:pt x="2643910" y="973667"/>
                  <a:pt x="2655455" y="969819"/>
                </a:cubicBezTo>
                <a:cubicBezTo>
                  <a:pt x="2663152" y="958273"/>
                  <a:pt x="2668103" y="944320"/>
                  <a:pt x="2678546" y="935182"/>
                </a:cubicBezTo>
                <a:cubicBezTo>
                  <a:pt x="2749718" y="872906"/>
                  <a:pt x="2730700" y="905471"/>
                  <a:pt x="2794000" y="865909"/>
                </a:cubicBezTo>
                <a:cubicBezTo>
                  <a:pt x="2860086" y="824605"/>
                  <a:pt x="2817823" y="840751"/>
                  <a:pt x="2874819" y="808182"/>
                </a:cubicBezTo>
                <a:cubicBezTo>
                  <a:pt x="2914769" y="785353"/>
                  <a:pt x="2916776" y="786499"/>
                  <a:pt x="2955637" y="773546"/>
                </a:cubicBezTo>
                <a:cubicBezTo>
                  <a:pt x="3045159" y="713864"/>
                  <a:pt x="2998585" y="736139"/>
                  <a:pt x="3094182" y="704273"/>
                </a:cubicBezTo>
                <a:lnTo>
                  <a:pt x="3128819" y="692728"/>
                </a:lnTo>
                <a:cubicBezTo>
                  <a:pt x="3136516" y="681182"/>
                  <a:pt x="3142098" y="667903"/>
                  <a:pt x="3151910" y="658091"/>
                </a:cubicBezTo>
                <a:cubicBezTo>
                  <a:pt x="3161722" y="648279"/>
                  <a:pt x="3179192" y="646767"/>
                  <a:pt x="3186546" y="635000"/>
                </a:cubicBezTo>
                <a:cubicBezTo>
                  <a:pt x="3199446" y="614360"/>
                  <a:pt x="3209637" y="565728"/>
                  <a:pt x="3209637" y="565728"/>
                </a:cubicBezTo>
                <a:cubicBezTo>
                  <a:pt x="3205788" y="500304"/>
                  <a:pt x="3204612" y="434667"/>
                  <a:pt x="3198091" y="369455"/>
                </a:cubicBezTo>
                <a:cubicBezTo>
                  <a:pt x="3196880" y="357346"/>
                  <a:pt x="3192456" y="345457"/>
                  <a:pt x="3186546" y="334819"/>
                </a:cubicBezTo>
                <a:cubicBezTo>
                  <a:pt x="3173069" y="310559"/>
                  <a:pt x="3140364" y="265546"/>
                  <a:pt x="3140364" y="265546"/>
                </a:cubicBezTo>
                <a:cubicBezTo>
                  <a:pt x="3111349" y="178495"/>
                  <a:pt x="3150486" y="285787"/>
                  <a:pt x="3105728" y="196273"/>
                </a:cubicBezTo>
                <a:cubicBezTo>
                  <a:pt x="3100285" y="185388"/>
                  <a:pt x="3101654" y="171243"/>
                  <a:pt x="3094182" y="161637"/>
                </a:cubicBezTo>
                <a:cubicBezTo>
                  <a:pt x="3074708" y="136599"/>
                  <a:pt x="3026751" y="87512"/>
                  <a:pt x="2990273" y="69273"/>
                </a:cubicBezTo>
                <a:cubicBezTo>
                  <a:pt x="2979388" y="63831"/>
                  <a:pt x="2967182" y="61576"/>
                  <a:pt x="2955637" y="57728"/>
                </a:cubicBezTo>
                <a:cubicBezTo>
                  <a:pt x="2919261" y="33478"/>
                  <a:pt x="2926808" y="34121"/>
                  <a:pt x="2886364" y="23091"/>
                </a:cubicBezTo>
                <a:cubicBezTo>
                  <a:pt x="2855747" y="14741"/>
                  <a:pt x="2794000" y="0"/>
                  <a:pt x="2794000" y="0"/>
                </a:cubicBezTo>
                <a:cubicBezTo>
                  <a:pt x="2740121" y="7697"/>
                  <a:pt x="2684312" y="6857"/>
                  <a:pt x="2632364" y="23091"/>
                </a:cubicBezTo>
                <a:cubicBezTo>
                  <a:pt x="2619120" y="27230"/>
                  <a:pt x="2619716" y="48591"/>
                  <a:pt x="2609273" y="57728"/>
                </a:cubicBezTo>
                <a:cubicBezTo>
                  <a:pt x="2588388" y="76003"/>
                  <a:pt x="2566327" y="95133"/>
                  <a:pt x="2540000" y="103909"/>
                </a:cubicBezTo>
                <a:cubicBezTo>
                  <a:pt x="2413668" y="146022"/>
                  <a:pt x="2605031" y="78856"/>
                  <a:pt x="2470728" y="138546"/>
                </a:cubicBezTo>
                <a:cubicBezTo>
                  <a:pt x="2347073" y="193504"/>
                  <a:pt x="2445205" y="132470"/>
                  <a:pt x="2366819" y="184728"/>
                </a:cubicBezTo>
                <a:lnTo>
                  <a:pt x="2008910" y="173182"/>
                </a:lnTo>
                <a:cubicBezTo>
                  <a:pt x="1923172" y="168785"/>
                  <a:pt x="1935206" y="164500"/>
                  <a:pt x="1870364" y="150091"/>
                </a:cubicBezTo>
                <a:cubicBezTo>
                  <a:pt x="1738447" y="120776"/>
                  <a:pt x="1879084" y="155158"/>
                  <a:pt x="1766455" y="127000"/>
                </a:cubicBezTo>
                <a:cubicBezTo>
                  <a:pt x="1702506" y="84367"/>
                  <a:pt x="1762098" y="117252"/>
                  <a:pt x="1662546" y="92364"/>
                </a:cubicBezTo>
                <a:cubicBezTo>
                  <a:pt x="1638933" y="86461"/>
                  <a:pt x="1593273" y="69273"/>
                  <a:pt x="1593273" y="69273"/>
                </a:cubicBezTo>
                <a:cubicBezTo>
                  <a:pt x="1524000" y="73122"/>
                  <a:pt x="1453376" y="66669"/>
                  <a:pt x="1385455" y="80819"/>
                </a:cubicBezTo>
                <a:cubicBezTo>
                  <a:pt x="1358287" y="86479"/>
                  <a:pt x="1338383" y="110349"/>
                  <a:pt x="1316182" y="127000"/>
                </a:cubicBezTo>
                <a:cubicBezTo>
                  <a:pt x="1305724" y="134844"/>
                  <a:pt x="1252246" y="176287"/>
                  <a:pt x="1235364" y="184728"/>
                </a:cubicBezTo>
                <a:cubicBezTo>
                  <a:pt x="1224479" y="190171"/>
                  <a:pt x="1212273" y="192425"/>
                  <a:pt x="1200728" y="196273"/>
                </a:cubicBezTo>
                <a:cubicBezTo>
                  <a:pt x="1173314" y="214549"/>
                  <a:pt x="1144973" y="232517"/>
                  <a:pt x="1119910" y="254000"/>
                </a:cubicBezTo>
                <a:cubicBezTo>
                  <a:pt x="1107513" y="264626"/>
                  <a:pt x="1096819" y="277091"/>
                  <a:pt x="1085273" y="288637"/>
                </a:cubicBezTo>
                <a:cubicBezTo>
                  <a:pt x="1081425" y="300182"/>
                  <a:pt x="1082333" y="314668"/>
                  <a:pt x="1073728" y="323273"/>
                </a:cubicBezTo>
                <a:cubicBezTo>
                  <a:pt x="1065122" y="331879"/>
                  <a:pt x="1050898" y="331867"/>
                  <a:pt x="1039091" y="334819"/>
                </a:cubicBezTo>
                <a:cubicBezTo>
                  <a:pt x="1020054" y="339578"/>
                  <a:pt x="1000671" y="342854"/>
                  <a:pt x="981364" y="346364"/>
                </a:cubicBezTo>
                <a:cubicBezTo>
                  <a:pt x="958332" y="350551"/>
                  <a:pt x="935123" y="353721"/>
                  <a:pt x="912091" y="357909"/>
                </a:cubicBezTo>
                <a:cubicBezTo>
                  <a:pt x="734590" y="390182"/>
                  <a:pt x="989219" y="346980"/>
                  <a:pt x="785091" y="381000"/>
                </a:cubicBezTo>
                <a:cubicBezTo>
                  <a:pt x="747208" y="375588"/>
                  <a:pt x="698019" y="380422"/>
                  <a:pt x="669637" y="346364"/>
                </a:cubicBezTo>
                <a:cubicBezTo>
                  <a:pt x="658619" y="333142"/>
                  <a:pt x="656416" y="314282"/>
                  <a:pt x="646546" y="300182"/>
                </a:cubicBezTo>
                <a:cubicBezTo>
                  <a:pt x="629309" y="275558"/>
                  <a:pt x="607273" y="254635"/>
                  <a:pt x="588819" y="230909"/>
                </a:cubicBezTo>
                <a:cubicBezTo>
                  <a:pt x="580300" y="219956"/>
                  <a:pt x="578139" y="202478"/>
                  <a:pt x="565728" y="196273"/>
                </a:cubicBezTo>
                <a:cubicBezTo>
                  <a:pt x="544790" y="185804"/>
                  <a:pt x="519487" y="188916"/>
                  <a:pt x="496455" y="184728"/>
                </a:cubicBezTo>
                <a:cubicBezTo>
                  <a:pt x="477148" y="181218"/>
                  <a:pt x="457970" y="177031"/>
                  <a:pt x="438728" y="173182"/>
                </a:cubicBezTo>
                <a:cubicBezTo>
                  <a:pt x="427182" y="165485"/>
                  <a:pt x="417132" y="154833"/>
                  <a:pt x="404091" y="150091"/>
                </a:cubicBezTo>
                <a:cubicBezTo>
                  <a:pt x="374266" y="139246"/>
                  <a:pt x="341835" y="137035"/>
                  <a:pt x="311728" y="127000"/>
                </a:cubicBezTo>
                <a:lnTo>
                  <a:pt x="277091" y="115455"/>
                </a:lnTo>
                <a:cubicBezTo>
                  <a:pt x="216098" y="74793"/>
                  <a:pt x="215532" y="64044"/>
                  <a:pt x="103910" y="103909"/>
                </a:cubicBezTo>
                <a:cubicBezTo>
                  <a:pt x="87702" y="109698"/>
                  <a:pt x="90823" y="136086"/>
                  <a:pt x="80819" y="150091"/>
                </a:cubicBezTo>
                <a:cubicBezTo>
                  <a:pt x="71329" y="163378"/>
                  <a:pt x="56635" y="172184"/>
                  <a:pt x="46182" y="184728"/>
                </a:cubicBezTo>
                <a:cubicBezTo>
                  <a:pt x="37299" y="195388"/>
                  <a:pt x="30788" y="207819"/>
                  <a:pt x="23091" y="219364"/>
                </a:cubicBezTo>
                <a:cubicBezTo>
                  <a:pt x="19243" y="238606"/>
                  <a:pt x="16305" y="258054"/>
                  <a:pt x="11546" y="277091"/>
                </a:cubicBezTo>
                <a:cubicBezTo>
                  <a:pt x="8594" y="288898"/>
                  <a:pt x="0" y="299558"/>
                  <a:pt x="0" y="311728"/>
                </a:cubicBezTo>
                <a:cubicBezTo>
                  <a:pt x="0" y="358070"/>
                  <a:pt x="5421" y="404338"/>
                  <a:pt x="11546" y="450273"/>
                </a:cubicBezTo>
                <a:cubicBezTo>
                  <a:pt x="13154" y="462336"/>
                  <a:pt x="16340" y="474783"/>
                  <a:pt x="23091" y="484909"/>
                </a:cubicBezTo>
                <a:cubicBezTo>
                  <a:pt x="32148" y="498495"/>
                  <a:pt x="47275" y="507002"/>
                  <a:pt x="57728" y="519546"/>
                </a:cubicBezTo>
                <a:cubicBezTo>
                  <a:pt x="66611" y="530206"/>
                  <a:pt x="73122" y="542637"/>
                  <a:pt x="80819" y="554182"/>
                </a:cubicBezTo>
                <a:cubicBezTo>
                  <a:pt x="92390" y="588897"/>
                  <a:pt x="90586" y="593612"/>
                  <a:pt x="115455" y="623455"/>
                </a:cubicBezTo>
                <a:cubicBezTo>
                  <a:pt x="125908" y="635998"/>
                  <a:pt x="139638" y="645548"/>
                  <a:pt x="150091" y="658091"/>
                </a:cubicBezTo>
                <a:cubicBezTo>
                  <a:pt x="158974" y="668751"/>
                  <a:pt x="163370" y="682916"/>
                  <a:pt x="173182" y="692728"/>
                </a:cubicBezTo>
                <a:cubicBezTo>
                  <a:pt x="195563" y="715109"/>
                  <a:pt x="214285" y="717974"/>
                  <a:pt x="242455" y="727364"/>
                </a:cubicBezTo>
                <a:lnTo>
                  <a:pt x="311728" y="773546"/>
                </a:lnTo>
                <a:cubicBezTo>
                  <a:pt x="323273" y="781243"/>
                  <a:pt x="333200" y="792249"/>
                  <a:pt x="346364" y="796637"/>
                </a:cubicBezTo>
                <a:lnTo>
                  <a:pt x="381000" y="808182"/>
                </a:lnTo>
                <a:cubicBezTo>
                  <a:pt x="392546" y="815879"/>
                  <a:pt x="405825" y="821461"/>
                  <a:pt x="415637" y="831273"/>
                </a:cubicBezTo>
                <a:cubicBezTo>
                  <a:pt x="425449" y="841085"/>
                  <a:pt x="428068" y="857026"/>
                  <a:pt x="438728" y="865909"/>
                </a:cubicBezTo>
                <a:cubicBezTo>
                  <a:pt x="451950" y="876927"/>
                  <a:pt x="469967" y="880461"/>
                  <a:pt x="484910" y="889000"/>
                </a:cubicBezTo>
                <a:cubicBezTo>
                  <a:pt x="496958" y="895884"/>
                  <a:pt x="507135" y="905885"/>
                  <a:pt x="519546" y="912091"/>
                </a:cubicBezTo>
                <a:cubicBezTo>
                  <a:pt x="530431" y="917534"/>
                  <a:pt x="543544" y="917727"/>
                  <a:pt x="554182" y="923637"/>
                </a:cubicBezTo>
                <a:cubicBezTo>
                  <a:pt x="673275" y="989800"/>
                  <a:pt x="579721" y="955241"/>
                  <a:pt x="658091" y="981364"/>
                </a:cubicBezTo>
                <a:cubicBezTo>
                  <a:pt x="681182" y="996758"/>
                  <a:pt x="707740" y="1007922"/>
                  <a:pt x="727364" y="1027546"/>
                </a:cubicBezTo>
                <a:cubicBezTo>
                  <a:pt x="771812" y="1071994"/>
                  <a:pt x="748415" y="1053125"/>
                  <a:pt x="796637" y="1085273"/>
                </a:cubicBezTo>
                <a:cubicBezTo>
                  <a:pt x="862062" y="1183408"/>
                  <a:pt x="754304" y="1031395"/>
                  <a:pt x="889000" y="1166091"/>
                </a:cubicBezTo>
                <a:cubicBezTo>
                  <a:pt x="907479" y="1184570"/>
                  <a:pt x="956854" y="1243003"/>
                  <a:pt x="992910" y="1258455"/>
                </a:cubicBezTo>
                <a:cubicBezTo>
                  <a:pt x="1007494" y="1264705"/>
                  <a:pt x="1023697" y="1266152"/>
                  <a:pt x="1039091" y="1270000"/>
                </a:cubicBezTo>
                <a:cubicBezTo>
                  <a:pt x="1046788" y="1281546"/>
                  <a:pt x="1051347" y="1295969"/>
                  <a:pt x="1062182" y="1304637"/>
                </a:cubicBezTo>
                <a:cubicBezTo>
                  <a:pt x="1071685" y="1312240"/>
                  <a:pt x="1086180" y="1310272"/>
                  <a:pt x="1096819" y="1316182"/>
                </a:cubicBezTo>
                <a:cubicBezTo>
                  <a:pt x="1121078" y="1329659"/>
                  <a:pt x="1143000" y="1346970"/>
                  <a:pt x="1166091" y="1362364"/>
                </a:cubicBezTo>
                <a:lnTo>
                  <a:pt x="1235364" y="1408546"/>
                </a:lnTo>
                <a:cubicBezTo>
                  <a:pt x="1278606" y="1451788"/>
                  <a:pt x="1254510" y="1438019"/>
                  <a:pt x="1304637" y="1454728"/>
                </a:cubicBezTo>
                <a:cubicBezTo>
                  <a:pt x="1312334" y="1466273"/>
                  <a:pt x="1317068" y="1480481"/>
                  <a:pt x="1327728" y="1489364"/>
                </a:cubicBezTo>
                <a:cubicBezTo>
                  <a:pt x="1353603" y="1510927"/>
                  <a:pt x="1389019" y="1516232"/>
                  <a:pt x="1420091" y="1524000"/>
                </a:cubicBezTo>
                <a:cubicBezTo>
                  <a:pt x="1431637" y="1520152"/>
                  <a:pt x="1443428" y="1507935"/>
                  <a:pt x="1454728" y="1512455"/>
                </a:cubicBezTo>
                <a:cubicBezTo>
                  <a:pt x="1479502" y="1522365"/>
                  <a:pt x="1477876" y="1564495"/>
                  <a:pt x="1489364" y="1581728"/>
                </a:cubicBezTo>
                <a:cubicBezTo>
                  <a:pt x="1498421" y="1595313"/>
                  <a:pt x="1512455" y="1604819"/>
                  <a:pt x="1524000" y="1616364"/>
                </a:cubicBezTo>
                <a:cubicBezTo>
                  <a:pt x="1553022" y="1703425"/>
                  <a:pt x="1510498" y="1599485"/>
                  <a:pt x="1570182" y="1674091"/>
                </a:cubicBezTo>
                <a:cubicBezTo>
                  <a:pt x="1633915" y="1753758"/>
                  <a:pt x="1517104" y="1665644"/>
                  <a:pt x="1616364" y="1731819"/>
                </a:cubicBezTo>
                <a:cubicBezTo>
                  <a:pt x="1682542" y="1831085"/>
                  <a:pt x="1594422" y="1714264"/>
                  <a:pt x="1674091" y="1778000"/>
                </a:cubicBezTo>
                <a:cubicBezTo>
                  <a:pt x="1748694" y="1837683"/>
                  <a:pt x="1644760" y="1795164"/>
                  <a:pt x="1731819" y="1824182"/>
                </a:cubicBezTo>
                <a:cubicBezTo>
                  <a:pt x="1770983" y="1850292"/>
                  <a:pt x="1751061" y="1845349"/>
                  <a:pt x="1766455" y="1858819"/>
                </a:cubicBezTo>
                <a:close/>
              </a:path>
            </a:pathLst>
          </a:cu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noAutofit/>
          </a:bodyPr>
          <a:lstStyle/>
          <a:p>
            <a:r>
              <a:rPr lang="en-US" sz="4000" b="1" dirty="0">
                <a:solidFill>
                  <a:srgbClr val="0000FF"/>
                </a:solidFill>
                <a:ea typeface="ＭＳ Ｐゴシック" charset="-128"/>
              </a:rPr>
              <a:t>Comparison with 801.1aq</a:t>
            </a:r>
            <a:endParaRPr lang="en-US" sz="4000" dirty="0" smtClean="0">
              <a:solidFill>
                <a:srgbClr val="0000FF"/>
              </a:solidFill>
              <a:ea typeface="ＭＳ Ｐゴシック" charset="-128"/>
            </a:endParaRPr>
          </a:p>
        </p:txBody>
      </p:sp>
      <p:sp>
        <p:nvSpPr>
          <p:cNvPr id="99332"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9333" name="Footer Placeholder 3"/>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99334" name="Slide Number Placeholder 4"/>
          <p:cNvSpPr>
            <a:spLocks noGrp="1"/>
          </p:cNvSpPr>
          <p:nvPr>
            <p:ph type="sldNum" sz="quarter" idx="12"/>
          </p:nvPr>
        </p:nvSpPr>
        <p:spPr bwMode="auto">
          <a:noFill/>
          <a:ln>
            <a:miter lim="800000"/>
            <a:headEnd/>
            <a:tailEnd/>
          </a:ln>
        </p:spPr>
        <p:txBody>
          <a:bodyPr/>
          <a:lstStyle/>
          <a:p>
            <a:fld id="{4FBE77DF-1D0D-4DBC-9D96-1F128A2367DB}" type="slidenum">
              <a:rPr lang="en-US"/>
              <a:pPr/>
              <a:t>109</a:t>
            </a:fld>
            <a:endParaRPr lang="en-US" dirty="0"/>
          </a:p>
        </p:txBody>
      </p:sp>
      <p:grpSp>
        <p:nvGrpSpPr>
          <p:cNvPr id="10" name="Group 119"/>
          <p:cNvGrpSpPr>
            <a:grpSpLocks/>
          </p:cNvGrpSpPr>
          <p:nvPr/>
        </p:nvGrpSpPr>
        <p:grpSpPr bwMode="auto">
          <a:xfrm>
            <a:off x="2751138" y="2635250"/>
            <a:ext cx="333375" cy="369888"/>
            <a:chOff x="2421386" y="2730143"/>
            <a:chExt cx="332348" cy="369332"/>
          </a:xfrm>
        </p:grpSpPr>
        <p:sp>
          <p:nvSpPr>
            <p:cNvPr id="11" name="Oval 10"/>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2" name="TextBox 118"/>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R</a:t>
              </a:r>
            </a:p>
          </p:txBody>
        </p:sp>
      </p:grpSp>
      <p:grpSp>
        <p:nvGrpSpPr>
          <p:cNvPr id="13" name="Group 120"/>
          <p:cNvGrpSpPr>
            <a:grpSpLocks/>
          </p:cNvGrpSpPr>
          <p:nvPr/>
        </p:nvGrpSpPr>
        <p:grpSpPr bwMode="auto">
          <a:xfrm>
            <a:off x="2749550" y="3535363"/>
            <a:ext cx="331788" cy="369887"/>
            <a:chOff x="2421386" y="2730143"/>
            <a:chExt cx="332348" cy="369332"/>
          </a:xfrm>
        </p:grpSpPr>
        <p:sp>
          <p:nvSpPr>
            <p:cNvPr id="14" name="Oval 13"/>
            <p:cNvSpPr/>
            <p:nvPr/>
          </p:nvSpPr>
          <p:spPr>
            <a:xfrm>
              <a:off x="2421386" y="2765016"/>
              <a:ext cx="308495"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5" name="TextBox 122"/>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16" name="Group 123"/>
          <p:cNvGrpSpPr>
            <a:grpSpLocks/>
          </p:cNvGrpSpPr>
          <p:nvPr/>
        </p:nvGrpSpPr>
        <p:grpSpPr bwMode="auto">
          <a:xfrm>
            <a:off x="3354388" y="3060700"/>
            <a:ext cx="333375" cy="369888"/>
            <a:chOff x="2421386" y="2730143"/>
            <a:chExt cx="332348" cy="369332"/>
          </a:xfrm>
        </p:grpSpPr>
        <p:sp>
          <p:nvSpPr>
            <p:cNvPr id="17" name="Oval 16"/>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8" name="TextBox 127"/>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R</a:t>
              </a:r>
            </a:p>
          </p:txBody>
        </p:sp>
      </p:grpSp>
      <p:grpSp>
        <p:nvGrpSpPr>
          <p:cNvPr id="19" name="Group 128"/>
          <p:cNvGrpSpPr>
            <a:grpSpLocks/>
          </p:cNvGrpSpPr>
          <p:nvPr/>
        </p:nvGrpSpPr>
        <p:grpSpPr bwMode="auto">
          <a:xfrm>
            <a:off x="3354388" y="4010025"/>
            <a:ext cx="333375" cy="369888"/>
            <a:chOff x="2421386" y="2730143"/>
            <a:chExt cx="332348" cy="369332"/>
          </a:xfrm>
        </p:grpSpPr>
        <p:sp>
          <p:nvSpPr>
            <p:cNvPr id="20" name="Oval 19"/>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1" name="TextBox 130"/>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cxnSp>
        <p:nvCxnSpPr>
          <p:cNvPr id="22" name="Straight Connector 21"/>
          <p:cNvCxnSpPr/>
          <p:nvPr/>
        </p:nvCxnSpPr>
        <p:spPr>
          <a:xfrm>
            <a:off x="3013075" y="2932113"/>
            <a:ext cx="379413" cy="201612"/>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2651919" y="3269457"/>
            <a:ext cx="530225" cy="158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flipV="1">
            <a:off x="3231356" y="3720307"/>
            <a:ext cx="579437" cy="0"/>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000375" y="3359150"/>
            <a:ext cx="392113" cy="273050"/>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24188" y="3822700"/>
            <a:ext cx="368300" cy="260350"/>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27" name="Group 158"/>
          <p:cNvGrpSpPr>
            <a:grpSpLocks/>
          </p:cNvGrpSpPr>
          <p:nvPr/>
        </p:nvGrpSpPr>
        <p:grpSpPr bwMode="auto">
          <a:xfrm>
            <a:off x="4132263" y="2635250"/>
            <a:ext cx="333375" cy="369888"/>
            <a:chOff x="2421386" y="2730143"/>
            <a:chExt cx="332348" cy="369332"/>
          </a:xfrm>
        </p:grpSpPr>
        <p:sp>
          <p:nvSpPr>
            <p:cNvPr id="28" name="Oval 27"/>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9" name="TextBox 160"/>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R</a:t>
              </a:r>
            </a:p>
          </p:txBody>
        </p:sp>
      </p:grpSp>
      <p:grpSp>
        <p:nvGrpSpPr>
          <p:cNvPr id="30" name="Group 164"/>
          <p:cNvGrpSpPr>
            <a:grpSpLocks/>
          </p:cNvGrpSpPr>
          <p:nvPr/>
        </p:nvGrpSpPr>
        <p:grpSpPr bwMode="auto">
          <a:xfrm>
            <a:off x="4130675" y="3535363"/>
            <a:ext cx="331788" cy="369887"/>
            <a:chOff x="2421386" y="2730143"/>
            <a:chExt cx="332348" cy="369332"/>
          </a:xfrm>
        </p:grpSpPr>
        <p:sp>
          <p:nvSpPr>
            <p:cNvPr id="31" name="Oval 30"/>
            <p:cNvSpPr/>
            <p:nvPr/>
          </p:nvSpPr>
          <p:spPr>
            <a:xfrm>
              <a:off x="2421386" y="2765016"/>
              <a:ext cx="308495"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32" name="TextBox 169"/>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R</a:t>
              </a:r>
            </a:p>
          </p:txBody>
        </p:sp>
      </p:grpSp>
      <p:grpSp>
        <p:nvGrpSpPr>
          <p:cNvPr id="33" name="Group 170"/>
          <p:cNvGrpSpPr>
            <a:grpSpLocks/>
          </p:cNvGrpSpPr>
          <p:nvPr/>
        </p:nvGrpSpPr>
        <p:grpSpPr bwMode="auto">
          <a:xfrm>
            <a:off x="4735513" y="3060700"/>
            <a:ext cx="333375" cy="369888"/>
            <a:chOff x="2421386" y="2730143"/>
            <a:chExt cx="332348" cy="369332"/>
          </a:xfrm>
        </p:grpSpPr>
        <p:sp>
          <p:nvSpPr>
            <p:cNvPr id="34" name="Oval 33"/>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35" name="TextBox 172"/>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R</a:t>
              </a:r>
            </a:p>
          </p:txBody>
        </p:sp>
      </p:grpSp>
      <p:grpSp>
        <p:nvGrpSpPr>
          <p:cNvPr id="36" name="Group 173"/>
          <p:cNvGrpSpPr>
            <a:grpSpLocks/>
          </p:cNvGrpSpPr>
          <p:nvPr/>
        </p:nvGrpSpPr>
        <p:grpSpPr bwMode="auto">
          <a:xfrm>
            <a:off x="4735513" y="4010025"/>
            <a:ext cx="333375" cy="369888"/>
            <a:chOff x="2421386" y="2730143"/>
            <a:chExt cx="332348" cy="369332"/>
          </a:xfrm>
        </p:grpSpPr>
        <p:sp>
          <p:nvSpPr>
            <p:cNvPr id="37" name="Oval 36"/>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38" name="TextBox 175"/>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R</a:t>
              </a:r>
            </a:p>
          </p:txBody>
        </p:sp>
      </p:grpSp>
      <p:cxnSp>
        <p:nvCxnSpPr>
          <p:cNvPr id="39" name="Straight Connector 38"/>
          <p:cNvCxnSpPr/>
          <p:nvPr/>
        </p:nvCxnSpPr>
        <p:spPr>
          <a:xfrm>
            <a:off x="4394200" y="2932113"/>
            <a:ext cx="379413" cy="201612"/>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4033044" y="3269457"/>
            <a:ext cx="530225" cy="1587"/>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V="1">
            <a:off x="4612481" y="3720307"/>
            <a:ext cx="579437" cy="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381500" y="3359150"/>
            <a:ext cx="392113" cy="27305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405313" y="3822700"/>
            <a:ext cx="368300" cy="260350"/>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grpSp>
        <p:nvGrpSpPr>
          <p:cNvPr id="44" name="Group 184"/>
          <p:cNvGrpSpPr>
            <a:grpSpLocks/>
          </p:cNvGrpSpPr>
          <p:nvPr/>
        </p:nvGrpSpPr>
        <p:grpSpPr bwMode="auto">
          <a:xfrm>
            <a:off x="5519738" y="2635250"/>
            <a:ext cx="333375" cy="369888"/>
            <a:chOff x="2421386" y="2730143"/>
            <a:chExt cx="332348" cy="369332"/>
          </a:xfrm>
        </p:grpSpPr>
        <p:sp>
          <p:nvSpPr>
            <p:cNvPr id="45" name="Oval 44"/>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46" name="TextBox 186"/>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R</a:t>
              </a:r>
            </a:p>
          </p:txBody>
        </p:sp>
      </p:grpSp>
      <p:grpSp>
        <p:nvGrpSpPr>
          <p:cNvPr id="47" name="Group 187"/>
          <p:cNvGrpSpPr>
            <a:grpSpLocks/>
          </p:cNvGrpSpPr>
          <p:nvPr/>
        </p:nvGrpSpPr>
        <p:grpSpPr bwMode="auto">
          <a:xfrm>
            <a:off x="5518150" y="3535363"/>
            <a:ext cx="331788" cy="369887"/>
            <a:chOff x="2421386" y="2730143"/>
            <a:chExt cx="332348" cy="369332"/>
          </a:xfrm>
        </p:grpSpPr>
        <p:sp>
          <p:nvSpPr>
            <p:cNvPr id="48" name="Oval 47"/>
            <p:cNvSpPr/>
            <p:nvPr/>
          </p:nvSpPr>
          <p:spPr>
            <a:xfrm>
              <a:off x="2421386" y="2765016"/>
              <a:ext cx="308495"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49" name="TextBox 190"/>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50" name="Group 191"/>
          <p:cNvGrpSpPr>
            <a:grpSpLocks/>
          </p:cNvGrpSpPr>
          <p:nvPr/>
        </p:nvGrpSpPr>
        <p:grpSpPr bwMode="auto">
          <a:xfrm>
            <a:off x="6122988" y="3060700"/>
            <a:ext cx="333375" cy="369888"/>
            <a:chOff x="2421386" y="2730143"/>
            <a:chExt cx="332348" cy="369332"/>
          </a:xfrm>
        </p:grpSpPr>
        <p:sp>
          <p:nvSpPr>
            <p:cNvPr id="51" name="Oval 50"/>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2" name="TextBox 193"/>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grpSp>
        <p:nvGrpSpPr>
          <p:cNvPr id="53" name="Group 194"/>
          <p:cNvGrpSpPr>
            <a:grpSpLocks/>
          </p:cNvGrpSpPr>
          <p:nvPr/>
        </p:nvGrpSpPr>
        <p:grpSpPr bwMode="auto">
          <a:xfrm>
            <a:off x="6122988" y="4010025"/>
            <a:ext cx="333375" cy="369888"/>
            <a:chOff x="2421386" y="2730143"/>
            <a:chExt cx="332348" cy="369332"/>
          </a:xfrm>
        </p:grpSpPr>
        <p:sp>
          <p:nvSpPr>
            <p:cNvPr id="54" name="Oval 53"/>
            <p:cNvSpPr/>
            <p:nvPr/>
          </p:nvSpPr>
          <p:spPr>
            <a:xfrm>
              <a:off x="2421386" y="2765016"/>
              <a:ext cx="308608" cy="30909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55" name="TextBox 197"/>
            <p:cNvSpPr txBox="1">
              <a:spLocks noChangeArrowheads="1"/>
            </p:cNvSpPr>
            <p:nvPr/>
          </p:nvSpPr>
          <p:spPr bwMode="auto">
            <a:xfrm>
              <a:off x="2421387" y="2730143"/>
              <a:ext cx="332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a:t>
              </a:r>
            </a:p>
          </p:txBody>
        </p:sp>
      </p:grpSp>
      <p:cxnSp>
        <p:nvCxnSpPr>
          <p:cNvPr id="56" name="Straight Connector 55"/>
          <p:cNvCxnSpPr/>
          <p:nvPr/>
        </p:nvCxnSpPr>
        <p:spPr>
          <a:xfrm>
            <a:off x="5781675" y="2932113"/>
            <a:ext cx="379413" cy="201612"/>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5420519" y="3269457"/>
            <a:ext cx="530225" cy="158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V="1">
            <a:off x="5999956" y="3720307"/>
            <a:ext cx="579437" cy="0"/>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768975" y="3359150"/>
            <a:ext cx="392113" cy="273050"/>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792788" y="3822700"/>
            <a:ext cx="368300" cy="26035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2" idx="3"/>
            <a:endCxn id="29" idx="1"/>
          </p:cNvCxnSpPr>
          <p:nvPr/>
        </p:nvCxnSpPr>
        <p:spPr>
          <a:xfrm>
            <a:off x="3084513" y="2819400"/>
            <a:ext cx="1047750" cy="1588"/>
          </a:xfrm>
          <a:prstGeom prst="line">
            <a:avLst/>
          </a:prstGeom>
          <a:ln w="25400"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21" idx="3"/>
            <a:endCxn id="38" idx="1"/>
          </p:cNvCxnSpPr>
          <p:nvPr/>
        </p:nvCxnSpPr>
        <p:spPr>
          <a:xfrm>
            <a:off x="3687763" y="4194175"/>
            <a:ext cx="1047750" cy="1588"/>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29" idx="3"/>
            <a:endCxn id="45" idx="2"/>
          </p:cNvCxnSpPr>
          <p:nvPr/>
        </p:nvCxnSpPr>
        <p:spPr>
          <a:xfrm>
            <a:off x="4465638" y="2819400"/>
            <a:ext cx="1054100" cy="6350"/>
          </a:xfrm>
          <a:prstGeom prst="line">
            <a:avLst/>
          </a:prstGeom>
          <a:ln w="2857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8" idx="3"/>
            <a:endCxn id="55" idx="1"/>
          </p:cNvCxnSpPr>
          <p:nvPr/>
        </p:nvCxnSpPr>
        <p:spPr>
          <a:xfrm>
            <a:off x="5068888" y="4194175"/>
            <a:ext cx="1054100" cy="1588"/>
          </a:xfrm>
          <a:prstGeom prst="line">
            <a:avLst/>
          </a:prstGeom>
          <a:ln w="25400"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3632200" y="2933700"/>
            <a:ext cx="533400" cy="203200"/>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606800" y="3352800"/>
            <a:ext cx="584200" cy="26670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5016500" y="3352800"/>
            <a:ext cx="546100" cy="228600"/>
          </a:xfrm>
          <a:prstGeom prst="line">
            <a:avLst/>
          </a:prstGeom>
          <a:ln w="25400"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5003800" y="2946400"/>
            <a:ext cx="533400" cy="19050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4978400" y="3848100"/>
            <a:ext cx="584200" cy="25400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3632200" y="3848100"/>
            <a:ext cx="508000" cy="228600"/>
          </a:xfrm>
          <a:prstGeom prst="line">
            <a:avLst/>
          </a:prstGeom>
          <a:ln w="25400"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grpSp>
        <p:nvGrpSpPr>
          <p:cNvPr id="89" name="Group 279"/>
          <p:cNvGrpSpPr>
            <a:grpSpLocks/>
          </p:cNvGrpSpPr>
          <p:nvPr/>
        </p:nvGrpSpPr>
        <p:grpSpPr bwMode="auto">
          <a:xfrm>
            <a:off x="3225800" y="1749425"/>
            <a:ext cx="698500" cy="382588"/>
            <a:chOff x="2421386" y="2692043"/>
            <a:chExt cx="332348" cy="382335"/>
          </a:xfrm>
        </p:grpSpPr>
        <p:sp>
          <p:nvSpPr>
            <p:cNvPr id="90" name="Oval 89"/>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91"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cxnSp>
        <p:nvCxnSpPr>
          <p:cNvPr id="119" name="Straight Connector 118"/>
          <p:cNvCxnSpPr/>
          <p:nvPr/>
        </p:nvCxnSpPr>
        <p:spPr>
          <a:xfrm flipV="1">
            <a:off x="3022600" y="2500313"/>
            <a:ext cx="369888" cy="217489"/>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12" idx="0"/>
          </p:cNvCxnSpPr>
          <p:nvPr/>
        </p:nvCxnSpPr>
        <p:spPr>
          <a:xfrm flipV="1">
            <a:off x="2917826" y="2132013"/>
            <a:ext cx="436564" cy="50323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4406900" y="2454275"/>
            <a:ext cx="433388" cy="263525"/>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29" idx="0"/>
          </p:cNvCxnSpPr>
          <p:nvPr/>
        </p:nvCxnSpPr>
        <p:spPr>
          <a:xfrm rot="5400000" flipH="1" flipV="1">
            <a:off x="4286250" y="2070100"/>
            <a:ext cx="577850" cy="552450"/>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3874405" y="2511425"/>
            <a:ext cx="291195" cy="180975"/>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a:endCxn id="29" idx="0"/>
          </p:cNvCxnSpPr>
          <p:nvPr/>
        </p:nvCxnSpPr>
        <p:spPr>
          <a:xfrm>
            <a:off x="3727450" y="2118757"/>
            <a:ext cx="571501" cy="516493"/>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5173663" y="2454275"/>
            <a:ext cx="388937" cy="250825"/>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46" idx="0"/>
          </p:cNvCxnSpPr>
          <p:nvPr/>
        </p:nvCxnSpPr>
        <p:spPr>
          <a:xfrm rot="16200000" flipV="1">
            <a:off x="5113338" y="2062162"/>
            <a:ext cx="565150" cy="581025"/>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a:stCxn id="46" idx="3"/>
            <a:endCxn id="177" idx="1"/>
          </p:cNvCxnSpPr>
          <p:nvPr/>
        </p:nvCxnSpPr>
        <p:spPr>
          <a:xfrm flipV="1">
            <a:off x="5853113" y="2696091"/>
            <a:ext cx="77789" cy="124103"/>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a:endCxn id="180" idx="1"/>
          </p:cNvCxnSpPr>
          <p:nvPr/>
        </p:nvCxnSpPr>
        <p:spPr>
          <a:xfrm flipV="1">
            <a:off x="5791200" y="2316679"/>
            <a:ext cx="552452" cy="401122"/>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177" idx="2"/>
            <a:endCxn id="52" idx="0"/>
          </p:cNvCxnSpPr>
          <p:nvPr/>
        </p:nvCxnSpPr>
        <p:spPr>
          <a:xfrm>
            <a:off x="6280151" y="2880757"/>
            <a:ext cx="9525" cy="179943"/>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6388100" y="2454275"/>
            <a:ext cx="469900" cy="695326"/>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a:endCxn id="55" idx="2"/>
          </p:cNvCxnSpPr>
          <p:nvPr/>
        </p:nvCxnSpPr>
        <p:spPr>
          <a:xfrm flipV="1">
            <a:off x="5676900" y="4379913"/>
            <a:ext cx="612775" cy="598487"/>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5732463" y="4318000"/>
            <a:ext cx="439737" cy="231775"/>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6375400" y="3860800"/>
            <a:ext cx="317500" cy="241300"/>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6388100" y="3340100"/>
            <a:ext cx="330200" cy="27940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52" idx="3"/>
          </p:cNvCxnSpPr>
          <p:nvPr/>
        </p:nvCxnSpPr>
        <p:spPr>
          <a:xfrm>
            <a:off x="6456363" y="3244850"/>
            <a:ext cx="757237" cy="374650"/>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55" idx="3"/>
          </p:cNvCxnSpPr>
          <p:nvPr/>
        </p:nvCxnSpPr>
        <p:spPr>
          <a:xfrm flipV="1">
            <a:off x="6456363" y="3860800"/>
            <a:ext cx="757237" cy="334169"/>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5016500" y="4318000"/>
            <a:ext cx="382588" cy="231775"/>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a:stCxn id="38" idx="2"/>
          </p:cNvCxnSpPr>
          <p:nvPr/>
        </p:nvCxnSpPr>
        <p:spPr>
          <a:xfrm rot="16200000" flipH="1">
            <a:off x="4888706" y="4393407"/>
            <a:ext cx="585787" cy="558800"/>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4373563" y="4305300"/>
            <a:ext cx="414337" cy="244475"/>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a:endCxn id="38" idx="2"/>
          </p:cNvCxnSpPr>
          <p:nvPr/>
        </p:nvCxnSpPr>
        <p:spPr>
          <a:xfrm rot="5400000" flipH="1" flipV="1">
            <a:off x="4310856" y="4387057"/>
            <a:ext cx="598487" cy="584200"/>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2722563" y="4305300"/>
            <a:ext cx="693737" cy="358775"/>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211" idx="3"/>
            <a:endCxn id="21" idx="1"/>
          </p:cNvCxnSpPr>
          <p:nvPr/>
        </p:nvCxnSpPr>
        <p:spPr>
          <a:xfrm flipV="1">
            <a:off x="3265488" y="4194969"/>
            <a:ext cx="88901" cy="28297"/>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2528888" y="2946400"/>
            <a:ext cx="252412" cy="190500"/>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a:endCxn id="11" idx="2"/>
          </p:cNvCxnSpPr>
          <p:nvPr/>
        </p:nvCxnSpPr>
        <p:spPr>
          <a:xfrm flipV="1">
            <a:off x="1993900" y="2824957"/>
            <a:ext cx="757238" cy="337343"/>
          </a:xfrm>
          <a:prstGeom prst="line">
            <a:avLst/>
          </a:prstGeom>
          <a:ln w="28575" cmpd="sng">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528888" y="3405188"/>
            <a:ext cx="277812" cy="214312"/>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a:endCxn id="15" idx="2"/>
          </p:cNvCxnSpPr>
          <p:nvPr/>
        </p:nvCxnSpPr>
        <p:spPr>
          <a:xfrm rot="16200000" flipV="1">
            <a:off x="2810669" y="4010819"/>
            <a:ext cx="219075" cy="7937"/>
          </a:xfrm>
          <a:prstGeom prst="line">
            <a:avLst/>
          </a:prstGeom>
          <a:ln w="571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2286000" y="3848102"/>
            <a:ext cx="520700" cy="701673"/>
          </a:xfrm>
          <a:prstGeom prst="line">
            <a:avLst/>
          </a:pr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a:endCxn id="15" idx="1"/>
          </p:cNvCxnSpPr>
          <p:nvPr/>
        </p:nvCxnSpPr>
        <p:spPr>
          <a:xfrm>
            <a:off x="1993900" y="3390900"/>
            <a:ext cx="755651" cy="329407"/>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rot="10800000">
            <a:off x="3619500" y="4305300"/>
            <a:ext cx="420688" cy="244475"/>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a:stCxn id="21" idx="2"/>
          </p:cNvCxnSpPr>
          <p:nvPr/>
        </p:nvCxnSpPr>
        <p:spPr>
          <a:xfrm rot="16200000" flipH="1">
            <a:off x="3525044" y="4375944"/>
            <a:ext cx="573087" cy="581025"/>
          </a:xfrm>
          <a:prstGeom prst="line">
            <a:avLst/>
          </a:prstGeom>
          <a:ln w="571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53" name="Group 279"/>
          <p:cNvGrpSpPr>
            <a:grpSpLocks/>
          </p:cNvGrpSpPr>
          <p:nvPr/>
        </p:nvGrpSpPr>
        <p:grpSpPr bwMode="auto">
          <a:xfrm>
            <a:off x="4654550" y="1687511"/>
            <a:ext cx="698500" cy="382588"/>
            <a:chOff x="2421386" y="2692043"/>
            <a:chExt cx="332348" cy="382335"/>
          </a:xfrm>
        </p:grpSpPr>
        <p:sp>
          <p:nvSpPr>
            <p:cNvPr id="154" name="Oval 153"/>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55"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56" name="Group 279"/>
          <p:cNvGrpSpPr>
            <a:grpSpLocks/>
          </p:cNvGrpSpPr>
          <p:nvPr/>
        </p:nvGrpSpPr>
        <p:grpSpPr bwMode="auto">
          <a:xfrm>
            <a:off x="3270249" y="2173286"/>
            <a:ext cx="698500" cy="382588"/>
            <a:chOff x="2421386" y="2692043"/>
            <a:chExt cx="332348" cy="382335"/>
          </a:xfrm>
        </p:grpSpPr>
        <p:sp>
          <p:nvSpPr>
            <p:cNvPr id="157" name="Oval 156"/>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58"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62" name="Group 279"/>
          <p:cNvGrpSpPr>
            <a:grpSpLocks/>
          </p:cNvGrpSpPr>
          <p:nvPr/>
        </p:nvGrpSpPr>
        <p:grpSpPr bwMode="auto">
          <a:xfrm>
            <a:off x="2044700" y="3046412"/>
            <a:ext cx="698500" cy="382588"/>
            <a:chOff x="2421386" y="2692043"/>
            <a:chExt cx="332348" cy="382335"/>
          </a:xfrm>
        </p:grpSpPr>
        <p:sp>
          <p:nvSpPr>
            <p:cNvPr id="163" name="Oval 162"/>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64"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67" name="Group 279"/>
          <p:cNvGrpSpPr>
            <a:grpSpLocks/>
          </p:cNvGrpSpPr>
          <p:nvPr/>
        </p:nvGrpSpPr>
        <p:grpSpPr bwMode="auto">
          <a:xfrm>
            <a:off x="1371600" y="3046412"/>
            <a:ext cx="698500" cy="382588"/>
            <a:chOff x="2421386" y="2692043"/>
            <a:chExt cx="332348" cy="382335"/>
          </a:xfrm>
        </p:grpSpPr>
        <p:sp>
          <p:nvSpPr>
            <p:cNvPr id="168" name="Oval 167"/>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69"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72" name="Group 279"/>
          <p:cNvGrpSpPr>
            <a:grpSpLocks/>
          </p:cNvGrpSpPr>
          <p:nvPr/>
        </p:nvGrpSpPr>
        <p:grpSpPr bwMode="auto">
          <a:xfrm>
            <a:off x="4641852" y="2133600"/>
            <a:ext cx="698500" cy="382588"/>
            <a:chOff x="2421386" y="2692043"/>
            <a:chExt cx="332348" cy="382335"/>
          </a:xfrm>
        </p:grpSpPr>
        <p:sp>
          <p:nvSpPr>
            <p:cNvPr id="173" name="Oval 172"/>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74"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75" name="Group 279"/>
          <p:cNvGrpSpPr>
            <a:grpSpLocks/>
          </p:cNvGrpSpPr>
          <p:nvPr/>
        </p:nvGrpSpPr>
        <p:grpSpPr bwMode="auto">
          <a:xfrm>
            <a:off x="5930900" y="2511425"/>
            <a:ext cx="698500" cy="382588"/>
            <a:chOff x="2421386" y="2692043"/>
            <a:chExt cx="332348" cy="382335"/>
          </a:xfrm>
        </p:grpSpPr>
        <p:sp>
          <p:nvSpPr>
            <p:cNvPr id="176" name="Oval 175"/>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77"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78" name="Group 279"/>
          <p:cNvGrpSpPr>
            <a:grpSpLocks/>
          </p:cNvGrpSpPr>
          <p:nvPr/>
        </p:nvGrpSpPr>
        <p:grpSpPr bwMode="auto">
          <a:xfrm>
            <a:off x="6343650" y="2132013"/>
            <a:ext cx="698500" cy="382588"/>
            <a:chOff x="2421386" y="2692043"/>
            <a:chExt cx="332348" cy="382335"/>
          </a:xfrm>
        </p:grpSpPr>
        <p:sp>
          <p:nvSpPr>
            <p:cNvPr id="179" name="Oval 178"/>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80"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90" name="Group 279"/>
          <p:cNvGrpSpPr>
            <a:grpSpLocks/>
          </p:cNvGrpSpPr>
          <p:nvPr/>
        </p:nvGrpSpPr>
        <p:grpSpPr bwMode="auto">
          <a:xfrm>
            <a:off x="6477000" y="3505200"/>
            <a:ext cx="698500" cy="382588"/>
            <a:chOff x="2421386" y="2692043"/>
            <a:chExt cx="332348" cy="382335"/>
          </a:xfrm>
        </p:grpSpPr>
        <p:sp>
          <p:nvSpPr>
            <p:cNvPr id="191" name="Oval 190"/>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92"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93" name="Group 279"/>
          <p:cNvGrpSpPr>
            <a:grpSpLocks/>
          </p:cNvGrpSpPr>
          <p:nvPr/>
        </p:nvGrpSpPr>
        <p:grpSpPr bwMode="auto">
          <a:xfrm>
            <a:off x="7150100" y="3505200"/>
            <a:ext cx="698500" cy="382588"/>
            <a:chOff x="2421386" y="2692043"/>
            <a:chExt cx="332348" cy="382335"/>
          </a:xfrm>
        </p:grpSpPr>
        <p:sp>
          <p:nvSpPr>
            <p:cNvPr id="194" name="Oval 193"/>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95"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197" name="Group 279"/>
          <p:cNvGrpSpPr>
            <a:grpSpLocks/>
          </p:cNvGrpSpPr>
          <p:nvPr/>
        </p:nvGrpSpPr>
        <p:grpSpPr bwMode="auto">
          <a:xfrm>
            <a:off x="5257800" y="4444206"/>
            <a:ext cx="698500" cy="382588"/>
            <a:chOff x="2421386" y="2692043"/>
            <a:chExt cx="332348" cy="382335"/>
          </a:xfrm>
        </p:grpSpPr>
        <p:sp>
          <p:nvSpPr>
            <p:cNvPr id="198" name="Oval 197"/>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199"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0" name="Group 279"/>
          <p:cNvGrpSpPr>
            <a:grpSpLocks/>
          </p:cNvGrpSpPr>
          <p:nvPr/>
        </p:nvGrpSpPr>
        <p:grpSpPr bwMode="auto">
          <a:xfrm>
            <a:off x="3886200" y="4419600"/>
            <a:ext cx="698500" cy="382588"/>
            <a:chOff x="2421386" y="2692043"/>
            <a:chExt cx="332348" cy="382335"/>
          </a:xfrm>
        </p:grpSpPr>
        <p:sp>
          <p:nvSpPr>
            <p:cNvPr id="201" name="Oval 200"/>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02"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3" name="Group 279"/>
          <p:cNvGrpSpPr>
            <a:grpSpLocks/>
          </p:cNvGrpSpPr>
          <p:nvPr/>
        </p:nvGrpSpPr>
        <p:grpSpPr bwMode="auto">
          <a:xfrm>
            <a:off x="5232400" y="4876800"/>
            <a:ext cx="698500" cy="382588"/>
            <a:chOff x="2421386" y="2692043"/>
            <a:chExt cx="332348" cy="382335"/>
          </a:xfrm>
        </p:grpSpPr>
        <p:sp>
          <p:nvSpPr>
            <p:cNvPr id="204" name="Oval 203"/>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05"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6" name="Group 279"/>
          <p:cNvGrpSpPr>
            <a:grpSpLocks/>
          </p:cNvGrpSpPr>
          <p:nvPr/>
        </p:nvGrpSpPr>
        <p:grpSpPr bwMode="auto">
          <a:xfrm>
            <a:off x="3873500" y="4875212"/>
            <a:ext cx="698500" cy="382588"/>
            <a:chOff x="2421386" y="2692043"/>
            <a:chExt cx="332348" cy="382335"/>
          </a:xfrm>
        </p:grpSpPr>
        <p:sp>
          <p:nvSpPr>
            <p:cNvPr id="207" name="Oval 206"/>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08"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09" name="Group 279"/>
          <p:cNvGrpSpPr>
            <a:grpSpLocks/>
          </p:cNvGrpSpPr>
          <p:nvPr/>
        </p:nvGrpSpPr>
        <p:grpSpPr bwMode="auto">
          <a:xfrm>
            <a:off x="2566988" y="4038600"/>
            <a:ext cx="698500" cy="382588"/>
            <a:chOff x="2421386" y="2692043"/>
            <a:chExt cx="332348" cy="382335"/>
          </a:xfrm>
        </p:grpSpPr>
        <p:sp>
          <p:nvSpPr>
            <p:cNvPr id="210" name="Oval 209"/>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11"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grpSp>
        <p:nvGrpSpPr>
          <p:cNvPr id="212" name="Group 279"/>
          <p:cNvGrpSpPr>
            <a:grpSpLocks/>
          </p:cNvGrpSpPr>
          <p:nvPr/>
        </p:nvGrpSpPr>
        <p:grpSpPr bwMode="auto">
          <a:xfrm>
            <a:off x="2057400" y="4419600"/>
            <a:ext cx="698500" cy="382588"/>
            <a:chOff x="2421386" y="2692043"/>
            <a:chExt cx="332348" cy="382335"/>
          </a:xfrm>
        </p:grpSpPr>
        <p:sp>
          <p:nvSpPr>
            <p:cNvPr id="213" name="Oval 212"/>
            <p:cNvSpPr/>
            <p:nvPr/>
          </p:nvSpPr>
          <p:spPr>
            <a:xfrm>
              <a:off x="2421386" y="2765020"/>
              <a:ext cx="308608" cy="3093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endParaRPr>
            </a:p>
          </p:txBody>
        </p:sp>
        <p:sp>
          <p:nvSpPr>
            <p:cNvPr id="214" name="TextBox 281"/>
            <p:cNvSpPr txBox="1">
              <a:spLocks noChangeArrowheads="1"/>
            </p:cNvSpPr>
            <p:nvPr/>
          </p:nvSpPr>
          <p:spPr bwMode="auto">
            <a:xfrm>
              <a:off x="2421387" y="2692043"/>
              <a:ext cx="332347" cy="3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EB</a:t>
              </a:r>
              <a:endParaRPr lang="en-US" sz="1800" dirty="0"/>
            </a:p>
          </p:txBody>
        </p:sp>
      </p:grpSp>
      <p:sp>
        <p:nvSpPr>
          <p:cNvPr id="2" name="TextBox 1"/>
          <p:cNvSpPr txBox="1"/>
          <p:nvPr/>
        </p:nvSpPr>
        <p:spPr>
          <a:xfrm>
            <a:off x="457200" y="5519738"/>
            <a:ext cx="4394200" cy="646331"/>
          </a:xfrm>
          <a:prstGeom prst="rect">
            <a:avLst/>
          </a:prstGeom>
          <a:noFill/>
        </p:spPr>
        <p:txBody>
          <a:bodyPr wrap="square" rtlCol="0">
            <a:spAutoFit/>
          </a:bodyPr>
          <a:lstStyle/>
          <a:p>
            <a:r>
              <a:rPr lang="en-US" dirty="0" smtClean="0"/>
              <a:t>R </a:t>
            </a:r>
            <a:r>
              <a:rPr lang="en-US" dirty="0"/>
              <a:t>= </a:t>
            </a:r>
            <a:r>
              <a:rPr lang="en-US" dirty="0" smtClean="0"/>
              <a:t>RBridge (TRILL switch)</a:t>
            </a:r>
            <a:endParaRPr lang="en-US" dirty="0"/>
          </a:p>
          <a:p>
            <a:r>
              <a:rPr lang="en-US" dirty="0"/>
              <a:t>Spanning Tree terminated by </a:t>
            </a:r>
            <a:r>
              <a:rPr lang="en-US" dirty="0" smtClean="0"/>
              <a:t>RBridges</a:t>
            </a:r>
            <a:endParaRPr lang="en-US" dirty="0"/>
          </a:p>
        </p:txBody>
      </p:sp>
    </p:spTree>
    <p:extLst>
      <p:ext uri="{BB962C8B-B14F-4D97-AF65-F5344CB8AC3E}">
        <p14:creationId xmlns:p14="http://schemas.microsoft.com/office/powerpoint/2010/main" val="8561293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p:txBody>
          <a:bodyPr>
            <a:noAutofit/>
          </a:bodyPr>
          <a:lstStyle/>
          <a:p>
            <a:pPr eaLnBrk="1" hangingPunct="1">
              <a:defRPr/>
            </a:pPr>
            <a:r>
              <a:rPr lang="en-US" sz="4000" b="1" dirty="0" smtClean="0">
                <a:solidFill>
                  <a:srgbClr val="0000FF"/>
                </a:solidFill>
                <a:ea typeface="ＭＳ Ｐゴシック" charset="-128"/>
                <a:cs typeface="ＭＳ Ｐゴシック" charset="-128"/>
              </a:rPr>
              <a:t>Unicast Least </a:t>
            </a:r>
            <a:r>
              <a:rPr lang="en-US" sz="4000" b="1" dirty="0">
                <a:solidFill>
                  <a:srgbClr val="0000FF"/>
                </a:solidFill>
                <a:ea typeface="ＭＳ Ｐゴシック" charset="-128"/>
                <a:cs typeface="ＭＳ Ｐゴシック" charset="-128"/>
              </a:rPr>
              <a:t>Cost Paths</a:t>
            </a:r>
            <a:endParaRPr lang="en-US" sz="4000" b="1" dirty="0" smtClean="0">
              <a:solidFill>
                <a:srgbClr val="0000FF"/>
              </a:solidFill>
              <a:ea typeface="ＭＳ Ｐゴシック" charset="-128"/>
              <a:cs typeface="ＭＳ Ｐゴシック" charset="-128"/>
            </a:endParaRPr>
          </a:p>
        </p:txBody>
      </p:sp>
      <p:sp>
        <p:nvSpPr>
          <p:cNvPr id="28675"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8676" name="Slide Number Placeholder 3"/>
          <p:cNvSpPr>
            <a:spLocks noGrp="1"/>
          </p:cNvSpPr>
          <p:nvPr>
            <p:ph type="sldNum" sz="quarter" idx="12"/>
          </p:nvPr>
        </p:nvSpPr>
        <p:spPr bwMode="auto">
          <a:noFill/>
          <a:ln>
            <a:miter lim="800000"/>
            <a:headEnd/>
            <a:tailEnd/>
          </a:ln>
        </p:spPr>
        <p:txBody>
          <a:bodyPr/>
          <a:lstStyle/>
          <a:p>
            <a:fld id="{175BFDA7-B8F5-4038-A0B0-3BA8BE96F413}" type="slidenum">
              <a:rPr lang="en-US"/>
              <a:pPr/>
              <a:t>11</a:t>
            </a:fld>
            <a:endParaRPr lang="en-US" dirty="0"/>
          </a:p>
        </p:txBody>
      </p:sp>
      <p:cxnSp>
        <p:nvCxnSpPr>
          <p:cNvPr id="5" name="Straight Connector 4"/>
          <p:cNvCxnSpPr>
            <a:cxnSpLocks noChangeShapeType="1"/>
          </p:cNvCxnSpPr>
          <p:nvPr/>
        </p:nvCxnSpPr>
        <p:spPr bwMode="auto">
          <a:xfrm rot="5400000" flipH="1" flipV="1">
            <a:off x="3687763" y="2917825"/>
            <a:ext cx="273050" cy="0"/>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6" name="Straight Connector 5"/>
          <p:cNvCxnSpPr>
            <a:cxnSpLocks noChangeShapeType="1"/>
          </p:cNvCxnSpPr>
          <p:nvPr/>
        </p:nvCxnSpPr>
        <p:spPr bwMode="auto">
          <a:xfrm rot="5400000" flipH="1" flipV="1">
            <a:off x="2189163" y="3086100"/>
            <a:ext cx="1676400" cy="1066800"/>
          </a:xfrm>
          <a:prstGeom prst="line">
            <a:avLst/>
          </a:prstGeom>
          <a:noFill/>
          <a:ln w="38100">
            <a:solidFill>
              <a:srgbClr val="000000"/>
            </a:solidFill>
            <a:round/>
            <a:headEnd/>
            <a:tailEnd/>
          </a:ln>
          <a:effectLst>
            <a:outerShdw dist="25000" dir="5400000" rotWithShape="0">
              <a:srgbClr val="808080">
                <a:alpha val="39999"/>
              </a:srgbClr>
            </a:outerShdw>
          </a:effectLst>
        </p:spPr>
      </p:cxnSp>
      <p:cxnSp>
        <p:nvCxnSpPr>
          <p:cNvPr id="7" name="Straight Connector 6"/>
          <p:cNvCxnSpPr>
            <a:cxnSpLocks noChangeShapeType="1"/>
          </p:cNvCxnSpPr>
          <p:nvPr/>
        </p:nvCxnSpPr>
        <p:spPr bwMode="auto">
          <a:xfrm rot="16200000" flipV="1">
            <a:off x="3812382" y="3036094"/>
            <a:ext cx="1677987" cy="1165225"/>
          </a:xfrm>
          <a:prstGeom prst="line">
            <a:avLst/>
          </a:prstGeom>
          <a:noFill/>
          <a:ln w="38100">
            <a:solidFill>
              <a:srgbClr val="000000"/>
            </a:solidFill>
            <a:round/>
            <a:headEnd/>
            <a:tailEnd/>
          </a:ln>
          <a:effectLst>
            <a:outerShdw dist="25000" dir="5400000" rotWithShape="0">
              <a:srgbClr val="808080">
                <a:alpha val="39999"/>
              </a:srgbClr>
            </a:outerShdw>
          </a:effectLst>
        </p:spPr>
      </p:cxnSp>
      <p:cxnSp>
        <p:nvCxnSpPr>
          <p:cNvPr id="8" name="Straight Connector 7"/>
          <p:cNvCxnSpPr>
            <a:cxnSpLocks noChangeShapeType="1"/>
            <a:endCxn id="28708" idx="3"/>
          </p:cNvCxnSpPr>
          <p:nvPr/>
        </p:nvCxnSpPr>
        <p:spPr bwMode="auto">
          <a:xfrm rot="10800000">
            <a:off x="2552700" y="4643438"/>
            <a:ext cx="2681288" cy="0"/>
          </a:xfrm>
          <a:prstGeom prst="line">
            <a:avLst/>
          </a:prstGeom>
          <a:noFill/>
          <a:ln w="38100">
            <a:solidFill>
              <a:srgbClr val="000000"/>
            </a:solidFill>
            <a:round/>
            <a:headEnd/>
            <a:tailEnd/>
          </a:ln>
          <a:effectLst>
            <a:outerShdw dist="25000" dir="5400000" rotWithShape="0">
              <a:srgbClr val="808080">
                <a:alpha val="39999"/>
              </a:srgbClr>
            </a:outerShdw>
          </a:effectLst>
        </p:spPr>
      </p:cxnSp>
      <p:cxnSp>
        <p:nvCxnSpPr>
          <p:cNvPr id="9" name="Straight Connector 8"/>
          <p:cNvCxnSpPr>
            <a:cxnSpLocks noChangeShapeType="1"/>
            <a:stCxn id="28709" idx="0"/>
            <a:endCxn id="10" idx="4"/>
          </p:cNvCxnSpPr>
          <p:nvPr/>
        </p:nvCxnSpPr>
        <p:spPr bwMode="auto">
          <a:xfrm rot="5400000" flipH="1" flipV="1">
            <a:off x="3669506" y="2258219"/>
            <a:ext cx="306388"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0" name="Oval 9"/>
          <p:cNvSpPr>
            <a:spLocks noChangeArrowheads="1"/>
          </p:cNvSpPr>
          <p:nvPr/>
        </p:nvSpPr>
        <p:spPr bwMode="auto">
          <a:xfrm>
            <a:off x="3713163" y="1876425"/>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1" name="Straight Connector 10"/>
          <p:cNvCxnSpPr>
            <a:cxnSpLocks noChangeShapeType="1"/>
          </p:cNvCxnSpPr>
          <p:nvPr/>
        </p:nvCxnSpPr>
        <p:spPr bwMode="auto">
          <a:xfrm rot="5400000" flipH="1" flipV="1">
            <a:off x="5381625" y="4321175"/>
            <a:ext cx="2730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2" name="Oval 11"/>
          <p:cNvSpPr>
            <a:spLocks noChangeArrowheads="1"/>
          </p:cNvSpPr>
          <p:nvPr/>
        </p:nvSpPr>
        <p:spPr bwMode="auto">
          <a:xfrm>
            <a:off x="5408613" y="3971925"/>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3" name="Straight Connector 12"/>
          <p:cNvCxnSpPr>
            <a:cxnSpLocks noChangeShapeType="1"/>
          </p:cNvCxnSpPr>
          <p:nvPr/>
        </p:nvCxnSpPr>
        <p:spPr bwMode="auto">
          <a:xfrm rot="5400000" flipH="1" flipV="1">
            <a:off x="2087563" y="4314825"/>
            <a:ext cx="2730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4" name="Oval 13"/>
          <p:cNvSpPr>
            <a:spLocks noChangeArrowheads="1"/>
          </p:cNvSpPr>
          <p:nvPr/>
        </p:nvSpPr>
        <p:spPr bwMode="auto">
          <a:xfrm>
            <a:off x="2114550" y="39497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5" name="Straight Connector 14"/>
          <p:cNvCxnSpPr>
            <a:cxnSpLocks noChangeShapeType="1"/>
          </p:cNvCxnSpPr>
          <p:nvPr/>
        </p:nvCxnSpPr>
        <p:spPr bwMode="auto">
          <a:xfrm rot="10800000" flipV="1">
            <a:off x="4102100" y="2595563"/>
            <a:ext cx="3111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6" name="Oval 15"/>
          <p:cNvSpPr>
            <a:spLocks noChangeArrowheads="1"/>
          </p:cNvSpPr>
          <p:nvPr/>
        </p:nvSpPr>
        <p:spPr bwMode="auto">
          <a:xfrm>
            <a:off x="4379913" y="2481263"/>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7" name="Straight Connector 16"/>
          <p:cNvCxnSpPr>
            <a:cxnSpLocks noChangeShapeType="1"/>
          </p:cNvCxnSpPr>
          <p:nvPr/>
        </p:nvCxnSpPr>
        <p:spPr bwMode="auto">
          <a:xfrm rot="10800000" flipV="1">
            <a:off x="1682750" y="4641850"/>
            <a:ext cx="312738"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8" name="Oval 17"/>
          <p:cNvSpPr>
            <a:spLocks noChangeArrowheads="1"/>
          </p:cNvSpPr>
          <p:nvPr/>
        </p:nvSpPr>
        <p:spPr bwMode="auto">
          <a:xfrm>
            <a:off x="1465263" y="452913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9" name="Straight Connector 18"/>
          <p:cNvCxnSpPr>
            <a:cxnSpLocks noChangeShapeType="1"/>
          </p:cNvCxnSpPr>
          <p:nvPr/>
        </p:nvCxnSpPr>
        <p:spPr bwMode="auto">
          <a:xfrm rot="10800000" flipV="1">
            <a:off x="3249613" y="2617788"/>
            <a:ext cx="3111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20" name="Oval 19"/>
          <p:cNvSpPr>
            <a:spLocks noChangeArrowheads="1"/>
          </p:cNvSpPr>
          <p:nvPr/>
        </p:nvSpPr>
        <p:spPr bwMode="auto">
          <a:xfrm>
            <a:off x="3030538" y="2481263"/>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28693" name="TextBox 42"/>
          <p:cNvSpPr txBox="1">
            <a:spLocks noChangeArrowheads="1"/>
          </p:cNvSpPr>
          <p:nvPr/>
        </p:nvSpPr>
        <p:spPr bwMode="auto">
          <a:xfrm>
            <a:off x="5156200" y="4457700"/>
            <a:ext cx="585788" cy="369888"/>
          </a:xfrm>
          <a:prstGeom prst="rect">
            <a:avLst/>
          </a:prstGeom>
          <a:solidFill>
            <a:schemeClr val="bg1"/>
          </a:solidFill>
          <a:ln w="28575">
            <a:solidFill>
              <a:schemeClr val="tx1"/>
            </a:solidFill>
            <a:round/>
            <a:headEnd/>
            <a:tailEnd/>
          </a:ln>
        </p:spPr>
        <p:txBody>
          <a:bodyPr>
            <a:spAutoFit/>
          </a:bodyPr>
          <a:lstStyle/>
          <a:p>
            <a:r>
              <a:rPr lang="en-US" b="1" dirty="0">
                <a:latin typeface="Calibri" charset="0"/>
              </a:rPr>
              <a:t>RB2</a:t>
            </a:r>
          </a:p>
        </p:txBody>
      </p:sp>
      <p:cxnSp>
        <p:nvCxnSpPr>
          <p:cNvPr id="22" name="Straight Connector 21"/>
          <p:cNvCxnSpPr>
            <a:cxnSpLocks noChangeShapeType="1"/>
          </p:cNvCxnSpPr>
          <p:nvPr/>
        </p:nvCxnSpPr>
        <p:spPr bwMode="auto">
          <a:xfrm rot="10800000" flipV="1">
            <a:off x="1635125" y="4791075"/>
            <a:ext cx="312738" cy="250825"/>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23" name="Oval 22"/>
          <p:cNvSpPr>
            <a:spLocks noChangeArrowheads="1"/>
          </p:cNvSpPr>
          <p:nvPr/>
        </p:nvSpPr>
        <p:spPr bwMode="auto">
          <a:xfrm>
            <a:off x="1541463" y="49784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4" name="Straight Connector 23"/>
          <p:cNvCxnSpPr>
            <a:cxnSpLocks noChangeShapeType="1"/>
            <a:stCxn id="25" idx="5"/>
          </p:cNvCxnSpPr>
          <p:nvPr/>
        </p:nvCxnSpPr>
        <p:spPr bwMode="auto">
          <a:xfrm rot="16200000" flipH="1">
            <a:off x="1770857" y="4269581"/>
            <a:ext cx="209550" cy="233363"/>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25" name="Oval 24"/>
          <p:cNvSpPr>
            <a:spLocks noChangeArrowheads="1"/>
          </p:cNvSpPr>
          <p:nvPr/>
        </p:nvSpPr>
        <p:spPr bwMode="auto">
          <a:xfrm>
            <a:off x="1573213" y="4086225"/>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6" name="Straight Connector 25"/>
          <p:cNvCxnSpPr>
            <a:cxnSpLocks noChangeShapeType="1"/>
            <a:stCxn id="27" idx="5"/>
          </p:cNvCxnSpPr>
          <p:nvPr/>
        </p:nvCxnSpPr>
        <p:spPr bwMode="auto">
          <a:xfrm rot="16200000" flipH="1">
            <a:off x="3375025" y="2225675"/>
            <a:ext cx="214313" cy="157163"/>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27" name="Oval 26"/>
          <p:cNvSpPr>
            <a:spLocks noChangeArrowheads="1"/>
          </p:cNvSpPr>
          <p:nvPr/>
        </p:nvSpPr>
        <p:spPr bwMode="auto">
          <a:xfrm>
            <a:off x="3219450" y="2001838"/>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8" name="Straight Connector 27"/>
          <p:cNvCxnSpPr>
            <a:cxnSpLocks noChangeShapeType="1"/>
            <a:stCxn id="29" idx="3"/>
          </p:cNvCxnSpPr>
          <p:nvPr/>
        </p:nvCxnSpPr>
        <p:spPr bwMode="auto">
          <a:xfrm rot="5400000">
            <a:off x="4035425" y="2219326"/>
            <a:ext cx="225425" cy="15875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29" name="Oval 28"/>
          <p:cNvSpPr>
            <a:spLocks noChangeArrowheads="1"/>
          </p:cNvSpPr>
          <p:nvPr/>
        </p:nvSpPr>
        <p:spPr bwMode="auto">
          <a:xfrm>
            <a:off x="4194175" y="1990725"/>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0" name="Straight Connector 29"/>
          <p:cNvCxnSpPr>
            <a:cxnSpLocks noChangeShapeType="1"/>
            <a:stCxn id="31" idx="3"/>
          </p:cNvCxnSpPr>
          <p:nvPr/>
        </p:nvCxnSpPr>
        <p:spPr bwMode="auto">
          <a:xfrm rot="5400000">
            <a:off x="5715794" y="4290219"/>
            <a:ext cx="176212" cy="15875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31" name="Oval 30"/>
          <p:cNvSpPr>
            <a:spLocks noChangeArrowheads="1"/>
          </p:cNvSpPr>
          <p:nvPr/>
        </p:nvSpPr>
        <p:spPr bwMode="auto">
          <a:xfrm>
            <a:off x="5849938" y="4086225"/>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2" name="Straight Connector 31"/>
          <p:cNvCxnSpPr>
            <a:cxnSpLocks noChangeShapeType="1"/>
            <a:stCxn id="33" idx="1"/>
          </p:cNvCxnSpPr>
          <p:nvPr/>
        </p:nvCxnSpPr>
        <p:spPr bwMode="auto">
          <a:xfrm rot="16200000" flipV="1">
            <a:off x="5703887" y="4811713"/>
            <a:ext cx="231775" cy="19050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33" name="Oval 32"/>
          <p:cNvSpPr>
            <a:spLocks noChangeArrowheads="1"/>
          </p:cNvSpPr>
          <p:nvPr/>
        </p:nvSpPr>
        <p:spPr bwMode="auto">
          <a:xfrm>
            <a:off x="5883275" y="498951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4" name="Oval 33"/>
          <p:cNvSpPr>
            <a:spLocks noChangeArrowheads="1"/>
          </p:cNvSpPr>
          <p:nvPr/>
        </p:nvSpPr>
        <p:spPr bwMode="auto">
          <a:xfrm>
            <a:off x="6145213" y="236696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28707" name="TextBox 136"/>
          <p:cNvSpPr txBox="1">
            <a:spLocks noChangeArrowheads="1"/>
          </p:cNvSpPr>
          <p:nvPr/>
        </p:nvSpPr>
        <p:spPr bwMode="auto">
          <a:xfrm>
            <a:off x="6362700" y="2243138"/>
            <a:ext cx="1981200" cy="368300"/>
          </a:xfrm>
          <a:prstGeom prst="rect">
            <a:avLst/>
          </a:prstGeom>
          <a:noFill/>
          <a:ln w="9525">
            <a:noFill/>
            <a:miter lim="800000"/>
            <a:headEnd/>
            <a:tailEnd/>
          </a:ln>
        </p:spPr>
        <p:txBody>
          <a:bodyPr>
            <a:spAutoFit/>
          </a:bodyPr>
          <a:lstStyle/>
          <a:p>
            <a:r>
              <a:rPr lang="en-US" dirty="0">
                <a:latin typeface="Calibri" charset="0"/>
              </a:rPr>
              <a:t>= end station</a:t>
            </a:r>
          </a:p>
        </p:txBody>
      </p:sp>
      <p:sp>
        <p:nvSpPr>
          <p:cNvPr id="28708" name="TextBox 43"/>
          <p:cNvSpPr txBox="1">
            <a:spLocks noChangeArrowheads="1"/>
          </p:cNvSpPr>
          <p:nvPr/>
        </p:nvSpPr>
        <p:spPr bwMode="auto">
          <a:xfrm>
            <a:off x="1943100" y="4457700"/>
            <a:ext cx="609600" cy="369888"/>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RB3</a:t>
            </a:r>
          </a:p>
        </p:txBody>
      </p:sp>
      <p:sp>
        <p:nvSpPr>
          <p:cNvPr id="28709" name="TextBox 41"/>
          <p:cNvSpPr txBox="1">
            <a:spLocks noChangeArrowheads="1"/>
          </p:cNvSpPr>
          <p:nvPr/>
        </p:nvSpPr>
        <p:spPr bwMode="auto">
          <a:xfrm>
            <a:off x="3517900" y="2411413"/>
            <a:ext cx="609600"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RB1</a:t>
            </a:r>
          </a:p>
        </p:txBody>
      </p:sp>
      <p:cxnSp>
        <p:nvCxnSpPr>
          <p:cNvPr id="38" name="Straight Connector 37"/>
          <p:cNvCxnSpPr>
            <a:cxnSpLocks noChangeShapeType="1"/>
            <a:stCxn id="39" idx="0"/>
          </p:cNvCxnSpPr>
          <p:nvPr/>
        </p:nvCxnSpPr>
        <p:spPr bwMode="auto">
          <a:xfrm rot="5400000" flipH="1" flipV="1">
            <a:off x="5360194" y="4947444"/>
            <a:ext cx="314325" cy="1587"/>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39" name="Oval 38"/>
          <p:cNvSpPr>
            <a:spLocks noChangeArrowheads="1"/>
          </p:cNvSpPr>
          <p:nvPr/>
        </p:nvSpPr>
        <p:spPr bwMode="auto">
          <a:xfrm>
            <a:off x="5408613" y="510381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40" name="Straight Connector 39"/>
          <p:cNvCxnSpPr>
            <a:cxnSpLocks noChangeShapeType="1"/>
          </p:cNvCxnSpPr>
          <p:nvPr/>
        </p:nvCxnSpPr>
        <p:spPr bwMode="auto">
          <a:xfrm rot="5400000" flipH="1" flipV="1">
            <a:off x="2085975" y="4951413"/>
            <a:ext cx="2730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41" name="Oval 40"/>
          <p:cNvSpPr>
            <a:spLocks noChangeArrowheads="1"/>
          </p:cNvSpPr>
          <p:nvPr/>
        </p:nvSpPr>
        <p:spPr bwMode="auto">
          <a:xfrm>
            <a:off x="2112963" y="50927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42" name="Straight Connector 41"/>
          <p:cNvCxnSpPr>
            <a:cxnSpLocks noChangeShapeType="1"/>
          </p:cNvCxnSpPr>
          <p:nvPr/>
        </p:nvCxnSpPr>
        <p:spPr bwMode="auto">
          <a:xfrm rot="10800000" flipV="1">
            <a:off x="4921250" y="4826000"/>
            <a:ext cx="312738" cy="250825"/>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43" name="Oval 42"/>
          <p:cNvSpPr>
            <a:spLocks noChangeArrowheads="1"/>
          </p:cNvSpPr>
          <p:nvPr/>
        </p:nvSpPr>
        <p:spPr bwMode="auto">
          <a:xfrm>
            <a:off x="4813300" y="496252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44" name="Straight Connector 43"/>
          <p:cNvCxnSpPr>
            <a:cxnSpLocks noChangeShapeType="1"/>
            <a:stCxn id="45" idx="1"/>
          </p:cNvCxnSpPr>
          <p:nvPr/>
        </p:nvCxnSpPr>
        <p:spPr bwMode="auto">
          <a:xfrm rot="16200000" flipV="1">
            <a:off x="2474913" y="4846638"/>
            <a:ext cx="171450" cy="15875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45" name="Oval 44"/>
          <p:cNvSpPr>
            <a:spLocks noChangeArrowheads="1"/>
          </p:cNvSpPr>
          <p:nvPr/>
        </p:nvSpPr>
        <p:spPr bwMode="auto">
          <a:xfrm>
            <a:off x="2608263" y="49784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46" name="Straight Connector 45"/>
          <p:cNvCxnSpPr>
            <a:cxnSpLocks noChangeShapeType="1"/>
          </p:cNvCxnSpPr>
          <p:nvPr/>
        </p:nvCxnSpPr>
        <p:spPr bwMode="auto">
          <a:xfrm rot="10800000" flipV="1">
            <a:off x="5757863" y="4641850"/>
            <a:ext cx="3111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47" name="Oval 46"/>
          <p:cNvSpPr>
            <a:spLocks noChangeArrowheads="1"/>
          </p:cNvSpPr>
          <p:nvPr/>
        </p:nvSpPr>
        <p:spPr bwMode="auto">
          <a:xfrm>
            <a:off x="6035675" y="4527550"/>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48" name="Oval 47"/>
          <p:cNvSpPr>
            <a:spLocks noChangeArrowheads="1"/>
          </p:cNvSpPr>
          <p:nvPr/>
        </p:nvSpPr>
        <p:spPr bwMode="auto">
          <a:xfrm>
            <a:off x="3714750" y="305911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28721" name="TextBox 48"/>
          <p:cNvSpPr txBox="1">
            <a:spLocks noChangeArrowheads="1"/>
          </p:cNvSpPr>
          <p:nvPr/>
        </p:nvSpPr>
        <p:spPr bwMode="auto">
          <a:xfrm>
            <a:off x="542925" y="5332413"/>
            <a:ext cx="8035925" cy="1077912"/>
          </a:xfrm>
          <a:prstGeom prst="rect">
            <a:avLst/>
          </a:prstGeom>
          <a:noFill/>
          <a:ln w="9525">
            <a:noFill/>
            <a:miter lim="800000"/>
            <a:headEnd/>
            <a:tailEnd/>
          </a:ln>
        </p:spPr>
        <p:txBody>
          <a:bodyPr>
            <a:spAutoFit/>
          </a:bodyPr>
          <a:lstStyle/>
          <a:p>
            <a:r>
              <a:rPr lang="en-US" sz="3200" dirty="0">
                <a:latin typeface="Century Schoolbook" charset="0"/>
              </a:rPr>
              <a:t>A three RBridge network: better performance using all facilities</a:t>
            </a:r>
          </a:p>
        </p:txBody>
      </p:sp>
      <p:sp>
        <p:nvSpPr>
          <p:cNvPr id="28722" name="Footer Placeholder 49"/>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2621481897"/>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r>
              <a:rPr lang="en-US" sz="4800" cap="none" dirty="0" smtClean="0">
                <a:solidFill>
                  <a:schemeClr val="tx1"/>
                </a:solidFill>
                <a:ea typeface="ＭＳ Ｐゴシック" charset="-128"/>
              </a:rPr>
              <a:t>CONTENTS</a:t>
            </a:r>
          </a:p>
        </p:txBody>
      </p:sp>
      <p:sp>
        <p:nvSpPr>
          <p:cNvPr id="2" name="Content Placeholder 1"/>
          <p:cNvSpPr>
            <a:spLocks noGrp="1"/>
          </p:cNvSpPr>
          <p:nvPr>
            <p:ph sz="quarter" idx="1"/>
          </p:nvPr>
        </p:nvSpPr>
        <p:spPr/>
        <p:txBody>
          <a:bodyPr/>
          <a:lstStyle/>
          <a:p>
            <a:r>
              <a:rPr lang="en-US" dirty="0" smtClean="0"/>
              <a:t>What is TRILL?</a:t>
            </a:r>
            <a:endParaRPr lang="en-US" dirty="0" smtClean="0"/>
          </a:p>
          <a:p>
            <a:r>
              <a:rPr lang="en-US" dirty="0" smtClean="0"/>
              <a:t>TRILL Features</a:t>
            </a:r>
          </a:p>
          <a:p>
            <a:r>
              <a:rPr lang="en-US" dirty="0" smtClean="0"/>
              <a:t>TRILL History</a:t>
            </a:r>
          </a:p>
          <a:p>
            <a:r>
              <a:rPr lang="en-US" dirty="0" smtClean="0"/>
              <a:t>Two </a:t>
            </a:r>
            <a:r>
              <a:rPr lang="en-US" dirty="0" smtClean="0"/>
              <a:t>TRILL Examples</a:t>
            </a:r>
            <a:endParaRPr lang="en-US" dirty="0" smtClean="0"/>
          </a:p>
          <a:p>
            <a:r>
              <a:rPr lang="en-US" dirty="0" smtClean="0"/>
              <a:t>TRILL Packet Headers</a:t>
            </a:r>
          </a:p>
          <a:p>
            <a:r>
              <a:rPr lang="en-US" dirty="0" smtClean="0"/>
              <a:t>Step-by-Step Processing Example</a:t>
            </a:r>
          </a:p>
          <a:p>
            <a:r>
              <a:rPr lang="en-US" dirty="0" smtClean="0"/>
              <a:t>Fine Grained </a:t>
            </a:r>
            <a:r>
              <a:rPr lang="en-US" dirty="0" smtClean="0"/>
              <a:t>Labeling</a:t>
            </a:r>
          </a:p>
        </p:txBody>
      </p:sp>
      <p:sp>
        <p:nvSpPr>
          <p:cNvPr id="3" name="Content Placeholder 2"/>
          <p:cNvSpPr>
            <a:spLocks noGrp="1"/>
          </p:cNvSpPr>
          <p:nvPr>
            <p:ph sz="quarter" idx="2"/>
          </p:nvPr>
        </p:nvSpPr>
        <p:spPr>
          <a:xfrm>
            <a:off x="4270248" y="2057400"/>
            <a:ext cx="3657600" cy="4114800"/>
          </a:xfrm>
        </p:spPr>
        <p:txBody>
          <a:bodyPr/>
          <a:lstStyle/>
          <a:p>
            <a:r>
              <a:rPr lang="en-US" dirty="0"/>
              <a:t>How </a:t>
            </a:r>
            <a:r>
              <a:rPr lang="en-US" dirty="0" smtClean="0"/>
              <a:t>TRILL Works</a:t>
            </a:r>
            <a:endParaRPr lang="en-US" dirty="0"/>
          </a:p>
          <a:p>
            <a:r>
              <a:rPr lang="en-US" dirty="0" smtClean="0"/>
              <a:t>Peering </a:t>
            </a:r>
            <a:r>
              <a:rPr lang="en-US" dirty="0" smtClean="0"/>
              <a:t>and Layers</a:t>
            </a:r>
          </a:p>
          <a:p>
            <a:r>
              <a:rPr lang="en-US" dirty="0" smtClean="0"/>
              <a:t>TRILL Support of DCB</a:t>
            </a:r>
            <a:endParaRPr lang="en-US" dirty="0" smtClean="0"/>
          </a:p>
          <a:p>
            <a:r>
              <a:rPr lang="en-US" dirty="0" smtClean="0"/>
              <a:t>TRILL OAM</a:t>
            </a:r>
          </a:p>
          <a:p>
            <a:r>
              <a:rPr lang="en-US" dirty="0" smtClean="0"/>
              <a:t>TRILL Products</a:t>
            </a:r>
          </a:p>
          <a:p>
            <a:r>
              <a:rPr lang="en-US" dirty="0" smtClean="0"/>
              <a:t>Comparisons</a:t>
            </a:r>
            <a:endParaRPr lang="en-US" dirty="0" smtClean="0"/>
          </a:p>
          <a:p>
            <a:r>
              <a:rPr lang="en-US" u="sng" dirty="0" smtClean="0"/>
              <a:t>Standardization and</a:t>
            </a:r>
            <a:r>
              <a:rPr lang="en-US" u="sng" dirty="0"/>
              <a:t> </a:t>
            </a:r>
            <a:r>
              <a:rPr lang="en-US" u="sng" dirty="0" smtClean="0"/>
              <a:t>References</a:t>
            </a:r>
            <a:endParaRPr lang="en-US" u="sng" dirty="0"/>
          </a:p>
        </p:txBody>
      </p:sp>
      <p:sp>
        <p:nvSpPr>
          <p:cNvPr id="19460" name="Date Placeholder 3"/>
          <p:cNvSpPr>
            <a:spLocks noGrp="1"/>
          </p:cNvSpPr>
          <p:nvPr>
            <p:ph type="dt" sz="half"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94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43904EAB-16E3-49E6-9BAC-5C3B8CB6F3D0}" type="slidenum">
              <a:rPr lang="en-US"/>
              <a:pPr/>
              <a:t>110</a:t>
            </a:fld>
            <a:endParaRPr lang="en-US" dirty="0"/>
          </a:p>
        </p:txBody>
      </p:sp>
    </p:spTree>
    <p:extLst>
      <p:ext uri="{BB962C8B-B14F-4D97-AF65-F5344CB8AC3E}">
        <p14:creationId xmlns:p14="http://schemas.microsoft.com/office/powerpoint/2010/main" val="1818935845"/>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solidFill>
                  <a:srgbClr val="0000FF"/>
                </a:solidFill>
              </a:rPr>
              <a:t>Standardization Status</a:t>
            </a:r>
            <a:endParaRPr lang="en-US" sz="4400" b="1" dirty="0">
              <a:solidFill>
                <a:srgbClr val="0000FF"/>
              </a:solidFill>
            </a:endParaRPr>
          </a:p>
        </p:txBody>
      </p:sp>
      <p:sp>
        <p:nvSpPr>
          <p:cNvPr id="3" name="Content Placeholder 2"/>
          <p:cNvSpPr>
            <a:spLocks noGrp="1"/>
          </p:cNvSpPr>
          <p:nvPr>
            <p:ph idx="1"/>
          </p:nvPr>
        </p:nvSpPr>
        <p:spPr>
          <a:xfrm>
            <a:off x="457200" y="1417638"/>
            <a:ext cx="8001000" cy="4906962"/>
          </a:xfrm>
        </p:spPr>
        <p:txBody>
          <a:bodyPr>
            <a:normAutofit fontScale="92500"/>
          </a:bodyPr>
          <a:lstStyle/>
          <a:p>
            <a:r>
              <a:rPr lang="en-US" sz="3000" dirty="0"/>
              <a:t>The TRILL protocol </a:t>
            </a:r>
            <a:r>
              <a:rPr lang="en-US" sz="3000" dirty="0" smtClean="0"/>
              <a:t>RFCs (</a:t>
            </a:r>
            <a:r>
              <a:rPr lang="en-US" sz="3000" b="1" dirty="0" smtClean="0">
                <a:solidFill>
                  <a:srgbClr val="000000"/>
                </a:solidFill>
              </a:rPr>
              <a:t>bo</a:t>
            </a:r>
            <a:r>
              <a:rPr lang="en-US" sz="3000" b="1" dirty="0" smtClean="0"/>
              <a:t>ld</a:t>
            </a:r>
            <a:r>
              <a:rPr lang="en-US" sz="3000" dirty="0" smtClean="0"/>
              <a:t> = </a:t>
            </a:r>
            <a:r>
              <a:rPr lang="en-US" sz="3000" dirty="0" err="1" smtClean="0"/>
              <a:t>stds</a:t>
            </a:r>
            <a:r>
              <a:rPr lang="en-US" sz="3000" dirty="0" smtClean="0"/>
              <a:t> track)</a:t>
            </a:r>
            <a:endParaRPr lang="en-US" sz="3000" dirty="0"/>
          </a:p>
          <a:p>
            <a:pPr lvl="1"/>
            <a:r>
              <a:rPr lang="en-US" sz="2400" dirty="0"/>
              <a:t>RFC 5556, “TRILL Problem and Applicability”</a:t>
            </a:r>
          </a:p>
          <a:p>
            <a:pPr lvl="1"/>
            <a:r>
              <a:rPr lang="en-US" sz="2600" b="1" dirty="0"/>
              <a:t>RFC 6325, “RBridges: TRILL </a:t>
            </a:r>
            <a:r>
              <a:rPr lang="en-US" sz="2600" b="1" dirty="0" smtClean="0"/>
              <a:t>Base</a:t>
            </a:r>
            <a:br>
              <a:rPr lang="en-US" sz="2600" b="1" dirty="0" smtClean="0"/>
            </a:br>
            <a:r>
              <a:rPr lang="en-US" sz="2600" b="1" dirty="0" smtClean="0"/>
              <a:t>                     </a:t>
            </a:r>
            <a:r>
              <a:rPr lang="en-US" sz="2600" b="1" dirty="0"/>
              <a:t>Protocol Specification”</a:t>
            </a:r>
          </a:p>
          <a:p>
            <a:pPr lvl="1"/>
            <a:r>
              <a:rPr lang="en-US" sz="2400" b="1" dirty="0"/>
              <a:t>RFC 6326, “TRILL Use of IS-IS”</a:t>
            </a:r>
          </a:p>
          <a:p>
            <a:pPr lvl="1"/>
            <a:r>
              <a:rPr lang="en-US" sz="2400" b="1" dirty="0"/>
              <a:t>RFC 6327, “RBridges: Adjacency”</a:t>
            </a:r>
          </a:p>
          <a:p>
            <a:pPr lvl="1"/>
            <a:r>
              <a:rPr lang="en-US" sz="2400" b="1" dirty="0"/>
              <a:t>RFC 6361, “TRILL over PPP”</a:t>
            </a:r>
            <a:endParaRPr lang="en-US" sz="3200" b="1" dirty="0"/>
          </a:p>
          <a:p>
            <a:pPr lvl="1"/>
            <a:r>
              <a:rPr lang="en-US" sz="2400" b="1" dirty="0"/>
              <a:t>RFC 6439, “RBridges: Appointed Forwarders”</a:t>
            </a:r>
          </a:p>
          <a:p>
            <a:pPr lvl="1"/>
            <a:r>
              <a:rPr lang="en-US" sz="2400" dirty="0"/>
              <a:t>RFC 6847, “FCoE over TRILL”</a:t>
            </a:r>
          </a:p>
          <a:p>
            <a:pPr lvl="1"/>
            <a:r>
              <a:rPr lang="en-US" sz="2400" b="1" dirty="0"/>
              <a:t>RFC 6850, “Definitions of Managed Objects </a:t>
            </a:r>
            <a:r>
              <a:rPr lang="en-US" sz="2400" b="1" dirty="0" smtClean="0"/>
              <a:t>for</a:t>
            </a:r>
            <a:br>
              <a:rPr lang="en-US" sz="2400" b="1" dirty="0" smtClean="0"/>
            </a:br>
            <a:r>
              <a:rPr lang="en-US" sz="2400" b="1" dirty="0" smtClean="0"/>
              <a:t>                    </a:t>
            </a:r>
            <a:r>
              <a:rPr lang="en-US" sz="2400" b="1" dirty="0"/>
              <a:t>RBridges” (MIB</a:t>
            </a:r>
            <a:r>
              <a:rPr lang="en-US" sz="2400" b="1" dirty="0" smtClean="0"/>
              <a:t>)</a:t>
            </a:r>
          </a:p>
          <a:p>
            <a:pPr lvl="1"/>
            <a:r>
              <a:rPr lang="en-US" sz="2400" dirty="0" smtClean="0"/>
              <a:t>RFC 6905, “TRILL OAM Requirements”</a:t>
            </a:r>
            <a:endParaRPr lang="en-US" sz="2400" dirty="0"/>
          </a:p>
        </p:txBody>
      </p:sp>
      <p:sp>
        <p:nvSpPr>
          <p:cNvPr id="4" name="Date Placeholder 3"/>
          <p:cNvSpPr>
            <a:spLocks noGrp="1"/>
          </p:cNvSpPr>
          <p:nvPr>
            <p:ph type="dt" sz="half" idx="10"/>
          </p:nvPr>
        </p:nvSpPr>
        <p:spPr/>
        <p:txBody>
          <a:bodyPr/>
          <a:lstStyle/>
          <a:p>
            <a:r>
              <a:rPr lang="en-US" smtClean="0"/>
              <a:t>October 2013</a:t>
            </a:r>
            <a:endParaRPr lang="en-US" dirty="0"/>
          </a:p>
        </p:txBody>
      </p:sp>
      <p:sp>
        <p:nvSpPr>
          <p:cNvPr id="5" name="Slide Number Placeholder 4"/>
          <p:cNvSpPr>
            <a:spLocks noGrp="1"/>
          </p:cNvSpPr>
          <p:nvPr>
            <p:ph type="sldNum" sz="quarter" idx="12"/>
          </p:nvPr>
        </p:nvSpPr>
        <p:spPr/>
        <p:txBody>
          <a:bodyPr/>
          <a:lstStyle/>
          <a:p>
            <a:fld id="{A5422A93-89A7-904F-AFC0-07B065AB1EE3}" type="slidenum">
              <a:rPr lang="en-US" smtClean="0"/>
              <a:pPr/>
              <a:t>111</a:t>
            </a:fld>
            <a:endParaRPr lang="en-US" dirty="0"/>
          </a:p>
        </p:txBody>
      </p:sp>
      <p:sp>
        <p:nvSpPr>
          <p:cNvPr id="6" name="Footer Placeholder 5"/>
          <p:cNvSpPr>
            <a:spLocks noGrp="1"/>
          </p:cNvSpPr>
          <p:nvPr>
            <p:ph type="ftr" sz="quarter" idx="11"/>
          </p:nvPr>
        </p:nvSpPr>
        <p:spPr/>
        <p:txBody>
          <a:bodyPr/>
          <a:lstStyle/>
          <a:p>
            <a:r>
              <a:rPr lang="en-US" smtClean="0"/>
              <a:t>RIPE TRILL Tutorial</a:t>
            </a:r>
            <a:endParaRPr lang="en-US" dirty="0"/>
          </a:p>
        </p:txBody>
      </p:sp>
    </p:spTree>
    <p:extLst>
      <p:ext uri="{BB962C8B-B14F-4D97-AF65-F5344CB8AC3E}">
        <p14:creationId xmlns:p14="http://schemas.microsoft.com/office/powerpoint/2010/main" val="3872198292"/>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p:txBody>
          <a:bodyPr>
            <a:noAutofit/>
          </a:bodyPr>
          <a:lstStyle/>
          <a:p>
            <a:pPr>
              <a:defRPr/>
            </a:pPr>
            <a:r>
              <a:rPr lang="en-US" sz="4400" b="1" dirty="0">
                <a:solidFill>
                  <a:srgbClr val="0000FF"/>
                </a:solidFill>
                <a:latin typeface="Century Schoolbook" charset="0"/>
                <a:ea typeface="ＭＳ Ｐゴシック" charset="0"/>
                <a:cs typeface="ＭＳ Ｐゴシック" charset="0"/>
              </a:rPr>
              <a:t>Standardization Status</a:t>
            </a:r>
            <a:endParaRPr lang="en-US" sz="4400" b="1" dirty="0" smtClean="0">
              <a:solidFill>
                <a:srgbClr val="0000FF"/>
              </a:solidFill>
              <a:ea typeface="ＭＳ Ｐゴシック" charset="-128"/>
              <a:cs typeface="ＭＳ Ｐゴシック" charset="-128"/>
            </a:endParaRPr>
          </a:p>
        </p:txBody>
      </p:sp>
      <p:sp>
        <p:nvSpPr>
          <p:cNvPr id="22531" name="Content Placeholder 2"/>
          <p:cNvSpPr>
            <a:spLocks noGrp="1"/>
          </p:cNvSpPr>
          <p:nvPr>
            <p:ph sz="quarter" idx="1"/>
          </p:nvPr>
        </p:nvSpPr>
        <p:spPr>
          <a:xfrm>
            <a:off x="457200" y="1600200"/>
            <a:ext cx="7467600" cy="4873625"/>
          </a:xfrm>
        </p:spPr>
        <p:txBody>
          <a:bodyPr/>
          <a:lstStyle/>
          <a:p>
            <a:pPr marL="373778" lvl="1" indent="-299892" defTabSz="801161">
              <a:buClr>
                <a:schemeClr val="bg2"/>
              </a:buClr>
              <a:buSzPct val="60000"/>
              <a:buFont typeface="Wingdings" pitchFamily="2" charset="2"/>
              <a:buChar char="l"/>
              <a:defRPr/>
            </a:pPr>
            <a:r>
              <a:rPr lang="en-US" altLang="zh-CN" sz="2000" dirty="0" smtClean="0">
                <a:solidFill>
                  <a:srgbClr val="000000"/>
                </a:solidFill>
                <a:ea typeface="Arial Unicode MS" pitchFamily="34" charset="-128"/>
                <a:cs typeface="Arial Unicode MS" pitchFamily="34" charset="-128"/>
              </a:rPr>
              <a:t>Document that are fully approved and in the RFC Editor’s Queue. These are expected to issue as standards track RFCs soon:</a:t>
            </a:r>
            <a:endParaRPr lang="en-US" sz="2000" dirty="0" smtClean="0">
              <a:solidFill>
                <a:srgbClr val="000000"/>
              </a:solidFill>
            </a:endParaRPr>
          </a:p>
          <a:p>
            <a:pPr marL="648415" lvl="2" indent="-299892" defTabSz="801161">
              <a:buClr>
                <a:schemeClr val="bg2"/>
              </a:buClr>
              <a:buFont typeface="Wingdings" pitchFamily="2" charset="2"/>
              <a:buChar char="l"/>
              <a:defRPr/>
            </a:pPr>
            <a:r>
              <a:rPr lang="en-US" dirty="0" smtClean="0"/>
              <a:t>“TRILL: Fine Grained Labeling:</a:t>
            </a:r>
          </a:p>
          <a:p>
            <a:pPr marL="921465" lvl="3" indent="-299892" defTabSz="801161">
              <a:buClr>
                <a:schemeClr val="bg2"/>
              </a:buClr>
              <a:buFont typeface="Wingdings" pitchFamily="2" charset="2"/>
              <a:buChar char="l"/>
              <a:defRPr/>
            </a:pPr>
            <a:r>
              <a:rPr lang="en-US" sz="1600" dirty="0">
                <a:hlinkClick r:id="rId2"/>
              </a:rPr>
              <a:t>https://datatracker.ietf.org/doc/draft-ietf-trill-fine-labeling</a:t>
            </a:r>
            <a:r>
              <a:rPr lang="en-US" sz="1600" dirty="0" smtClean="0">
                <a:hlinkClick r:id="rId2"/>
              </a:rPr>
              <a:t>/</a:t>
            </a:r>
            <a:r>
              <a:rPr lang="en-US" sz="1600" dirty="0" smtClean="0"/>
              <a:t> </a:t>
            </a:r>
            <a:endParaRPr lang="en-US" sz="1600" dirty="0"/>
          </a:p>
          <a:p>
            <a:pPr marL="648415" lvl="2" indent="-299892" defTabSz="801161">
              <a:buClr>
                <a:schemeClr val="bg2"/>
              </a:buClr>
              <a:buFont typeface="Wingdings" pitchFamily="2" charset="2"/>
              <a:buChar char="l"/>
              <a:defRPr/>
            </a:pPr>
            <a:r>
              <a:rPr lang="en-US" dirty="0" smtClean="0">
                <a:solidFill>
                  <a:srgbClr val="000000"/>
                </a:solidFill>
              </a:rPr>
              <a:t>“TRILL: BFD Support”</a:t>
            </a:r>
          </a:p>
          <a:p>
            <a:pPr marL="921465" lvl="3" indent="-299892" defTabSz="801161">
              <a:buClr>
                <a:schemeClr val="bg2"/>
              </a:buClr>
              <a:buFont typeface="Wingdings" pitchFamily="2" charset="2"/>
              <a:buChar char="l"/>
              <a:defRPr/>
            </a:pPr>
            <a:r>
              <a:rPr lang="en-US" sz="1600" dirty="0" smtClean="0">
                <a:solidFill>
                  <a:srgbClr val="000000"/>
                </a:solidFill>
                <a:hlinkClick r:id="rId3"/>
              </a:rPr>
              <a:t>https://datatracker.ietf.org/doc/draft-ietf-trill-rbridge-bfd/</a:t>
            </a:r>
            <a:endParaRPr lang="en-US" sz="1600" dirty="0" smtClean="0">
              <a:solidFill>
                <a:srgbClr val="000000"/>
              </a:solidFill>
            </a:endParaRPr>
          </a:p>
          <a:p>
            <a:pPr marL="648415" lvl="2" indent="-299892" defTabSz="801161">
              <a:buClr>
                <a:schemeClr val="bg2"/>
              </a:buClr>
              <a:buFont typeface="Wingdings" pitchFamily="2" charset="2"/>
              <a:buChar char="l"/>
              <a:defRPr/>
            </a:pPr>
            <a:r>
              <a:rPr lang="en-US" dirty="0" smtClean="0"/>
              <a:t>“TRILL: </a:t>
            </a:r>
            <a:r>
              <a:rPr lang="en-US" dirty="0" err="1" smtClean="0"/>
              <a:t>RBridge</a:t>
            </a:r>
            <a:r>
              <a:rPr lang="en-US" dirty="0" smtClean="0"/>
              <a:t> Channel Support”</a:t>
            </a:r>
          </a:p>
          <a:p>
            <a:pPr marL="921465" lvl="3" indent="-299892" defTabSz="801161">
              <a:buClr>
                <a:schemeClr val="bg2"/>
              </a:buClr>
              <a:buFont typeface="Wingdings" pitchFamily="2" charset="2"/>
              <a:buChar char="l"/>
              <a:defRPr/>
            </a:pPr>
            <a:r>
              <a:rPr lang="en-US" sz="1600" dirty="0" smtClean="0">
                <a:hlinkClick r:id="rId4"/>
              </a:rPr>
              <a:t>https://datatracker.ietf.org/doc/draft-ietf-trill-rbridge-channel/</a:t>
            </a:r>
            <a:endParaRPr lang="en-US" sz="1600" dirty="0" smtClean="0"/>
          </a:p>
          <a:p>
            <a:pPr marL="648415" lvl="2" indent="-299892" defTabSz="801161">
              <a:buClr>
                <a:schemeClr val="bg2"/>
              </a:buClr>
              <a:buFont typeface="Wingdings" pitchFamily="2" charset="2"/>
              <a:buChar char="l"/>
              <a:defRPr/>
            </a:pPr>
            <a:r>
              <a:rPr lang="en-US" dirty="0" smtClean="0"/>
              <a:t>“TRILL: Edge Directory Assistance Framework”</a:t>
            </a:r>
          </a:p>
          <a:p>
            <a:pPr marL="921465" lvl="3" indent="-299892" defTabSz="801161">
              <a:buClr>
                <a:schemeClr val="bg2"/>
              </a:buClr>
              <a:buFont typeface="Wingdings" pitchFamily="2" charset="2"/>
              <a:buChar char="l"/>
              <a:defRPr/>
            </a:pPr>
            <a:r>
              <a:rPr lang="en-US" sz="1600" dirty="0">
                <a:hlinkClick r:id="rId5"/>
              </a:rPr>
              <a:t>https://datatracker.ietf.org/doc/draft-ietf-trill-directory-framework</a:t>
            </a:r>
            <a:r>
              <a:rPr lang="en-US" sz="1600" dirty="0" smtClean="0">
                <a:hlinkClick r:id="rId5"/>
              </a:rPr>
              <a:t>/</a:t>
            </a:r>
            <a:r>
              <a:rPr lang="en-US" sz="1600" dirty="0" smtClean="0"/>
              <a:t> </a:t>
            </a:r>
          </a:p>
          <a:p>
            <a:pPr marL="648415" lvl="2" indent="-299892" defTabSz="801161">
              <a:buClr>
                <a:schemeClr val="bg2"/>
              </a:buClr>
              <a:buFont typeface="Wingdings" pitchFamily="2" charset="2"/>
              <a:buChar char="l"/>
              <a:defRPr/>
            </a:pPr>
            <a:r>
              <a:rPr lang="en-US" dirty="0" smtClean="0"/>
              <a:t>“</a:t>
            </a:r>
            <a:r>
              <a:rPr lang="en-US" dirty="0"/>
              <a:t>TRILL: Clarifications, Corrections, and Updates”</a:t>
            </a:r>
          </a:p>
          <a:p>
            <a:pPr marL="921465" lvl="3" indent="-299892" defTabSz="801161">
              <a:buClr>
                <a:schemeClr val="bg2"/>
              </a:buClr>
              <a:buFont typeface="Wingdings" pitchFamily="2" charset="2"/>
              <a:buChar char="l"/>
              <a:defRPr/>
            </a:pPr>
            <a:r>
              <a:rPr lang="en-US" sz="1600" dirty="0">
                <a:hlinkClick r:id="rId6"/>
              </a:rPr>
              <a:t>https://datatracker.ietf.org/doc/draft-ietf-trill-clear-correct/</a:t>
            </a:r>
            <a:endParaRPr lang="en-US" sz="1600" dirty="0"/>
          </a:p>
          <a:p>
            <a:pPr marL="648415" lvl="2" indent="-299892" defTabSz="801161">
              <a:buClr>
                <a:schemeClr val="bg2"/>
              </a:buClr>
              <a:buFont typeface="Wingdings" pitchFamily="2" charset="2"/>
              <a:buChar char="l"/>
              <a:defRPr/>
            </a:pPr>
            <a:r>
              <a:rPr lang="en-US" dirty="0" smtClean="0"/>
              <a:t>“TRILL</a:t>
            </a:r>
            <a:r>
              <a:rPr lang="en-US" dirty="0"/>
              <a:t>: Header </a:t>
            </a:r>
            <a:r>
              <a:rPr lang="en-US" dirty="0" smtClean="0"/>
              <a:t>Extension”</a:t>
            </a:r>
          </a:p>
          <a:p>
            <a:pPr marL="921465" lvl="3" indent="-299892" defTabSz="801161">
              <a:buClr>
                <a:schemeClr val="bg2"/>
              </a:buClr>
              <a:buFont typeface="Wingdings" pitchFamily="2" charset="2"/>
              <a:buChar char="l"/>
              <a:defRPr/>
            </a:pPr>
            <a:r>
              <a:rPr lang="en-US" sz="1600" dirty="0">
                <a:hlinkClick r:id="rId7"/>
              </a:rPr>
              <a:t>https://datatracker.ietf.org/doc/draft-ietf-trill-rbridge-extension</a:t>
            </a:r>
            <a:r>
              <a:rPr lang="en-US" sz="1600" dirty="0" smtClean="0">
                <a:hlinkClick r:id="rId7"/>
              </a:rPr>
              <a:t>/</a:t>
            </a:r>
            <a:r>
              <a:rPr lang="en-US" sz="1600" dirty="0" smtClean="0"/>
              <a:t> </a:t>
            </a:r>
          </a:p>
          <a:p>
            <a:pPr marL="648415" lvl="2" indent="-299892" defTabSz="801161">
              <a:buClr>
                <a:schemeClr val="bg2"/>
              </a:buClr>
              <a:buFont typeface="Wingdings" pitchFamily="2" charset="2"/>
              <a:buChar char="l"/>
              <a:defRPr/>
            </a:pPr>
            <a:endParaRPr lang="en-US" altLang="zh-CN" dirty="0">
              <a:solidFill>
                <a:srgbClr val="000000"/>
              </a:solidFill>
              <a:ea typeface="Arial Unicode MS" pitchFamily="34" charset="-128"/>
              <a:cs typeface="Arial Unicode MS" pitchFamily="34" charset="-128"/>
            </a:endParaRPr>
          </a:p>
        </p:txBody>
      </p:sp>
      <p:sp>
        <p:nvSpPr>
          <p:cNvPr id="2458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3F746BA2-1766-4AC0-A026-B97F24E24B90}" type="slidenum">
              <a:rPr lang="en-US"/>
              <a:pPr/>
              <a:t>112</a:t>
            </a:fld>
            <a:endParaRPr lang="en-US" dirty="0"/>
          </a:p>
        </p:txBody>
      </p:sp>
      <p:sp>
        <p:nvSpPr>
          <p:cNvPr id="2458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892548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3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3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3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31">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5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400" b="1" cap="none" dirty="0" smtClean="0">
                <a:solidFill>
                  <a:srgbClr val="0000FF"/>
                </a:solidFill>
                <a:latin typeface="Century Schoolbook" charset="0"/>
                <a:ea typeface="ＭＳ Ｐゴシック" charset="0"/>
                <a:cs typeface="ＭＳ Ｐゴシック" charset="0"/>
              </a:rPr>
              <a:t>Standardization Status</a:t>
            </a:r>
            <a:endParaRPr lang="en-US" sz="4400" b="1" cap="none" dirty="0">
              <a:solidFill>
                <a:srgbClr val="0000FF"/>
              </a:solidFill>
              <a:latin typeface="Century Schoolbook" charset="0"/>
              <a:ea typeface="ＭＳ Ｐゴシック" charset="0"/>
              <a:cs typeface="ＭＳ Ｐゴシック" charset="0"/>
            </a:endParaRPr>
          </a:p>
        </p:txBody>
      </p:sp>
      <p:sp>
        <p:nvSpPr>
          <p:cNvPr id="40963" name="Content Placeholder 6"/>
          <p:cNvSpPr>
            <a:spLocks noGrp="1"/>
          </p:cNvSpPr>
          <p:nvPr>
            <p:ph sz="quarter" idx="1"/>
          </p:nvPr>
        </p:nvSpPr>
        <p:spPr>
          <a:xfrm>
            <a:off x="457200" y="1600200"/>
            <a:ext cx="7467600" cy="4873625"/>
          </a:xfrm>
        </p:spPr>
        <p:txBody>
          <a:bodyPr/>
          <a:lstStyle/>
          <a:p>
            <a:r>
              <a:rPr lang="en-US" sz="2800" dirty="0">
                <a:latin typeface="Century Schoolbook" charset="0"/>
                <a:ea typeface="ＭＳ Ｐゴシック" charset="0"/>
                <a:cs typeface="ＭＳ Ｐゴシック" charset="0"/>
              </a:rPr>
              <a:t>Non-IETF Assignments:</a:t>
            </a:r>
          </a:p>
          <a:p>
            <a:pPr lvl="1"/>
            <a:r>
              <a:rPr lang="en-US" sz="2400" dirty="0" smtClean="0">
                <a:latin typeface="Century Schoolbook" charset="0"/>
                <a:ea typeface="ＭＳ Ｐゴシック" charset="0"/>
              </a:rPr>
              <a:t>Ethertypes assigned by IEEE:</a:t>
            </a:r>
          </a:p>
          <a:p>
            <a:pPr lvl="2"/>
            <a:r>
              <a:rPr lang="en-US" sz="2000" dirty="0" smtClean="0">
                <a:latin typeface="Century Schoolbook" charset="0"/>
                <a:ea typeface="ＭＳ Ｐゴシック" charset="0"/>
              </a:rPr>
              <a:t>TRILL Data: </a:t>
            </a:r>
            <a:r>
              <a:rPr lang="en-US" sz="2000" dirty="0">
                <a:latin typeface="Century Schoolbook" charset="0"/>
                <a:ea typeface="ＭＳ Ｐゴシック" charset="0"/>
              </a:rPr>
              <a:t>0x22F3</a:t>
            </a:r>
          </a:p>
          <a:p>
            <a:pPr lvl="2"/>
            <a:r>
              <a:rPr lang="en-US" sz="2000" dirty="0" smtClean="0">
                <a:latin typeface="Century Schoolbook" charset="0"/>
                <a:ea typeface="ＭＳ Ｐゴシック" charset="0"/>
              </a:rPr>
              <a:t>TRILL IS</a:t>
            </a:r>
            <a:r>
              <a:rPr lang="en-US" sz="2000" dirty="0">
                <a:latin typeface="Century Schoolbook" charset="0"/>
                <a:ea typeface="ＭＳ Ｐゴシック" charset="0"/>
              </a:rPr>
              <a:t>-</a:t>
            </a:r>
            <a:r>
              <a:rPr lang="en-US" sz="2000" dirty="0" smtClean="0">
                <a:latin typeface="Century Schoolbook" charset="0"/>
                <a:ea typeface="ＭＳ Ｐゴシック" charset="0"/>
              </a:rPr>
              <a:t>IS: 0x22F4</a:t>
            </a:r>
          </a:p>
          <a:p>
            <a:pPr lvl="2"/>
            <a:r>
              <a:rPr lang="en-US" sz="2000" dirty="0" smtClean="0">
                <a:latin typeface="Century Schoolbook" charset="0"/>
                <a:ea typeface="ＭＳ Ｐゴシック" charset="0"/>
              </a:rPr>
              <a:t>TRILL Fine Grained Labeling: 0x893B</a:t>
            </a:r>
          </a:p>
          <a:p>
            <a:pPr lvl="2"/>
            <a:r>
              <a:rPr lang="en-US" sz="2000" dirty="0" err="1" smtClean="0">
                <a:latin typeface="Century Schoolbook" charset="0"/>
                <a:ea typeface="ＭＳ Ｐゴシック" charset="0"/>
              </a:rPr>
              <a:t>RBridge</a:t>
            </a:r>
            <a:r>
              <a:rPr lang="en-US" sz="2000" dirty="0" smtClean="0">
                <a:latin typeface="Century Schoolbook" charset="0"/>
                <a:ea typeface="ＭＳ Ｐゴシック" charset="0"/>
              </a:rPr>
              <a:t> Channel: 0x8946</a:t>
            </a:r>
            <a:endParaRPr lang="en-US" sz="2000" dirty="0">
              <a:latin typeface="Century Schoolbook" charset="0"/>
              <a:ea typeface="ＭＳ Ｐゴシック" charset="0"/>
            </a:endParaRPr>
          </a:p>
          <a:p>
            <a:pPr lvl="1"/>
            <a:r>
              <a:rPr lang="en-US" sz="2400" dirty="0" smtClean="0">
                <a:latin typeface="Century Schoolbook" charset="0"/>
                <a:ea typeface="ＭＳ Ｐゴシック" charset="0"/>
              </a:rPr>
              <a:t>Block of multicast addresses assigned to TRILL by IEEE:</a:t>
            </a:r>
            <a:endParaRPr lang="en-US" sz="2400" dirty="0">
              <a:latin typeface="Century Schoolbook" charset="0"/>
              <a:ea typeface="ＭＳ Ｐゴシック" charset="0"/>
            </a:endParaRPr>
          </a:p>
          <a:p>
            <a:pPr lvl="2"/>
            <a:r>
              <a:rPr lang="en-US" sz="2000" dirty="0" smtClean="0">
                <a:latin typeface="Century Schoolbook" charset="0"/>
                <a:ea typeface="ＭＳ Ｐゴシック" charset="0"/>
              </a:rPr>
              <a:t>01</a:t>
            </a:r>
            <a:r>
              <a:rPr lang="en-US" sz="2000" dirty="0">
                <a:latin typeface="Century Schoolbook" charset="0"/>
                <a:ea typeface="ＭＳ Ｐゴシック" charset="0"/>
              </a:rPr>
              <a:t>-80-C2-00-00-40 </a:t>
            </a:r>
            <a:r>
              <a:rPr lang="en-US" sz="2000" dirty="0" smtClean="0">
                <a:latin typeface="Century Schoolbook" charset="0"/>
                <a:ea typeface="ＭＳ Ｐゴシック" charset="0"/>
              </a:rPr>
              <a:t>to 01</a:t>
            </a:r>
            <a:r>
              <a:rPr lang="en-US" sz="2000" dirty="0">
                <a:latin typeface="Century Schoolbook" charset="0"/>
                <a:ea typeface="ＭＳ Ｐゴシック" charset="0"/>
              </a:rPr>
              <a:t>-80-C2-00-00-4F</a:t>
            </a:r>
          </a:p>
          <a:p>
            <a:pPr lvl="1"/>
            <a:r>
              <a:rPr lang="en-US" sz="2400" dirty="0">
                <a:latin typeface="Century Schoolbook" charset="0"/>
                <a:ea typeface="ＭＳ Ｐゴシック" charset="0"/>
              </a:rPr>
              <a:t>TRILL </a:t>
            </a:r>
            <a:r>
              <a:rPr lang="en-US" sz="2400" dirty="0" smtClean="0">
                <a:latin typeface="Century Schoolbook" charset="0"/>
                <a:ea typeface="ＭＳ Ｐゴシック" charset="0"/>
              </a:rPr>
              <a:t>NLPID (Network Layer Protocol ID) assigned from ISO/IEC: </a:t>
            </a:r>
            <a:r>
              <a:rPr lang="en-US" sz="2400" dirty="0">
                <a:latin typeface="Century Schoolbook" charset="0"/>
                <a:ea typeface="ＭＳ Ｐゴシック" charset="0"/>
              </a:rPr>
              <a:t>0xC0</a:t>
            </a:r>
          </a:p>
          <a:p>
            <a:pPr marL="366713" lvl="1" indent="0">
              <a:buNone/>
            </a:pPr>
            <a:endParaRPr lang="en-US" sz="2400" dirty="0">
              <a:latin typeface="Century Schoolbook" charset="0"/>
              <a:ea typeface="ＭＳ Ｐゴシック" charset="0"/>
            </a:endParaRPr>
          </a:p>
        </p:txBody>
      </p:sp>
      <p:sp>
        <p:nvSpPr>
          <p:cNvPr id="40964"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chemeClr val="tx2"/>
                </a:solidFill>
                <a:latin typeface="Century Schoolbook" charset="0"/>
              </a:rPr>
              <a:t>October 2013</a:t>
            </a:r>
            <a:endParaRPr lang="en-US" sz="1200" dirty="0">
              <a:solidFill>
                <a:schemeClr val="tx2"/>
              </a:solidFill>
              <a:latin typeface="Century Schoolbook" charset="0"/>
            </a:endParaRPr>
          </a:p>
        </p:txBody>
      </p:sp>
      <p:sp>
        <p:nvSpPr>
          <p:cNvPr id="4096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chemeClr val="tx2"/>
                </a:solidFill>
                <a:latin typeface="Century Schoolbook" charset="0"/>
              </a:rPr>
              <a:t>RIPE TRILL Tutorial</a:t>
            </a:r>
            <a:endParaRPr lang="en-US" sz="1200" dirty="0">
              <a:solidFill>
                <a:schemeClr val="tx2"/>
              </a:solidFill>
              <a:latin typeface="Century Schoolbook" charset="0"/>
            </a:endParaRPr>
          </a:p>
        </p:txBody>
      </p:sp>
      <p:sp>
        <p:nvSpPr>
          <p:cNvPr id="4096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216688-C78B-6A48-A361-EA99E65FECB4}" type="slidenum">
              <a:rPr lang="en-US" sz="1400">
                <a:solidFill>
                  <a:srgbClr val="FFFFFF"/>
                </a:solidFill>
                <a:latin typeface="Century Schoolbook" charset="0"/>
              </a:rPr>
              <a:pPr eaLnBrk="1" hangingPunct="1"/>
              <a:t>113</a:t>
            </a:fld>
            <a:endParaRPr lang="en-US" sz="1400" dirty="0">
              <a:solidFill>
                <a:srgbClr val="FFFFFF"/>
              </a:solidFill>
              <a:latin typeface="Century Schoolbook" charset="0"/>
            </a:endParaRPr>
          </a:p>
        </p:txBody>
      </p:sp>
    </p:spTree>
    <p:extLst>
      <p:ext uri="{BB962C8B-B14F-4D97-AF65-F5344CB8AC3E}">
        <p14:creationId xmlns:p14="http://schemas.microsoft.com/office/powerpoint/2010/main" val="3877103088"/>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Autofit/>
          </a:bodyPr>
          <a:lstStyle/>
          <a:p>
            <a:r>
              <a:rPr lang="en-US" sz="4400" b="1" dirty="0" smtClean="0">
                <a:solidFill>
                  <a:srgbClr val="0000FF"/>
                </a:solidFill>
              </a:rPr>
              <a:t>More TRILL References</a:t>
            </a:r>
            <a:endParaRPr lang="en-US" sz="4400" b="1" dirty="0">
              <a:solidFill>
                <a:srgbClr val="0000FF"/>
              </a:solidFill>
            </a:endParaRPr>
          </a:p>
        </p:txBody>
      </p:sp>
      <p:sp>
        <p:nvSpPr>
          <p:cNvPr id="3" name="Content Placeholder 2"/>
          <p:cNvSpPr>
            <a:spLocks noGrp="1"/>
          </p:cNvSpPr>
          <p:nvPr>
            <p:ph idx="1"/>
          </p:nvPr>
        </p:nvSpPr>
        <p:spPr>
          <a:xfrm>
            <a:off x="457200" y="1417638"/>
            <a:ext cx="7945438" cy="4708525"/>
          </a:xfrm>
        </p:spPr>
        <p:txBody>
          <a:bodyPr>
            <a:normAutofit/>
          </a:bodyPr>
          <a:lstStyle/>
          <a:p>
            <a:endParaRPr lang="en-US" dirty="0" smtClean="0"/>
          </a:p>
          <a:p>
            <a:r>
              <a:rPr lang="en-US" dirty="0" smtClean="0"/>
              <a:t>TRILL Introductory </a:t>
            </a:r>
            <a:r>
              <a:rPr lang="en-US" dirty="0"/>
              <a:t>Internet Protocol Journal </a:t>
            </a:r>
            <a:r>
              <a:rPr lang="en-US" dirty="0" smtClean="0"/>
              <a:t>Article:</a:t>
            </a:r>
            <a:endParaRPr lang="en-US" dirty="0"/>
          </a:p>
          <a:p>
            <a:pPr lvl="1"/>
            <a:r>
              <a:rPr lang="en-US" sz="2000" dirty="0">
                <a:hlinkClick r:id="rId2"/>
              </a:rPr>
              <a:t>http://www.cisco.com/web/about/ac123/ac147/archived_issues/ipj_14-3/143_trill.html</a:t>
            </a:r>
            <a:r>
              <a:rPr lang="en-US" sz="2000" dirty="0"/>
              <a:t> </a:t>
            </a:r>
            <a:endParaRPr lang="en-US" sz="2000" dirty="0" smtClean="0"/>
          </a:p>
          <a:p>
            <a:pPr marL="0" indent="0">
              <a:buNone/>
            </a:pPr>
            <a:endParaRPr lang="en-US" sz="2300" dirty="0"/>
          </a:p>
          <a:p>
            <a:r>
              <a:rPr lang="en-US" sz="2300" dirty="0" smtClean="0"/>
              <a:t>The first paper: Perlman, Radia. “Rbridges: Transparent Routing”, Proceeding Infocom 2004, March 2004.</a:t>
            </a:r>
            <a:endParaRPr lang="en-US" u="sng" dirty="0"/>
          </a:p>
          <a:p>
            <a:pPr lvl="1"/>
            <a:r>
              <a:rPr lang="en-US" sz="2000" dirty="0" smtClean="0">
                <a:hlinkClick r:id="rId3"/>
              </a:rPr>
              <a:t>http</a:t>
            </a:r>
            <a:r>
              <a:rPr lang="en-US" sz="2000" dirty="0">
                <a:hlinkClick r:id="rId3"/>
              </a:rPr>
              <a:t>://www.ieee-infocom.org/2004/Papers/26_1.</a:t>
            </a:r>
            <a:r>
              <a:rPr lang="en-US" sz="2000" dirty="0" smtClean="0">
                <a:hlinkClick r:id="rId3"/>
              </a:rPr>
              <a:t>PDF</a:t>
            </a:r>
            <a:r>
              <a:rPr lang="en-US" sz="2000" dirty="0" smtClean="0"/>
              <a:t> </a:t>
            </a:r>
          </a:p>
        </p:txBody>
      </p:sp>
      <p:sp>
        <p:nvSpPr>
          <p:cNvPr id="4" name="Date Placeholder 3"/>
          <p:cNvSpPr>
            <a:spLocks noGrp="1"/>
          </p:cNvSpPr>
          <p:nvPr>
            <p:ph type="dt" sz="half" idx="10"/>
          </p:nvPr>
        </p:nvSpPr>
        <p:spPr/>
        <p:txBody>
          <a:bodyPr/>
          <a:lstStyle/>
          <a:p>
            <a:r>
              <a:rPr lang="en-US" smtClean="0"/>
              <a:t>October 2013</a:t>
            </a:r>
            <a:endParaRPr lang="en-US" dirty="0"/>
          </a:p>
        </p:txBody>
      </p:sp>
      <p:sp>
        <p:nvSpPr>
          <p:cNvPr id="5" name="Slide Number Placeholder 4"/>
          <p:cNvSpPr>
            <a:spLocks noGrp="1"/>
          </p:cNvSpPr>
          <p:nvPr>
            <p:ph type="sldNum" sz="quarter" idx="12"/>
          </p:nvPr>
        </p:nvSpPr>
        <p:spPr/>
        <p:txBody>
          <a:bodyPr/>
          <a:lstStyle/>
          <a:p>
            <a:fld id="{A5422A93-89A7-904F-AFC0-07B065AB1EE3}" type="slidenum">
              <a:rPr lang="en-US" smtClean="0"/>
              <a:pPr/>
              <a:t>114</a:t>
            </a:fld>
            <a:endParaRPr lang="en-US" dirty="0"/>
          </a:p>
        </p:txBody>
      </p:sp>
      <p:sp>
        <p:nvSpPr>
          <p:cNvPr id="6" name="Footer Placeholder 5"/>
          <p:cNvSpPr>
            <a:spLocks noGrp="1"/>
          </p:cNvSpPr>
          <p:nvPr>
            <p:ph type="ftr" sz="quarter" idx="11"/>
          </p:nvPr>
        </p:nvSpPr>
        <p:spPr/>
        <p:txBody>
          <a:bodyPr/>
          <a:lstStyle/>
          <a:p>
            <a:r>
              <a:rPr lang="en-US" smtClean="0"/>
              <a:t>RIPE TRILL Tutorial</a:t>
            </a:r>
            <a:endParaRPr lang="en-US" dirty="0"/>
          </a:p>
        </p:txBody>
      </p:sp>
    </p:spTree>
    <p:extLst>
      <p:ext uri="{BB962C8B-B14F-4D97-AF65-F5344CB8AC3E}">
        <p14:creationId xmlns:p14="http://schemas.microsoft.com/office/powerpoint/2010/main" val="649161135"/>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p:txBody>
          <a:bodyPr>
            <a:noAutofit/>
          </a:bodyPr>
          <a:lstStyle/>
          <a:p>
            <a:pPr>
              <a:defRPr/>
            </a:pPr>
            <a:r>
              <a:rPr lang="en-US" sz="4400" b="1" dirty="0" smtClean="0">
                <a:solidFill>
                  <a:srgbClr val="0000FF"/>
                </a:solidFill>
                <a:ea typeface="ＭＳ Ｐゴシック" charset="0"/>
                <a:cs typeface="ＭＳ Ｐゴシック" charset="0"/>
              </a:rPr>
              <a:t>Some TRILL </a:t>
            </a:r>
            <a:r>
              <a:rPr lang="en-US" sz="4400" b="1" dirty="0" smtClean="0">
                <a:solidFill>
                  <a:srgbClr val="0000FF"/>
                </a:solidFill>
                <a:ea typeface="ＭＳ Ｐゴシック" charset="0"/>
                <a:cs typeface="ＭＳ Ｐゴシック" charset="0"/>
              </a:rPr>
              <a:t>Futures</a:t>
            </a:r>
            <a:endParaRPr lang="en-US" sz="4400" b="1" dirty="0" smtClean="0">
              <a:solidFill>
                <a:srgbClr val="0000FF"/>
              </a:solidFill>
              <a:ea typeface="ＭＳ Ｐゴシック" charset="-128"/>
              <a:cs typeface="ＭＳ Ｐゴシック" charset="-128"/>
            </a:endParaRPr>
          </a:p>
        </p:txBody>
      </p:sp>
      <p:sp>
        <p:nvSpPr>
          <p:cNvPr id="22531" name="Content Placeholder 2"/>
          <p:cNvSpPr>
            <a:spLocks noGrp="1"/>
          </p:cNvSpPr>
          <p:nvPr>
            <p:ph sz="quarter" idx="1"/>
          </p:nvPr>
        </p:nvSpPr>
        <p:spPr>
          <a:xfrm>
            <a:off x="457200" y="1600200"/>
            <a:ext cx="7467600" cy="4873625"/>
          </a:xfrm>
        </p:spPr>
        <p:txBody>
          <a:bodyPr/>
          <a:lstStyle/>
          <a:p>
            <a:pPr marL="7065" indent="-299892" defTabSz="801161">
              <a:buClr>
                <a:schemeClr val="bg2"/>
              </a:buClr>
              <a:buSzPct val="60000"/>
              <a:buFont typeface="Wingdings" pitchFamily="2" charset="2"/>
              <a:buChar char="l"/>
              <a:defRPr/>
            </a:pPr>
            <a:r>
              <a:rPr lang="en-US" altLang="zh-CN" dirty="0">
                <a:ea typeface="Arial Unicode MS" pitchFamily="34" charset="-128"/>
                <a:cs typeface="Arial Unicode MS" pitchFamily="34" charset="-128"/>
              </a:rPr>
              <a:t>Carrier grade OAM</a:t>
            </a:r>
          </a:p>
          <a:p>
            <a:pPr marL="7065" indent="-299892" defTabSz="801161">
              <a:buClr>
                <a:schemeClr val="bg2"/>
              </a:buClr>
              <a:buSzPct val="60000"/>
              <a:buFont typeface="Wingdings" pitchFamily="2" charset="2"/>
              <a:buChar char="l"/>
              <a:defRPr/>
            </a:pPr>
            <a:r>
              <a:rPr lang="en-US" altLang="zh-CN" dirty="0" smtClean="0">
                <a:ea typeface="Arial Unicode MS" pitchFamily="34" charset="-128"/>
                <a:cs typeface="Arial Unicode MS" pitchFamily="34" charset="-128"/>
              </a:rPr>
              <a:t>Directory </a:t>
            </a:r>
            <a:r>
              <a:rPr lang="en-US" altLang="zh-CN" dirty="0">
                <a:ea typeface="Arial Unicode MS" pitchFamily="34" charset="-128"/>
                <a:cs typeface="Arial Unicode MS" pitchFamily="34" charset="-128"/>
              </a:rPr>
              <a:t>Assisted Edge:</a:t>
            </a:r>
          </a:p>
          <a:p>
            <a:pPr marL="648415" lvl="2" indent="-299892" defTabSz="801161">
              <a:buClr>
                <a:schemeClr val="bg2"/>
              </a:buClr>
              <a:buFont typeface="Wingdings" pitchFamily="2" charset="2"/>
              <a:buChar char="l"/>
              <a:defRPr/>
            </a:pPr>
            <a:r>
              <a:rPr lang="en-US" altLang="zh-CN" sz="2000" dirty="0" smtClean="0">
                <a:ea typeface="Arial Unicode MS" pitchFamily="34" charset="-128"/>
                <a:cs typeface="Arial Unicode MS" pitchFamily="34" charset="-128"/>
              </a:rPr>
              <a:t>In data centers, the location of all MAC and IP address and virtual machines is typically known through orchestration. This information can be provided to edge TRILL switches by a directory.</a:t>
            </a:r>
          </a:p>
          <a:p>
            <a:pPr marL="648415" lvl="2" indent="-299892" defTabSz="801161">
              <a:buClr>
                <a:schemeClr val="bg2"/>
              </a:buClr>
              <a:buFont typeface="Wingdings" pitchFamily="2" charset="2"/>
              <a:buChar char="l"/>
              <a:defRPr/>
            </a:pPr>
            <a:r>
              <a:rPr lang="en-US" altLang="zh-CN" sz="2000" dirty="0" smtClean="0">
                <a:ea typeface="Arial Unicode MS" pitchFamily="34" charset="-128"/>
                <a:cs typeface="Arial Unicode MS" pitchFamily="34" charset="-128"/>
              </a:rPr>
              <a:t>Directory information can be Pushed or Pulled and can reduce or eliminate ARP </a:t>
            </a:r>
            <a:r>
              <a:rPr lang="en-US" altLang="zh-CN" sz="2000" dirty="0">
                <a:ea typeface="Arial Unicode MS" pitchFamily="34" charset="-128"/>
                <a:cs typeface="Arial Unicode MS" pitchFamily="34" charset="-128"/>
              </a:rPr>
              <a:t>(IPv4), ND (IPv6), and unknown unicast MAC flooding</a:t>
            </a:r>
            <a:r>
              <a:rPr lang="en-US" altLang="zh-CN" sz="2000" dirty="0" smtClean="0">
                <a:ea typeface="Arial Unicode MS" pitchFamily="34" charset="-128"/>
                <a:cs typeface="Arial Unicode MS" pitchFamily="34" charset="-128"/>
              </a:rPr>
              <a:t>.</a:t>
            </a:r>
          </a:p>
          <a:p>
            <a:pPr marL="7065" indent="-299892" defTabSz="801161">
              <a:buClr>
                <a:schemeClr val="bg2"/>
              </a:buClr>
              <a:buSzPct val="60000"/>
              <a:buFont typeface="Wingdings" pitchFamily="2" charset="2"/>
              <a:buChar char="l"/>
              <a:defRPr/>
            </a:pPr>
            <a:r>
              <a:rPr lang="en-US" altLang="zh-CN" dirty="0" smtClean="0">
                <a:ea typeface="Arial Unicode MS" pitchFamily="34" charset="-128"/>
                <a:cs typeface="Arial Unicode MS" pitchFamily="34" charset="-128"/>
              </a:rPr>
              <a:t>Active-active at the edge</a:t>
            </a:r>
          </a:p>
          <a:p>
            <a:pPr marL="7065" indent="-299892" defTabSz="801161">
              <a:buClr>
                <a:schemeClr val="bg2"/>
              </a:buClr>
              <a:buSzPct val="60000"/>
              <a:buFont typeface="Wingdings" pitchFamily="2" charset="2"/>
              <a:buChar char="l"/>
              <a:defRPr/>
            </a:pPr>
            <a:r>
              <a:rPr lang="en-US" altLang="zh-CN" dirty="0" smtClean="0">
                <a:ea typeface="Arial Unicode MS" pitchFamily="34" charset="-128"/>
                <a:cs typeface="Arial Unicode MS" pitchFamily="34" charset="-128"/>
              </a:rPr>
              <a:t>Multi-level and Multi-topology support</a:t>
            </a:r>
          </a:p>
          <a:p>
            <a:pPr marL="0" indent="0" defTabSz="801161">
              <a:buClr>
                <a:schemeClr val="bg2"/>
              </a:buClr>
              <a:buSzPct val="60000"/>
              <a:buNone/>
              <a:defRPr/>
            </a:pPr>
            <a:endParaRPr lang="en-US" altLang="zh-CN" dirty="0" smtClean="0">
              <a:ea typeface="Arial Unicode MS" pitchFamily="34" charset="-128"/>
              <a:cs typeface="Arial Unicode MS" pitchFamily="34" charset="-128"/>
            </a:endParaRPr>
          </a:p>
        </p:txBody>
      </p:sp>
      <p:sp>
        <p:nvSpPr>
          <p:cNvPr id="2458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3F746BA2-1766-4AC0-A026-B97F24E24B90}" type="slidenum">
              <a:rPr lang="en-US"/>
              <a:pPr/>
              <a:t>115</a:t>
            </a:fld>
            <a:endParaRPr lang="en-US" dirty="0"/>
          </a:p>
        </p:txBody>
      </p:sp>
      <p:sp>
        <p:nvSpPr>
          <p:cNvPr id="2458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3046142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5"/>
          <p:cNvSpPr>
            <a:spLocks noGrp="1"/>
          </p:cNvSpPr>
          <p:nvPr>
            <p:ph type="title"/>
          </p:nvPr>
        </p:nvSpPr>
        <p:spPr bwMode="auto">
          <a:xfrm>
            <a:off x="2286000" y="1752600"/>
            <a:ext cx="6172200" cy="2054225"/>
          </a:xfrm>
        </p:spPr>
        <p:txBody>
          <a:bodyPr anchor="ctr">
            <a:normAutofit/>
          </a:bodyPr>
          <a:lstStyle/>
          <a:p>
            <a:pPr algn="ctr" eaLnBrk="1" hangingPunct="1"/>
            <a:r>
              <a:rPr lang="en-US" sz="8800" cap="none" dirty="0" smtClean="0">
                <a:ea typeface="ＭＳ Ｐゴシック" charset="-128"/>
              </a:rPr>
              <a:t>END</a:t>
            </a:r>
            <a:endParaRPr lang="en-US" sz="6600" cap="none" dirty="0" smtClean="0">
              <a:ea typeface="ＭＳ Ｐゴシック" charset="-128"/>
            </a:endParaRPr>
          </a:p>
        </p:txBody>
      </p:sp>
      <p:sp>
        <p:nvSpPr>
          <p:cNvPr id="106500" name="Date Placeholder 3"/>
          <p:cNvSpPr>
            <a:spLocks noGrp="1"/>
          </p:cNvSpPr>
          <p:nvPr>
            <p:ph type="dt" sz="quarter" idx="10"/>
          </p:nvPr>
        </p:nvSpPr>
        <p:spPr>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06501" name="Slide Number Placeholder 4"/>
          <p:cNvSpPr>
            <a:spLocks noGrp="1"/>
          </p:cNvSpPr>
          <p:nvPr>
            <p:ph type="sldNum" sz="quarter" idx="12"/>
          </p:nvPr>
        </p:nvSpPr>
        <p:spPr>
          <a:noFill/>
          <a:ln>
            <a:miter lim="800000"/>
            <a:headEnd/>
            <a:tailEnd/>
          </a:ln>
        </p:spPr>
        <p:txBody>
          <a:bodyPr/>
          <a:lstStyle/>
          <a:p>
            <a:fld id="{A4225910-AB05-47E4-97CF-9EF60CFDCB79}" type="slidenum">
              <a:rPr lang="en-US"/>
              <a:pPr/>
              <a:t>116</a:t>
            </a:fld>
            <a:endParaRPr lang="en-US" dirty="0"/>
          </a:p>
        </p:txBody>
      </p:sp>
      <p:sp>
        <p:nvSpPr>
          <p:cNvPr id="106502" name="Footer Placeholder 5"/>
          <p:cNvSpPr>
            <a:spLocks noGrp="1"/>
          </p:cNvSpPr>
          <p:nvPr>
            <p:ph type="ftr" sz="quarter" idx="11"/>
          </p:nvPr>
        </p:nvSpPr>
        <p:spPr>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8" name="Subtitle 2"/>
          <p:cNvSpPr txBox="1">
            <a:spLocks/>
          </p:cNvSpPr>
          <p:nvPr/>
        </p:nvSpPr>
        <p:spPr bwMode="auto">
          <a:xfrm>
            <a:off x="2286000" y="4114800"/>
            <a:ext cx="61722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ts val="600"/>
              </a:spcBef>
              <a:spcAft>
                <a:spcPct val="0"/>
              </a:spcAft>
              <a:buClr>
                <a:schemeClr val="accent1"/>
              </a:buClr>
              <a:buSzPct val="70000"/>
              <a:buFont typeface="Wingdings" charset="2"/>
              <a:buNone/>
              <a:defRPr sz="1800" b="1" kern="1200">
                <a:solidFill>
                  <a:schemeClr val="tx2"/>
                </a:solidFill>
                <a:latin typeface="+mn-lt"/>
                <a:ea typeface="ＭＳ Ｐゴシック" pitchFamily="-65" charset="-128"/>
                <a:cs typeface="ＭＳ Ｐゴシック" pitchFamily="-65" charset="-128"/>
              </a:defRPr>
            </a:lvl1pPr>
            <a:lvl2pPr marL="639763" indent="-273050" algn="l" rtl="0" eaLnBrk="0" fontAlgn="base" hangingPunct="0">
              <a:spcBef>
                <a:spcPct val="20000"/>
              </a:spcBef>
              <a:spcAft>
                <a:spcPct val="0"/>
              </a:spcAft>
              <a:buClr>
                <a:schemeClr val="accent1"/>
              </a:buClr>
              <a:buSzPct val="80000"/>
              <a:buFont typeface="Wingdings 2" charset="2"/>
              <a:buNone/>
              <a:defRPr sz="1800" kern="1200">
                <a:solidFill>
                  <a:schemeClr val="tx1">
                    <a:tint val="75000"/>
                  </a:schemeClr>
                </a:solidFill>
                <a:latin typeface="+mn-lt"/>
                <a:ea typeface="ＭＳ Ｐゴシック" pitchFamily="-65" charset="-128"/>
                <a:cs typeface="+mn-cs"/>
              </a:defRPr>
            </a:lvl2pPr>
            <a:lvl3pPr marL="914400" indent="-182563" algn="l" rtl="0" eaLnBrk="0" fontAlgn="base" hangingPunct="0">
              <a:spcBef>
                <a:spcPct val="20000"/>
              </a:spcBef>
              <a:spcAft>
                <a:spcPct val="0"/>
              </a:spcAft>
              <a:buClr>
                <a:srgbClr val="E0752F"/>
              </a:buClr>
              <a:buSzPct val="60000"/>
              <a:buFont typeface="Wingdings" charset="2"/>
              <a:buNone/>
              <a:defRPr sz="1600" kern="1200">
                <a:solidFill>
                  <a:schemeClr val="tx1">
                    <a:tint val="75000"/>
                  </a:schemeClr>
                </a:solidFill>
                <a:latin typeface="+mn-lt"/>
                <a:ea typeface="ＭＳ Ｐゴシック" pitchFamily="-65" charset="-128"/>
                <a:cs typeface="+mn-cs"/>
              </a:defRPr>
            </a:lvl3pPr>
            <a:lvl4pPr marL="1187450" indent="-182563" algn="l" rtl="0" eaLnBrk="0" fontAlgn="base" hangingPunct="0">
              <a:spcBef>
                <a:spcPct val="20000"/>
              </a:spcBef>
              <a:spcAft>
                <a:spcPct val="0"/>
              </a:spcAft>
              <a:buClr>
                <a:srgbClr val="FEC3AE"/>
              </a:buClr>
              <a:buSzPct val="60000"/>
              <a:buFont typeface="Wingdings" charset="2"/>
              <a:buNone/>
              <a:defRPr sz="1400" kern="1200">
                <a:solidFill>
                  <a:schemeClr val="tx1">
                    <a:tint val="75000"/>
                  </a:schemeClr>
                </a:solidFill>
                <a:latin typeface="+mn-lt"/>
                <a:ea typeface="ＭＳ Ｐゴシック" pitchFamily="-65"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None/>
              <a:defRPr sz="1400" kern="1200">
                <a:solidFill>
                  <a:schemeClr val="tx1">
                    <a:tint val="75000"/>
                  </a:schemeClr>
                </a:solidFill>
                <a:latin typeface="+mn-lt"/>
                <a:ea typeface="ＭＳ Ｐゴシック" pitchFamily="-65"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r" eaLnBrk="1" hangingPunct="1">
              <a:lnSpc>
                <a:spcPct val="80000"/>
              </a:lnSpc>
            </a:pPr>
            <a:r>
              <a:rPr lang="en-US" sz="3600" dirty="0" smtClean="0">
                <a:ea typeface="ＭＳ Ｐゴシック" charset="-128"/>
              </a:rPr>
              <a:t>Donald E. Eastlake 3</a:t>
            </a:r>
            <a:r>
              <a:rPr lang="en-US" sz="3600" baseline="30000" dirty="0" smtClean="0">
                <a:ea typeface="ＭＳ Ｐゴシック" charset="-128"/>
              </a:rPr>
              <a:t>rd</a:t>
            </a:r>
          </a:p>
          <a:p>
            <a:pPr algn="r" eaLnBrk="1" hangingPunct="1">
              <a:lnSpc>
                <a:spcPct val="80000"/>
              </a:lnSpc>
            </a:pPr>
            <a:r>
              <a:rPr lang="en-US" dirty="0" smtClean="0">
                <a:ea typeface="ＭＳ Ｐゴシック" charset="-128"/>
              </a:rPr>
              <a:t>Co-Chair, TRILL Working Group</a:t>
            </a:r>
          </a:p>
          <a:p>
            <a:pPr algn="r" eaLnBrk="1" hangingPunct="1">
              <a:lnSpc>
                <a:spcPct val="80000"/>
              </a:lnSpc>
            </a:pPr>
            <a:r>
              <a:rPr lang="en-US" dirty="0" smtClean="0">
                <a:ea typeface="ＭＳ Ｐゴシック" charset="-128"/>
              </a:rPr>
              <a:t>Principal Engineer, Huawei</a:t>
            </a:r>
            <a:endParaRPr lang="en-US" dirty="0">
              <a:ea typeface="ＭＳ Ｐゴシック" charset="-128"/>
            </a:endParaRPr>
          </a:p>
          <a:p>
            <a:pPr algn="r" eaLnBrk="1" hangingPunct="1">
              <a:lnSpc>
                <a:spcPct val="80000"/>
              </a:lnSpc>
            </a:pPr>
            <a:r>
              <a:rPr lang="en-US" dirty="0" smtClean="0">
                <a:ea typeface="ＭＳ Ｐゴシック" charset="-128"/>
                <a:hlinkClick r:id="rId2"/>
              </a:rPr>
              <a:t>d3e3e3@gmail.com</a:t>
            </a:r>
            <a:endParaRPr lang="en-US" dirty="0" smtClean="0">
              <a:ea typeface="ＭＳ Ｐゴシック" charset="-128"/>
            </a:endParaRPr>
          </a:p>
          <a:p>
            <a:pPr algn="r" eaLnBrk="1" hangingPunct="1">
              <a:lnSpc>
                <a:spcPct val="80000"/>
              </a:lnSpc>
            </a:pPr>
            <a:endParaRPr lang="en-US" dirty="0" smtClean="0">
              <a:ea typeface="ＭＳ Ｐゴシック" charset="-128"/>
            </a:endParaRPr>
          </a:p>
          <a:p>
            <a:pPr algn="r" eaLnBrk="1" hangingPunct="1">
              <a:lnSpc>
                <a:spcPct val="80000"/>
              </a:lnSpc>
            </a:pPr>
            <a:endParaRPr lang="en-US" dirty="0" smtClean="0">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5"/>
          <p:cNvSpPr>
            <a:spLocks noGrp="1"/>
          </p:cNvSpPr>
          <p:nvPr>
            <p:ph type="title"/>
          </p:nvPr>
        </p:nvSpPr>
        <p:spPr bwMode="auto">
          <a:xfrm>
            <a:off x="2286000" y="1752600"/>
            <a:ext cx="6172200" cy="2054225"/>
          </a:xfrm>
        </p:spPr>
        <p:txBody>
          <a:bodyPr anchor="ctr">
            <a:noAutofit/>
          </a:bodyPr>
          <a:lstStyle/>
          <a:p>
            <a:pPr algn="ctr" eaLnBrk="1" hangingPunct="1"/>
            <a:r>
              <a:rPr lang="en-US" sz="5400" cap="none" dirty="0" smtClean="0">
                <a:ea typeface="ＭＳ Ｐゴシック" charset="-128"/>
              </a:rPr>
              <a:t>Backup Slides</a:t>
            </a:r>
            <a:endParaRPr lang="en-US" sz="4000" cap="none" dirty="0" smtClean="0">
              <a:ea typeface="ＭＳ Ｐゴシック" charset="-128"/>
            </a:endParaRPr>
          </a:p>
        </p:txBody>
      </p:sp>
      <p:sp>
        <p:nvSpPr>
          <p:cNvPr id="106500" name="Date Placeholder 3"/>
          <p:cNvSpPr>
            <a:spLocks noGrp="1"/>
          </p:cNvSpPr>
          <p:nvPr>
            <p:ph type="dt" sz="quarter" idx="10"/>
          </p:nvPr>
        </p:nvSpPr>
        <p:spPr>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06501" name="Slide Number Placeholder 4"/>
          <p:cNvSpPr>
            <a:spLocks noGrp="1"/>
          </p:cNvSpPr>
          <p:nvPr>
            <p:ph type="sldNum" sz="quarter" idx="12"/>
          </p:nvPr>
        </p:nvSpPr>
        <p:spPr>
          <a:noFill/>
          <a:ln>
            <a:miter lim="800000"/>
            <a:headEnd/>
            <a:tailEnd/>
          </a:ln>
        </p:spPr>
        <p:txBody>
          <a:bodyPr/>
          <a:lstStyle/>
          <a:p>
            <a:fld id="{A4225910-AB05-47E4-97CF-9EF60CFDCB79}" type="slidenum">
              <a:rPr lang="en-US"/>
              <a:pPr/>
              <a:t>117</a:t>
            </a:fld>
            <a:endParaRPr lang="en-US" dirty="0"/>
          </a:p>
        </p:txBody>
      </p:sp>
      <p:sp>
        <p:nvSpPr>
          <p:cNvPr id="106502" name="Footer Placeholder 5"/>
          <p:cNvSpPr>
            <a:spLocks noGrp="1"/>
          </p:cNvSpPr>
          <p:nvPr>
            <p:ph type="ftr" sz="quarter" idx="11"/>
          </p:nvPr>
        </p:nvSpPr>
        <p:spPr>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8" name="Subtitle 2"/>
          <p:cNvSpPr txBox="1">
            <a:spLocks/>
          </p:cNvSpPr>
          <p:nvPr/>
        </p:nvSpPr>
        <p:spPr bwMode="auto">
          <a:xfrm>
            <a:off x="2286000" y="4114800"/>
            <a:ext cx="61722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ts val="600"/>
              </a:spcBef>
              <a:spcAft>
                <a:spcPct val="0"/>
              </a:spcAft>
              <a:buClr>
                <a:schemeClr val="accent1"/>
              </a:buClr>
              <a:buSzPct val="70000"/>
              <a:buFont typeface="Wingdings" charset="2"/>
              <a:buNone/>
              <a:defRPr sz="1800" b="1" kern="1200">
                <a:solidFill>
                  <a:schemeClr val="tx2"/>
                </a:solidFill>
                <a:latin typeface="+mn-lt"/>
                <a:ea typeface="ＭＳ Ｐゴシック" pitchFamily="-65" charset="-128"/>
                <a:cs typeface="ＭＳ Ｐゴシック" pitchFamily="-65" charset="-128"/>
              </a:defRPr>
            </a:lvl1pPr>
            <a:lvl2pPr marL="639763" indent="-273050" algn="l" rtl="0" eaLnBrk="0" fontAlgn="base" hangingPunct="0">
              <a:spcBef>
                <a:spcPct val="20000"/>
              </a:spcBef>
              <a:spcAft>
                <a:spcPct val="0"/>
              </a:spcAft>
              <a:buClr>
                <a:schemeClr val="accent1"/>
              </a:buClr>
              <a:buSzPct val="80000"/>
              <a:buFont typeface="Wingdings 2" charset="2"/>
              <a:buNone/>
              <a:defRPr sz="1800" kern="1200">
                <a:solidFill>
                  <a:schemeClr val="tx1">
                    <a:tint val="75000"/>
                  </a:schemeClr>
                </a:solidFill>
                <a:latin typeface="+mn-lt"/>
                <a:ea typeface="ＭＳ Ｐゴシック" pitchFamily="-65" charset="-128"/>
                <a:cs typeface="+mn-cs"/>
              </a:defRPr>
            </a:lvl2pPr>
            <a:lvl3pPr marL="914400" indent="-182563" algn="l" rtl="0" eaLnBrk="0" fontAlgn="base" hangingPunct="0">
              <a:spcBef>
                <a:spcPct val="20000"/>
              </a:spcBef>
              <a:spcAft>
                <a:spcPct val="0"/>
              </a:spcAft>
              <a:buClr>
                <a:srgbClr val="E0752F"/>
              </a:buClr>
              <a:buSzPct val="60000"/>
              <a:buFont typeface="Wingdings" charset="2"/>
              <a:buNone/>
              <a:defRPr sz="1600" kern="1200">
                <a:solidFill>
                  <a:schemeClr val="tx1">
                    <a:tint val="75000"/>
                  </a:schemeClr>
                </a:solidFill>
                <a:latin typeface="+mn-lt"/>
                <a:ea typeface="ＭＳ Ｐゴシック" pitchFamily="-65" charset="-128"/>
                <a:cs typeface="+mn-cs"/>
              </a:defRPr>
            </a:lvl3pPr>
            <a:lvl4pPr marL="1187450" indent="-182563" algn="l" rtl="0" eaLnBrk="0" fontAlgn="base" hangingPunct="0">
              <a:spcBef>
                <a:spcPct val="20000"/>
              </a:spcBef>
              <a:spcAft>
                <a:spcPct val="0"/>
              </a:spcAft>
              <a:buClr>
                <a:srgbClr val="FEC3AE"/>
              </a:buClr>
              <a:buSzPct val="60000"/>
              <a:buFont typeface="Wingdings" charset="2"/>
              <a:buNone/>
              <a:defRPr sz="1400" kern="1200">
                <a:solidFill>
                  <a:schemeClr val="tx1">
                    <a:tint val="75000"/>
                  </a:schemeClr>
                </a:solidFill>
                <a:latin typeface="+mn-lt"/>
                <a:ea typeface="ＭＳ Ｐゴシック" pitchFamily="-65"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None/>
              <a:defRPr sz="1400" kern="1200">
                <a:solidFill>
                  <a:schemeClr val="tx1">
                    <a:tint val="75000"/>
                  </a:schemeClr>
                </a:solidFill>
                <a:latin typeface="+mn-lt"/>
                <a:ea typeface="ＭＳ Ｐゴシック" pitchFamily="-65"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r" eaLnBrk="1" hangingPunct="1">
              <a:lnSpc>
                <a:spcPct val="80000"/>
              </a:lnSpc>
            </a:pPr>
            <a:r>
              <a:rPr lang="en-US" sz="3600" dirty="0" smtClean="0">
                <a:ea typeface="ＭＳ Ｐゴシック" charset="-128"/>
              </a:rPr>
              <a:t>Donald E. Eastlake 3</a:t>
            </a:r>
            <a:r>
              <a:rPr lang="en-US" sz="3600" baseline="30000" dirty="0" smtClean="0">
                <a:ea typeface="ＭＳ Ｐゴシック" charset="-128"/>
              </a:rPr>
              <a:t>rd</a:t>
            </a:r>
          </a:p>
          <a:p>
            <a:pPr algn="r" eaLnBrk="1" hangingPunct="1">
              <a:lnSpc>
                <a:spcPct val="80000"/>
              </a:lnSpc>
            </a:pPr>
            <a:r>
              <a:rPr lang="en-US" dirty="0" smtClean="0">
                <a:ea typeface="ＭＳ Ｐゴシック" charset="-128"/>
              </a:rPr>
              <a:t>Co-Chair, TRILL Working Group</a:t>
            </a:r>
          </a:p>
          <a:p>
            <a:pPr algn="r" eaLnBrk="1" hangingPunct="1">
              <a:lnSpc>
                <a:spcPct val="80000"/>
              </a:lnSpc>
            </a:pPr>
            <a:r>
              <a:rPr lang="en-US" dirty="0" smtClean="0">
                <a:ea typeface="ＭＳ Ｐゴシック" charset="-128"/>
              </a:rPr>
              <a:t>Principal Engineer, Huawei</a:t>
            </a:r>
            <a:endParaRPr lang="en-US" dirty="0">
              <a:ea typeface="ＭＳ Ｐゴシック" charset="-128"/>
            </a:endParaRPr>
          </a:p>
          <a:p>
            <a:pPr algn="r" eaLnBrk="1" hangingPunct="1">
              <a:lnSpc>
                <a:spcPct val="80000"/>
              </a:lnSpc>
            </a:pPr>
            <a:r>
              <a:rPr lang="en-US" dirty="0" smtClean="0">
                <a:ea typeface="ＭＳ Ｐゴシック" charset="-128"/>
                <a:hlinkClick r:id="rId2"/>
              </a:rPr>
              <a:t>d3e3e3@gmail.com</a:t>
            </a:r>
            <a:endParaRPr lang="en-US" dirty="0" smtClean="0">
              <a:ea typeface="ＭＳ Ｐゴシック" charset="-128"/>
            </a:endParaRPr>
          </a:p>
          <a:p>
            <a:pPr algn="r" eaLnBrk="1" hangingPunct="1">
              <a:lnSpc>
                <a:spcPct val="80000"/>
              </a:lnSpc>
            </a:pPr>
            <a:endParaRPr lang="en-US" dirty="0" smtClean="0">
              <a:ea typeface="ＭＳ Ｐゴシック" charset="-128"/>
            </a:endParaRPr>
          </a:p>
          <a:p>
            <a:pPr algn="r" eaLnBrk="1" hangingPunct="1">
              <a:lnSpc>
                <a:spcPct val="80000"/>
              </a:lnSpc>
            </a:pPr>
            <a:endParaRPr lang="en-US" dirty="0" smtClean="0">
              <a:ea typeface="ＭＳ Ｐゴシック" charset="-128"/>
            </a:endParaRPr>
          </a:p>
        </p:txBody>
      </p:sp>
    </p:spTree>
    <p:extLst>
      <p:ext uri="{BB962C8B-B14F-4D97-AF65-F5344CB8AC3E}">
        <p14:creationId xmlns:p14="http://schemas.microsoft.com/office/powerpoint/2010/main" val="3110097207"/>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p:txBody>
          <a:bodyPr>
            <a:normAutofit/>
          </a:bodyPr>
          <a:lstStyle/>
          <a:p>
            <a:pPr>
              <a:defRPr/>
            </a:pPr>
            <a:r>
              <a:rPr lang="en-US" sz="4800" b="1" cap="none" dirty="0" smtClean="0">
                <a:solidFill>
                  <a:srgbClr val="0000FF"/>
                </a:solidFill>
                <a:ea typeface="ＭＳ Ｐゴシック" charset="-128"/>
                <a:cs typeface="ＭＳ Ｐゴシック" charset="-128"/>
              </a:rPr>
              <a:t>Algorhyme </a:t>
            </a:r>
            <a:r>
              <a:rPr lang="en-US" sz="1800" b="1" cap="none" dirty="0" smtClean="0">
                <a:solidFill>
                  <a:srgbClr val="0000FF"/>
                </a:solidFill>
                <a:ea typeface="ＭＳ Ｐゴシック" charset="-128"/>
                <a:cs typeface="ＭＳ Ｐゴシック" charset="-128"/>
              </a:rPr>
              <a:t>(Spanning Tree)</a:t>
            </a:r>
            <a:endParaRPr lang="en-US" sz="4800" b="1" cap="none" dirty="0" smtClean="0">
              <a:solidFill>
                <a:srgbClr val="0000FF"/>
              </a:solidFill>
              <a:ea typeface="ＭＳ Ｐゴシック" charset="-128"/>
              <a:cs typeface="ＭＳ Ｐゴシック" charset="-128"/>
            </a:endParaRPr>
          </a:p>
        </p:txBody>
      </p:sp>
      <p:sp>
        <p:nvSpPr>
          <p:cNvPr id="97283" name="Content Placeholder 2"/>
          <p:cNvSpPr>
            <a:spLocks noGrp="1"/>
          </p:cNvSpPr>
          <p:nvPr>
            <p:ph sz="quarter" idx="1"/>
          </p:nvPr>
        </p:nvSpPr>
        <p:spPr>
          <a:xfrm>
            <a:off x="685800" y="1600200"/>
            <a:ext cx="6096000" cy="4873625"/>
          </a:xfrm>
        </p:spPr>
        <p:txBody>
          <a:bodyPr/>
          <a:lstStyle/>
          <a:p>
            <a:pPr>
              <a:lnSpc>
                <a:spcPct val="90000"/>
              </a:lnSpc>
            </a:pPr>
            <a:r>
              <a:rPr lang="en-US" sz="2000" dirty="0">
                <a:ea typeface="ＭＳ Ｐゴシック" charset="-128"/>
              </a:rPr>
              <a:t>I think that I shall never see</a:t>
            </a:r>
          </a:p>
          <a:p>
            <a:pPr>
              <a:lnSpc>
                <a:spcPct val="90000"/>
              </a:lnSpc>
            </a:pPr>
            <a:r>
              <a:rPr lang="en-US" sz="2000" dirty="0">
                <a:ea typeface="ＭＳ Ｐゴシック" charset="-128"/>
              </a:rPr>
              <a:t> </a:t>
            </a:r>
            <a:r>
              <a:rPr lang="en-US" sz="2000" dirty="0" smtClean="0">
                <a:ea typeface="ＭＳ Ｐゴシック" charset="-128"/>
              </a:rPr>
              <a:t>     A </a:t>
            </a:r>
            <a:r>
              <a:rPr lang="en-US" sz="2000" dirty="0">
                <a:ea typeface="ＭＳ Ｐゴシック" charset="-128"/>
              </a:rPr>
              <a:t>graph more lovely than a tree.</a:t>
            </a:r>
          </a:p>
          <a:p>
            <a:pPr>
              <a:lnSpc>
                <a:spcPct val="90000"/>
              </a:lnSpc>
            </a:pPr>
            <a:r>
              <a:rPr lang="en-US" sz="2000" dirty="0">
                <a:ea typeface="ＭＳ Ｐゴシック" charset="-128"/>
              </a:rPr>
              <a:t>A tree whose crucial property</a:t>
            </a:r>
          </a:p>
          <a:p>
            <a:pPr>
              <a:lnSpc>
                <a:spcPct val="90000"/>
              </a:lnSpc>
            </a:pPr>
            <a:r>
              <a:rPr lang="en-US" sz="2000" dirty="0">
                <a:ea typeface="ＭＳ Ｐゴシック" charset="-128"/>
              </a:rPr>
              <a:t>      I</a:t>
            </a:r>
            <a:r>
              <a:rPr lang="en-US" sz="2000" dirty="0" smtClean="0">
                <a:ea typeface="ＭＳ Ｐゴシック" charset="-128"/>
              </a:rPr>
              <a:t>s </a:t>
            </a:r>
            <a:r>
              <a:rPr lang="en-US" sz="2000" dirty="0">
                <a:ea typeface="ＭＳ Ｐゴシック" charset="-128"/>
              </a:rPr>
              <a:t>loop-free connectivity.</a:t>
            </a:r>
          </a:p>
          <a:p>
            <a:pPr>
              <a:lnSpc>
                <a:spcPct val="90000"/>
              </a:lnSpc>
            </a:pPr>
            <a:r>
              <a:rPr lang="en-US" sz="2000" dirty="0">
                <a:ea typeface="ＭＳ Ｐゴシック" charset="-128"/>
              </a:rPr>
              <a:t>A tree that must be sure to span</a:t>
            </a:r>
          </a:p>
          <a:p>
            <a:pPr>
              <a:lnSpc>
                <a:spcPct val="90000"/>
              </a:lnSpc>
            </a:pPr>
            <a:r>
              <a:rPr lang="en-US" sz="2000" dirty="0" smtClean="0">
                <a:ea typeface="ＭＳ Ｐゴシック" charset="-128"/>
              </a:rPr>
              <a:t>       So packets </a:t>
            </a:r>
            <a:r>
              <a:rPr lang="en-US" sz="2000" dirty="0">
                <a:ea typeface="ＭＳ Ｐゴシック" charset="-128"/>
              </a:rPr>
              <a:t>can reach every LAN.</a:t>
            </a:r>
          </a:p>
          <a:p>
            <a:pPr>
              <a:lnSpc>
                <a:spcPct val="90000"/>
              </a:lnSpc>
            </a:pPr>
            <a:r>
              <a:rPr lang="en-US" sz="2000" dirty="0">
                <a:ea typeface="ＭＳ Ｐゴシック" charset="-128"/>
              </a:rPr>
              <a:t>First, the root must be selected.</a:t>
            </a:r>
          </a:p>
          <a:p>
            <a:pPr>
              <a:lnSpc>
                <a:spcPct val="90000"/>
              </a:lnSpc>
            </a:pPr>
            <a:r>
              <a:rPr lang="en-US" sz="2000" dirty="0" smtClean="0">
                <a:ea typeface="ＭＳ Ｐゴシック" charset="-128"/>
              </a:rPr>
              <a:t>       By </a:t>
            </a:r>
            <a:r>
              <a:rPr lang="en-US" sz="2000" dirty="0">
                <a:ea typeface="ＭＳ Ｐゴシック" charset="-128"/>
              </a:rPr>
              <a:t>ID, it is elected.</a:t>
            </a:r>
          </a:p>
          <a:p>
            <a:pPr>
              <a:lnSpc>
                <a:spcPct val="90000"/>
              </a:lnSpc>
            </a:pPr>
            <a:r>
              <a:rPr lang="en-US" sz="2000" dirty="0">
                <a:ea typeface="ＭＳ Ｐゴシック" charset="-128"/>
              </a:rPr>
              <a:t>Least-cost paths from root are traced.</a:t>
            </a:r>
          </a:p>
          <a:p>
            <a:pPr>
              <a:lnSpc>
                <a:spcPct val="90000"/>
              </a:lnSpc>
            </a:pPr>
            <a:r>
              <a:rPr lang="en-US" sz="2000" dirty="0" smtClean="0">
                <a:ea typeface="ＭＳ Ｐゴシック" charset="-128"/>
              </a:rPr>
              <a:t>       In </a:t>
            </a:r>
            <a:r>
              <a:rPr lang="en-US" sz="2000" dirty="0">
                <a:ea typeface="ＭＳ Ｐゴシック" charset="-128"/>
              </a:rPr>
              <a:t>the tree, these paths are placed.</a:t>
            </a:r>
          </a:p>
          <a:p>
            <a:pPr>
              <a:lnSpc>
                <a:spcPct val="90000"/>
              </a:lnSpc>
            </a:pPr>
            <a:r>
              <a:rPr lang="en-US" sz="2000" dirty="0">
                <a:ea typeface="ＭＳ Ｐゴシック" charset="-128"/>
              </a:rPr>
              <a:t>A mesh is made by folks like me,</a:t>
            </a:r>
          </a:p>
          <a:p>
            <a:pPr>
              <a:lnSpc>
                <a:spcPct val="90000"/>
              </a:lnSpc>
            </a:pPr>
            <a:r>
              <a:rPr lang="en-US" sz="2000" dirty="0" smtClean="0">
                <a:ea typeface="ＭＳ Ｐゴシック" charset="-128"/>
              </a:rPr>
              <a:t>       Then </a:t>
            </a:r>
            <a:r>
              <a:rPr lang="en-US" sz="2000" dirty="0">
                <a:ea typeface="ＭＳ Ｐゴシック" charset="-128"/>
              </a:rPr>
              <a:t>bridges find a spanning tree</a:t>
            </a:r>
            <a:r>
              <a:rPr lang="en-US" sz="2000" dirty="0" smtClean="0">
                <a:ea typeface="ＭＳ Ｐゴシック" charset="-128"/>
              </a:rPr>
              <a:t>.</a:t>
            </a:r>
          </a:p>
          <a:p>
            <a:pPr>
              <a:lnSpc>
                <a:spcPct val="90000"/>
              </a:lnSpc>
            </a:pPr>
            <a:r>
              <a:rPr lang="en-US" sz="2000" dirty="0" smtClean="0">
                <a:ea typeface="ＭＳ Ｐゴシック" charset="-128"/>
              </a:rPr>
              <a:t>                                              </a:t>
            </a:r>
            <a:r>
              <a:rPr lang="en-US" sz="1800" dirty="0" smtClean="0">
                <a:ea typeface="ＭＳ Ｐゴシック" charset="-128"/>
              </a:rPr>
              <a:t>- By Radia Perlman</a:t>
            </a:r>
            <a:endParaRPr lang="en-US" sz="2000" dirty="0" smtClean="0">
              <a:ea typeface="ＭＳ Ｐゴシック" charset="-128"/>
            </a:endParaRPr>
          </a:p>
        </p:txBody>
      </p:sp>
      <p:sp>
        <p:nvSpPr>
          <p:cNvPr id="97284"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7285" name="Slide Number Placeholder 4"/>
          <p:cNvSpPr>
            <a:spLocks noGrp="1"/>
          </p:cNvSpPr>
          <p:nvPr>
            <p:ph type="sldNum" sz="quarter" idx="12"/>
          </p:nvPr>
        </p:nvSpPr>
        <p:spPr bwMode="auto">
          <a:noFill/>
          <a:ln>
            <a:miter lim="800000"/>
            <a:headEnd/>
            <a:tailEnd/>
          </a:ln>
        </p:spPr>
        <p:txBody>
          <a:bodyPr/>
          <a:lstStyle/>
          <a:p>
            <a:fld id="{078A188F-C054-4CA1-B8D0-37C0FA57C4D9}" type="slidenum">
              <a:rPr lang="en-US"/>
              <a:pPr/>
              <a:t>118</a:t>
            </a:fld>
            <a:endParaRPr lang="en-US" dirty="0"/>
          </a:p>
        </p:txBody>
      </p:sp>
      <p:sp>
        <p:nvSpPr>
          <p:cNvPr id="97286"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1901022621"/>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p:txBody>
          <a:bodyPr>
            <a:noAutofit/>
          </a:bodyPr>
          <a:lstStyle/>
          <a:p>
            <a:pPr>
              <a:defRPr/>
            </a:pPr>
            <a:r>
              <a:rPr lang="en-US" sz="4400" b="1" cap="none" dirty="0" smtClean="0">
                <a:solidFill>
                  <a:srgbClr val="0000FF"/>
                </a:solidFill>
                <a:ea typeface="ＭＳ Ｐゴシック" charset="-128"/>
                <a:cs typeface="ＭＳ Ｐゴシック" charset="-128"/>
              </a:rPr>
              <a:t>Structure of an RBridge</a:t>
            </a:r>
          </a:p>
        </p:txBody>
      </p:sp>
      <p:sp>
        <p:nvSpPr>
          <p:cNvPr id="77827"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77828" name="Slide Number Placeholder 4"/>
          <p:cNvSpPr>
            <a:spLocks noGrp="1"/>
          </p:cNvSpPr>
          <p:nvPr>
            <p:ph type="sldNum" sz="quarter" idx="12"/>
          </p:nvPr>
        </p:nvSpPr>
        <p:spPr bwMode="auto">
          <a:noFill/>
          <a:ln>
            <a:miter lim="800000"/>
            <a:headEnd/>
            <a:tailEnd/>
          </a:ln>
        </p:spPr>
        <p:txBody>
          <a:bodyPr/>
          <a:lstStyle/>
          <a:p>
            <a:fld id="{23A02807-5F7B-4A0E-A0DF-6202C40B5736}" type="slidenum">
              <a:rPr lang="en-US"/>
              <a:pPr/>
              <a:t>119</a:t>
            </a:fld>
            <a:endParaRPr lang="en-US" dirty="0"/>
          </a:p>
        </p:txBody>
      </p:sp>
      <p:sp>
        <p:nvSpPr>
          <p:cNvPr id="6" name="Round Same Side Corner Rectangle 5"/>
          <p:cNvSpPr/>
          <p:nvPr/>
        </p:nvSpPr>
        <p:spPr>
          <a:xfrm>
            <a:off x="2819400" y="1752600"/>
            <a:ext cx="2895600" cy="990600"/>
          </a:xfrm>
          <a:prstGeom prst="round2Same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b="1" dirty="0">
                <a:solidFill>
                  <a:srgbClr val="FFFFFF"/>
                </a:solidFill>
                <a:ea typeface="ＭＳ Ｐゴシック" pitchFamily="-108" charset="-128"/>
                <a:cs typeface="ＭＳ Ｐゴシック" pitchFamily="-108" charset="-128"/>
              </a:rPr>
              <a:t>Central Processing</a:t>
            </a:r>
            <a:br>
              <a:rPr lang="en-US" b="1" dirty="0">
                <a:solidFill>
                  <a:srgbClr val="FFFFFF"/>
                </a:solidFill>
                <a:ea typeface="ＭＳ Ｐゴシック" pitchFamily="-108" charset="-128"/>
                <a:cs typeface="ＭＳ Ｐゴシック" pitchFamily="-108" charset="-128"/>
              </a:rPr>
            </a:br>
            <a:r>
              <a:rPr lang="en-US" b="1" dirty="0">
                <a:solidFill>
                  <a:srgbClr val="FFFFFF"/>
                </a:solidFill>
                <a:ea typeface="ＭＳ Ｐゴシック" pitchFamily="-108" charset="-128"/>
                <a:cs typeface="ＭＳ Ｐゴシック" pitchFamily="-108" charset="-128"/>
              </a:rPr>
              <a:t>IS-IS, Mgmt., Etc.</a:t>
            </a:r>
          </a:p>
        </p:txBody>
      </p:sp>
      <p:sp>
        <p:nvSpPr>
          <p:cNvPr id="8" name="Rectangle 7"/>
          <p:cNvSpPr/>
          <p:nvPr/>
        </p:nvSpPr>
        <p:spPr>
          <a:xfrm>
            <a:off x="1295400" y="2743200"/>
            <a:ext cx="6248400" cy="762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FFFFFF"/>
                </a:solidFill>
                <a:ea typeface="ＭＳ Ｐゴシック" pitchFamily="-108" charset="-128"/>
                <a:cs typeface="ＭＳ Ｐゴシック" pitchFamily="-108" charset="-128"/>
              </a:rPr>
              <a:t>Switching </a:t>
            </a:r>
            <a:r>
              <a:rPr lang="en-US" b="1" dirty="0" smtClean="0">
                <a:solidFill>
                  <a:srgbClr val="FFFFFF"/>
                </a:solidFill>
                <a:ea typeface="ＭＳ Ｐゴシック" pitchFamily="-108" charset="-128"/>
                <a:cs typeface="ＭＳ Ｐゴシック" pitchFamily="-108" charset="-128"/>
              </a:rPr>
              <a:t>fabric</a:t>
            </a:r>
            <a:endParaRPr lang="en-US" b="1" dirty="0">
              <a:solidFill>
                <a:srgbClr val="FFFFFF"/>
              </a:solidFill>
              <a:ea typeface="ＭＳ Ｐゴシック" pitchFamily="-108" charset="-128"/>
              <a:cs typeface="ＭＳ Ｐゴシック" pitchFamily="-108" charset="-128"/>
            </a:endParaRPr>
          </a:p>
        </p:txBody>
      </p:sp>
      <p:sp>
        <p:nvSpPr>
          <p:cNvPr id="9" name="Rectangle 8"/>
          <p:cNvSpPr>
            <a:spLocks noChangeArrowheads="1"/>
          </p:cNvSpPr>
          <p:nvPr/>
        </p:nvSpPr>
        <p:spPr bwMode="auto">
          <a:xfrm rot="-5400000">
            <a:off x="1143000" y="4076700"/>
            <a:ext cx="1676400" cy="533400"/>
          </a:xfrm>
          <a:prstGeom prst="rect">
            <a:avLst/>
          </a:prstGeom>
          <a:solidFill>
            <a:schemeClr val="bg2"/>
          </a:solidFill>
          <a:ln w="12700">
            <a:solidFill>
              <a:srgbClr val="FCC900"/>
            </a:solidFill>
            <a:miter lim="800000"/>
            <a:headEnd/>
            <a:tailEnd/>
          </a:ln>
          <a:effectLst>
            <a:outerShdw dist="20000" dir="5400000" rotWithShape="0">
              <a:srgbClr val="808080">
                <a:alpha val="42000"/>
              </a:srgbClr>
            </a:outerShdw>
          </a:effectLst>
        </p:spPr>
        <p:txBody>
          <a:bodyPr anchor="ctr"/>
          <a:lstStyle/>
          <a:p>
            <a:pPr algn="ctr">
              <a:defRPr/>
            </a:pPr>
            <a:r>
              <a:rPr lang="en-US" b="1" dirty="0">
                <a:solidFill>
                  <a:schemeClr val="tx2"/>
                </a:solidFill>
                <a:latin typeface="+mn-lt"/>
                <a:ea typeface="ＭＳ Ｐゴシック" pitchFamily="-108" charset="-128"/>
                <a:cs typeface="ＭＳ Ｐゴシック" pitchFamily="-108" charset="-128"/>
              </a:rPr>
              <a:t>Port Logic</a:t>
            </a:r>
          </a:p>
        </p:txBody>
      </p:sp>
      <p:sp>
        <p:nvSpPr>
          <p:cNvPr id="10" name="Rectangle 9"/>
          <p:cNvSpPr>
            <a:spLocks noChangeArrowheads="1"/>
          </p:cNvSpPr>
          <p:nvPr/>
        </p:nvSpPr>
        <p:spPr bwMode="auto">
          <a:xfrm rot="-5400000">
            <a:off x="2247900" y="4076700"/>
            <a:ext cx="1676400" cy="533400"/>
          </a:xfrm>
          <a:prstGeom prst="rect">
            <a:avLst/>
          </a:prstGeom>
          <a:solidFill>
            <a:schemeClr val="bg2"/>
          </a:solidFill>
          <a:ln w="12700">
            <a:solidFill>
              <a:srgbClr val="FCC900"/>
            </a:solidFill>
            <a:miter lim="800000"/>
            <a:headEnd/>
            <a:tailEnd/>
          </a:ln>
          <a:effectLst>
            <a:outerShdw dist="20000" dir="5400000" rotWithShape="0">
              <a:srgbClr val="808080">
                <a:alpha val="42000"/>
              </a:srgbClr>
            </a:outerShdw>
          </a:effectLst>
        </p:spPr>
        <p:txBody>
          <a:bodyPr anchor="ctr"/>
          <a:lstStyle/>
          <a:p>
            <a:pPr algn="ctr">
              <a:defRPr/>
            </a:pPr>
            <a:r>
              <a:rPr lang="en-US" b="1" dirty="0">
                <a:solidFill>
                  <a:schemeClr val="tx2"/>
                </a:solidFill>
                <a:latin typeface="+mn-lt"/>
                <a:ea typeface="ＭＳ Ｐゴシック" pitchFamily="-108" charset="-128"/>
                <a:cs typeface="ＭＳ Ｐゴシック" pitchFamily="-108" charset="-128"/>
              </a:rPr>
              <a:t>Port Logic</a:t>
            </a:r>
          </a:p>
        </p:txBody>
      </p:sp>
      <p:sp>
        <p:nvSpPr>
          <p:cNvPr id="11" name="Rectangle 10"/>
          <p:cNvSpPr>
            <a:spLocks noChangeArrowheads="1"/>
          </p:cNvSpPr>
          <p:nvPr/>
        </p:nvSpPr>
        <p:spPr bwMode="auto">
          <a:xfrm rot="-5400000">
            <a:off x="3238500" y="4076700"/>
            <a:ext cx="1676400" cy="533400"/>
          </a:xfrm>
          <a:prstGeom prst="rect">
            <a:avLst/>
          </a:prstGeom>
          <a:solidFill>
            <a:schemeClr val="bg2"/>
          </a:solidFill>
          <a:ln w="12700">
            <a:solidFill>
              <a:srgbClr val="FCC900"/>
            </a:solidFill>
            <a:miter lim="800000"/>
            <a:headEnd/>
            <a:tailEnd/>
          </a:ln>
          <a:effectLst>
            <a:outerShdw dist="20000" dir="5400000" rotWithShape="0">
              <a:srgbClr val="808080">
                <a:alpha val="42000"/>
              </a:srgbClr>
            </a:outerShdw>
          </a:effectLst>
        </p:spPr>
        <p:txBody>
          <a:bodyPr anchor="ctr"/>
          <a:lstStyle/>
          <a:p>
            <a:pPr algn="ctr">
              <a:defRPr/>
            </a:pPr>
            <a:r>
              <a:rPr lang="en-US" b="1" dirty="0">
                <a:solidFill>
                  <a:schemeClr val="tx2"/>
                </a:solidFill>
                <a:latin typeface="+mn-lt"/>
                <a:ea typeface="ＭＳ Ｐゴシック" pitchFamily="-108" charset="-128"/>
                <a:cs typeface="ＭＳ Ｐゴシック" pitchFamily="-108" charset="-128"/>
              </a:rPr>
              <a:t>Port Logic</a:t>
            </a:r>
          </a:p>
        </p:txBody>
      </p:sp>
      <p:sp>
        <p:nvSpPr>
          <p:cNvPr id="12" name="Rectangle 11"/>
          <p:cNvSpPr>
            <a:spLocks noChangeArrowheads="1"/>
          </p:cNvSpPr>
          <p:nvPr/>
        </p:nvSpPr>
        <p:spPr bwMode="auto">
          <a:xfrm rot="-5400000">
            <a:off x="4229100" y="4076700"/>
            <a:ext cx="1676400" cy="533400"/>
          </a:xfrm>
          <a:prstGeom prst="rect">
            <a:avLst/>
          </a:prstGeom>
          <a:solidFill>
            <a:schemeClr val="bg2"/>
          </a:solidFill>
          <a:ln w="12700">
            <a:solidFill>
              <a:srgbClr val="FCC900"/>
            </a:solidFill>
            <a:miter lim="800000"/>
            <a:headEnd/>
            <a:tailEnd/>
          </a:ln>
          <a:effectLst>
            <a:outerShdw dist="20000" dir="5400000" rotWithShape="0">
              <a:srgbClr val="808080">
                <a:alpha val="42000"/>
              </a:srgbClr>
            </a:outerShdw>
          </a:effectLst>
        </p:spPr>
        <p:txBody>
          <a:bodyPr anchor="ctr"/>
          <a:lstStyle/>
          <a:p>
            <a:pPr algn="ctr">
              <a:defRPr/>
            </a:pPr>
            <a:r>
              <a:rPr lang="en-US" b="1" dirty="0">
                <a:solidFill>
                  <a:schemeClr val="tx2"/>
                </a:solidFill>
                <a:latin typeface="+mn-lt"/>
                <a:ea typeface="ＭＳ Ｐゴシック" pitchFamily="-108" charset="-128"/>
                <a:cs typeface="ＭＳ Ｐゴシック" pitchFamily="-108" charset="-128"/>
              </a:rPr>
              <a:t>Port Logic</a:t>
            </a:r>
          </a:p>
        </p:txBody>
      </p:sp>
      <p:cxnSp>
        <p:nvCxnSpPr>
          <p:cNvPr id="15" name="Straight Arrow Connector 14"/>
          <p:cNvCxnSpPr>
            <a:cxnSpLocks noChangeShapeType="1"/>
            <a:stCxn id="9" idx="1"/>
          </p:cNvCxnSpPr>
          <p:nvPr/>
        </p:nvCxnSpPr>
        <p:spPr bwMode="auto">
          <a:xfrm rot="16200000" flipH="1">
            <a:off x="1704975" y="5457825"/>
            <a:ext cx="554038" cy="1588"/>
          </a:xfrm>
          <a:prstGeom prst="straightConnector1">
            <a:avLst/>
          </a:prstGeom>
          <a:noFill/>
          <a:ln w="25400">
            <a:solidFill>
              <a:schemeClr val="tx1"/>
            </a:solidFill>
            <a:round/>
            <a:headEnd type="arrow" w="med" len="med"/>
            <a:tailEnd type="arrow" w="med" len="med"/>
          </a:ln>
          <a:effectLst>
            <a:outerShdw dist="25000" dir="5400000" rotWithShape="0">
              <a:srgbClr val="808080">
                <a:alpha val="39999"/>
              </a:srgbClr>
            </a:outerShdw>
          </a:effectLst>
        </p:spPr>
      </p:cxnSp>
      <p:cxnSp>
        <p:nvCxnSpPr>
          <p:cNvPr id="17" name="Straight Arrow Connector 16"/>
          <p:cNvCxnSpPr>
            <a:cxnSpLocks noChangeShapeType="1"/>
            <a:stCxn id="10" idx="1"/>
          </p:cNvCxnSpPr>
          <p:nvPr/>
        </p:nvCxnSpPr>
        <p:spPr bwMode="auto">
          <a:xfrm rot="5400000">
            <a:off x="2809876" y="5457825"/>
            <a:ext cx="552450" cy="3175"/>
          </a:xfrm>
          <a:prstGeom prst="straightConnector1">
            <a:avLst/>
          </a:prstGeom>
          <a:noFill/>
          <a:ln w="25400">
            <a:solidFill>
              <a:schemeClr val="tx1"/>
            </a:solidFill>
            <a:round/>
            <a:headEnd type="arrow" w="med" len="med"/>
            <a:tailEnd type="arrow" w="med" len="med"/>
          </a:ln>
          <a:effectLst>
            <a:outerShdw dist="25000" dir="5400000" rotWithShape="0">
              <a:srgbClr val="808080">
                <a:alpha val="39999"/>
              </a:srgbClr>
            </a:outerShdw>
          </a:effectLst>
        </p:spPr>
      </p:cxnSp>
      <p:cxnSp>
        <p:nvCxnSpPr>
          <p:cNvPr id="18" name="Straight Arrow Connector 17"/>
          <p:cNvCxnSpPr>
            <a:cxnSpLocks noChangeShapeType="1"/>
            <a:stCxn id="11" idx="1"/>
          </p:cNvCxnSpPr>
          <p:nvPr/>
        </p:nvCxnSpPr>
        <p:spPr bwMode="auto">
          <a:xfrm rot="5400000">
            <a:off x="3800476" y="5457825"/>
            <a:ext cx="552450" cy="3175"/>
          </a:xfrm>
          <a:prstGeom prst="straightConnector1">
            <a:avLst/>
          </a:prstGeom>
          <a:noFill/>
          <a:ln w="25400">
            <a:solidFill>
              <a:schemeClr val="tx1"/>
            </a:solidFill>
            <a:round/>
            <a:headEnd type="arrow" w="med" len="med"/>
            <a:tailEnd type="arrow" w="med" len="med"/>
          </a:ln>
          <a:effectLst>
            <a:outerShdw dist="25000" dir="5400000" rotWithShape="0">
              <a:srgbClr val="808080">
                <a:alpha val="39999"/>
              </a:srgbClr>
            </a:outerShdw>
          </a:effectLst>
        </p:spPr>
      </p:cxnSp>
      <p:cxnSp>
        <p:nvCxnSpPr>
          <p:cNvPr id="19" name="Straight Arrow Connector 18"/>
          <p:cNvCxnSpPr>
            <a:cxnSpLocks noChangeShapeType="1"/>
            <a:stCxn id="12" idx="1"/>
          </p:cNvCxnSpPr>
          <p:nvPr/>
        </p:nvCxnSpPr>
        <p:spPr bwMode="auto">
          <a:xfrm rot="16200000" flipH="1">
            <a:off x="4790281" y="5458619"/>
            <a:ext cx="554038" cy="0"/>
          </a:xfrm>
          <a:prstGeom prst="straightConnector1">
            <a:avLst/>
          </a:prstGeom>
          <a:noFill/>
          <a:ln w="25400">
            <a:solidFill>
              <a:schemeClr val="tx1"/>
            </a:solidFill>
            <a:round/>
            <a:headEnd type="arrow" w="med" len="med"/>
            <a:tailEnd type="arrow" w="med" len="med"/>
          </a:ln>
          <a:effectLst>
            <a:outerShdw dist="25000" dir="5400000" rotWithShape="0">
              <a:srgbClr val="808080">
                <a:alpha val="39999"/>
              </a:srgbClr>
            </a:outerShdw>
          </a:effectLst>
        </p:spPr>
      </p:cxnSp>
      <p:sp>
        <p:nvSpPr>
          <p:cNvPr id="77843" name="TextBox 21"/>
          <p:cNvSpPr txBox="1">
            <a:spLocks noChangeArrowheads="1"/>
          </p:cNvSpPr>
          <p:nvPr/>
        </p:nvSpPr>
        <p:spPr bwMode="auto">
          <a:xfrm>
            <a:off x="1524000" y="5735638"/>
            <a:ext cx="6248400" cy="646112"/>
          </a:xfrm>
          <a:prstGeom prst="rect">
            <a:avLst/>
          </a:prstGeom>
          <a:noFill/>
          <a:ln w="9525">
            <a:noFill/>
            <a:miter lim="800000"/>
            <a:headEnd/>
            <a:tailEnd/>
          </a:ln>
        </p:spPr>
        <p:txBody>
          <a:bodyPr>
            <a:spAutoFit/>
          </a:bodyPr>
          <a:lstStyle/>
          <a:p>
            <a:r>
              <a:rPr lang="en-US" dirty="0">
                <a:latin typeface="Century Schoolbook" charset="0"/>
              </a:rPr>
              <a:t>Links to other devices. Could be 802.3 (Ethernet), 802.11 (Wi-Fi), PPP, …</a:t>
            </a:r>
          </a:p>
        </p:txBody>
      </p:sp>
      <p:sp>
        <p:nvSpPr>
          <p:cNvPr id="23" name="Rectangle 22"/>
          <p:cNvSpPr>
            <a:spLocks noChangeArrowheads="1"/>
          </p:cNvSpPr>
          <p:nvPr/>
        </p:nvSpPr>
        <p:spPr bwMode="auto">
          <a:xfrm>
            <a:off x="762000" y="1417638"/>
            <a:ext cx="7010400" cy="4144962"/>
          </a:xfrm>
          <a:prstGeom prst="rect">
            <a:avLst/>
          </a:prstGeom>
          <a:noFill/>
          <a:ln w="12700">
            <a:solidFill>
              <a:srgbClr val="777C84"/>
            </a:solidFill>
            <a:miter lim="800000"/>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4" name="Oval 33"/>
          <p:cNvSpPr>
            <a:spLocks noChangeArrowheads="1"/>
          </p:cNvSpPr>
          <p:nvPr/>
        </p:nvSpPr>
        <p:spPr bwMode="auto">
          <a:xfrm>
            <a:off x="5867400" y="4267200"/>
            <a:ext cx="304800" cy="304800"/>
          </a:xfrm>
          <a:prstGeom prst="ellipse">
            <a:avLst/>
          </a:prstGeom>
          <a:solidFill>
            <a:schemeClr val="bg2"/>
          </a:solidFill>
          <a:ln w="12700">
            <a:solidFill>
              <a:srgbClr val="FCC900"/>
            </a:solidFill>
            <a:round/>
            <a:headEnd/>
            <a:tailEnd/>
          </a:ln>
          <a:effectLst>
            <a:outerShdw dist="20000" dir="5400000" rotWithShape="0">
              <a:srgbClr val="808080">
                <a:alpha val="42000"/>
              </a:srgbClr>
            </a:outerShdw>
          </a:effectLst>
        </p:spPr>
        <p:txBody>
          <a:bodyPr anchor="ctr"/>
          <a:lstStyle/>
          <a:p>
            <a:pPr algn="ctr">
              <a:defRPr/>
            </a:pPr>
            <a:endParaRPr lang="en-US" dirty="0">
              <a:solidFill>
                <a:schemeClr val="tx2"/>
              </a:solidFill>
              <a:latin typeface="+mn-lt"/>
              <a:ea typeface="ＭＳ Ｐゴシック" pitchFamily="-108" charset="-128"/>
              <a:cs typeface="ＭＳ Ｐゴシック" pitchFamily="-108" charset="-128"/>
            </a:endParaRPr>
          </a:p>
        </p:txBody>
      </p:sp>
      <p:sp>
        <p:nvSpPr>
          <p:cNvPr id="35" name="Oval 34"/>
          <p:cNvSpPr>
            <a:spLocks noChangeArrowheads="1"/>
          </p:cNvSpPr>
          <p:nvPr/>
        </p:nvSpPr>
        <p:spPr bwMode="auto">
          <a:xfrm>
            <a:off x="6477000" y="4267200"/>
            <a:ext cx="304800" cy="304800"/>
          </a:xfrm>
          <a:prstGeom prst="ellipse">
            <a:avLst/>
          </a:prstGeom>
          <a:solidFill>
            <a:schemeClr val="bg2"/>
          </a:solidFill>
          <a:ln w="12700">
            <a:solidFill>
              <a:srgbClr val="FCC900"/>
            </a:solidFill>
            <a:round/>
            <a:headEnd/>
            <a:tailEnd/>
          </a:ln>
          <a:effectLst>
            <a:outerShdw dist="20000" dir="5400000" rotWithShape="0">
              <a:srgbClr val="808080">
                <a:alpha val="42000"/>
              </a:srgbClr>
            </a:outerShdw>
          </a:effectLst>
        </p:spPr>
        <p:txBody>
          <a:bodyPr anchor="ctr"/>
          <a:lstStyle/>
          <a:p>
            <a:pPr algn="ctr">
              <a:defRPr/>
            </a:pPr>
            <a:endParaRPr lang="en-US" dirty="0">
              <a:solidFill>
                <a:schemeClr val="tx2"/>
              </a:solidFill>
              <a:latin typeface="+mn-lt"/>
              <a:ea typeface="ＭＳ Ｐゴシック" pitchFamily="-108" charset="-128"/>
              <a:cs typeface="ＭＳ Ｐゴシック" pitchFamily="-108" charset="-128"/>
            </a:endParaRPr>
          </a:p>
        </p:txBody>
      </p:sp>
      <p:sp>
        <p:nvSpPr>
          <p:cNvPr id="36" name="Oval 35"/>
          <p:cNvSpPr>
            <a:spLocks noChangeArrowheads="1"/>
          </p:cNvSpPr>
          <p:nvPr/>
        </p:nvSpPr>
        <p:spPr bwMode="auto">
          <a:xfrm>
            <a:off x="7086600" y="4267200"/>
            <a:ext cx="304800" cy="304800"/>
          </a:xfrm>
          <a:prstGeom prst="ellipse">
            <a:avLst/>
          </a:prstGeom>
          <a:solidFill>
            <a:schemeClr val="bg2"/>
          </a:solidFill>
          <a:ln w="12700">
            <a:solidFill>
              <a:srgbClr val="FCC900"/>
            </a:solidFill>
            <a:round/>
            <a:headEnd/>
            <a:tailEnd/>
          </a:ln>
          <a:effectLst>
            <a:outerShdw dist="20000" dir="5400000" rotWithShape="0">
              <a:srgbClr val="808080">
                <a:alpha val="42000"/>
              </a:srgbClr>
            </a:outerShdw>
          </a:effectLst>
        </p:spPr>
        <p:txBody>
          <a:bodyPr anchor="ctr"/>
          <a:lstStyle/>
          <a:p>
            <a:pPr algn="ctr">
              <a:defRPr/>
            </a:pPr>
            <a:endParaRPr lang="en-US" dirty="0">
              <a:solidFill>
                <a:schemeClr val="tx2"/>
              </a:solidFill>
              <a:latin typeface="+mn-lt"/>
              <a:ea typeface="ＭＳ Ｐゴシック" pitchFamily="-108" charset="-128"/>
              <a:cs typeface="ＭＳ Ｐゴシック" pitchFamily="-108" charset="-128"/>
            </a:endParaRPr>
          </a:p>
        </p:txBody>
      </p:sp>
      <p:sp>
        <p:nvSpPr>
          <p:cNvPr id="77848" name="Footer Placeholder 19"/>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41443199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bwMode="auto"/>
        <p:txBody>
          <a:bodyPr>
            <a:normAutofit/>
          </a:bodyPr>
          <a:lstStyle/>
          <a:p>
            <a:pPr eaLnBrk="1" hangingPunct="1">
              <a:defRPr/>
            </a:pPr>
            <a:r>
              <a:rPr lang="en-US" sz="4000" b="1" dirty="0" smtClean="0">
                <a:solidFill>
                  <a:srgbClr val="0000FF"/>
                </a:solidFill>
                <a:ea typeface="ＭＳ Ｐゴシック" charset="-128"/>
                <a:cs typeface="ＭＳ Ｐゴシック" charset="-128"/>
              </a:rPr>
              <a:t>Unicast </a:t>
            </a:r>
            <a:r>
              <a:rPr lang="en-US" sz="4000" b="1" dirty="0">
                <a:solidFill>
                  <a:srgbClr val="0000FF"/>
                </a:solidFill>
                <a:ea typeface="ＭＳ Ｐゴシック" charset="-128"/>
                <a:cs typeface="ＭＳ Ｐゴシック" charset="-128"/>
              </a:rPr>
              <a:t>Multi-Pathing </a:t>
            </a:r>
            <a:endParaRPr lang="en-US" sz="4000" b="1" dirty="0" smtClean="0">
              <a:solidFill>
                <a:srgbClr val="0000FF"/>
              </a:solidFill>
              <a:ea typeface="ＭＳ Ｐゴシック" charset="-128"/>
              <a:cs typeface="ＭＳ Ｐゴシック" charset="-128"/>
            </a:endParaRPr>
          </a:p>
        </p:txBody>
      </p:sp>
      <p:sp>
        <p:nvSpPr>
          <p:cNvPr id="29699"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9700" name="Slide Number Placeholder 3"/>
          <p:cNvSpPr>
            <a:spLocks noGrp="1"/>
          </p:cNvSpPr>
          <p:nvPr>
            <p:ph type="sldNum" sz="quarter" idx="12"/>
          </p:nvPr>
        </p:nvSpPr>
        <p:spPr bwMode="auto">
          <a:noFill/>
          <a:ln>
            <a:miter lim="800000"/>
            <a:headEnd/>
            <a:tailEnd/>
          </a:ln>
        </p:spPr>
        <p:txBody>
          <a:bodyPr/>
          <a:lstStyle/>
          <a:p>
            <a:fld id="{4A19A2F9-CD3F-4E4F-99AC-CAD014D3D1AD}" type="slidenum">
              <a:rPr lang="en-US"/>
              <a:pPr/>
              <a:t>12</a:t>
            </a:fld>
            <a:endParaRPr lang="en-US" dirty="0"/>
          </a:p>
        </p:txBody>
      </p:sp>
      <p:cxnSp>
        <p:nvCxnSpPr>
          <p:cNvPr id="8" name="Straight Connector 7"/>
          <p:cNvCxnSpPr>
            <a:cxnSpLocks noChangeShapeType="1"/>
          </p:cNvCxnSpPr>
          <p:nvPr/>
        </p:nvCxnSpPr>
        <p:spPr bwMode="auto">
          <a:xfrm rot="10800000" flipV="1">
            <a:off x="4619625" y="4649788"/>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9" name="Straight Connector 8"/>
          <p:cNvCxnSpPr>
            <a:cxnSpLocks noChangeShapeType="1"/>
          </p:cNvCxnSpPr>
          <p:nvPr/>
        </p:nvCxnSpPr>
        <p:spPr bwMode="auto">
          <a:xfrm flipV="1">
            <a:off x="2401888" y="2425700"/>
            <a:ext cx="1708150" cy="881063"/>
          </a:xfrm>
          <a:prstGeom prst="line">
            <a:avLst/>
          </a:prstGeom>
          <a:noFill/>
          <a:ln w="57150">
            <a:solidFill>
              <a:srgbClr val="000000"/>
            </a:solidFill>
            <a:round/>
            <a:headEnd/>
            <a:tailEnd/>
          </a:ln>
          <a:effectLst/>
        </p:spPr>
      </p:cxnSp>
      <p:cxnSp>
        <p:nvCxnSpPr>
          <p:cNvPr id="10" name="Straight Connector 9"/>
          <p:cNvCxnSpPr>
            <a:cxnSpLocks noChangeShapeType="1"/>
          </p:cNvCxnSpPr>
          <p:nvPr/>
        </p:nvCxnSpPr>
        <p:spPr bwMode="auto">
          <a:xfrm rot="10800000">
            <a:off x="4602163" y="2425700"/>
            <a:ext cx="1762125" cy="881063"/>
          </a:xfrm>
          <a:prstGeom prst="line">
            <a:avLst/>
          </a:prstGeom>
          <a:noFill/>
          <a:ln w="57150">
            <a:solidFill>
              <a:srgbClr val="000000"/>
            </a:solidFill>
            <a:round/>
            <a:headEnd/>
            <a:tailEnd/>
          </a:ln>
          <a:effectLst/>
        </p:spPr>
      </p:cxnSp>
      <p:cxnSp>
        <p:nvCxnSpPr>
          <p:cNvPr id="11" name="Straight Connector 10"/>
          <p:cNvCxnSpPr>
            <a:cxnSpLocks noChangeShapeType="1"/>
          </p:cNvCxnSpPr>
          <p:nvPr/>
        </p:nvCxnSpPr>
        <p:spPr bwMode="auto">
          <a:xfrm rot="5400000" flipH="1" flipV="1">
            <a:off x="4246563" y="1897063"/>
            <a:ext cx="2730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2" name="Oval 11"/>
          <p:cNvSpPr>
            <a:spLocks noChangeArrowheads="1"/>
          </p:cNvSpPr>
          <p:nvPr/>
        </p:nvSpPr>
        <p:spPr bwMode="auto">
          <a:xfrm>
            <a:off x="4273550" y="1554163"/>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3" name="Straight Connector 12"/>
          <p:cNvCxnSpPr>
            <a:cxnSpLocks noChangeShapeType="1"/>
          </p:cNvCxnSpPr>
          <p:nvPr/>
        </p:nvCxnSpPr>
        <p:spPr bwMode="auto">
          <a:xfrm rot="5400000" flipH="1" flipV="1">
            <a:off x="6672263" y="3159125"/>
            <a:ext cx="2730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4" name="Oval 13"/>
          <p:cNvSpPr>
            <a:spLocks noChangeArrowheads="1"/>
          </p:cNvSpPr>
          <p:nvPr/>
        </p:nvSpPr>
        <p:spPr bwMode="auto">
          <a:xfrm>
            <a:off x="6699250" y="27940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5" name="Straight Connector 14"/>
          <p:cNvCxnSpPr>
            <a:cxnSpLocks noChangeShapeType="1"/>
          </p:cNvCxnSpPr>
          <p:nvPr/>
        </p:nvCxnSpPr>
        <p:spPr bwMode="auto">
          <a:xfrm rot="5400000" flipH="1" flipV="1">
            <a:off x="1911350" y="3148013"/>
            <a:ext cx="2730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6" name="Oval 15"/>
          <p:cNvSpPr>
            <a:spLocks noChangeArrowheads="1"/>
          </p:cNvSpPr>
          <p:nvPr/>
        </p:nvSpPr>
        <p:spPr bwMode="auto">
          <a:xfrm>
            <a:off x="1938338" y="278288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7" name="Straight Connector 16"/>
          <p:cNvCxnSpPr>
            <a:cxnSpLocks noChangeShapeType="1"/>
          </p:cNvCxnSpPr>
          <p:nvPr/>
        </p:nvCxnSpPr>
        <p:spPr bwMode="auto">
          <a:xfrm rot="5400000" flipH="1" flipV="1">
            <a:off x="4226719" y="5007769"/>
            <a:ext cx="312738"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8" name="Oval 17"/>
          <p:cNvSpPr>
            <a:spLocks noChangeArrowheads="1"/>
          </p:cNvSpPr>
          <p:nvPr/>
        </p:nvSpPr>
        <p:spPr bwMode="auto">
          <a:xfrm>
            <a:off x="4275138" y="51435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9" name="Straight Connector 18"/>
          <p:cNvCxnSpPr>
            <a:cxnSpLocks noChangeShapeType="1"/>
          </p:cNvCxnSpPr>
          <p:nvPr/>
        </p:nvCxnSpPr>
        <p:spPr bwMode="auto">
          <a:xfrm rot="10800000" flipV="1">
            <a:off x="4605338" y="2262188"/>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20" name="Oval 19"/>
          <p:cNvSpPr>
            <a:spLocks noChangeArrowheads="1"/>
          </p:cNvSpPr>
          <p:nvPr/>
        </p:nvSpPr>
        <p:spPr bwMode="auto">
          <a:xfrm>
            <a:off x="4916488" y="2147888"/>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1" name="Straight Connector 20"/>
          <p:cNvCxnSpPr>
            <a:cxnSpLocks noChangeShapeType="1"/>
          </p:cNvCxnSpPr>
          <p:nvPr/>
        </p:nvCxnSpPr>
        <p:spPr bwMode="auto">
          <a:xfrm rot="10800000" flipV="1">
            <a:off x="1504950" y="3475038"/>
            <a:ext cx="312738"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22" name="Oval 21"/>
          <p:cNvSpPr>
            <a:spLocks noChangeArrowheads="1"/>
          </p:cNvSpPr>
          <p:nvPr/>
        </p:nvSpPr>
        <p:spPr bwMode="auto">
          <a:xfrm>
            <a:off x="1287463" y="33401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3" name="Straight Connector 22"/>
          <p:cNvCxnSpPr>
            <a:cxnSpLocks noChangeShapeType="1"/>
          </p:cNvCxnSpPr>
          <p:nvPr/>
        </p:nvCxnSpPr>
        <p:spPr bwMode="auto">
          <a:xfrm rot="10800000" flipV="1">
            <a:off x="3783013" y="2262188"/>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24" name="Oval 23"/>
          <p:cNvSpPr>
            <a:spLocks noChangeArrowheads="1"/>
          </p:cNvSpPr>
          <p:nvPr/>
        </p:nvSpPr>
        <p:spPr bwMode="auto">
          <a:xfrm>
            <a:off x="3563938" y="2147888"/>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29718" name="TextBox 42"/>
          <p:cNvSpPr txBox="1">
            <a:spLocks noChangeArrowheads="1"/>
          </p:cNvSpPr>
          <p:nvPr/>
        </p:nvSpPr>
        <p:spPr bwMode="auto">
          <a:xfrm>
            <a:off x="6364288" y="3295650"/>
            <a:ext cx="625475" cy="369888"/>
          </a:xfrm>
          <a:prstGeom prst="rect">
            <a:avLst/>
          </a:prstGeom>
          <a:solidFill>
            <a:schemeClr val="bg1"/>
          </a:solidFill>
          <a:ln w="28575">
            <a:solidFill>
              <a:schemeClr val="tx1"/>
            </a:solidFill>
            <a:round/>
            <a:headEnd/>
            <a:tailEnd/>
          </a:ln>
        </p:spPr>
        <p:txBody>
          <a:bodyPr>
            <a:spAutoFit/>
          </a:bodyPr>
          <a:lstStyle/>
          <a:p>
            <a:pPr algn="ctr"/>
            <a:r>
              <a:rPr lang="en-US" b="1" dirty="0">
                <a:latin typeface="Calibri" charset="0"/>
              </a:rPr>
              <a:t>B2</a:t>
            </a:r>
          </a:p>
        </p:txBody>
      </p:sp>
      <p:cxnSp>
        <p:nvCxnSpPr>
          <p:cNvPr id="26" name="Straight Connector 25"/>
          <p:cNvCxnSpPr>
            <a:cxnSpLocks noChangeShapeType="1"/>
          </p:cNvCxnSpPr>
          <p:nvPr/>
        </p:nvCxnSpPr>
        <p:spPr bwMode="auto">
          <a:xfrm rot="10800000" flipV="1">
            <a:off x="1504950" y="3660775"/>
            <a:ext cx="312738"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27" name="Oval 26"/>
          <p:cNvSpPr>
            <a:spLocks noChangeArrowheads="1"/>
          </p:cNvSpPr>
          <p:nvPr/>
        </p:nvSpPr>
        <p:spPr bwMode="auto">
          <a:xfrm>
            <a:off x="1397000" y="37973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8" name="Straight Connector 27"/>
          <p:cNvCxnSpPr>
            <a:cxnSpLocks noChangeShapeType="1"/>
          </p:cNvCxnSpPr>
          <p:nvPr/>
        </p:nvCxnSpPr>
        <p:spPr bwMode="auto">
          <a:xfrm rot="10800000" flipV="1">
            <a:off x="3816350" y="4799013"/>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29" name="Oval 28"/>
          <p:cNvSpPr>
            <a:spLocks noChangeArrowheads="1"/>
          </p:cNvSpPr>
          <p:nvPr/>
        </p:nvSpPr>
        <p:spPr bwMode="auto">
          <a:xfrm>
            <a:off x="3706813" y="493553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0" name="Straight Connector 29"/>
          <p:cNvCxnSpPr>
            <a:cxnSpLocks noChangeShapeType="1"/>
          </p:cNvCxnSpPr>
          <p:nvPr/>
        </p:nvCxnSpPr>
        <p:spPr bwMode="auto">
          <a:xfrm rot="16200000" flipH="1">
            <a:off x="1656557" y="3094831"/>
            <a:ext cx="192088" cy="23177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31" name="Oval 30"/>
          <p:cNvSpPr>
            <a:spLocks noChangeArrowheads="1"/>
          </p:cNvSpPr>
          <p:nvPr/>
        </p:nvSpPr>
        <p:spPr bwMode="auto">
          <a:xfrm>
            <a:off x="1450975" y="29210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2" name="Straight Connector 31"/>
          <p:cNvCxnSpPr>
            <a:cxnSpLocks noChangeShapeType="1"/>
          </p:cNvCxnSpPr>
          <p:nvPr/>
        </p:nvCxnSpPr>
        <p:spPr bwMode="auto">
          <a:xfrm rot="16200000" flipH="1">
            <a:off x="3905250" y="1851025"/>
            <a:ext cx="192088" cy="217488"/>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33" name="Oval 32"/>
          <p:cNvSpPr>
            <a:spLocks noChangeArrowheads="1"/>
          </p:cNvSpPr>
          <p:nvPr/>
        </p:nvSpPr>
        <p:spPr bwMode="auto">
          <a:xfrm>
            <a:off x="3706813" y="171608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4" name="Straight Connector 33"/>
          <p:cNvCxnSpPr>
            <a:cxnSpLocks noChangeShapeType="1"/>
          </p:cNvCxnSpPr>
          <p:nvPr/>
        </p:nvCxnSpPr>
        <p:spPr bwMode="auto">
          <a:xfrm rot="10800000" flipV="1">
            <a:off x="4602163" y="1830388"/>
            <a:ext cx="282575" cy="2254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35" name="Oval 34"/>
          <p:cNvSpPr>
            <a:spLocks noChangeArrowheads="1"/>
          </p:cNvSpPr>
          <p:nvPr/>
        </p:nvSpPr>
        <p:spPr bwMode="auto">
          <a:xfrm>
            <a:off x="4851400" y="1668463"/>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6" name="Straight Connector 35"/>
          <p:cNvCxnSpPr>
            <a:cxnSpLocks noChangeShapeType="1"/>
          </p:cNvCxnSpPr>
          <p:nvPr/>
        </p:nvCxnSpPr>
        <p:spPr bwMode="auto">
          <a:xfrm rot="5400000">
            <a:off x="6992144" y="3101182"/>
            <a:ext cx="185737" cy="19050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37" name="Oval 36"/>
          <p:cNvSpPr>
            <a:spLocks noChangeArrowheads="1"/>
          </p:cNvSpPr>
          <p:nvPr/>
        </p:nvSpPr>
        <p:spPr bwMode="auto">
          <a:xfrm>
            <a:off x="7148513" y="29083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8" name="Straight Connector 37"/>
          <p:cNvCxnSpPr>
            <a:cxnSpLocks noChangeShapeType="1"/>
          </p:cNvCxnSpPr>
          <p:nvPr/>
        </p:nvCxnSpPr>
        <p:spPr bwMode="auto">
          <a:xfrm rot="16200000" flipV="1">
            <a:off x="6983413" y="3671888"/>
            <a:ext cx="169862" cy="157162"/>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39" name="Oval 38"/>
          <p:cNvSpPr>
            <a:spLocks noChangeArrowheads="1"/>
          </p:cNvSpPr>
          <p:nvPr/>
        </p:nvSpPr>
        <p:spPr bwMode="auto">
          <a:xfrm>
            <a:off x="7115175" y="380206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40" name="Straight Connector 39"/>
          <p:cNvCxnSpPr>
            <a:cxnSpLocks noChangeShapeType="1"/>
          </p:cNvCxnSpPr>
          <p:nvPr/>
        </p:nvCxnSpPr>
        <p:spPr bwMode="auto">
          <a:xfrm rot="16200000" flipV="1">
            <a:off x="4642644" y="4858544"/>
            <a:ext cx="171450" cy="157162"/>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41" name="Oval 40"/>
          <p:cNvSpPr>
            <a:spLocks noChangeArrowheads="1"/>
          </p:cNvSpPr>
          <p:nvPr/>
        </p:nvSpPr>
        <p:spPr bwMode="auto">
          <a:xfrm>
            <a:off x="4775200" y="498792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42" name="Oval 41"/>
          <p:cNvSpPr>
            <a:spLocks noChangeArrowheads="1"/>
          </p:cNvSpPr>
          <p:nvPr/>
        </p:nvSpPr>
        <p:spPr bwMode="auto">
          <a:xfrm>
            <a:off x="6067425" y="52578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29736" name="TextBox 136"/>
          <p:cNvSpPr txBox="1">
            <a:spLocks noChangeArrowheads="1"/>
          </p:cNvSpPr>
          <p:nvPr/>
        </p:nvSpPr>
        <p:spPr bwMode="auto">
          <a:xfrm>
            <a:off x="6653213" y="5137150"/>
            <a:ext cx="1981200" cy="369888"/>
          </a:xfrm>
          <a:prstGeom prst="rect">
            <a:avLst/>
          </a:prstGeom>
          <a:noFill/>
          <a:ln w="9525">
            <a:noFill/>
            <a:miter lim="800000"/>
            <a:headEnd/>
            <a:tailEnd/>
          </a:ln>
        </p:spPr>
        <p:txBody>
          <a:bodyPr>
            <a:spAutoFit/>
          </a:bodyPr>
          <a:lstStyle/>
          <a:p>
            <a:r>
              <a:rPr lang="en-US" dirty="0">
                <a:latin typeface="Calibri" charset="0"/>
              </a:rPr>
              <a:t>= end station</a:t>
            </a:r>
          </a:p>
        </p:txBody>
      </p:sp>
      <p:sp>
        <p:nvSpPr>
          <p:cNvPr id="29737" name="TextBox 45"/>
          <p:cNvSpPr txBox="1">
            <a:spLocks noChangeArrowheads="1"/>
          </p:cNvSpPr>
          <p:nvPr/>
        </p:nvSpPr>
        <p:spPr bwMode="auto">
          <a:xfrm>
            <a:off x="4110038" y="4465638"/>
            <a:ext cx="539750"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B4</a:t>
            </a:r>
          </a:p>
        </p:txBody>
      </p:sp>
      <p:sp>
        <p:nvSpPr>
          <p:cNvPr id="29738" name="TextBox 43"/>
          <p:cNvSpPr txBox="1">
            <a:spLocks noChangeArrowheads="1"/>
          </p:cNvSpPr>
          <p:nvPr/>
        </p:nvSpPr>
        <p:spPr bwMode="auto">
          <a:xfrm>
            <a:off x="1827213" y="3290888"/>
            <a:ext cx="574675"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B3</a:t>
            </a:r>
          </a:p>
        </p:txBody>
      </p:sp>
      <p:sp>
        <p:nvSpPr>
          <p:cNvPr id="29739" name="TextBox 41"/>
          <p:cNvSpPr txBox="1">
            <a:spLocks noChangeArrowheads="1"/>
          </p:cNvSpPr>
          <p:nvPr/>
        </p:nvSpPr>
        <p:spPr bwMode="auto">
          <a:xfrm>
            <a:off x="4110038" y="2055813"/>
            <a:ext cx="492125"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B1</a:t>
            </a:r>
          </a:p>
        </p:txBody>
      </p:sp>
      <p:cxnSp>
        <p:nvCxnSpPr>
          <p:cNvPr id="47" name="Straight Connector 46"/>
          <p:cNvCxnSpPr>
            <a:cxnSpLocks noChangeShapeType="1"/>
          </p:cNvCxnSpPr>
          <p:nvPr/>
        </p:nvCxnSpPr>
        <p:spPr bwMode="auto">
          <a:xfrm rot="10800000" flipV="1">
            <a:off x="6989763" y="3475038"/>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48" name="Oval 47"/>
          <p:cNvSpPr>
            <a:spLocks noChangeArrowheads="1"/>
          </p:cNvSpPr>
          <p:nvPr/>
        </p:nvSpPr>
        <p:spPr bwMode="auto">
          <a:xfrm>
            <a:off x="7300913" y="336073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49" name="Straight Connector 48"/>
          <p:cNvCxnSpPr>
            <a:cxnSpLocks noChangeShapeType="1"/>
          </p:cNvCxnSpPr>
          <p:nvPr/>
        </p:nvCxnSpPr>
        <p:spPr bwMode="auto">
          <a:xfrm rot="5400000" flipH="1" flipV="1">
            <a:off x="6651625" y="3810001"/>
            <a:ext cx="314325"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50" name="Oval 49"/>
          <p:cNvSpPr>
            <a:spLocks noChangeArrowheads="1"/>
          </p:cNvSpPr>
          <p:nvPr/>
        </p:nvSpPr>
        <p:spPr bwMode="auto">
          <a:xfrm>
            <a:off x="6699250" y="396716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51" name="Straight Connector 50"/>
          <p:cNvCxnSpPr>
            <a:cxnSpLocks noChangeShapeType="1"/>
          </p:cNvCxnSpPr>
          <p:nvPr/>
        </p:nvCxnSpPr>
        <p:spPr bwMode="auto">
          <a:xfrm rot="5400000" flipH="1" flipV="1">
            <a:off x="1891506" y="3810794"/>
            <a:ext cx="312738"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52" name="Oval 51"/>
          <p:cNvSpPr>
            <a:spLocks noChangeArrowheads="1"/>
          </p:cNvSpPr>
          <p:nvPr/>
        </p:nvSpPr>
        <p:spPr bwMode="auto">
          <a:xfrm>
            <a:off x="1938338" y="396716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53" name="Oval 52"/>
          <p:cNvSpPr>
            <a:spLocks noChangeArrowheads="1"/>
          </p:cNvSpPr>
          <p:nvPr/>
        </p:nvSpPr>
        <p:spPr bwMode="auto">
          <a:xfrm>
            <a:off x="4930775" y="4535488"/>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54" name="Straight Connector 53"/>
          <p:cNvCxnSpPr>
            <a:cxnSpLocks noChangeShapeType="1"/>
          </p:cNvCxnSpPr>
          <p:nvPr/>
        </p:nvCxnSpPr>
        <p:spPr bwMode="auto">
          <a:xfrm rot="10800000" flipV="1">
            <a:off x="3816350" y="4649788"/>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55" name="Oval 54"/>
          <p:cNvSpPr>
            <a:spLocks noChangeArrowheads="1"/>
          </p:cNvSpPr>
          <p:nvPr/>
        </p:nvSpPr>
        <p:spPr bwMode="auto">
          <a:xfrm>
            <a:off x="3598863" y="451326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56" name="Straight Connector 55"/>
          <p:cNvCxnSpPr>
            <a:cxnSpLocks noChangeShapeType="1"/>
          </p:cNvCxnSpPr>
          <p:nvPr/>
        </p:nvCxnSpPr>
        <p:spPr bwMode="auto">
          <a:xfrm rot="10800000" flipV="1">
            <a:off x="4649788" y="3660775"/>
            <a:ext cx="1714500" cy="804863"/>
          </a:xfrm>
          <a:prstGeom prst="line">
            <a:avLst/>
          </a:prstGeom>
          <a:noFill/>
          <a:ln w="25400">
            <a:solidFill>
              <a:schemeClr val="accent1"/>
            </a:solidFill>
            <a:round/>
            <a:headEnd/>
            <a:tailEnd/>
          </a:ln>
          <a:effectLst/>
        </p:spPr>
      </p:cxnSp>
      <p:cxnSp>
        <p:nvCxnSpPr>
          <p:cNvPr id="57" name="Straight Connector 56"/>
          <p:cNvCxnSpPr>
            <a:cxnSpLocks noChangeShapeType="1"/>
          </p:cNvCxnSpPr>
          <p:nvPr/>
        </p:nvCxnSpPr>
        <p:spPr bwMode="auto">
          <a:xfrm rot="10800000">
            <a:off x="2554288" y="3797300"/>
            <a:ext cx="1573212" cy="668338"/>
          </a:xfrm>
          <a:prstGeom prst="line">
            <a:avLst/>
          </a:prstGeom>
          <a:noFill/>
          <a:ln w="25400">
            <a:solidFill>
              <a:schemeClr val="accent1"/>
            </a:solidFill>
            <a:prstDash val="dash"/>
            <a:round/>
            <a:headEnd/>
            <a:tailEnd/>
          </a:ln>
          <a:effectLst/>
        </p:spPr>
      </p:cxnSp>
      <p:cxnSp>
        <p:nvCxnSpPr>
          <p:cNvPr id="58" name="Straight Arrow Connector 57"/>
          <p:cNvCxnSpPr>
            <a:cxnSpLocks noChangeShapeType="1"/>
          </p:cNvCxnSpPr>
          <p:nvPr/>
        </p:nvCxnSpPr>
        <p:spPr bwMode="auto">
          <a:xfrm>
            <a:off x="573088" y="3475038"/>
            <a:ext cx="533400" cy="1587"/>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cxnSp>
        <p:nvCxnSpPr>
          <p:cNvPr id="59" name="Straight Arrow Connector 58"/>
          <p:cNvCxnSpPr>
            <a:cxnSpLocks noChangeShapeType="1"/>
          </p:cNvCxnSpPr>
          <p:nvPr/>
        </p:nvCxnSpPr>
        <p:spPr bwMode="auto">
          <a:xfrm>
            <a:off x="7812088" y="3473450"/>
            <a:ext cx="533400" cy="1588"/>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cxnSp>
        <p:nvCxnSpPr>
          <p:cNvPr id="60" name="Straight Arrow Connector 59"/>
          <p:cNvCxnSpPr>
            <a:cxnSpLocks noChangeShapeType="1"/>
          </p:cNvCxnSpPr>
          <p:nvPr/>
        </p:nvCxnSpPr>
        <p:spPr bwMode="auto">
          <a:xfrm flipV="1">
            <a:off x="2782888" y="2630488"/>
            <a:ext cx="588962" cy="290512"/>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cxnSp>
        <p:nvCxnSpPr>
          <p:cNvPr id="61" name="Straight Arrow Connector 60"/>
          <p:cNvCxnSpPr>
            <a:cxnSpLocks noChangeShapeType="1"/>
          </p:cNvCxnSpPr>
          <p:nvPr/>
        </p:nvCxnSpPr>
        <p:spPr bwMode="auto">
          <a:xfrm>
            <a:off x="5297488" y="2608263"/>
            <a:ext cx="592137" cy="282575"/>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sp>
        <p:nvSpPr>
          <p:cNvPr id="29755" name="TextBox 61"/>
          <p:cNvSpPr txBox="1">
            <a:spLocks noChangeArrowheads="1"/>
          </p:cNvSpPr>
          <p:nvPr/>
        </p:nvSpPr>
        <p:spPr bwMode="auto">
          <a:xfrm>
            <a:off x="542925" y="5634038"/>
            <a:ext cx="8035925" cy="584200"/>
          </a:xfrm>
          <a:prstGeom prst="rect">
            <a:avLst/>
          </a:prstGeom>
          <a:noFill/>
          <a:ln w="9525">
            <a:noFill/>
            <a:miter lim="800000"/>
            <a:headEnd/>
            <a:tailEnd/>
          </a:ln>
        </p:spPr>
        <p:txBody>
          <a:bodyPr>
            <a:spAutoFit/>
          </a:bodyPr>
          <a:lstStyle/>
          <a:p>
            <a:r>
              <a:rPr lang="en-US" sz="3200" dirty="0">
                <a:latin typeface="Century Schoolbook" charset="0"/>
              </a:rPr>
              <a:t>Bridges limit traffic to one path</a:t>
            </a:r>
          </a:p>
        </p:txBody>
      </p:sp>
      <p:sp>
        <p:nvSpPr>
          <p:cNvPr id="29756" name="Footer Placeholder 61"/>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62" name="TextBox 45"/>
          <p:cNvSpPr txBox="1">
            <a:spLocks noChangeArrowheads="1"/>
          </p:cNvSpPr>
          <p:nvPr/>
        </p:nvSpPr>
        <p:spPr bwMode="auto">
          <a:xfrm>
            <a:off x="4097780" y="3295651"/>
            <a:ext cx="539750" cy="369887"/>
          </a:xfrm>
          <a:prstGeom prst="rect">
            <a:avLst/>
          </a:prstGeom>
          <a:solidFill>
            <a:srgbClr val="FFFFFF"/>
          </a:solidFill>
          <a:ln w="28575">
            <a:solidFill>
              <a:schemeClr val="tx1"/>
            </a:solidFill>
            <a:round/>
            <a:headEnd/>
            <a:tailEnd/>
          </a:ln>
        </p:spPr>
        <p:txBody>
          <a:bodyPr>
            <a:spAutoFit/>
          </a:bodyPr>
          <a:lstStyle/>
          <a:p>
            <a:pPr algn="ctr"/>
            <a:r>
              <a:rPr lang="en-US" b="1" dirty="0" smtClean="0">
                <a:latin typeface="Calibri" charset="0"/>
              </a:rPr>
              <a:t>B5</a:t>
            </a:r>
            <a:endParaRPr lang="en-US" b="1" dirty="0">
              <a:latin typeface="Calibri" charset="0"/>
            </a:endParaRPr>
          </a:p>
        </p:txBody>
      </p:sp>
      <p:cxnSp>
        <p:nvCxnSpPr>
          <p:cNvPr id="63" name="Straight Connector 62"/>
          <p:cNvCxnSpPr>
            <a:cxnSpLocks noChangeShapeType="1"/>
            <a:stCxn id="62" idx="1"/>
            <a:endCxn id="29738" idx="3"/>
          </p:cNvCxnSpPr>
          <p:nvPr/>
        </p:nvCxnSpPr>
        <p:spPr bwMode="auto">
          <a:xfrm flipH="1" flipV="1">
            <a:off x="2401888" y="3475832"/>
            <a:ext cx="1695892" cy="4763"/>
          </a:xfrm>
          <a:prstGeom prst="line">
            <a:avLst/>
          </a:prstGeom>
          <a:noFill/>
          <a:ln w="25400">
            <a:solidFill>
              <a:schemeClr val="accent1"/>
            </a:solidFill>
            <a:round/>
            <a:headEnd/>
            <a:tailEnd/>
          </a:ln>
          <a:effectLst/>
        </p:spPr>
      </p:cxnSp>
      <p:cxnSp>
        <p:nvCxnSpPr>
          <p:cNvPr id="65" name="Straight Connector 64"/>
          <p:cNvCxnSpPr>
            <a:cxnSpLocks noChangeShapeType="1"/>
            <a:endCxn id="62" idx="3"/>
          </p:cNvCxnSpPr>
          <p:nvPr/>
        </p:nvCxnSpPr>
        <p:spPr bwMode="auto">
          <a:xfrm flipH="1">
            <a:off x="4637530" y="3480595"/>
            <a:ext cx="1429895" cy="0"/>
          </a:xfrm>
          <a:prstGeom prst="line">
            <a:avLst/>
          </a:prstGeom>
          <a:noFill/>
          <a:ln w="25400">
            <a:solidFill>
              <a:schemeClr val="accent1"/>
            </a:solidFill>
            <a:prstDash val="dash"/>
            <a:round/>
            <a:headEnd/>
            <a:tailEnd/>
          </a:ln>
          <a:effectLst/>
        </p:spPr>
      </p:cxnSp>
    </p:spTree>
    <p:extLst>
      <p:ext uri="{BB962C8B-B14F-4D97-AF65-F5344CB8AC3E}">
        <p14:creationId xmlns:p14="http://schemas.microsoft.com/office/powerpoint/2010/main" val="2415080359"/>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p:txBody>
          <a:bodyPr>
            <a:noAutofit/>
          </a:bodyPr>
          <a:lstStyle/>
          <a:p>
            <a:pPr>
              <a:defRPr/>
            </a:pPr>
            <a:r>
              <a:rPr lang="en-US" sz="4000" b="1" cap="none" dirty="0" smtClean="0">
                <a:solidFill>
                  <a:srgbClr val="0000FF"/>
                </a:solidFill>
                <a:ea typeface="ＭＳ Ｐゴシック" charset="-128"/>
                <a:cs typeface="ＭＳ Ｐゴシック" charset="-128"/>
              </a:rPr>
              <a:t>Structure of an RBridge Port</a:t>
            </a:r>
          </a:p>
        </p:txBody>
      </p:sp>
      <p:sp>
        <p:nvSpPr>
          <p:cNvPr id="78851"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78852" name="Slide Number Placeholder 4"/>
          <p:cNvSpPr>
            <a:spLocks noGrp="1"/>
          </p:cNvSpPr>
          <p:nvPr>
            <p:ph type="sldNum" sz="quarter" idx="12"/>
          </p:nvPr>
        </p:nvSpPr>
        <p:spPr bwMode="auto">
          <a:noFill/>
          <a:ln>
            <a:miter lim="800000"/>
            <a:headEnd/>
            <a:tailEnd/>
          </a:ln>
        </p:spPr>
        <p:txBody>
          <a:bodyPr/>
          <a:lstStyle/>
          <a:p>
            <a:fld id="{5D1F66C6-83A4-4B38-ADD6-9A07B48BBD32}" type="slidenum">
              <a:rPr lang="en-US"/>
              <a:pPr/>
              <a:t>120</a:t>
            </a:fld>
            <a:endParaRPr lang="en-US" dirty="0"/>
          </a:p>
        </p:txBody>
      </p:sp>
      <p:sp>
        <p:nvSpPr>
          <p:cNvPr id="78853" name="TextBox 5"/>
          <p:cNvSpPr txBox="1">
            <a:spLocks noChangeArrowheads="1"/>
          </p:cNvSpPr>
          <p:nvPr/>
        </p:nvSpPr>
        <p:spPr bwMode="auto">
          <a:xfrm>
            <a:off x="457200" y="1417638"/>
            <a:ext cx="3048000" cy="1477962"/>
          </a:xfrm>
          <a:prstGeom prst="rect">
            <a:avLst/>
          </a:prstGeom>
          <a:noFill/>
          <a:ln w="9525">
            <a:noFill/>
            <a:miter lim="800000"/>
            <a:headEnd/>
            <a:tailEnd/>
          </a:ln>
        </p:spPr>
        <p:txBody>
          <a:bodyPr>
            <a:spAutoFit/>
          </a:bodyPr>
          <a:lstStyle/>
          <a:p>
            <a:r>
              <a:rPr lang="en-US" dirty="0">
                <a:latin typeface="Century Schoolbook" charset="0"/>
              </a:rPr>
              <a:t>Assumes an Ethernet (802.3) link.</a:t>
            </a:r>
          </a:p>
          <a:p>
            <a:r>
              <a:rPr lang="en-US" dirty="0">
                <a:latin typeface="Century Schoolbook" charset="0"/>
              </a:rPr>
              <a:t/>
            </a:r>
            <a:br>
              <a:rPr lang="en-US" dirty="0">
                <a:latin typeface="Century Schoolbook" charset="0"/>
              </a:rPr>
            </a:br>
            <a:r>
              <a:rPr lang="en-US" dirty="0">
                <a:latin typeface="Century Schoolbook" charset="0"/>
              </a:rPr>
              <a:t>Information</a:t>
            </a:r>
          </a:p>
          <a:p>
            <a:r>
              <a:rPr lang="en-US" dirty="0">
                <a:latin typeface="Century Schoolbook" charset="0"/>
              </a:rPr>
              <a:t>Frame &amp; Info</a:t>
            </a:r>
          </a:p>
        </p:txBody>
      </p:sp>
      <p:cxnSp>
        <p:nvCxnSpPr>
          <p:cNvPr id="8" name="Straight Arrow Connector 7"/>
          <p:cNvCxnSpPr>
            <a:cxnSpLocks noChangeShapeType="1"/>
          </p:cNvCxnSpPr>
          <p:nvPr/>
        </p:nvCxnSpPr>
        <p:spPr bwMode="auto">
          <a:xfrm>
            <a:off x="2057400" y="2443163"/>
            <a:ext cx="533400" cy="1587"/>
          </a:xfrm>
          <a:prstGeom prst="straightConnector1">
            <a:avLst/>
          </a:prstGeom>
          <a:noFill/>
          <a:ln w="38100">
            <a:solidFill>
              <a:schemeClr val="accent1"/>
            </a:solidFill>
            <a:round/>
            <a:headEnd type="triangle" w="med" len="med"/>
            <a:tailEnd type="triangle" w="med" len="med"/>
          </a:ln>
          <a:effectLst/>
        </p:spPr>
      </p:cxnSp>
      <p:cxnSp>
        <p:nvCxnSpPr>
          <p:cNvPr id="12" name="Straight Arrow Connector 11"/>
          <p:cNvCxnSpPr>
            <a:cxnSpLocks noChangeShapeType="1"/>
          </p:cNvCxnSpPr>
          <p:nvPr/>
        </p:nvCxnSpPr>
        <p:spPr bwMode="auto">
          <a:xfrm>
            <a:off x="2057400" y="2749550"/>
            <a:ext cx="533400" cy="1588"/>
          </a:xfrm>
          <a:prstGeom prst="straightConnector1">
            <a:avLst/>
          </a:prstGeom>
          <a:noFill/>
          <a:ln w="63500">
            <a:solidFill>
              <a:schemeClr val="tx2"/>
            </a:solidFill>
            <a:round/>
            <a:headEnd type="triangle" w="med" len="med"/>
            <a:tailEnd type="triangle" w="med" len="med"/>
          </a:ln>
          <a:effectLst>
            <a:outerShdw dist="25000" dir="5400000" rotWithShape="0">
              <a:srgbClr val="808080">
                <a:alpha val="39999"/>
              </a:srgbClr>
            </a:outerShdw>
          </a:effectLst>
        </p:spPr>
      </p:cxnSp>
      <p:sp>
        <p:nvSpPr>
          <p:cNvPr id="15" name="Rounded Rectangle 14"/>
          <p:cNvSpPr/>
          <p:nvPr/>
        </p:nvSpPr>
        <p:spPr>
          <a:xfrm>
            <a:off x="1828800" y="5738814"/>
            <a:ext cx="3276600" cy="5207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b="1" dirty="0">
                <a:solidFill>
                  <a:srgbClr val="FFFFFF"/>
                </a:solidFill>
                <a:ea typeface="ＭＳ Ｐゴシック" pitchFamily="-108" charset="-128"/>
                <a:cs typeface="ＭＳ Ｐゴシック" pitchFamily="-108" charset="-128"/>
              </a:rPr>
              <a:t>802.3 Physical Interface</a:t>
            </a:r>
          </a:p>
        </p:txBody>
      </p:sp>
      <p:cxnSp>
        <p:nvCxnSpPr>
          <p:cNvPr id="16" name="Straight Arrow Connector 15"/>
          <p:cNvCxnSpPr>
            <a:cxnSpLocks noChangeShapeType="1"/>
          </p:cNvCxnSpPr>
          <p:nvPr/>
        </p:nvCxnSpPr>
        <p:spPr bwMode="auto">
          <a:xfrm>
            <a:off x="5067300" y="6002338"/>
            <a:ext cx="1447800" cy="1587"/>
          </a:xfrm>
          <a:prstGeom prst="straightConnector1">
            <a:avLst/>
          </a:prstGeom>
          <a:noFill/>
          <a:ln w="63500">
            <a:solidFill>
              <a:schemeClr val="tx2"/>
            </a:solidFill>
            <a:round/>
            <a:headEnd type="triangle" w="med" len="med"/>
            <a:tailEnd type="triangle" w="med" len="med"/>
          </a:ln>
          <a:effectLst>
            <a:outerShdw dist="25000" dir="5400000" rotWithShape="0">
              <a:srgbClr val="808080">
                <a:alpha val="39999"/>
              </a:srgbClr>
            </a:outerShdw>
          </a:effectLst>
        </p:spPr>
      </p:cxnSp>
      <p:sp>
        <p:nvSpPr>
          <p:cNvPr id="78860" name="TextBox 18"/>
          <p:cNvSpPr txBox="1">
            <a:spLocks noChangeArrowheads="1"/>
          </p:cNvSpPr>
          <p:nvPr/>
        </p:nvSpPr>
        <p:spPr bwMode="auto">
          <a:xfrm>
            <a:off x="6705600" y="5672138"/>
            <a:ext cx="914400" cy="647700"/>
          </a:xfrm>
          <a:prstGeom prst="rect">
            <a:avLst/>
          </a:prstGeom>
          <a:noFill/>
          <a:ln w="9525">
            <a:noFill/>
            <a:miter lim="800000"/>
            <a:headEnd/>
            <a:tailEnd/>
          </a:ln>
        </p:spPr>
        <p:txBody>
          <a:bodyPr>
            <a:spAutoFit/>
          </a:bodyPr>
          <a:lstStyle/>
          <a:p>
            <a:r>
              <a:rPr lang="en-US" dirty="0"/>
              <a:t>802.3 Link</a:t>
            </a:r>
          </a:p>
        </p:txBody>
      </p:sp>
      <p:sp>
        <p:nvSpPr>
          <p:cNvPr id="23" name="Round Same Side Corner Rectangle 22"/>
          <p:cNvSpPr/>
          <p:nvPr/>
        </p:nvSpPr>
        <p:spPr>
          <a:xfrm rot="16200000">
            <a:off x="3505200" y="1828800"/>
            <a:ext cx="685800" cy="6477000"/>
          </a:xfrm>
          <a:prstGeom prst="round2Same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78864" name="TextBox 23"/>
          <p:cNvSpPr txBox="1">
            <a:spLocks noChangeArrowheads="1"/>
          </p:cNvSpPr>
          <p:nvPr/>
        </p:nvSpPr>
        <p:spPr bwMode="auto">
          <a:xfrm>
            <a:off x="914400" y="4724400"/>
            <a:ext cx="5791200" cy="646113"/>
          </a:xfrm>
          <a:prstGeom prst="rect">
            <a:avLst/>
          </a:prstGeom>
          <a:noFill/>
          <a:ln w="9525">
            <a:noFill/>
            <a:miter lim="800000"/>
            <a:headEnd/>
            <a:tailEnd/>
          </a:ln>
        </p:spPr>
        <p:txBody>
          <a:bodyPr>
            <a:spAutoFit/>
          </a:bodyPr>
          <a:lstStyle/>
          <a:p>
            <a:pPr algn="ctr"/>
            <a:r>
              <a:rPr lang="en-US" b="1" dirty="0">
                <a:solidFill>
                  <a:schemeClr val="bg1"/>
                </a:solidFill>
                <a:latin typeface="Century Schoolbook" charset="0"/>
              </a:rPr>
              <a:t>802.1/802.3 Low Level Control Frame Processing, Port/Link Control Logic </a:t>
            </a:r>
          </a:p>
        </p:txBody>
      </p:sp>
      <p:cxnSp>
        <p:nvCxnSpPr>
          <p:cNvPr id="28" name="Straight Arrow Connector 27"/>
          <p:cNvCxnSpPr>
            <a:cxnSpLocks noChangeShapeType="1"/>
          </p:cNvCxnSpPr>
          <p:nvPr/>
        </p:nvCxnSpPr>
        <p:spPr bwMode="auto">
          <a:xfrm>
            <a:off x="1295400" y="6000750"/>
            <a:ext cx="533400" cy="1588"/>
          </a:xfrm>
          <a:prstGeom prst="straightConnector1">
            <a:avLst/>
          </a:prstGeom>
          <a:noFill/>
          <a:ln w="63500">
            <a:solidFill>
              <a:schemeClr val="tx2"/>
            </a:solidFill>
            <a:round/>
            <a:headEnd/>
            <a:tailEnd type="triangle" w="med" len="med"/>
          </a:ln>
          <a:effectLst>
            <a:outerShdw dist="25000" dir="5400000" rotWithShape="0">
              <a:srgbClr val="808080">
                <a:alpha val="39999"/>
              </a:srgbClr>
            </a:outerShdw>
          </a:effectLst>
        </p:spPr>
      </p:cxnSp>
      <p:cxnSp>
        <p:nvCxnSpPr>
          <p:cNvPr id="29" name="Straight Arrow Connector 28"/>
          <p:cNvCxnSpPr>
            <a:cxnSpLocks noChangeShapeType="1"/>
          </p:cNvCxnSpPr>
          <p:nvPr/>
        </p:nvCxnSpPr>
        <p:spPr bwMode="auto">
          <a:xfrm rot="5400000" flipH="1" flipV="1">
            <a:off x="1000126" y="5705475"/>
            <a:ext cx="590550" cy="3175"/>
          </a:xfrm>
          <a:prstGeom prst="straightConnector1">
            <a:avLst/>
          </a:prstGeom>
          <a:noFill/>
          <a:ln w="63500">
            <a:solidFill>
              <a:schemeClr val="tx2"/>
            </a:solidFill>
            <a:round/>
            <a:headEnd/>
            <a:tailEnd type="triangle" w="med" len="med"/>
          </a:ln>
          <a:effectLst>
            <a:outerShdw dist="25000" dir="5400000" rotWithShape="0">
              <a:srgbClr val="808080">
                <a:alpha val="39999"/>
              </a:srgbClr>
            </a:outerShdw>
          </a:effectLst>
        </p:spPr>
      </p:cxnSp>
      <p:sp>
        <p:nvSpPr>
          <p:cNvPr id="32" name="Round Same Side Corner Rectangle 31"/>
          <p:cNvSpPr/>
          <p:nvPr/>
        </p:nvSpPr>
        <p:spPr>
          <a:xfrm>
            <a:off x="4953000" y="3733800"/>
            <a:ext cx="2133600" cy="990599"/>
          </a:xfrm>
          <a:prstGeom prst="round2Same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b="1" dirty="0">
                <a:solidFill>
                  <a:srgbClr val="FFFFFF"/>
                </a:solidFill>
                <a:ea typeface="ＭＳ Ｐゴシック" pitchFamily="-108" charset="-128"/>
                <a:cs typeface="ＭＳ Ｐゴシック" pitchFamily="-108" charset="-128"/>
              </a:rPr>
              <a:t>802.1Q Port VLAN Processing</a:t>
            </a:r>
          </a:p>
        </p:txBody>
      </p:sp>
      <p:sp>
        <p:nvSpPr>
          <p:cNvPr id="33" name="Rounded Rectangle 32"/>
          <p:cNvSpPr>
            <a:spLocks noChangeArrowheads="1"/>
          </p:cNvSpPr>
          <p:nvPr/>
        </p:nvSpPr>
        <p:spPr bwMode="auto">
          <a:xfrm>
            <a:off x="762000" y="3314700"/>
            <a:ext cx="3276600" cy="838200"/>
          </a:xfrm>
          <a:prstGeom prst="roundRect">
            <a:avLst>
              <a:gd name="adj" fmla="val 16667"/>
            </a:avLst>
          </a:prstGeom>
          <a:solidFill>
            <a:schemeClr val="bg2"/>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r>
              <a:rPr lang="en-US" b="1" dirty="0">
                <a:latin typeface="+mn-lt"/>
                <a:ea typeface="ＭＳ Ｐゴシック" pitchFamily="-108" charset="-128"/>
                <a:cs typeface="ＭＳ Ｐゴシック" pitchFamily="-108" charset="-128"/>
              </a:rPr>
              <a:t>RBridge: High Level Control Frame Processing (BPDU, VRP)</a:t>
            </a:r>
          </a:p>
        </p:txBody>
      </p:sp>
      <p:cxnSp>
        <p:nvCxnSpPr>
          <p:cNvPr id="34" name="Straight Arrow Connector 33"/>
          <p:cNvCxnSpPr>
            <a:cxnSpLocks noChangeShapeType="1"/>
            <a:endCxn id="33" idx="2"/>
          </p:cNvCxnSpPr>
          <p:nvPr/>
        </p:nvCxnSpPr>
        <p:spPr bwMode="auto">
          <a:xfrm rot="5400000" flipH="1" flipV="1">
            <a:off x="2116138" y="4438650"/>
            <a:ext cx="569912" cy="1588"/>
          </a:xfrm>
          <a:prstGeom prst="straightConnector1">
            <a:avLst/>
          </a:prstGeom>
          <a:noFill/>
          <a:ln w="63500">
            <a:solidFill>
              <a:schemeClr val="tx2"/>
            </a:solidFill>
            <a:round/>
            <a:headEnd type="triangle" w="med" len="med"/>
            <a:tailEnd type="triangle" w="med" len="med"/>
          </a:ln>
          <a:effectLst>
            <a:outerShdw dist="25000" dir="5400000" rotWithShape="0">
              <a:srgbClr val="808080">
                <a:alpha val="39999"/>
              </a:srgbClr>
            </a:outerShdw>
          </a:effectLst>
        </p:spPr>
      </p:cxnSp>
      <p:cxnSp>
        <p:nvCxnSpPr>
          <p:cNvPr id="39" name="Straight Arrow Connector 38"/>
          <p:cNvCxnSpPr>
            <a:cxnSpLocks noChangeShapeType="1"/>
          </p:cNvCxnSpPr>
          <p:nvPr/>
        </p:nvCxnSpPr>
        <p:spPr bwMode="auto">
          <a:xfrm rot="10800000" flipV="1">
            <a:off x="7086600" y="4724400"/>
            <a:ext cx="228600" cy="0"/>
          </a:xfrm>
          <a:prstGeom prst="straightConnector1">
            <a:avLst/>
          </a:prstGeom>
          <a:noFill/>
          <a:ln w="12700">
            <a:solidFill>
              <a:schemeClr val="tx1"/>
            </a:solidFill>
            <a:round/>
            <a:headEnd/>
            <a:tailEnd type="arrow" w="med" len="med"/>
          </a:ln>
          <a:effectLst>
            <a:outerShdw dist="25000" dir="5400000" rotWithShape="0">
              <a:srgbClr val="808080">
                <a:alpha val="39999"/>
              </a:srgbClr>
            </a:outerShdw>
          </a:effectLst>
        </p:spPr>
      </p:cxnSp>
      <p:sp>
        <p:nvSpPr>
          <p:cNvPr id="78874" name="TextBox 40"/>
          <p:cNvSpPr txBox="1">
            <a:spLocks noChangeArrowheads="1"/>
          </p:cNvSpPr>
          <p:nvPr/>
        </p:nvSpPr>
        <p:spPr bwMode="auto">
          <a:xfrm>
            <a:off x="7239000" y="4540250"/>
            <a:ext cx="609600" cy="369888"/>
          </a:xfrm>
          <a:prstGeom prst="rect">
            <a:avLst/>
          </a:prstGeom>
          <a:noFill/>
          <a:ln w="9525">
            <a:noFill/>
            <a:miter lim="800000"/>
            <a:headEnd/>
            <a:tailEnd/>
          </a:ln>
        </p:spPr>
        <p:txBody>
          <a:bodyPr>
            <a:spAutoFit/>
          </a:bodyPr>
          <a:lstStyle/>
          <a:p>
            <a:r>
              <a:rPr lang="en-US" dirty="0"/>
              <a:t>ISS</a:t>
            </a:r>
          </a:p>
        </p:txBody>
      </p:sp>
      <p:sp>
        <p:nvSpPr>
          <p:cNvPr id="43" name="Rounded Rectangle 42"/>
          <p:cNvSpPr>
            <a:spLocks noChangeArrowheads="1"/>
          </p:cNvSpPr>
          <p:nvPr/>
        </p:nvSpPr>
        <p:spPr bwMode="auto">
          <a:xfrm>
            <a:off x="3810000" y="1752600"/>
            <a:ext cx="4038600" cy="1066800"/>
          </a:xfrm>
          <a:prstGeom prst="roundRect">
            <a:avLst>
              <a:gd name="adj" fmla="val 16667"/>
            </a:avLst>
          </a:prstGeom>
          <a:solidFill>
            <a:srgbClr val="FFF39D"/>
          </a:solidFill>
          <a:ln w="38100">
            <a:solidFill>
              <a:schemeClr val="tx1"/>
            </a:solidFill>
            <a:prstDash val="dash"/>
            <a:round/>
            <a:headEnd/>
            <a:tailEnd/>
          </a:ln>
          <a:effectLst>
            <a:outerShdw dist="20000" dir="5400000" rotWithShape="0">
              <a:srgbClr val="808080">
                <a:alpha val="42000"/>
              </a:srgbClr>
            </a:outerShdw>
          </a:effectLst>
        </p:spPr>
        <p:txBody>
          <a:bodyPr/>
          <a:lstStyle/>
          <a:p>
            <a:pPr algn="ctr">
              <a:defRPr/>
            </a:pPr>
            <a:r>
              <a:rPr lang="en-US" b="1" dirty="0">
                <a:solidFill>
                  <a:srgbClr val="000000"/>
                </a:solidFill>
                <a:latin typeface="+mn-lt"/>
                <a:ea typeface="ＭＳ Ｐゴシック" pitchFamily="-108" charset="-128"/>
                <a:cs typeface="ＭＳ Ｐゴシック" pitchFamily="-108" charset="-128"/>
              </a:rPr>
              <a:t>RBridge: Higher Level Processing (see next slide)</a:t>
            </a:r>
          </a:p>
        </p:txBody>
      </p:sp>
      <p:cxnSp>
        <p:nvCxnSpPr>
          <p:cNvPr id="44" name="Straight Arrow Connector 43"/>
          <p:cNvCxnSpPr>
            <a:cxnSpLocks noChangeShapeType="1"/>
          </p:cNvCxnSpPr>
          <p:nvPr/>
        </p:nvCxnSpPr>
        <p:spPr bwMode="auto">
          <a:xfrm rot="5400000" flipH="1" flipV="1">
            <a:off x="5376069" y="3088481"/>
            <a:ext cx="1289050" cy="1588"/>
          </a:xfrm>
          <a:prstGeom prst="straightConnector1">
            <a:avLst/>
          </a:prstGeom>
          <a:noFill/>
          <a:ln w="63500">
            <a:solidFill>
              <a:schemeClr val="tx2"/>
            </a:solidFill>
            <a:round/>
            <a:headEnd type="triangle" w="med" len="med"/>
            <a:tailEnd type="triangle" w="med" len="med"/>
          </a:ln>
          <a:effectLst>
            <a:outerShdw dist="25000" dir="5400000" rotWithShape="0">
              <a:srgbClr val="808080">
                <a:alpha val="39999"/>
              </a:srgbClr>
            </a:outerShdw>
          </a:effectLst>
        </p:spPr>
      </p:cxnSp>
      <p:cxnSp>
        <p:nvCxnSpPr>
          <p:cNvPr id="47" name="Straight Arrow Connector 46"/>
          <p:cNvCxnSpPr>
            <a:cxnSpLocks noChangeShapeType="1"/>
          </p:cNvCxnSpPr>
          <p:nvPr/>
        </p:nvCxnSpPr>
        <p:spPr bwMode="auto">
          <a:xfrm rot="5400000">
            <a:off x="3466307" y="3772694"/>
            <a:ext cx="1905000" cy="1587"/>
          </a:xfrm>
          <a:prstGeom prst="straightConnector1">
            <a:avLst/>
          </a:prstGeom>
          <a:noFill/>
          <a:ln w="38100">
            <a:solidFill>
              <a:schemeClr val="accent1"/>
            </a:solidFill>
            <a:round/>
            <a:headEnd type="triangle" w="med" len="med"/>
            <a:tailEnd type="triangle" w="med" len="med"/>
          </a:ln>
          <a:effectLst>
            <a:outerShdw dist="25000" dir="5400000" rotWithShape="0">
              <a:srgbClr val="808080">
                <a:alpha val="39999"/>
              </a:srgbClr>
            </a:outerShdw>
          </a:effectLst>
        </p:spPr>
      </p:cxnSp>
      <p:cxnSp>
        <p:nvCxnSpPr>
          <p:cNvPr id="51" name="Straight Arrow Connector 50"/>
          <p:cNvCxnSpPr>
            <a:cxnSpLocks noChangeShapeType="1"/>
          </p:cNvCxnSpPr>
          <p:nvPr/>
        </p:nvCxnSpPr>
        <p:spPr bwMode="auto">
          <a:xfrm>
            <a:off x="3238500" y="2441575"/>
            <a:ext cx="533400" cy="1588"/>
          </a:xfrm>
          <a:prstGeom prst="straightConnector1">
            <a:avLst/>
          </a:prstGeom>
          <a:noFill/>
          <a:ln w="38100">
            <a:solidFill>
              <a:schemeClr val="accent1"/>
            </a:solidFill>
            <a:round/>
            <a:headEnd/>
            <a:tailEnd type="arrow" w="med" len="med"/>
          </a:ln>
          <a:effectLst/>
        </p:spPr>
      </p:cxnSp>
      <p:cxnSp>
        <p:nvCxnSpPr>
          <p:cNvPr id="52" name="Straight Arrow Connector 51"/>
          <p:cNvCxnSpPr>
            <a:cxnSpLocks noChangeShapeType="1"/>
          </p:cNvCxnSpPr>
          <p:nvPr/>
        </p:nvCxnSpPr>
        <p:spPr bwMode="auto">
          <a:xfrm rot="5400000">
            <a:off x="2803525" y="2878138"/>
            <a:ext cx="871537" cy="1588"/>
          </a:xfrm>
          <a:prstGeom prst="straightConnector1">
            <a:avLst/>
          </a:prstGeom>
          <a:noFill/>
          <a:ln w="38100">
            <a:solidFill>
              <a:schemeClr val="accent1"/>
            </a:solidFill>
            <a:round/>
            <a:headEnd/>
            <a:tailEnd type="arrow" w="med" len="med"/>
          </a:ln>
          <a:effectLst>
            <a:outerShdw dist="25000" dir="5400000" rotWithShape="0">
              <a:srgbClr val="808080">
                <a:alpha val="39999"/>
              </a:srgbClr>
            </a:outerShdw>
          </a:effectLst>
        </p:spPr>
      </p:cxnSp>
      <p:sp>
        <p:nvSpPr>
          <p:cNvPr id="78881" name="Footer Placeholder 26"/>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4220383648"/>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cap="none" dirty="0">
                <a:solidFill>
                  <a:srgbClr val="0000FF"/>
                </a:solidFill>
                <a:ea typeface="ＭＳ Ｐゴシック" charset="-128"/>
                <a:cs typeface="ＭＳ Ｐゴシック" charset="-128"/>
              </a:rPr>
              <a:t>Structure of an RBridge Port</a:t>
            </a:r>
            <a:endParaRPr lang="en-US" sz="4000" cap="none" dirty="0" smtClean="0">
              <a:ea typeface="ＭＳ Ｐゴシック" charset="-128"/>
            </a:endParaRPr>
          </a:p>
        </p:txBody>
      </p:sp>
      <p:sp>
        <p:nvSpPr>
          <p:cNvPr id="79875"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79876" name="Slide Number Placeholder 4"/>
          <p:cNvSpPr>
            <a:spLocks noGrp="1"/>
          </p:cNvSpPr>
          <p:nvPr>
            <p:ph type="sldNum" sz="quarter" idx="12"/>
          </p:nvPr>
        </p:nvSpPr>
        <p:spPr bwMode="auto">
          <a:noFill/>
          <a:ln>
            <a:miter lim="800000"/>
            <a:headEnd/>
            <a:tailEnd/>
          </a:ln>
        </p:spPr>
        <p:txBody>
          <a:bodyPr/>
          <a:lstStyle/>
          <a:p>
            <a:fld id="{BA39AEE0-4BB8-4528-AE72-6C307431E71F}" type="slidenum">
              <a:rPr lang="en-US"/>
              <a:pPr/>
              <a:t>121</a:t>
            </a:fld>
            <a:endParaRPr lang="en-US" dirty="0"/>
          </a:p>
        </p:txBody>
      </p:sp>
      <p:sp>
        <p:nvSpPr>
          <p:cNvPr id="79877" name="TextBox 5"/>
          <p:cNvSpPr txBox="1">
            <a:spLocks noChangeArrowheads="1"/>
          </p:cNvSpPr>
          <p:nvPr/>
        </p:nvSpPr>
        <p:spPr bwMode="auto">
          <a:xfrm>
            <a:off x="457200" y="1417638"/>
            <a:ext cx="3048000" cy="646112"/>
          </a:xfrm>
          <a:prstGeom prst="rect">
            <a:avLst/>
          </a:prstGeom>
          <a:noFill/>
          <a:ln w="9525">
            <a:noFill/>
            <a:miter lim="800000"/>
            <a:headEnd/>
            <a:tailEnd/>
          </a:ln>
        </p:spPr>
        <p:txBody>
          <a:bodyPr>
            <a:spAutoFit/>
          </a:bodyPr>
          <a:lstStyle/>
          <a:p>
            <a:r>
              <a:rPr lang="en-US" dirty="0">
                <a:latin typeface="Century Schoolbook" charset="0"/>
              </a:rPr>
              <a:t>Information</a:t>
            </a:r>
          </a:p>
          <a:p>
            <a:r>
              <a:rPr lang="en-US" dirty="0">
                <a:latin typeface="Century Schoolbook" charset="0"/>
              </a:rPr>
              <a:t>Frame &amp; Info</a:t>
            </a:r>
          </a:p>
        </p:txBody>
      </p:sp>
      <p:cxnSp>
        <p:nvCxnSpPr>
          <p:cNvPr id="8" name="Straight Arrow Connector 7"/>
          <p:cNvCxnSpPr>
            <a:cxnSpLocks noChangeShapeType="1"/>
          </p:cNvCxnSpPr>
          <p:nvPr/>
        </p:nvCxnSpPr>
        <p:spPr bwMode="auto">
          <a:xfrm>
            <a:off x="2057400" y="1597025"/>
            <a:ext cx="533400" cy="1588"/>
          </a:xfrm>
          <a:prstGeom prst="straightConnector1">
            <a:avLst/>
          </a:prstGeom>
          <a:noFill/>
          <a:ln w="28575">
            <a:solidFill>
              <a:schemeClr val="accent1"/>
            </a:solidFill>
            <a:round/>
            <a:headEnd type="triangle" w="med" len="med"/>
            <a:tailEnd type="triangle" w="med" len="med"/>
          </a:ln>
          <a:effectLst>
            <a:outerShdw dist="25000" dir="5400000" rotWithShape="0">
              <a:srgbClr val="808080">
                <a:alpha val="39999"/>
              </a:srgbClr>
            </a:outerShdw>
          </a:effectLst>
        </p:spPr>
      </p:cxnSp>
      <p:cxnSp>
        <p:nvCxnSpPr>
          <p:cNvPr id="12" name="Straight Arrow Connector 11"/>
          <p:cNvCxnSpPr>
            <a:cxnSpLocks noChangeShapeType="1"/>
          </p:cNvCxnSpPr>
          <p:nvPr/>
        </p:nvCxnSpPr>
        <p:spPr bwMode="auto">
          <a:xfrm>
            <a:off x="2057400" y="1903413"/>
            <a:ext cx="533400" cy="1587"/>
          </a:xfrm>
          <a:prstGeom prst="straightConnector1">
            <a:avLst/>
          </a:prstGeom>
          <a:noFill/>
          <a:ln w="63500">
            <a:solidFill>
              <a:schemeClr val="tx2"/>
            </a:solidFill>
            <a:round/>
            <a:headEnd type="triangle" w="med" len="med"/>
            <a:tailEnd type="triangle" w="med" len="med"/>
          </a:ln>
          <a:effectLst>
            <a:outerShdw dist="25000" dir="5400000" rotWithShape="0">
              <a:srgbClr val="808080">
                <a:alpha val="39999"/>
              </a:srgbClr>
            </a:outerShdw>
          </a:effectLst>
        </p:spPr>
      </p:cxnSp>
      <p:sp>
        <p:nvSpPr>
          <p:cNvPr id="15" name="Rounded Rectangle 14"/>
          <p:cNvSpPr/>
          <p:nvPr/>
        </p:nvSpPr>
        <p:spPr>
          <a:xfrm>
            <a:off x="762004" y="5738814"/>
            <a:ext cx="7162796" cy="520700"/>
          </a:xfrm>
          <a:prstGeom prst="roundRect">
            <a:avLst/>
          </a:prstGeom>
          <a:ln w="38100" cap="flat" cmpd="sng" algn="ctr">
            <a:solidFill>
              <a:srgbClr val="000000"/>
            </a:solidFill>
            <a:prstDash val="dash"/>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a:solidFill>
                  <a:srgbClr val="000000"/>
                </a:solidFill>
                <a:ea typeface="ＭＳ Ｐゴシック" pitchFamily="-108" charset="-128"/>
                <a:cs typeface="ＭＳ Ｐゴシック" pitchFamily="-108" charset="-128"/>
              </a:rPr>
              <a:t>Lower Level Processing                       (see previous slide)</a:t>
            </a:r>
          </a:p>
        </p:txBody>
      </p:sp>
      <p:sp>
        <p:nvSpPr>
          <p:cNvPr id="43" name="Rounded Rectangle 42"/>
          <p:cNvSpPr>
            <a:spLocks noChangeArrowheads="1"/>
          </p:cNvSpPr>
          <p:nvPr/>
        </p:nvSpPr>
        <p:spPr bwMode="auto">
          <a:xfrm>
            <a:off x="3733800" y="1597025"/>
            <a:ext cx="4383088" cy="914400"/>
          </a:xfrm>
          <a:prstGeom prst="roundRect">
            <a:avLst>
              <a:gd name="adj" fmla="val 16667"/>
            </a:avLst>
          </a:prstGeom>
          <a:solidFill>
            <a:srgbClr val="FFF39D"/>
          </a:solidFill>
          <a:ln w="38100">
            <a:solidFill>
              <a:schemeClr val="tx1"/>
            </a:solidFill>
            <a:prstDash val="dash"/>
            <a:round/>
            <a:headEnd/>
            <a:tailEnd/>
          </a:ln>
          <a:effectLst>
            <a:outerShdw dist="20000" dir="5400000" rotWithShape="0">
              <a:srgbClr val="808080">
                <a:alpha val="42000"/>
              </a:srgbClr>
            </a:outerShdw>
          </a:effectLst>
        </p:spPr>
        <p:txBody>
          <a:bodyPr anchor="ctr"/>
          <a:lstStyle/>
          <a:p>
            <a:pPr algn="ctr">
              <a:defRPr/>
            </a:pPr>
            <a:r>
              <a:rPr lang="en-US" b="1" dirty="0">
                <a:solidFill>
                  <a:srgbClr val="000000"/>
                </a:solidFill>
                <a:latin typeface="+mn-lt"/>
                <a:ea typeface="ＭＳ Ｐゴシック" pitchFamily="-108" charset="-128"/>
                <a:cs typeface="ＭＳ Ｐゴシック" pitchFamily="-108" charset="-128"/>
              </a:rPr>
              <a:t>RBridge: Inter-port Forwarding, IS-IS, Management, Etc.</a:t>
            </a:r>
          </a:p>
        </p:txBody>
      </p:sp>
      <p:cxnSp>
        <p:nvCxnSpPr>
          <p:cNvPr id="44" name="Straight Arrow Connector 43"/>
          <p:cNvCxnSpPr>
            <a:cxnSpLocks noChangeShapeType="1"/>
          </p:cNvCxnSpPr>
          <p:nvPr/>
        </p:nvCxnSpPr>
        <p:spPr bwMode="auto">
          <a:xfrm rot="5400000" flipH="1" flipV="1">
            <a:off x="4321970" y="5698331"/>
            <a:ext cx="576262" cy="3175"/>
          </a:xfrm>
          <a:prstGeom prst="straightConnector1">
            <a:avLst/>
          </a:prstGeom>
          <a:noFill/>
          <a:ln w="63500">
            <a:solidFill>
              <a:schemeClr val="accent6"/>
            </a:solidFill>
            <a:round/>
            <a:headEnd type="triangle" w="med" len="med"/>
            <a:tailEnd type="triangle"/>
          </a:ln>
          <a:effectLst>
            <a:outerShdw dist="25000" dir="5400000" rotWithShape="0">
              <a:srgbClr val="808080">
                <a:alpha val="39999"/>
              </a:srgbClr>
            </a:outerShdw>
          </a:effectLst>
        </p:spPr>
      </p:cxnSp>
      <p:cxnSp>
        <p:nvCxnSpPr>
          <p:cNvPr id="51" name="Straight Arrow Connector 50"/>
          <p:cNvCxnSpPr>
            <a:cxnSpLocks noChangeShapeType="1"/>
          </p:cNvCxnSpPr>
          <p:nvPr/>
        </p:nvCxnSpPr>
        <p:spPr bwMode="auto">
          <a:xfrm rot="5400000">
            <a:off x="6159500" y="4122738"/>
            <a:ext cx="3222625" cy="3175"/>
          </a:xfrm>
          <a:prstGeom prst="straightConnector1">
            <a:avLst/>
          </a:prstGeom>
          <a:noFill/>
          <a:ln w="28575">
            <a:solidFill>
              <a:schemeClr val="accent1"/>
            </a:solidFill>
            <a:round/>
            <a:headEnd type="triangle" w="med" len="med"/>
            <a:tailEnd type="triangle" w="med" len="med"/>
          </a:ln>
          <a:effectLst>
            <a:outerShdw dist="25000" dir="5400000" rotWithShape="0">
              <a:srgbClr val="808080">
                <a:alpha val="39999"/>
              </a:srgbClr>
            </a:outerShdw>
          </a:effectLst>
        </p:spPr>
      </p:cxnSp>
      <p:cxnSp>
        <p:nvCxnSpPr>
          <p:cNvPr id="52" name="Straight Arrow Connector 51"/>
          <p:cNvCxnSpPr>
            <a:cxnSpLocks noChangeShapeType="1"/>
          </p:cNvCxnSpPr>
          <p:nvPr/>
        </p:nvCxnSpPr>
        <p:spPr bwMode="auto">
          <a:xfrm rot="5400000">
            <a:off x="1212057" y="5495131"/>
            <a:ext cx="476250" cy="1587"/>
          </a:xfrm>
          <a:prstGeom prst="straightConnector1">
            <a:avLst/>
          </a:prstGeom>
          <a:noFill/>
          <a:ln w="38100">
            <a:solidFill>
              <a:schemeClr val="accent1"/>
            </a:solidFill>
            <a:round/>
            <a:headEnd type="triangle" w="med" len="med"/>
            <a:tailEnd type="triangle" w="med" len="med"/>
          </a:ln>
          <a:effectLst>
            <a:outerShdw dist="25000" dir="5400000" rotWithShape="0">
              <a:srgbClr val="808080">
                <a:alpha val="39999"/>
              </a:srgbClr>
            </a:outerShdw>
          </a:effectLst>
        </p:spPr>
      </p:cxnSp>
      <p:sp>
        <p:nvSpPr>
          <p:cNvPr id="30" name="Decision 29"/>
          <p:cNvSpPr/>
          <p:nvPr/>
        </p:nvSpPr>
        <p:spPr>
          <a:xfrm>
            <a:off x="4419198" y="5105401"/>
            <a:ext cx="379408" cy="305594"/>
          </a:xfrm>
          <a:prstGeom prst="flowChartDecisi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8" charset="-128"/>
              <a:cs typeface="ＭＳ Ｐゴシック" pitchFamily="-108" charset="-128"/>
            </a:endParaRPr>
          </a:p>
        </p:txBody>
      </p:sp>
      <p:sp>
        <p:nvSpPr>
          <p:cNvPr id="31" name="Rounded Rectangle 30"/>
          <p:cNvSpPr>
            <a:spLocks noChangeArrowheads="1"/>
          </p:cNvSpPr>
          <p:nvPr/>
        </p:nvSpPr>
        <p:spPr bwMode="auto">
          <a:xfrm>
            <a:off x="458788" y="3994150"/>
            <a:ext cx="2133600" cy="1263650"/>
          </a:xfrm>
          <a:prstGeom prst="roundRect">
            <a:avLst>
              <a:gd name="adj" fmla="val 16667"/>
            </a:avLst>
          </a:prstGeom>
          <a:solidFill>
            <a:srgbClr val="FFF39D"/>
          </a:solidFill>
          <a:ln w="12700">
            <a:solidFill>
              <a:srgbClr val="FF6903"/>
            </a:solidFill>
            <a:round/>
            <a:headEnd/>
            <a:tailEnd/>
          </a:ln>
          <a:effectLst>
            <a:outerShdw dist="20000" dir="5400000" rotWithShape="0">
              <a:srgbClr val="808080">
                <a:alpha val="42000"/>
              </a:srgbClr>
            </a:outerShdw>
          </a:effectLst>
        </p:spPr>
        <p:txBody>
          <a:bodyPr anchor="ctr"/>
          <a:lstStyle/>
          <a:p>
            <a:pPr algn="ctr">
              <a:spcAft>
                <a:spcPts val="600"/>
              </a:spcAft>
            </a:pPr>
            <a:r>
              <a:rPr lang="en-US" b="1" dirty="0">
                <a:solidFill>
                  <a:srgbClr val="000000"/>
                </a:solidFill>
                <a:latin typeface="Century Schoolbook" charset="0"/>
              </a:rPr>
              <a:t>Appointed Forwarder and Inhibition Logic</a:t>
            </a:r>
          </a:p>
        </p:txBody>
      </p:sp>
      <p:cxnSp>
        <p:nvCxnSpPr>
          <p:cNvPr id="46" name="Straight Arrow Connector 45"/>
          <p:cNvCxnSpPr>
            <a:cxnSpLocks noChangeShapeType="1"/>
          </p:cNvCxnSpPr>
          <p:nvPr/>
        </p:nvCxnSpPr>
        <p:spPr bwMode="auto">
          <a:xfrm flipV="1">
            <a:off x="2592388" y="5072063"/>
            <a:ext cx="1485900" cy="1587"/>
          </a:xfrm>
          <a:prstGeom prst="straightConnector1">
            <a:avLst/>
          </a:prstGeom>
          <a:noFill/>
          <a:ln w="63500">
            <a:solidFill>
              <a:schemeClr val="tx2"/>
            </a:solidFill>
            <a:round/>
            <a:headEnd type="triangle" w="med" len="med"/>
            <a:tailEnd/>
          </a:ln>
          <a:effectLst>
            <a:outerShdw dist="25000" dir="5400000" rotWithShape="0">
              <a:srgbClr val="808080">
                <a:alpha val="39999"/>
              </a:srgbClr>
            </a:outerShdw>
          </a:effectLst>
        </p:spPr>
      </p:cxnSp>
      <p:sp>
        <p:nvSpPr>
          <p:cNvPr id="79892" name="TextBox 59"/>
          <p:cNvSpPr txBox="1">
            <a:spLocks noChangeArrowheads="1"/>
          </p:cNvSpPr>
          <p:nvPr/>
        </p:nvSpPr>
        <p:spPr bwMode="auto">
          <a:xfrm>
            <a:off x="2554288" y="5073650"/>
            <a:ext cx="1674812" cy="369888"/>
          </a:xfrm>
          <a:prstGeom prst="rect">
            <a:avLst/>
          </a:prstGeom>
          <a:noFill/>
          <a:ln w="9525">
            <a:noFill/>
            <a:miter lim="800000"/>
            <a:headEnd/>
            <a:tailEnd/>
          </a:ln>
        </p:spPr>
        <p:txBody>
          <a:bodyPr>
            <a:spAutoFit/>
          </a:bodyPr>
          <a:lstStyle/>
          <a:p>
            <a:r>
              <a:rPr lang="en-US" dirty="0"/>
              <a:t>Native frames</a:t>
            </a:r>
          </a:p>
        </p:txBody>
      </p:sp>
      <p:sp>
        <p:nvSpPr>
          <p:cNvPr id="61" name="Rounded Rectangle 60"/>
          <p:cNvSpPr>
            <a:spLocks noChangeArrowheads="1"/>
          </p:cNvSpPr>
          <p:nvPr/>
        </p:nvSpPr>
        <p:spPr bwMode="auto">
          <a:xfrm>
            <a:off x="458788" y="2971800"/>
            <a:ext cx="2284412" cy="1022350"/>
          </a:xfrm>
          <a:prstGeom prst="roundRect">
            <a:avLst>
              <a:gd name="adj" fmla="val 16667"/>
            </a:avLst>
          </a:prstGeom>
          <a:solidFill>
            <a:srgbClr val="FFF39D"/>
          </a:solidFill>
          <a:ln w="12700">
            <a:solidFill>
              <a:srgbClr val="FF6903"/>
            </a:solidFill>
            <a:round/>
            <a:headEnd/>
            <a:tailEnd/>
          </a:ln>
          <a:effectLst>
            <a:outerShdw dist="20000" dir="5400000" rotWithShape="0">
              <a:srgbClr val="808080">
                <a:alpha val="42000"/>
              </a:srgbClr>
            </a:outerShdw>
          </a:effectLst>
        </p:spPr>
        <p:txBody>
          <a:bodyPr anchor="ctr"/>
          <a:lstStyle/>
          <a:p>
            <a:pPr algn="ctr">
              <a:spcAft>
                <a:spcPts val="600"/>
              </a:spcAft>
            </a:pPr>
            <a:r>
              <a:rPr lang="en-US" b="1" dirty="0">
                <a:solidFill>
                  <a:srgbClr val="000000"/>
                </a:solidFill>
                <a:latin typeface="Century Schoolbook" charset="0"/>
              </a:rPr>
              <a:t>Encapsulation / Decapsulation Processing</a:t>
            </a:r>
          </a:p>
        </p:txBody>
      </p:sp>
      <p:sp>
        <p:nvSpPr>
          <p:cNvPr id="79894" name="TextBox 63"/>
          <p:cNvSpPr txBox="1">
            <a:spLocks noChangeArrowheads="1"/>
          </p:cNvSpPr>
          <p:nvPr/>
        </p:nvSpPr>
        <p:spPr bwMode="auto">
          <a:xfrm>
            <a:off x="4419600" y="4125913"/>
            <a:ext cx="1374775" cy="646112"/>
          </a:xfrm>
          <a:prstGeom prst="rect">
            <a:avLst/>
          </a:prstGeom>
          <a:noFill/>
          <a:ln w="9525">
            <a:noFill/>
            <a:miter lim="800000"/>
            <a:headEnd/>
            <a:tailEnd/>
          </a:ln>
        </p:spPr>
        <p:txBody>
          <a:bodyPr wrap="square">
            <a:spAutoFit/>
          </a:bodyPr>
          <a:lstStyle/>
          <a:p>
            <a:r>
              <a:rPr lang="en-US" dirty="0"/>
              <a:t>TRILL IS-IS</a:t>
            </a:r>
            <a:br>
              <a:rPr lang="en-US" dirty="0"/>
            </a:br>
            <a:r>
              <a:rPr lang="en-US" dirty="0" smtClean="0"/>
              <a:t>Hellos</a:t>
            </a:r>
            <a:endParaRPr lang="en-US" dirty="0"/>
          </a:p>
        </p:txBody>
      </p:sp>
      <p:cxnSp>
        <p:nvCxnSpPr>
          <p:cNvPr id="65" name="Straight Arrow Connector 64"/>
          <p:cNvCxnSpPr>
            <a:cxnSpLocks noChangeShapeType="1"/>
          </p:cNvCxnSpPr>
          <p:nvPr/>
        </p:nvCxnSpPr>
        <p:spPr bwMode="auto">
          <a:xfrm rot="5400000" flipH="1" flipV="1">
            <a:off x="1331912" y="2627313"/>
            <a:ext cx="690563" cy="1588"/>
          </a:xfrm>
          <a:prstGeom prst="straightConnector1">
            <a:avLst/>
          </a:prstGeom>
          <a:noFill/>
          <a:ln w="63500">
            <a:solidFill>
              <a:schemeClr val="tx2"/>
            </a:solidFill>
            <a:round/>
            <a:headEnd type="triangle" w="med" len="med"/>
            <a:tailEnd/>
          </a:ln>
          <a:effectLst>
            <a:outerShdw dist="25000" dir="5400000" rotWithShape="0">
              <a:srgbClr val="808080">
                <a:alpha val="39999"/>
              </a:srgbClr>
            </a:outerShdw>
          </a:effectLst>
        </p:spPr>
      </p:cxnSp>
      <p:cxnSp>
        <p:nvCxnSpPr>
          <p:cNvPr id="71" name="Straight Arrow Connector 70"/>
          <p:cNvCxnSpPr>
            <a:cxnSpLocks noChangeShapeType="1"/>
          </p:cNvCxnSpPr>
          <p:nvPr/>
        </p:nvCxnSpPr>
        <p:spPr bwMode="auto">
          <a:xfrm>
            <a:off x="4078288" y="5072063"/>
            <a:ext cx="341312" cy="185737"/>
          </a:xfrm>
          <a:prstGeom prst="straightConnector1">
            <a:avLst/>
          </a:prstGeom>
          <a:noFill/>
          <a:ln w="63500">
            <a:solidFill>
              <a:schemeClr val="tx2"/>
            </a:solidFill>
            <a:round/>
            <a:headEnd/>
            <a:tailEnd type="triangle" w="med" len="med"/>
          </a:ln>
          <a:effectLst>
            <a:outerShdw dist="25000" dir="5400000" rotWithShape="0">
              <a:srgbClr val="808080">
                <a:alpha val="39999"/>
              </a:srgbClr>
            </a:outerShdw>
          </a:effectLst>
        </p:spPr>
      </p:cxnSp>
      <p:cxnSp>
        <p:nvCxnSpPr>
          <p:cNvPr id="75" name="Straight Arrow Connector 74"/>
          <p:cNvCxnSpPr>
            <a:cxnSpLocks noChangeShapeType="1"/>
            <a:endCxn id="30" idx="3"/>
          </p:cNvCxnSpPr>
          <p:nvPr/>
        </p:nvCxnSpPr>
        <p:spPr bwMode="auto">
          <a:xfrm flipH="1">
            <a:off x="4798606" y="5233986"/>
            <a:ext cx="2821394" cy="24212"/>
          </a:xfrm>
          <a:prstGeom prst="straightConnector1">
            <a:avLst/>
          </a:prstGeom>
          <a:noFill/>
          <a:ln w="63500">
            <a:solidFill>
              <a:schemeClr val="tx2"/>
            </a:solidFill>
            <a:round/>
            <a:headEnd type="none"/>
            <a:tailEnd type="triangle"/>
          </a:ln>
          <a:effectLst>
            <a:outerShdw dist="25000" dir="5400000" rotWithShape="0">
              <a:srgbClr val="808080">
                <a:alpha val="39999"/>
              </a:srgbClr>
            </a:outerShdw>
          </a:effectLst>
        </p:spPr>
      </p:cxnSp>
      <p:sp>
        <p:nvSpPr>
          <p:cNvPr id="82" name="Rounded Rectangle 81"/>
          <p:cNvSpPr>
            <a:spLocks noChangeArrowheads="1"/>
          </p:cNvSpPr>
          <p:nvPr/>
        </p:nvSpPr>
        <p:spPr bwMode="auto">
          <a:xfrm>
            <a:off x="3392488" y="2973388"/>
            <a:ext cx="1752600" cy="1066800"/>
          </a:xfrm>
          <a:prstGeom prst="roundRect">
            <a:avLst>
              <a:gd name="adj" fmla="val 16667"/>
            </a:avLst>
          </a:prstGeom>
          <a:solidFill>
            <a:srgbClr val="FFF39D"/>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r>
              <a:rPr lang="en-US" b="1" dirty="0">
                <a:solidFill>
                  <a:srgbClr val="000000"/>
                </a:solidFill>
                <a:latin typeface="+mn-lt"/>
                <a:ea typeface="ＭＳ Ｐゴシック" pitchFamily="-108" charset="-128"/>
                <a:cs typeface="ＭＳ Ｐゴシック" pitchFamily="-108" charset="-128"/>
              </a:rPr>
              <a:t>TRILL IS-IS Hello Processing</a:t>
            </a:r>
          </a:p>
        </p:txBody>
      </p:sp>
      <p:cxnSp>
        <p:nvCxnSpPr>
          <p:cNvPr id="84" name="Straight Arrow Connector 83"/>
          <p:cNvCxnSpPr>
            <a:cxnSpLocks noChangeShapeType="1"/>
          </p:cNvCxnSpPr>
          <p:nvPr/>
        </p:nvCxnSpPr>
        <p:spPr bwMode="auto">
          <a:xfrm>
            <a:off x="2590800" y="4495800"/>
            <a:ext cx="1143000" cy="0"/>
          </a:xfrm>
          <a:prstGeom prst="straightConnector1">
            <a:avLst/>
          </a:prstGeom>
          <a:noFill/>
          <a:ln w="28575">
            <a:solidFill>
              <a:schemeClr val="accent1"/>
            </a:solidFill>
            <a:round/>
            <a:headEnd type="triangle" w="med" len="med"/>
            <a:tailEnd/>
          </a:ln>
          <a:effectLst>
            <a:outerShdw dist="25000" dir="5400000" rotWithShape="0">
              <a:srgbClr val="808080">
                <a:alpha val="39999"/>
              </a:srgbClr>
            </a:outerShdw>
          </a:effectLst>
        </p:spPr>
      </p:cxnSp>
      <p:cxnSp>
        <p:nvCxnSpPr>
          <p:cNvPr id="86" name="Straight Arrow Connector 85"/>
          <p:cNvCxnSpPr>
            <a:cxnSpLocks noChangeShapeType="1"/>
          </p:cNvCxnSpPr>
          <p:nvPr/>
        </p:nvCxnSpPr>
        <p:spPr bwMode="auto">
          <a:xfrm rot="10800000">
            <a:off x="1676400" y="2279650"/>
            <a:ext cx="2057400" cy="1588"/>
          </a:xfrm>
          <a:prstGeom prst="straightConnector1">
            <a:avLst/>
          </a:prstGeom>
          <a:noFill/>
          <a:ln w="63500">
            <a:solidFill>
              <a:schemeClr val="tx2"/>
            </a:solidFill>
            <a:round/>
            <a:headEnd type="triangle" w="med" len="med"/>
            <a:tailEnd/>
          </a:ln>
          <a:effectLst>
            <a:outerShdw dist="25000" dir="5400000" rotWithShape="0">
              <a:srgbClr val="808080">
                <a:alpha val="39999"/>
              </a:srgbClr>
            </a:outerShdw>
          </a:effectLst>
        </p:spPr>
      </p:cxnSp>
      <p:cxnSp>
        <p:nvCxnSpPr>
          <p:cNvPr id="90" name="Straight Arrow Connector 89"/>
          <p:cNvCxnSpPr>
            <a:cxnSpLocks noChangeShapeType="1"/>
          </p:cNvCxnSpPr>
          <p:nvPr/>
        </p:nvCxnSpPr>
        <p:spPr bwMode="auto">
          <a:xfrm flipV="1">
            <a:off x="6248400" y="2514600"/>
            <a:ext cx="0" cy="2057400"/>
          </a:xfrm>
          <a:prstGeom prst="straightConnector1">
            <a:avLst/>
          </a:prstGeom>
          <a:noFill/>
          <a:ln w="63500">
            <a:solidFill>
              <a:schemeClr val="tx2"/>
            </a:solidFill>
            <a:round/>
            <a:headEnd/>
            <a:tailEnd type="triangle" w="med" len="med"/>
          </a:ln>
          <a:effectLst>
            <a:outerShdw dist="25000" dir="5400000" rotWithShape="0">
              <a:srgbClr val="808080">
                <a:alpha val="39999"/>
              </a:srgbClr>
            </a:outerShdw>
          </a:effectLst>
        </p:spPr>
      </p:cxnSp>
      <p:cxnSp>
        <p:nvCxnSpPr>
          <p:cNvPr id="95" name="Straight Arrow Connector 94"/>
          <p:cNvCxnSpPr>
            <a:cxnSpLocks noChangeShapeType="1"/>
          </p:cNvCxnSpPr>
          <p:nvPr/>
        </p:nvCxnSpPr>
        <p:spPr bwMode="auto">
          <a:xfrm rot="5400000">
            <a:off x="4267200" y="2743200"/>
            <a:ext cx="458788" cy="1587"/>
          </a:xfrm>
          <a:prstGeom prst="straightConnector1">
            <a:avLst/>
          </a:prstGeom>
          <a:noFill/>
          <a:ln w="28575">
            <a:solidFill>
              <a:schemeClr val="accent1"/>
            </a:solidFill>
            <a:round/>
            <a:headEnd type="triangle" w="med" len="med"/>
            <a:tailEnd type="triangle" w="med" len="med"/>
          </a:ln>
          <a:effectLst>
            <a:outerShdw dist="25000" dir="5400000" rotWithShape="0">
              <a:srgbClr val="808080">
                <a:alpha val="39999"/>
              </a:srgbClr>
            </a:outerShdw>
          </a:effectLst>
        </p:spPr>
      </p:cxnSp>
      <p:cxnSp>
        <p:nvCxnSpPr>
          <p:cNvPr id="108" name="Straight Arrow Connector 107"/>
          <p:cNvCxnSpPr>
            <a:cxnSpLocks noChangeShapeType="1"/>
            <a:stCxn id="82" idx="2"/>
          </p:cNvCxnSpPr>
          <p:nvPr/>
        </p:nvCxnSpPr>
        <p:spPr bwMode="auto">
          <a:xfrm>
            <a:off x="4268788" y="4040188"/>
            <a:ext cx="339725" cy="1065212"/>
          </a:xfrm>
          <a:prstGeom prst="straightConnector1">
            <a:avLst/>
          </a:prstGeom>
          <a:noFill/>
          <a:ln w="63500">
            <a:solidFill>
              <a:schemeClr val="tx2"/>
            </a:solidFill>
            <a:round/>
            <a:headEnd type="triangle" w="med" len="med"/>
            <a:tailEnd type="triangle" w="med" len="med"/>
          </a:ln>
          <a:effectLst>
            <a:outerShdw dist="25000" dir="5400000" rotWithShape="0">
              <a:srgbClr val="808080">
                <a:alpha val="39999"/>
              </a:srgbClr>
            </a:outerShdw>
          </a:effectLst>
        </p:spPr>
      </p:cxnSp>
      <p:sp>
        <p:nvSpPr>
          <p:cNvPr id="79904" name="TextBox 111"/>
          <p:cNvSpPr txBox="1">
            <a:spLocks noChangeArrowheads="1"/>
          </p:cNvSpPr>
          <p:nvPr/>
        </p:nvSpPr>
        <p:spPr bwMode="auto">
          <a:xfrm>
            <a:off x="1865312" y="2330450"/>
            <a:ext cx="1716088" cy="368300"/>
          </a:xfrm>
          <a:prstGeom prst="rect">
            <a:avLst/>
          </a:prstGeom>
          <a:noFill/>
          <a:ln w="9525">
            <a:noFill/>
            <a:miter lim="800000"/>
            <a:headEnd/>
            <a:tailEnd/>
          </a:ln>
        </p:spPr>
        <p:txBody>
          <a:bodyPr wrap="square">
            <a:spAutoFit/>
          </a:bodyPr>
          <a:lstStyle/>
          <a:p>
            <a:r>
              <a:rPr lang="en-US" dirty="0"/>
              <a:t>TRILL D</a:t>
            </a:r>
            <a:r>
              <a:rPr lang="en-US" dirty="0" smtClean="0"/>
              <a:t>ata</a:t>
            </a:r>
            <a:endParaRPr lang="en-US" dirty="0"/>
          </a:p>
        </p:txBody>
      </p:sp>
      <p:cxnSp>
        <p:nvCxnSpPr>
          <p:cNvPr id="124" name="Straight Arrow Connector 123"/>
          <p:cNvCxnSpPr>
            <a:cxnSpLocks noChangeShapeType="1"/>
          </p:cNvCxnSpPr>
          <p:nvPr/>
        </p:nvCxnSpPr>
        <p:spPr bwMode="auto">
          <a:xfrm rot="16200000" flipH="1">
            <a:off x="3505994" y="4267994"/>
            <a:ext cx="455612" cy="0"/>
          </a:xfrm>
          <a:prstGeom prst="straightConnector1">
            <a:avLst/>
          </a:prstGeom>
          <a:noFill/>
          <a:ln w="28575">
            <a:solidFill>
              <a:schemeClr val="accent1"/>
            </a:solidFill>
            <a:round/>
            <a:headEnd type="triangle" w="med" len="med"/>
            <a:tailEnd/>
          </a:ln>
          <a:effectLst>
            <a:outerShdw dist="25000" dir="5400000" rotWithShape="0">
              <a:srgbClr val="808080">
                <a:alpha val="39999"/>
              </a:srgbClr>
            </a:outerShdw>
          </a:effectLst>
        </p:spPr>
      </p:cxnSp>
      <p:sp>
        <p:nvSpPr>
          <p:cNvPr id="79906" name="TextBox 126"/>
          <p:cNvSpPr txBox="1">
            <a:spLocks noChangeArrowheads="1"/>
          </p:cNvSpPr>
          <p:nvPr/>
        </p:nvSpPr>
        <p:spPr bwMode="auto">
          <a:xfrm>
            <a:off x="5334000" y="2698750"/>
            <a:ext cx="838200" cy="923330"/>
          </a:xfrm>
          <a:prstGeom prst="rect">
            <a:avLst/>
          </a:prstGeom>
          <a:noFill/>
          <a:ln w="9525">
            <a:noFill/>
            <a:miter lim="800000"/>
            <a:headEnd/>
            <a:tailEnd/>
          </a:ln>
        </p:spPr>
        <p:txBody>
          <a:bodyPr wrap="square">
            <a:spAutoFit/>
          </a:bodyPr>
          <a:lstStyle/>
          <a:p>
            <a:pPr algn="r"/>
            <a:r>
              <a:rPr lang="en-US" dirty="0"/>
              <a:t>O</a:t>
            </a:r>
            <a:r>
              <a:rPr lang="en-US" dirty="0" smtClean="0"/>
              <a:t>ther </a:t>
            </a:r>
            <a:r>
              <a:rPr lang="en-US" dirty="0"/>
              <a:t>TRILL </a:t>
            </a:r>
            <a:br>
              <a:rPr lang="en-US" dirty="0"/>
            </a:br>
            <a:r>
              <a:rPr lang="en-US" dirty="0"/>
              <a:t>IS-</a:t>
            </a:r>
            <a:r>
              <a:rPr lang="en-US" dirty="0" smtClean="0"/>
              <a:t>IS</a:t>
            </a:r>
            <a:endParaRPr lang="en-US" dirty="0"/>
          </a:p>
        </p:txBody>
      </p:sp>
      <p:cxnSp>
        <p:nvCxnSpPr>
          <p:cNvPr id="135" name="Straight Arrow Connector 134"/>
          <p:cNvCxnSpPr>
            <a:cxnSpLocks noChangeShapeType="1"/>
          </p:cNvCxnSpPr>
          <p:nvPr/>
        </p:nvCxnSpPr>
        <p:spPr bwMode="auto">
          <a:xfrm flipH="1">
            <a:off x="4724400" y="4572000"/>
            <a:ext cx="1524000" cy="609600"/>
          </a:xfrm>
          <a:prstGeom prst="straightConnector1">
            <a:avLst/>
          </a:prstGeom>
          <a:noFill/>
          <a:ln w="63500">
            <a:solidFill>
              <a:schemeClr val="tx2"/>
            </a:solidFill>
            <a:round/>
            <a:headEnd/>
            <a:tailEnd type="triangle" w="med" len="med"/>
          </a:ln>
          <a:effectLst>
            <a:outerShdw dist="25000" dir="5400000" rotWithShape="0">
              <a:srgbClr val="808080">
                <a:alpha val="39999"/>
              </a:srgbClr>
            </a:outerShdw>
          </a:effectLst>
        </p:spPr>
      </p:cxnSp>
      <p:sp>
        <p:nvSpPr>
          <p:cNvPr id="79908" name="Footer Placeholder 31"/>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cxnSp>
        <p:nvCxnSpPr>
          <p:cNvPr id="40" name="Straight Arrow Connector 39"/>
          <p:cNvCxnSpPr>
            <a:cxnSpLocks noChangeShapeType="1"/>
          </p:cNvCxnSpPr>
          <p:nvPr/>
        </p:nvCxnSpPr>
        <p:spPr bwMode="auto">
          <a:xfrm flipV="1">
            <a:off x="7620000" y="2514600"/>
            <a:ext cx="0" cy="2743199"/>
          </a:xfrm>
          <a:prstGeom prst="straightConnector1">
            <a:avLst/>
          </a:prstGeom>
          <a:noFill/>
          <a:ln w="63500">
            <a:solidFill>
              <a:schemeClr val="tx2"/>
            </a:solidFill>
            <a:round/>
            <a:headEnd/>
            <a:tailEnd type="triangle" w="med" len="med"/>
          </a:ln>
          <a:effectLst>
            <a:outerShdw dist="25000" dir="5400000" rotWithShape="0">
              <a:srgbClr val="808080">
                <a:alpha val="39999"/>
              </a:srgbClr>
            </a:outerShdw>
          </a:effectLst>
        </p:spPr>
      </p:cxnSp>
      <p:sp>
        <p:nvSpPr>
          <p:cNvPr id="45" name="TextBox 126"/>
          <p:cNvSpPr txBox="1">
            <a:spLocks noChangeArrowheads="1"/>
          </p:cNvSpPr>
          <p:nvPr/>
        </p:nvSpPr>
        <p:spPr bwMode="auto">
          <a:xfrm>
            <a:off x="6705600" y="2743200"/>
            <a:ext cx="838200" cy="646331"/>
          </a:xfrm>
          <a:prstGeom prst="rect">
            <a:avLst/>
          </a:prstGeom>
          <a:noFill/>
          <a:ln w="9525">
            <a:noFill/>
            <a:miter lim="800000"/>
            <a:headEnd/>
            <a:tailEnd/>
          </a:ln>
        </p:spPr>
        <p:txBody>
          <a:bodyPr wrap="square">
            <a:spAutoFit/>
          </a:bodyPr>
          <a:lstStyle/>
          <a:p>
            <a:pPr algn="r"/>
            <a:r>
              <a:rPr lang="en-US" dirty="0" smtClean="0"/>
              <a:t>TRILL </a:t>
            </a:r>
            <a:r>
              <a:rPr lang="en-US" dirty="0"/>
              <a:t/>
            </a:r>
            <a:br>
              <a:rPr lang="en-US" dirty="0"/>
            </a:br>
            <a:r>
              <a:rPr lang="en-US" dirty="0" smtClean="0"/>
              <a:t>Data</a:t>
            </a:r>
            <a:endParaRPr lang="en-US" dirty="0"/>
          </a:p>
        </p:txBody>
      </p:sp>
    </p:spTree>
    <p:extLst>
      <p:ext uri="{BB962C8B-B14F-4D97-AF65-F5344CB8AC3E}">
        <p14:creationId xmlns:p14="http://schemas.microsoft.com/office/powerpoint/2010/main" val="1479077004"/>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p:txBody>
          <a:bodyPr/>
          <a:lstStyle/>
          <a:p>
            <a:pPr>
              <a:defRPr/>
            </a:pPr>
            <a:r>
              <a:rPr lang="en-US" sz="4400" b="1" cap="none" dirty="0" smtClean="0">
                <a:solidFill>
                  <a:srgbClr val="0000FF"/>
                </a:solidFill>
                <a:ea typeface="ＭＳ Ｐゴシック" charset="-128"/>
                <a:cs typeface="ＭＳ Ｐゴシック" charset="-128"/>
              </a:rPr>
              <a:t>Loop Avoidance</a:t>
            </a:r>
          </a:p>
        </p:txBody>
      </p:sp>
      <p:sp>
        <p:nvSpPr>
          <p:cNvPr id="57347" name="Content Placeholder 2"/>
          <p:cNvSpPr>
            <a:spLocks noGrp="1"/>
          </p:cNvSpPr>
          <p:nvPr>
            <p:ph sz="quarter" idx="1"/>
          </p:nvPr>
        </p:nvSpPr>
        <p:spPr>
          <a:xfrm>
            <a:off x="457200" y="1600200"/>
            <a:ext cx="7467600" cy="4873625"/>
          </a:xfrm>
        </p:spPr>
        <p:txBody>
          <a:bodyPr/>
          <a:lstStyle/>
          <a:p>
            <a:r>
              <a:rPr lang="en-US" dirty="0" smtClean="0">
                <a:ea typeface="ＭＳ Ｐゴシック" charset="-128"/>
              </a:rPr>
              <a:t>All possible forms of looping behavior within a TRILL campus can be grouped into one of three classes:</a:t>
            </a:r>
          </a:p>
          <a:p>
            <a:pPr lvl="1"/>
            <a:r>
              <a:rPr lang="en-US" dirty="0" smtClean="0">
                <a:ea typeface="ＭＳ Ｐゴシック" charset="-128"/>
              </a:rPr>
              <a:t>TRILL Data </a:t>
            </a:r>
            <a:r>
              <a:rPr lang="en-US" dirty="0" smtClean="0">
                <a:ea typeface="ＭＳ Ｐゴシック" charset="-128"/>
              </a:rPr>
              <a:t>Packet Loops</a:t>
            </a:r>
            <a:r>
              <a:rPr lang="en-US" dirty="0" smtClean="0">
                <a:ea typeface="ＭＳ Ｐゴシック" charset="-128"/>
              </a:rPr>
              <a:t>, in which the </a:t>
            </a:r>
            <a:r>
              <a:rPr lang="en-US" dirty="0" smtClean="0">
                <a:ea typeface="ＭＳ Ｐゴシック" charset="-128"/>
              </a:rPr>
              <a:t>packet would </a:t>
            </a:r>
            <a:r>
              <a:rPr lang="en-US" dirty="0" smtClean="0">
                <a:ea typeface="ＭＳ Ｐゴシック" charset="-128"/>
              </a:rPr>
              <a:t>remain TRILL encapsulated.</a:t>
            </a:r>
          </a:p>
          <a:p>
            <a:pPr lvl="1"/>
            <a:r>
              <a:rPr lang="en-US" dirty="0" smtClean="0">
                <a:ea typeface="ＭＳ Ｐゴシック" charset="-128"/>
              </a:rPr>
              <a:t>Hybrid TRILL Data / Native Frame Loops, in which the frame is repeatedly encapsulated and decapsulated.</a:t>
            </a:r>
          </a:p>
          <a:p>
            <a:pPr lvl="1"/>
            <a:r>
              <a:rPr lang="en-US" dirty="0" smtClean="0">
                <a:ea typeface="ＭＳ Ｐゴシック" charset="-128"/>
              </a:rPr>
              <a:t>Native Frame Loops, in which the frame is never encapsulated.</a:t>
            </a:r>
          </a:p>
          <a:p>
            <a:pPr lvl="2"/>
            <a:r>
              <a:rPr lang="en-US" dirty="0" smtClean="0">
                <a:ea typeface="ＭＳ Ｐゴシック" charset="-128"/>
              </a:rPr>
              <a:t>Since TRILL always encapsulates data, if you have this problem, no RBridges are involved so it is not TRILL’s fault. </a:t>
            </a:r>
          </a:p>
        </p:txBody>
      </p:sp>
      <p:sp>
        <p:nvSpPr>
          <p:cNvPr id="93188"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3189" name="Slide Number Placeholder 4"/>
          <p:cNvSpPr>
            <a:spLocks noGrp="1"/>
          </p:cNvSpPr>
          <p:nvPr>
            <p:ph type="sldNum" sz="quarter" idx="12"/>
          </p:nvPr>
        </p:nvSpPr>
        <p:spPr bwMode="auto">
          <a:noFill/>
          <a:ln>
            <a:miter lim="800000"/>
            <a:headEnd/>
            <a:tailEnd/>
          </a:ln>
        </p:spPr>
        <p:txBody>
          <a:bodyPr/>
          <a:lstStyle/>
          <a:p>
            <a:fld id="{C97698ED-A6F5-4355-A007-928E0DFC9DF3}" type="slidenum">
              <a:rPr lang="en-US"/>
              <a:pPr/>
              <a:t>122</a:t>
            </a:fld>
            <a:endParaRPr lang="en-US" dirty="0"/>
          </a:p>
        </p:txBody>
      </p:sp>
      <p:sp>
        <p:nvSpPr>
          <p:cNvPr id="93190"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TRILL - RIPE</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3550504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p:txBody>
          <a:bodyPr/>
          <a:lstStyle/>
          <a:p>
            <a:pPr>
              <a:defRPr/>
            </a:pPr>
            <a:r>
              <a:rPr lang="en-US" sz="4400" b="1" cap="none" dirty="0">
                <a:solidFill>
                  <a:srgbClr val="0000FF"/>
                </a:solidFill>
                <a:ea typeface="ＭＳ Ｐゴシック" charset="-128"/>
                <a:cs typeface="ＭＳ Ｐゴシック" charset="-128"/>
              </a:rPr>
              <a:t>Loop Avoidance</a:t>
            </a:r>
            <a:endParaRPr lang="en-US" sz="4400" cap="none" dirty="0" smtClean="0">
              <a:solidFill>
                <a:srgbClr val="0000FF"/>
              </a:solidFill>
              <a:ea typeface="ＭＳ Ｐゴシック" charset="-128"/>
              <a:cs typeface="ＭＳ Ｐゴシック" charset="-128"/>
            </a:endParaRPr>
          </a:p>
        </p:txBody>
      </p:sp>
      <p:sp>
        <p:nvSpPr>
          <p:cNvPr id="57347" name="Content Placeholder 2"/>
          <p:cNvSpPr>
            <a:spLocks noGrp="1"/>
          </p:cNvSpPr>
          <p:nvPr>
            <p:ph sz="quarter" idx="1"/>
          </p:nvPr>
        </p:nvSpPr>
        <p:spPr>
          <a:xfrm>
            <a:off x="457200" y="1600200"/>
            <a:ext cx="7467600" cy="4873625"/>
          </a:xfrm>
        </p:spPr>
        <p:txBody>
          <a:bodyPr/>
          <a:lstStyle/>
          <a:p>
            <a:r>
              <a:rPr lang="en-US" dirty="0" smtClean="0">
                <a:ea typeface="ＭＳ Ｐゴシック" charset="-128"/>
              </a:rPr>
              <a:t>TRILL Data </a:t>
            </a:r>
            <a:r>
              <a:rPr lang="en-US" dirty="0" smtClean="0">
                <a:ea typeface="ＭＳ Ｐゴシック" charset="-128"/>
              </a:rPr>
              <a:t>Packet Loops</a:t>
            </a:r>
            <a:r>
              <a:rPr lang="en-US" dirty="0" smtClean="0">
                <a:ea typeface="ＭＳ Ｐゴシック" charset="-128"/>
              </a:rPr>
              <a:t>:</a:t>
            </a:r>
          </a:p>
          <a:p>
            <a:endParaRPr lang="en-US" dirty="0" smtClean="0">
              <a:ea typeface="ＭＳ Ｐゴシック" charset="-128"/>
            </a:endParaRPr>
          </a:p>
          <a:p>
            <a:pPr lvl="1"/>
            <a:r>
              <a:rPr lang="en-US" dirty="0" smtClean="0">
                <a:ea typeface="ＭＳ Ｐゴシック" charset="-128"/>
              </a:rPr>
              <a:t>Known unicast </a:t>
            </a:r>
            <a:r>
              <a:rPr lang="en-US" dirty="0" smtClean="0">
                <a:ea typeface="ＭＳ Ｐゴシック" charset="-128"/>
              </a:rPr>
              <a:t>TRILL Data packets have </a:t>
            </a:r>
            <a:r>
              <a:rPr lang="en-US" dirty="0" smtClean="0">
                <a:ea typeface="ＭＳ Ｐゴシック" charset="-128"/>
              </a:rPr>
              <a:t>a hop count and are always unicast to the next hop RBridge towards their destination.</a:t>
            </a:r>
          </a:p>
          <a:p>
            <a:pPr lvl="1"/>
            <a:r>
              <a:rPr lang="en-US" dirty="0" smtClean="0">
                <a:ea typeface="ＭＳ Ｐゴシック" charset="-128"/>
              </a:rPr>
              <a:t>Multi-destination </a:t>
            </a:r>
            <a:r>
              <a:rPr lang="en-US" dirty="0" smtClean="0">
                <a:ea typeface="ＭＳ Ｐゴシック" charset="-128"/>
              </a:rPr>
              <a:t>TRILL Data packets must </a:t>
            </a:r>
            <a:r>
              <a:rPr lang="en-US" dirty="0" smtClean="0">
                <a:ea typeface="ＭＳ Ｐゴシック" charset="-128"/>
              </a:rPr>
              <a:t>be received on a port which is part of their distribution tree, the ingress RBridge nickname and input port must pass a Reverse Path Forwarding Check, and they have a hop count.</a:t>
            </a:r>
          </a:p>
        </p:txBody>
      </p:sp>
      <p:sp>
        <p:nvSpPr>
          <p:cNvPr id="95236"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5237" name="Slide Number Placeholder 4"/>
          <p:cNvSpPr>
            <a:spLocks noGrp="1"/>
          </p:cNvSpPr>
          <p:nvPr>
            <p:ph type="sldNum" sz="quarter" idx="12"/>
          </p:nvPr>
        </p:nvSpPr>
        <p:spPr bwMode="auto">
          <a:noFill/>
          <a:ln>
            <a:miter lim="800000"/>
            <a:headEnd/>
            <a:tailEnd/>
          </a:ln>
        </p:spPr>
        <p:txBody>
          <a:bodyPr/>
          <a:lstStyle/>
          <a:p>
            <a:fld id="{06C0E4C2-E3A3-47F2-9934-67C2DD2197F4}" type="slidenum">
              <a:rPr lang="en-US"/>
              <a:pPr/>
              <a:t>123</a:t>
            </a:fld>
            <a:endParaRPr lang="en-US" dirty="0"/>
          </a:p>
        </p:txBody>
      </p:sp>
      <p:sp>
        <p:nvSpPr>
          <p:cNvPr id="95238"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TRILL - RIPE</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256778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p:txBody>
          <a:bodyPr/>
          <a:lstStyle/>
          <a:p>
            <a:pPr>
              <a:defRPr/>
            </a:pPr>
            <a:r>
              <a:rPr lang="en-US" sz="4400" b="1" cap="none" dirty="0">
                <a:solidFill>
                  <a:srgbClr val="0000FF"/>
                </a:solidFill>
                <a:ea typeface="ＭＳ Ｐゴシック" charset="-128"/>
                <a:cs typeface="ＭＳ Ｐゴシック" charset="-128"/>
              </a:rPr>
              <a:t>Loop Avoidance</a:t>
            </a:r>
            <a:endParaRPr lang="en-US" sz="4400" cap="none" dirty="0" smtClean="0">
              <a:solidFill>
                <a:srgbClr val="0000FF"/>
              </a:solidFill>
              <a:ea typeface="ＭＳ Ｐゴシック" charset="-128"/>
              <a:cs typeface="ＭＳ Ｐゴシック" charset="-128"/>
            </a:endParaRPr>
          </a:p>
        </p:txBody>
      </p:sp>
      <p:sp>
        <p:nvSpPr>
          <p:cNvPr id="57347" name="Content Placeholder 2"/>
          <p:cNvSpPr>
            <a:spLocks noGrp="1"/>
          </p:cNvSpPr>
          <p:nvPr>
            <p:ph sz="quarter" idx="1"/>
          </p:nvPr>
        </p:nvSpPr>
        <p:spPr>
          <a:xfrm>
            <a:off x="457200" y="1600200"/>
            <a:ext cx="7467600" cy="4873625"/>
          </a:xfrm>
        </p:spPr>
        <p:txBody>
          <a:bodyPr/>
          <a:lstStyle/>
          <a:p>
            <a:r>
              <a:rPr lang="en-US" dirty="0" smtClean="0">
                <a:ea typeface="ＭＳ Ｐゴシック" charset="-128"/>
              </a:rPr>
              <a:t>Hybrid TRILL Data / Native Frame Loops:</a:t>
            </a:r>
          </a:p>
          <a:p>
            <a:pPr lvl="1"/>
            <a:r>
              <a:rPr lang="en-US" dirty="0" smtClean="0">
                <a:ea typeface="ＭＳ Ｐゴシック" charset="-128"/>
              </a:rPr>
              <a:t>Such a loop would require, at some point around the loop, that a TRILL Data </a:t>
            </a:r>
            <a:r>
              <a:rPr lang="en-US" dirty="0" smtClean="0">
                <a:ea typeface="ＭＳ Ｐゴシック" charset="-128"/>
              </a:rPr>
              <a:t>packet be </a:t>
            </a:r>
            <a:r>
              <a:rPr lang="en-US" dirty="0" smtClean="0">
                <a:ea typeface="ＭＳ Ｐゴシック" charset="-128"/>
              </a:rPr>
              <a:t>decapsulated onto a link by one RBridge and then picked up and re-encapsulated by another RBridge.</a:t>
            </a:r>
          </a:p>
          <a:p>
            <a:pPr lvl="1"/>
            <a:r>
              <a:rPr lang="en-US" dirty="0" smtClean="0">
                <a:ea typeface="ＭＳ Ｐゴシック" charset="-128"/>
              </a:rPr>
              <a:t>TRILL takes great care to minimize the probability of there being two uninhibited appointed forwarders on the same link for the same VLAN.</a:t>
            </a:r>
          </a:p>
          <a:p>
            <a:pPr lvl="2"/>
            <a:r>
              <a:rPr lang="en-US" dirty="0" smtClean="0">
                <a:ea typeface="ＭＳ Ｐゴシック" charset="-128"/>
              </a:rPr>
              <a:t>Under certain conditions, an RBridge appointed forwarder is inhibited from accepting or sending native frames. This only affects native frames. An RBridge port is never inhibited or blocked from sending or receiving TRILL Data or TRILL IS-IS frames except by very low level link flow control mechanisms such as PAUSE or if the port has been manually configured as disabled.</a:t>
            </a:r>
          </a:p>
        </p:txBody>
      </p:sp>
      <p:sp>
        <p:nvSpPr>
          <p:cNvPr id="9626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6261" name="Slide Number Placeholder 4"/>
          <p:cNvSpPr>
            <a:spLocks noGrp="1"/>
          </p:cNvSpPr>
          <p:nvPr>
            <p:ph type="sldNum" sz="quarter" idx="12"/>
          </p:nvPr>
        </p:nvSpPr>
        <p:spPr bwMode="auto">
          <a:noFill/>
          <a:ln>
            <a:miter lim="800000"/>
            <a:headEnd/>
            <a:tailEnd/>
          </a:ln>
        </p:spPr>
        <p:txBody>
          <a:bodyPr/>
          <a:lstStyle/>
          <a:p>
            <a:fld id="{1024EC15-29A9-408E-ADED-71F846B15A8A}" type="slidenum">
              <a:rPr lang="en-US"/>
              <a:pPr/>
              <a:t>124</a:t>
            </a:fld>
            <a:endParaRPr lang="en-US" dirty="0"/>
          </a:p>
        </p:txBody>
      </p:sp>
      <p:sp>
        <p:nvSpPr>
          <p:cNvPr id="962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TRILL - RIPE</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3718956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p:txBody>
          <a:bodyPr>
            <a:normAutofit fontScale="90000"/>
          </a:bodyPr>
          <a:lstStyle/>
          <a:p>
            <a:pPr>
              <a:defRPr/>
            </a:pPr>
            <a:r>
              <a:rPr lang="en-US" sz="4400" b="1" cap="none" dirty="0" smtClean="0">
                <a:solidFill>
                  <a:srgbClr val="0000FF"/>
                </a:solidFill>
                <a:ea typeface="ＭＳ Ｐゴシック" charset="-128"/>
                <a:cs typeface="ＭＳ Ｐゴシック" charset="-128"/>
              </a:rPr>
              <a:t>What About Re-Ordering?</a:t>
            </a:r>
          </a:p>
        </p:txBody>
      </p:sp>
      <p:sp>
        <p:nvSpPr>
          <p:cNvPr id="92163" name="Content Placeholder 2"/>
          <p:cNvSpPr>
            <a:spLocks noGrp="1"/>
          </p:cNvSpPr>
          <p:nvPr>
            <p:ph sz="quarter" idx="1"/>
          </p:nvPr>
        </p:nvSpPr>
        <p:spPr>
          <a:xfrm>
            <a:off x="457200" y="1600200"/>
            <a:ext cx="7467600" cy="4873625"/>
          </a:xfrm>
        </p:spPr>
        <p:txBody>
          <a:bodyPr/>
          <a:lstStyle/>
          <a:p>
            <a:r>
              <a:rPr lang="en-US" dirty="0" smtClean="0">
                <a:ea typeface="ＭＳ Ｐゴシック" charset="-128"/>
              </a:rPr>
              <a:t>RBridges are required to maintain frame ordering internally, modulo flow categorization.</a:t>
            </a:r>
          </a:p>
          <a:p>
            <a:r>
              <a:rPr lang="en-US" dirty="0" smtClean="0">
                <a:ea typeface="ＭＳ Ｐゴシック" charset="-128"/>
              </a:rPr>
              <a:t>When multi-pathing is used, all frames for an order-dependent flow must be sent on the same path if unicast or the same distribution tree if multi-destination.</a:t>
            </a:r>
          </a:p>
          <a:p>
            <a:r>
              <a:rPr lang="en-US" dirty="0" smtClean="0">
                <a:ea typeface="ＭＳ Ｐゴシック" charset="-128"/>
              </a:rPr>
              <a:t>Unicast re-ordering can occur briefly when a destination address transitions between being known and unknown, or a topology change occurs.</a:t>
            </a:r>
          </a:p>
          <a:p>
            <a:pPr lvl="1"/>
            <a:r>
              <a:rPr lang="en-US" dirty="0" smtClean="0">
                <a:ea typeface="ＭＳ Ｐゴシック" charset="-128"/>
              </a:rPr>
              <a:t>This can be minimized with keep-alives, ESADI, distribution tree per RBridge, or configured addresses.</a:t>
            </a:r>
          </a:p>
        </p:txBody>
      </p:sp>
      <p:sp>
        <p:nvSpPr>
          <p:cNvPr id="92164"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2165" name="Slide Number Placeholder 4"/>
          <p:cNvSpPr>
            <a:spLocks noGrp="1"/>
          </p:cNvSpPr>
          <p:nvPr>
            <p:ph type="sldNum" sz="quarter" idx="12"/>
          </p:nvPr>
        </p:nvSpPr>
        <p:spPr bwMode="auto">
          <a:noFill/>
          <a:ln>
            <a:miter lim="800000"/>
            <a:headEnd/>
            <a:tailEnd/>
          </a:ln>
        </p:spPr>
        <p:txBody>
          <a:bodyPr/>
          <a:lstStyle/>
          <a:p>
            <a:fld id="{C47A1F00-E5D8-4064-BA5A-966EC5517304}" type="slidenum">
              <a:rPr lang="en-US"/>
              <a:pPr/>
              <a:t>125</a:t>
            </a:fld>
            <a:endParaRPr lang="en-US" dirty="0"/>
          </a:p>
        </p:txBody>
      </p:sp>
      <p:sp>
        <p:nvSpPr>
          <p:cNvPr id="92166"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1504937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p:txBody>
          <a:bodyPr/>
          <a:lstStyle/>
          <a:p>
            <a:pPr eaLnBrk="1" hangingPunct="1">
              <a:defRPr/>
            </a:pPr>
            <a:r>
              <a:rPr lang="en-US" sz="4800" b="1" cap="none" dirty="0" smtClean="0">
                <a:solidFill>
                  <a:srgbClr val="0000FF"/>
                </a:solidFill>
                <a:ea typeface="ＭＳ Ｐゴシック" charset="-128"/>
                <a:cs typeface="ＭＳ Ｐゴシック" charset="-128"/>
              </a:rPr>
              <a:t>PDU Types</a:t>
            </a:r>
          </a:p>
        </p:txBody>
      </p:sp>
      <p:sp>
        <p:nvSpPr>
          <p:cNvPr id="46083" name="Content Placeholder 2"/>
          <p:cNvSpPr>
            <a:spLocks noGrp="1"/>
          </p:cNvSpPr>
          <p:nvPr>
            <p:ph sz="quarter" idx="1"/>
          </p:nvPr>
        </p:nvSpPr>
        <p:spPr>
          <a:xfrm>
            <a:off x="457200" y="1600200"/>
            <a:ext cx="7467600" cy="4873625"/>
          </a:xfrm>
        </p:spPr>
        <p:txBody>
          <a:bodyPr/>
          <a:lstStyle/>
          <a:p>
            <a:pPr eaLnBrk="1" hangingPunct="1"/>
            <a:r>
              <a:rPr lang="en-US" sz="2800" dirty="0" smtClean="0">
                <a:ea typeface="ＭＳ Ｐゴシック" charset="-128"/>
              </a:rPr>
              <a:t>PDU Type Names Used in TRILL</a:t>
            </a:r>
          </a:p>
          <a:p>
            <a:pPr lvl="1" eaLnBrk="1" hangingPunct="1"/>
            <a:r>
              <a:rPr lang="en-US" sz="2200" dirty="0" smtClean="0">
                <a:ea typeface="ＭＳ Ｐゴシック" charset="-128"/>
              </a:rPr>
              <a:t>TRILL Packets</a:t>
            </a:r>
          </a:p>
          <a:p>
            <a:pPr lvl="2" eaLnBrk="1" hangingPunct="1"/>
            <a:r>
              <a:rPr lang="en-US" sz="2200" u="sng" dirty="0" smtClean="0">
                <a:ea typeface="ＭＳ Ｐゴシック" charset="-128"/>
              </a:rPr>
              <a:t>TRILL IS-IS Packets</a:t>
            </a:r>
            <a:r>
              <a:rPr lang="en-US" sz="2200" dirty="0" smtClean="0">
                <a:ea typeface="ＭＳ Ｐゴシック" charset="-128"/>
              </a:rPr>
              <a:t>– Used for routing control between RBridges. </a:t>
            </a:r>
          </a:p>
          <a:p>
            <a:pPr lvl="2" eaLnBrk="1" hangingPunct="1"/>
            <a:r>
              <a:rPr lang="en-US" sz="2200" u="sng" dirty="0" smtClean="0">
                <a:ea typeface="ＭＳ Ｐゴシック" charset="-128"/>
              </a:rPr>
              <a:t>TRILL Data Packets</a:t>
            </a:r>
            <a:r>
              <a:rPr lang="en-US" sz="2200" dirty="0" smtClean="0">
                <a:ea typeface="ＭＳ Ｐゴシック" charset="-128"/>
              </a:rPr>
              <a:t>– Used for encapsulated native frames. </a:t>
            </a:r>
          </a:p>
          <a:p>
            <a:pPr lvl="1" eaLnBrk="1" hangingPunct="1"/>
            <a:r>
              <a:rPr lang="en-US" sz="2200" u="sng" dirty="0" smtClean="0">
                <a:ea typeface="ＭＳ Ｐゴシック" charset="-128"/>
              </a:rPr>
              <a:t>Layer 2 Control Frames </a:t>
            </a:r>
            <a:r>
              <a:rPr lang="en-US" sz="2200" dirty="0" smtClean="0">
                <a:ea typeface="ＭＳ Ｐゴシック" charset="-128"/>
              </a:rPr>
              <a:t>– Bridging control, LLDP, LACP, etc. Never forwarded by RBridges.</a:t>
            </a:r>
          </a:p>
          <a:p>
            <a:pPr lvl="1" eaLnBrk="1" hangingPunct="1"/>
            <a:r>
              <a:rPr lang="en-US" sz="2200" u="sng" dirty="0" smtClean="0">
                <a:ea typeface="ＭＳ Ｐゴシック" charset="-128"/>
              </a:rPr>
              <a:t>Native Frames </a:t>
            </a:r>
            <a:r>
              <a:rPr lang="en-US" sz="2200" dirty="0" smtClean="0">
                <a:ea typeface="ＭＳ Ｐゴシック" charset="-128"/>
              </a:rPr>
              <a:t>– All frames that are not TRILL or Layer 2 Control Frames.</a:t>
            </a:r>
          </a:p>
          <a:p>
            <a:pPr lvl="2" eaLnBrk="1" hangingPunct="1"/>
            <a:endParaRPr lang="en-US" sz="2000" dirty="0" smtClean="0">
              <a:ea typeface="ＭＳ Ｐゴシック" charset="-128"/>
            </a:endParaRPr>
          </a:p>
        </p:txBody>
      </p:sp>
      <p:sp>
        <p:nvSpPr>
          <p:cNvPr id="46084"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46085" name="Slide Number Placeholder 4"/>
          <p:cNvSpPr>
            <a:spLocks noGrp="1"/>
          </p:cNvSpPr>
          <p:nvPr>
            <p:ph type="sldNum" sz="quarter" idx="12"/>
          </p:nvPr>
        </p:nvSpPr>
        <p:spPr bwMode="auto">
          <a:noFill/>
          <a:ln>
            <a:miter lim="800000"/>
            <a:headEnd/>
            <a:tailEnd/>
          </a:ln>
        </p:spPr>
        <p:txBody>
          <a:bodyPr/>
          <a:lstStyle/>
          <a:p>
            <a:fld id="{0338D226-A144-4FEA-B7D8-54BF1B5B7F77}" type="slidenum">
              <a:rPr lang="en-US"/>
              <a:pPr/>
              <a:t>126</a:t>
            </a:fld>
            <a:endParaRPr lang="en-US" dirty="0"/>
          </a:p>
        </p:txBody>
      </p:sp>
      <p:sp>
        <p:nvSpPr>
          <p:cNvPr id="46086"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369764886"/>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p:txBody>
          <a:bodyPr>
            <a:normAutofit fontScale="90000"/>
          </a:bodyPr>
          <a:lstStyle/>
          <a:p>
            <a:pPr eaLnBrk="1" hangingPunct="1">
              <a:defRPr/>
            </a:pPr>
            <a:r>
              <a:rPr lang="en-US" sz="4889" b="1" cap="none" dirty="0" smtClean="0">
                <a:solidFill>
                  <a:srgbClr val="0000FF"/>
                </a:solidFill>
                <a:ea typeface="ＭＳ Ｐゴシック" charset="-128"/>
                <a:cs typeface="ＭＳ Ｐゴシック" charset="-128"/>
              </a:rPr>
              <a:t>PDU Types, </a:t>
            </a:r>
            <a:r>
              <a:rPr lang="en-US" sz="4400" b="1" cap="none" dirty="0" smtClean="0">
                <a:solidFill>
                  <a:srgbClr val="0000FF"/>
                </a:solidFill>
                <a:ea typeface="ＭＳ Ｐゴシック" charset="-128"/>
                <a:cs typeface="ＭＳ Ｐゴシック" charset="-128"/>
              </a:rPr>
              <a:t>More Detail</a:t>
            </a:r>
          </a:p>
        </p:txBody>
      </p:sp>
      <p:sp>
        <p:nvSpPr>
          <p:cNvPr id="38915" name="Content Placeholder 2"/>
          <p:cNvSpPr>
            <a:spLocks noGrp="1"/>
          </p:cNvSpPr>
          <p:nvPr>
            <p:ph sz="quarter" idx="1"/>
          </p:nvPr>
        </p:nvSpPr>
        <p:spPr>
          <a:xfrm>
            <a:off x="457200" y="1600200"/>
            <a:ext cx="7467600" cy="4873625"/>
          </a:xfrm>
        </p:spPr>
        <p:txBody>
          <a:bodyPr/>
          <a:lstStyle/>
          <a:p>
            <a:pPr eaLnBrk="1" hangingPunct="1"/>
            <a:r>
              <a:rPr lang="en-US" u="sng" dirty="0" smtClean="0">
                <a:ea typeface="ＭＳ Ｐゴシック" charset="-128"/>
              </a:rPr>
              <a:t>TRILL Packets</a:t>
            </a:r>
            <a:r>
              <a:rPr lang="en-US" dirty="0" smtClean="0">
                <a:ea typeface="ＭＳ Ｐゴシック" charset="-128"/>
              </a:rPr>
              <a:t>– </a:t>
            </a:r>
            <a:r>
              <a:rPr lang="en-US" sz="2000" dirty="0" smtClean="0">
                <a:ea typeface="ＭＳ Ｐゴシック" charset="-128"/>
              </a:rPr>
              <a:t>Ethernet local link encoding</a:t>
            </a:r>
          </a:p>
          <a:p>
            <a:pPr eaLnBrk="1" hangingPunct="1"/>
            <a:endParaRPr lang="en-US" sz="2300" dirty="0" smtClean="0">
              <a:ea typeface="ＭＳ Ｐゴシック" charset="-128"/>
            </a:endParaRPr>
          </a:p>
          <a:p>
            <a:pPr lvl="1" eaLnBrk="1" hangingPunct="1"/>
            <a:r>
              <a:rPr lang="en-US" sz="2000" dirty="0" smtClean="0">
                <a:ea typeface="ＭＳ Ｐゴシック" charset="-128"/>
              </a:rPr>
              <a:t>TRILL Data packets – Have the TRILL Ethertype and are sent to a unicast address or, if multi-destination, to the All-RBridges multicast address.</a:t>
            </a:r>
          </a:p>
          <a:p>
            <a:pPr lvl="1" eaLnBrk="1" hangingPunct="1"/>
            <a:r>
              <a:rPr lang="en-US" sz="2000" dirty="0" smtClean="0">
                <a:ea typeface="ＭＳ Ｐゴシック" charset="-128"/>
              </a:rPr>
              <a:t>TRILL IS-IS Packets – Have the L2-IS-IS Ethertype and are sent to the All-IS-IS-RBridges multicast address.</a:t>
            </a:r>
          </a:p>
          <a:p>
            <a:pPr lvl="1" eaLnBrk="1" hangingPunct="1"/>
            <a:r>
              <a:rPr lang="en-US" sz="2000" dirty="0" smtClean="0">
                <a:ea typeface="ＭＳ Ｐゴシック" charset="-128"/>
              </a:rPr>
              <a:t>(TRILL Other packets– sent to a TRILL multicast address but not a TRILL Data or TRILL IS-IS frame. Not currently used.)</a:t>
            </a:r>
          </a:p>
        </p:txBody>
      </p:sp>
      <p:sp>
        <p:nvSpPr>
          <p:cNvPr id="47108"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47109" name="Slide Number Placeholder 4"/>
          <p:cNvSpPr>
            <a:spLocks noGrp="1"/>
          </p:cNvSpPr>
          <p:nvPr>
            <p:ph type="sldNum" sz="quarter" idx="12"/>
          </p:nvPr>
        </p:nvSpPr>
        <p:spPr bwMode="auto">
          <a:noFill/>
          <a:ln>
            <a:miter lim="800000"/>
            <a:headEnd/>
            <a:tailEnd/>
          </a:ln>
        </p:spPr>
        <p:txBody>
          <a:bodyPr/>
          <a:lstStyle/>
          <a:p>
            <a:fld id="{63DB7EE0-6D90-4DD8-87D7-9D86687FDE15}" type="slidenum">
              <a:rPr lang="en-US"/>
              <a:pPr/>
              <a:t>127</a:t>
            </a:fld>
            <a:endParaRPr lang="en-US" dirty="0"/>
          </a:p>
        </p:txBody>
      </p:sp>
      <p:sp>
        <p:nvSpPr>
          <p:cNvPr id="47110"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3062783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p:txBody>
          <a:bodyPr>
            <a:normAutofit/>
          </a:bodyPr>
          <a:lstStyle/>
          <a:p>
            <a:pPr eaLnBrk="1" hangingPunct="1"/>
            <a:r>
              <a:rPr lang="en-US" sz="4400" b="1" cap="none" dirty="0" smtClean="0">
                <a:solidFill>
                  <a:srgbClr val="0000FF"/>
                </a:solidFill>
                <a:ea typeface="ＭＳ Ｐゴシック" charset="-128"/>
                <a:cs typeface="ＭＳ Ｐゴシック" charset="-128"/>
              </a:rPr>
              <a:t>PDU Types</a:t>
            </a:r>
            <a:r>
              <a:rPr lang="en-US" sz="4400" b="1" cap="none" dirty="0">
                <a:solidFill>
                  <a:srgbClr val="0000FF"/>
                </a:solidFill>
                <a:ea typeface="ＭＳ Ｐゴシック" charset="-128"/>
                <a:cs typeface="ＭＳ Ｐゴシック" charset="-128"/>
              </a:rPr>
              <a:t>, </a:t>
            </a:r>
            <a:r>
              <a:rPr lang="en-US" sz="3600" b="1" cap="none" dirty="0">
                <a:solidFill>
                  <a:srgbClr val="0000FF"/>
                </a:solidFill>
                <a:ea typeface="ＭＳ Ｐゴシック" charset="-128"/>
                <a:cs typeface="ＭＳ Ｐゴシック" charset="-128"/>
              </a:rPr>
              <a:t>More Detail</a:t>
            </a:r>
            <a:endParaRPr lang="en-US" sz="4300" cap="none" dirty="0" smtClean="0">
              <a:solidFill>
                <a:srgbClr val="0000FF"/>
              </a:solidFill>
              <a:ea typeface="ＭＳ Ｐゴシック" charset="-128"/>
            </a:endParaRPr>
          </a:p>
        </p:txBody>
      </p:sp>
      <p:sp>
        <p:nvSpPr>
          <p:cNvPr id="39939" name="Content Placeholder 2"/>
          <p:cNvSpPr>
            <a:spLocks noGrp="1"/>
          </p:cNvSpPr>
          <p:nvPr>
            <p:ph sz="quarter" idx="1"/>
          </p:nvPr>
        </p:nvSpPr>
        <p:spPr>
          <a:xfrm>
            <a:off x="457200" y="1600200"/>
            <a:ext cx="7467600" cy="4873625"/>
          </a:xfrm>
        </p:spPr>
        <p:txBody>
          <a:bodyPr/>
          <a:lstStyle/>
          <a:p>
            <a:pPr eaLnBrk="1" hangingPunct="1"/>
            <a:r>
              <a:rPr lang="en-US" u="sng" dirty="0" smtClean="0">
                <a:ea typeface="ＭＳ Ｐゴシック" charset="-128"/>
              </a:rPr>
              <a:t>Layer 2 Control Frames </a:t>
            </a:r>
            <a:r>
              <a:rPr lang="en-US" dirty="0" smtClean="0">
                <a:ea typeface="ＭＳ Ｐゴシック" charset="-128"/>
              </a:rPr>
              <a:t>– </a:t>
            </a:r>
            <a:r>
              <a:rPr lang="en-US" sz="2000" dirty="0" smtClean="0">
                <a:ea typeface="ＭＳ Ｐゴシック" charset="-128"/>
              </a:rPr>
              <a:t>Destination Address is 01-80-C2-00-00-00 to 01-80-C2-00-00-0F or 01-80-C2-00-00-21</a:t>
            </a:r>
          </a:p>
          <a:p>
            <a:pPr lvl="1" eaLnBrk="1" hangingPunct="1"/>
            <a:r>
              <a:rPr lang="en-US" sz="2000" dirty="0" smtClean="0">
                <a:ea typeface="ＭＳ Ｐゴシック" charset="-128"/>
              </a:rPr>
              <a:t>High Level – BPDU (01-80-C2-00-00-00) &amp; VLAN Registration (01-80-C2-00-00-21)</a:t>
            </a:r>
          </a:p>
          <a:p>
            <a:pPr lvl="2" eaLnBrk="1" hangingPunct="1"/>
            <a:r>
              <a:rPr lang="en-US" dirty="0" smtClean="0">
                <a:ea typeface="ＭＳ Ｐゴシック" charset="-128"/>
              </a:rPr>
              <a:t>RBridges handle these differently from bridges. The spanning tree protocol never runs through an RBridge but an RBridge port is not prohibited from participating in spanning tree as a leaf node.</a:t>
            </a:r>
          </a:p>
          <a:p>
            <a:pPr lvl="1" eaLnBrk="1" hangingPunct="1"/>
            <a:r>
              <a:rPr lang="en-US" sz="2000" dirty="0" smtClean="0">
                <a:ea typeface="ＭＳ Ｐゴシック" charset="-128"/>
              </a:rPr>
              <a:t>Low Level – all other control frames</a:t>
            </a:r>
          </a:p>
          <a:p>
            <a:pPr lvl="2" eaLnBrk="1" hangingPunct="1"/>
            <a:r>
              <a:rPr lang="en-US" dirty="0" smtClean="0">
                <a:ea typeface="ＭＳ Ｐゴシック" charset="-128"/>
              </a:rPr>
              <a:t>An RBridge port may implement other Layer 2 protocols such as LLDP (Link Layer Discovery Protocol), 802.1AX (Link Aggregation), 802.1X (Port Based Access Control), 802.1AE (MAC Security), and the like.</a:t>
            </a:r>
          </a:p>
        </p:txBody>
      </p:sp>
      <p:sp>
        <p:nvSpPr>
          <p:cNvPr id="48132"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48133" name="Slide Number Placeholder 4"/>
          <p:cNvSpPr>
            <a:spLocks noGrp="1"/>
          </p:cNvSpPr>
          <p:nvPr>
            <p:ph type="sldNum" sz="quarter" idx="12"/>
          </p:nvPr>
        </p:nvSpPr>
        <p:spPr bwMode="auto">
          <a:noFill/>
          <a:ln>
            <a:miter lim="800000"/>
            <a:headEnd/>
            <a:tailEnd/>
          </a:ln>
        </p:spPr>
        <p:txBody>
          <a:bodyPr/>
          <a:lstStyle/>
          <a:p>
            <a:fld id="{7C81A81F-E842-472E-90D0-B0F792DBCFD3}" type="slidenum">
              <a:rPr lang="en-US"/>
              <a:pPr/>
              <a:t>128</a:t>
            </a:fld>
            <a:endParaRPr lang="en-US" dirty="0"/>
          </a:p>
        </p:txBody>
      </p:sp>
      <p:sp>
        <p:nvSpPr>
          <p:cNvPr id="48134"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3645022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bwMode="auto"/>
        <p:txBody>
          <a:bodyPr>
            <a:normAutofit/>
          </a:bodyPr>
          <a:lstStyle/>
          <a:p>
            <a:pPr eaLnBrk="1" hangingPunct="1">
              <a:defRPr/>
            </a:pPr>
            <a:r>
              <a:rPr lang="en-US" sz="4000" b="1" dirty="0" smtClean="0">
                <a:solidFill>
                  <a:srgbClr val="0000FF"/>
                </a:solidFill>
                <a:ea typeface="ＭＳ Ｐゴシック" charset="-128"/>
                <a:cs typeface="ＭＳ Ｐゴシック" charset="-128"/>
              </a:rPr>
              <a:t>Unicast Multi</a:t>
            </a:r>
            <a:r>
              <a:rPr lang="en-US" sz="4000" b="1" dirty="0">
                <a:solidFill>
                  <a:srgbClr val="0000FF"/>
                </a:solidFill>
                <a:ea typeface="ＭＳ Ｐゴシック" charset="-128"/>
                <a:cs typeface="ＭＳ Ｐゴシック" charset="-128"/>
              </a:rPr>
              <a:t>-</a:t>
            </a:r>
            <a:r>
              <a:rPr lang="en-US" sz="4000" b="1" dirty="0" smtClean="0">
                <a:solidFill>
                  <a:srgbClr val="0000FF"/>
                </a:solidFill>
                <a:ea typeface="ＭＳ Ｐゴシック" charset="-128"/>
                <a:cs typeface="ＭＳ Ｐゴシック" charset="-128"/>
              </a:rPr>
              <a:t>Pathing</a:t>
            </a:r>
          </a:p>
        </p:txBody>
      </p:sp>
      <p:sp>
        <p:nvSpPr>
          <p:cNvPr id="30723"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30724" name="Slide Number Placeholder 3"/>
          <p:cNvSpPr>
            <a:spLocks noGrp="1"/>
          </p:cNvSpPr>
          <p:nvPr>
            <p:ph type="sldNum" sz="quarter" idx="12"/>
          </p:nvPr>
        </p:nvSpPr>
        <p:spPr bwMode="auto">
          <a:noFill/>
          <a:ln>
            <a:miter lim="800000"/>
            <a:headEnd/>
            <a:tailEnd/>
          </a:ln>
        </p:spPr>
        <p:txBody>
          <a:bodyPr/>
          <a:lstStyle/>
          <a:p>
            <a:fld id="{E7119137-B7E7-4C59-B06D-55A0C6FBC152}" type="slidenum">
              <a:rPr lang="en-US"/>
              <a:pPr/>
              <a:t>13</a:t>
            </a:fld>
            <a:endParaRPr lang="en-US" dirty="0"/>
          </a:p>
        </p:txBody>
      </p:sp>
      <p:cxnSp>
        <p:nvCxnSpPr>
          <p:cNvPr id="5" name="Straight Connector 4"/>
          <p:cNvCxnSpPr>
            <a:cxnSpLocks noChangeShapeType="1"/>
          </p:cNvCxnSpPr>
          <p:nvPr/>
        </p:nvCxnSpPr>
        <p:spPr bwMode="auto">
          <a:xfrm rot="10800000" flipV="1">
            <a:off x="4614863" y="46656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6" name="Straight Connector 5"/>
          <p:cNvCxnSpPr>
            <a:cxnSpLocks noChangeShapeType="1"/>
          </p:cNvCxnSpPr>
          <p:nvPr/>
        </p:nvCxnSpPr>
        <p:spPr bwMode="auto">
          <a:xfrm flipV="1">
            <a:off x="2397125" y="2441575"/>
            <a:ext cx="1654175" cy="881064"/>
          </a:xfrm>
          <a:prstGeom prst="line">
            <a:avLst/>
          </a:prstGeom>
          <a:noFill/>
          <a:ln w="57150">
            <a:solidFill>
              <a:srgbClr val="000000"/>
            </a:solidFill>
            <a:round/>
            <a:headEnd/>
            <a:tailEnd/>
          </a:ln>
          <a:effectLst/>
        </p:spPr>
      </p:cxnSp>
      <p:cxnSp>
        <p:nvCxnSpPr>
          <p:cNvPr id="8" name="Straight Connector 7"/>
          <p:cNvCxnSpPr>
            <a:cxnSpLocks noChangeShapeType="1"/>
          </p:cNvCxnSpPr>
          <p:nvPr/>
        </p:nvCxnSpPr>
        <p:spPr bwMode="auto">
          <a:xfrm flipH="1" flipV="1">
            <a:off x="4645025" y="2441575"/>
            <a:ext cx="1714501" cy="881064"/>
          </a:xfrm>
          <a:prstGeom prst="line">
            <a:avLst/>
          </a:prstGeom>
          <a:noFill/>
          <a:ln w="57150">
            <a:solidFill>
              <a:srgbClr val="000000"/>
            </a:solidFill>
            <a:round/>
            <a:headEnd/>
            <a:tailEnd/>
          </a:ln>
          <a:effectLst/>
        </p:spPr>
      </p:cxnSp>
      <p:cxnSp>
        <p:nvCxnSpPr>
          <p:cNvPr id="9" name="Straight Connector 8"/>
          <p:cNvCxnSpPr>
            <a:cxnSpLocks noChangeShapeType="1"/>
          </p:cNvCxnSpPr>
          <p:nvPr/>
        </p:nvCxnSpPr>
        <p:spPr bwMode="auto">
          <a:xfrm rot="5400000" flipH="1" flipV="1">
            <a:off x="4241800" y="1912938"/>
            <a:ext cx="2730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0" name="Oval 9"/>
          <p:cNvSpPr>
            <a:spLocks noChangeArrowheads="1"/>
          </p:cNvSpPr>
          <p:nvPr/>
        </p:nvSpPr>
        <p:spPr bwMode="auto">
          <a:xfrm>
            <a:off x="4268788" y="1570038"/>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1" name="Straight Connector 10"/>
          <p:cNvCxnSpPr>
            <a:cxnSpLocks noChangeShapeType="1"/>
          </p:cNvCxnSpPr>
          <p:nvPr/>
        </p:nvCxnSpPr>
        <p:spPr bwMode="auto">
          <a:xfrm rot="5400000" flipH="1" flipV="1">
            <a:off x="6667500" y="3175000"/>
            <a:ext cx="2730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2" name="Oval 11"/>
          <p:cNvSpPr>
            <a:spLocks noChangeArrowheads="1"/>
          </p:cNvSpPr>
          <p:nvPr/>
        </p:nvSpPr>
        <p:spPr bwMode="auto">
          <a:xfrm>
            <a:off x="6694488" y="2809875"/>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3" name="Straight Connector 12"/>
          <p:cNvCxnSpPr>
            <a:cxnSpLocks noChangeShapeType="1"/>
          </p:cNvCxnSpPr>
          <p:nvPr/>
        </p:nvCxnSpPr>
        <p:spPr bwMode="auto">
          <a:xfrm rot="5400000" flipH="1" flipV="1">
            <a:off x="1906588" y="3163888"/>
            <a:ext cx="2730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4" name="Oval 13"/>
          <p:cNvSpPr>
            <a:spLocks noChangeArrowheads="1"/>
          </p:cNvSpPr>
          <p:nvPr/>
        </p:nvSpPr>
        <p:spPr bwMode="auto">
          <a:xfrm>
            <a:off x="1933575" y="279876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5" name="Straight Connector 14"/>
          <p:cNvCxnSpPr>
            <a:cxnSpLocks noChangeShapeType="1"/>
          </p:cNvCxnSpPr>
          <p:nvPr/>
        </p:nvCxnSpPr>
        <p:spPr bwMode="auto">
          <a:xfrm rot="5400000" flipH="1" flipV="1">
            <a:off x="4221956" y="5023644"/>
            <a:ext cx="312738"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6" name="Oval 15"/>
          <p:cNvSpPr>
            <a:spLocks noChangeArrowheads="1"/>
          </p:cNvSpPr>
          <p:nvPr/>
        </p:nvSpPr>
        <p:spPr bwMode="auto">
          <a:xfrm>
            <a:off x="4270375" y="515937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7" name="Straight Connector 16"/>
          <p:cNvCxnSpPr>
            <a:cxnSpLocks noChangeShapeType="1"/>
          </p:cNvCxnSpPr>
          <p:nvPr/>
        </p:nvCxnSpPr>
        <p:spPr bwMode="auto">
          <a:xfrm rot="10800000" flipV="1">
            <a:off x="4600575" y="22780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8" name="Oval 17"/>
          <p:cNvSpPr>
            <a:spLocks noChangeArrowheads="1"/>
          </p:cNvSpPr>
          <p:nvPr/>
        </p:nvSpPr>
        <p:spPr bwMode="auto">
          <a:xfrm>
            <a:off x="4911725" y="2163763"/>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9" name="Straight Connector 18"/>
          <p:cNvCxnSpPr>
            <a:cxnSpLocks noChangeShapeType="1"/>
          </p:cNvCxnSpPr>
          <p:nvPr/>
        </p:nvCxnSpPr>
        <p:spPr bwMode="auto">
          <a:xfrm rot="10800000" flipV="1">
            <a:off x="1500188" y="3490913"/>
            <a:ext cx="312737"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20" name="Oval 19"/>
          <p:cNvSpPr>
            <a:spLocks noChangeArrowheads="1"/>
          </p:cNvSpPr>
          <p:nvPr/>
        </p:nvSpPr>
        <p:spPr bwMode="auto">
          <a:xfrm>
            <a:off x="1282700" y="335597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1" name="Straight Connector 20"/>
          <p:cNvCxnSpPr>
            <a:cxnSpLocks noChangeShapeType="1"/>
          </p:cNvCxnSpPr>
          <p:nvPr/>
        </p:nvCxnSpPr>
        <p:spPr bwMode="auto">
          <a:xfrm rot="10800000" flipV="1">
            <a:off x="3778250" y="22780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22" name="Oval 21"/>
          <p:cNvSpPr>
            <a:spLocks noChangeArrowheads="1"/>
          </p:cNvSpPr>
          <p:nvPr/>
        </p:nvSpPr>
        <p:spPr bwMode="auto">
          <a:xfrm>
            <a:off x="3559175" y="2163763"/>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0742" name="TextBox 42"/>
          <p:cNvSpPr txBox="1">
            <a:spLocks noChangeArrowheads="1"/>
          </p:cNvSpPr>
          <p:nvPr/>
        </p:nvSpPr>
        <p:spPr bwMode="auto">
          <a:xfrm>
            <a:off x="6359525" y="3311525"/>
            <a:ext cx="625475" cy="369888"/>
          </a:xfrm>
          <a:prstGeom prst="rect">
            <a:avLst/>
          </a:prstGeom>
          <a:solidFill>
            <a:schemeClr val="bg1"/>
          </a:solidFill>
          <a:ln w="28575">
            <a:solidFill>
              <a:schemeClr val="tx1"/>
            </a:solidFill>
            <a:round/>
            <a:headEnd/>
            <a:tailEnd/>
          </a:ln>
        </p:spPr>
        <p:txBody>
          <a:bodyPr>
            <a:spAutoFit/>
          </a:bodyPr>
          <a:lstStyle/>
          <a:p>
            <a:pPr algn="ctr"/>
            <a:r>
              <a:rPr lang="en-US" b="1" dirty="0">
                <a:latin typeface="Calibri" charset="0"/>
              </a:rPr>
              <a:t>RB2</a:t>
            </a:r>
          </a:p>
        </p:txBody>
      </p:sp>
      <p:cxnSp>
        <p:nvCxnSpPr>
          <p:cNvPr id="24" name="Straight Connector 23"/>
          <p:cNvCxnSpPr>
            <a:cxnSpLocks noChangeShapeType="1"/>
          </p:cNvCxnSpPr>
          <p:nvPr/>
        </p:nvCxnSpPr>
        <p:spPr bwMode="auto">
          <a:xfrm rot="10800000" flipV="1">
            <a:off x="1500188" y="3676650"/>
            <a:ext cx="312737"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25" name="Oval 24"/>
          <p:cNvSpPr>
            <a:spLocks noChangeArrowheads="1"/>
          </p:cNvSpPr>
          <p:nvPr/>
        </p:nvSpPr>
        <p:spPr bwMode="auto">
          <a:xfrm>
            <a:off x="1392238" y="3813175"/>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6" name="Straight Connector 25"/>
          <p:cNvCxnSpPr>
            <a:cxnSpLocks noChangeShapeType="1"/>
          </p:cNvCxnSpPr>
          <p:nvPr/>
        </p:nvCxnSpPr>
        <p:spPr bwMode="auto">
          <a:xfrm rot="10800000" flipV="1">
            <a:off x="3811588" y="4814888"/>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27" name="Oval 26"/>
          <p:cNvSpPr>
            <a:spLocks noChangeArrowheads="1"/>
          </p:cNvSpPr>
          <p:nvPr/>
        </p:nvSpPr>
        <p:spPr bwMode="auto">
          <a:xfrm>
            <a:off x="3702050" y="495141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8" name="Straight Connector 27"/>
          <p:cNvCxnSpPr>
            <a:cxnSpLocks noChangeShapeType="1"/>
          </p:cNvCxnSpPr>
          <p:nvPr/>
        </p:nvCxnSpPr>
        <p:spPr bwMode="auto">
          <a:xfrm rot="16200000" flipH="1">
            <a:off x="1651794" y="3110706"/>
            <a:ext cx="192088" cy="23177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29" name="Oval 28"/>
          <p:cNvSpPr>
            <a:spLocks noChangeArrowheads="1"/>
          </p:cNvSpPr>
          <p:nvPr/>
        </p:nvSpPr>
        <p:spPr bwMode="auto">
          <a:xfrm>
            <a:off x="1446213" y="2936875"/>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0" name="Straight Connector 29"/>
          <p:cNvCxnSpPr>
            <a:cxnSpLocks noChangeShapeType="1"/>
          </p:cNvCxnSpPr>
          <p:nvPr/>
        </p:nvCxnSpPr>
        <p:spPr bwMode="auto">
          <a:xfrm rot="16200000" flipH="1">
            <a:off x="3900488" y="1866900"/>
            <a:ext cx="192088" cy="217487"/>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31" name="Oval 30"/>
          <p:cNvSpPr>
            <a:spLocks noChangeArrowheads="1"/>
          </p:cNvSpPr>
          <p:nvPr/>
        </p:nvSpPr>
        <p:spPr bwMode="auto">
          <a:xfrm>
            <a:off x="3702050" y="173196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2" name="Straight Connector 31"/>
          <p:cNvCxnSpPr>
            <a:cxnSpLocks noChangeShapeType="1"/>
          </p:cNvCxnSpPr>
          <p:nvPr/>
        </p:nvCxnSpPr>
        <p:spPr bwMode="auto">
          <a:xfrm rot="10800000" flipV="1">
            <a:off x="4597400" y="1846263"/>
            <a:ext cx="282575" cy="2254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33" name="Oval 32"/>
          <p:cNvSpPr>
            <a:spLocks noChangeArrowheads="1"/>
          </p:cNvSpPr>
          <p:nvPr/>
        </p:nvSpPr>
        <p:spPr bwMode="auto">
          <a:xfrm>
            <a:off x="4846638" y="1684338"/>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4" name="Straight Connector 33"/>
          <p:cNvCxnSpPr>
            <a:cxnSpLocks noChangeShapeType="1"/>
          </p:cNvCxnSpPr>
          <p:nvPr/>
        </p:nvCxnSpPr>
        <p:spPr bwMode="auto">
          <a:xfrm rot="5400000">
            <a:off x="6987381" y="3117057"/>
            <a:ext cx="185737" cy="19050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35" name="Oval 34"/>
          <p:cNvSpPr>
            <a:spLocks noChangeArrowheads="1"/>
          </p:cNvSpPr>
          <p:nvPr/>
        </p:nvSpPr>
        <p:spPr bwMode="auto">
          <a:xfrm>
            <a:off x="7143750" y="292417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6" name="Straight Connector 35"/>
          <p:cNvCxnSpPr>
            <a:cxnSpLocks noChangeShapeType="1"/>
          </p:cNvCxnSpPr>
          <p:nvPr/>
        </p:nvCxnSpPr>
        <p:spPr bwMode="auto">
          <a:xfrm rot="16200000" flipV="1">
            <a:off x="6978651" y="3687762"/>
            <a:ext cx="169862" cy="157163"/>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37" name="Oval 36"/>
          <p:cNvSpPr>
            <a:spLocks noChangeArrowheads="1"/>
          </p:cNvSpPr>
          <p:nvPr/>
        </p:nvSpPr>
        <p:spPr bwMode="auto">
          <a:xfrm>
            <a:off x="7110413" y="381793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8" name="Straight Connector 37"/>
          <p:cNvCxnSpPr>
            <a:cxnSpLocks noChangeShapeType="1"/>
          </p:cNvCxnSpPr>
          <p:nvPr/>
        </p:nvCxnSpPr>
        <p:spPr bwMode="auto">
          <a:xfrm rot="16200000" flipV="1">
            <a:off x="4637882" y="4874418"/>
            <a:ext cx="171450" cy="157163"/>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39" name="Oval 38"/>
          <p:cNvSpPr>
            <a:spLocks noChangeArrowheads="1"/>
          </p:cNvSpPr>
          <p:nvPr/>
        </p:nvSpPr>
        <p:spPr bwMode="auto">
          <a:xfrm>
            <a:off x="4770438" y="50038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40" name="Oval 39"/>
          <p:cNvSpPr>
            <a:spLocks noChangeArrowheads="1"/>
          </p:cNvSpPr>
          <p:nvPr/>
        </p:nvSpPr>
        <p:spPr bwMode="auto">
          <a:xfrm>
            <a:off x="6062663" y="5273675"/>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0760" name="TextBox 136"/>
          <p:cNvSpPr txBox="1">
            <a:spLocks noChangeArrowheads="1"/>
          </p:cNvSpPr>
          <p:nvPr/>
        </p:nvSpPr>
        <p:spPr bwMode="auto">
          <a:xfrm>
            <a:off x="6648450" y="5153025"/>
            <a:ext cx="1981200" cy="369888"/>
          </a:xfrm>
          <a:prstGeom prst="rect">
            <a:avLst/>
          </a:prstGeom>
          <a:noFill/>
          <a:ln w="9525">
            <a:noFill/>
            <a:miter lim="800000"/>
            <a:headEnd/>
            <a:tailEnd/>
          </a:ln>
        </p:spPr>
        <p:txBody>
          <a:bodyPr>
            <a:spAutoFit/>
          </a:bodyPr>
          <a:lstStyle/>
          <a:p>
            <a:r>
              <a:rPr lang="en-US" dirty="0">
                <a:latin typeface="Calibri" charset="0"/>
              </a:rPr>
              <a:t>= end station</a:t>
            </a:r>
          </a:p>
        </p:txBody>
      </p:sp>
      <p:sp>
        <p:nvSpPr>
          <p:cNvPr id="30761" name="TextBox 45"/>
          <p:cNvSpPr txBox="1">
            <a:spLocks noChangeArrowheads="1"/>
          </p:cNvSpPr>
          <p:nvPr/>
        </p:nvSpPr>
        <p:spPr bwMode="auto">
          <a:xfrm>
            <a:off x="4076700" y="4481513"/>
            <a:ext cx="622300"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RB4</a:t>
            </a:r>
          </a:p>
        </p:txBody>
      </p:sp>
      <p:sp>
        <p:nvSpPr>
          <p:cNvPr id="30762" name="TextBox 43"/>
          <p:cNvSpPr txBox="1">
            <a:spLocks noChangeArrowheads="1"/>
          </p:cNvSpPr>
          <p:nvPr/>
        </p:nvSpPr>
        <p:spPr bwMode="auto">
          <a:xfrm>
            <a:off x="1822450" y="3306763"/>
            <a:ext cx="574675"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RB3</a:t>
            </a:r>
          </a:p>
        </p:txBody>
      </p:sp>
      <p:sp>
        <p:nvSpPr>
          <p:cNvPr id="30763" name="TextBox 41"/>
          <p:cNvSpPr txBox="1">
            <a:spLocks noChangeArrowheads="1"/>
          </p:cNvSpPr>
          <p:nvPr/>
        </p:nvSpPr>
        <p:spPr bwMode="auto">
          <a:xfrm>
            <a:off x="4051300" y="2071688"/>
            <a:ext cx="596900"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RB1</a:t>
            </a:r>
          </a:p>
        </p:txBody>
      </p:sp>
      <p:cxnSp>
        <p:nvCxnSpPr>
          <p:cNvPr id="45" name="Straight Connector 44"/>
          <p:cNvCxnSpPr>
            <a:cxnSpLocks noChangeShapeType="1"/>
          </p:cNvCxnSpPr>
          <p:nvPr/>
        </p:nvCxnSpPr>
        <p:spPr bwMode="auto">
          <a:xfrm rot="10800000" flipV="1">
            <a:off x="6985000" y="349091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46" name="Oval 45"/>
          <p:cNvSpPr>
            <a:spLocks noChangeArrowheads="1"/>
          </p:cNvSpPr>
          <p:nvPr/>
        </p:nvSpPr>
        <p:spPr bwMode="auto">
          <a:xfrm>
            <a:off x="7296150" y="337661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47" name="Straight Connector 46"/>
          <p:cNvCxnSpPr>
            <a:cxnSpLocks noChangeShapeType="1"/>
          </p:cNvCxnSpPr>
          <p:nvPr/>
        </p:nvCxnSpPr>
        <p:spPr bwMode="auto">
          <a:xfrm rot="5400000" flipH="1" flipV="1">
            <a:off x="6646862" y="3825876"/>
            <a:ext cx="314325"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48" name="Oval 47"/>
          <p:cNvSpPr>
            <a:spLocks noChangeArrowheads="1"/>
          </p:cNvSpPr>
          <p:nvPr/>
        </p:nvSpPr>
        <p:spPr bwMode="auto">
          <a:xfrm>
            <a:off x="6694488" y="398303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49" name="Straight Connector 48"/>
          <p:cNvCxnSpPr>
            <a:cxnSpLocks noChangeShapeType="1"/>
          </p:cNvCxnSpPr>
          <p:nvPr/>
        </p:nvCxnSpPr>
        <p:spPr bwMode="auto">
          <a:xfrm rot="5400000" flipH="1" flipV="1">
            <a:off x="1886744" y="3826669"/>
            <a:ext cx="312738"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50" name="Oval 49"/>
          <p:cNvSpPr>
            <a:spLocks noChangeArrowheads="1"/>
          </p:cNvSpPr>
          <p:nvPr/>
        </p:nvSpPr>
        <p:spPr bwMode="auto">
          <a:xfrm>
            <a:off x="1933575" y="3983038"/>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51" name="Oval 50"/>
          <p:cNvSpPr>
            <a:spLocks noChangeArrowheads="1"/>
          </p:cNvSpPr>
          <p:nvPr/>
        </p:nvSpPr>
        <p:spPr bwMode="auto">
          <a:xfrm>
            <a:off x="4926013" y="455136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52" name="Straight Connector 51"/>
          <p:cNvCxnSpPr>
            <a:cxnSpLocks noChangeShapeType="1"/>
            <a:stCxn id="30761" idx="1"/>
          </p:cNvCxnSpPr>
          <p:nvPr/>
        </p:nvCxnSpPr>
        <p:spPr bwMode="auto">
          <a:xfrm flipH="1" flipV="1">
            <a:off x="3811588" y="4665663"/>
            <a:ext cx="265112" cy="794"/>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53" name="Oval 52"/>
          <p:cNvSpPr>
            <a:spLocks noChangeArrowheads="1"/>
          </p:cNvSpPr>
          <p:nvPr/>
        </p:nvSpPr>
        <p:spPr bwMode="auto">
          <a:xfrm>
            <a:off x="3594100" y="4529138"/>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54" name="Straight Connector 53"/>
          <p:cNvCxnSpPr>
            <a:cxnSpLocks noChangeShapeType="1"/>
          </p:cNvCxnSpPr>
          <p:nvPr/>
        </p:nvCxnSpPr>
        <p:spPr bwMode="auto">
          <a:xfrm flipH="1">
            <a:off x="4699000" y="3676650"/>
            <a:ext cx="1660525" cy="804863"/>
          </a:xfrm>
          <a:prstGeom prst="line">
            <a:avLst/>
          </a:prstGeom>
          <a:noFill/>
          <a:ln w="57150">
            <a:solidFill>
              <a:srgbClr val="000000"/>
            </a:solidFill>
            <a:round/>
            <a:headEnd/>
            <a:tailEnd/>
          </a:ln>
          <a:effectLst/>
        </p:spPr>
      </p:cxnSp>
      <p:cxnSp>
        <p:nvCxnSpPr>
          <p:cNvPr id="55" name="Straight Connector 54"/>
          <p:cNvCxnSpPr>
            <a:cxnSpLocks noChangeShapeType="1"/>
          </p:cNvCxnSpPr>
          <p:nvPr/>
        </p:nvCxnSpPr>
        <p:spPr bwMode="auto">
          <a:xfrm flipH="1" flipV="1">
            <a:off x="2397125" y="3668713"/>
            <a:ext cx="1692275" cy="812800"/>
          </a:xfrm>
          <a:prstGeom prst="line">
            <a:avLst/>
          </a:prstGeom>
          <a:noFill/>
          <a:ln w="57150">
            <a:solidFill>
              <a:srgbClr val="000000"/>
            </a:solidFill>
            <a:round/>
            <a:headEnd/>
            <a:tailEnd/>
          </a:ln>
          <a:effectLst/>
        </p:spPr>
      </p:cxnSp>
      <p:cxnSp>
        <p:nvCxnSpPr>
          <p:cNvPr id="56" name="Straight Arrow Connector 55"/>
          <p:cNvCxnSpPr>
            <a:cxnSpLocks noChangeShapeType="1"/>
          </p:cNvCxnSpPr>
          <p:nvPr/>
        </p:nvCxnSpPr>
        <p:spPr bwMode="auto">
          <a:xfrm>
            <a:off x="568325" y="3467057"/>
            <a:ext cx="533400" cy="1587"/>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cxnSp>
        <p:nvCxnSpPr>
          <p:cNvPr id="58" name="Straight Arrow Connector 57"/>
          <p:cNvCxnSpPr>
            <a:cxnSpLocks noChangeShapeType="1"/>
          </p:cNvCxnSpPr>
          <p:nvPr/>
        </p:nvCxnSpPr>
        <p:spPr bwMode="auto">
          <a:xfrm flipV="1">
            <a:off x="2778125" y="2644775"/>
            <a:ext cx="584200" cy="292100"/>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cxnSp>
        <p:nvCxnSpPr>
          <p:cNvPr id="59" name="Straight Arrow Connector 58"/>
          <p:cNvCxnSpPr>
            <a:cxnSpLocks noChangeShapeType="1"/>
          </p:cNvCxnSpPr>
          <p:nvPr/>
        </p:nvCxnSpPr>
        <p:spPr bwMode="auto">
          <a:xfrm>
            <a:off x="5305425" y="2624138"/>
            <a:ext cx="581025" cy="282575"/>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cxnSp>
        <p:nvCxnSpPr>
          <p:cNvPr id="60" name="Straight Arrow Connector 59"/>
          <p:cNvCxnSpPr>
            <a:cxnSpLocks noChangeShapeType="1"/>
          </p:cNvCxnSpPr>
          <p:nvPr/>
        </p:nvCxnSpPr>
        <p:spPr bwMode="auto">
          <a:xfrm>
            <a:off x="2765425" y="4006850"/>
            <a:ext cx="566738" cy="317500"/>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cxnSp>
        <p:nvCxnSpPr>
          <p:cNvPr id="61" name="Straight Arrow Connector 60"/>
          <p:cNvCxnSpPr>
            <a:cxnSpLocks noChangeShapeType="1"/>
          </p:cNvCxnSpPr>
          <p:nvPr/>
        </p:nvCxnSpPr>
        <p:spPr bwMode="auto">
          <a:xfrm flipV="1">
            <a:off x="5305425" y="4064000"/>
            <a:ext cx="619125" cy="276225"/>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cxnSp>
        <p:nvCxnSpPr>
          <p:cNvPr id="62" name="Straight Arrow Connector 61"/>
          <p:cNvCxnSpPr>
            <a:cxnSpLocks noChangeShapeType="1"/>
          </p:cNvCxnSpPr>
          <p:nvPr/>
        </p:nvCxnSpPr>
        <p:spPr bwMode="auto">
          <a:xfrm>
            <a:off x="558800" y="3619457"/>
            <a:ext cx="533400" cy="1587"/>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sp>
        <p:nvSpPr>
          <p:cNvPr id="30783" name="TextBox 63"/>
          <p:cNvSpPr txBox="1">
            <a:spLocks noChangeArrowheads="1"/>
          </p:cNvSpPr>
          <p:nvPr/>
        </p:nvSpPr>
        <p:spPr bwMode="auto">
          <a:xfrm>
            <a:off x="542925" y="5387975"/>
            <a:ext cx="8035925" cy="1077913"/>
          </a:xfrm>
          <a:prstGeom prst="rect">
            <a:avLst/>
          </a:prstGeom>
          <a:noFill/>
          <a:ln w="9525">
            <a:noFill/>
            <a:miter lim="800000"/>
            <a:headEnd/>
            <a:tailEnd/>
          </a:ln>
        </p:spPr>
        <p:txBody>
          <a:bodyPr>
            <a:spAutoFit/>
          </a:bodyPr>
          <a:lstStyle/>
          <a:p>
            <a:r>
              <a:rPr lang="en-US" sz="3200" dirty="0">
                <a:latin typeface="Century Schoolbook" charset="0"/>
              </a:rPr>
              <a:t>RBridges support</a:t>
            </a:r>
            <a:br>
              <a:rPr lang="en-US" sz="3200" dirty="0">
                <a:latin typeface="Century Schoolbook" charset="0"/>
              </a:rPr>
            </a:br>
            <a:r>
              <a:rPr lang="en-US" sz="3200" dirty="0">
                <a:latin typeface="Century Schoolbook" charset="0"/>
              </a:rPr>
              <a:t>multi-path for higher throughput</a:t>
            </a:r>
          </a:p>
        </p:txBody>
      </p:sp>
      <p:sp>
        <p:nvSpPr>
          <p:cNvPr id="30784" name="Footer Placeholder 63"/>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66" name="TextBox 45"/>
          <p:cNvSpPr txBox="1">
            <a:spLocks noChangeArrowheads="1"/>
          </p:cNvSpPr>
          <p:nvPr/>
        </p:nvSpPr>
        <p:spPr bwMode="auto">
          <a:xfrm>
            <a:off x="4076700" y="3300413"/>
            <a:ext cx="622300" cy="369887"/>
          </a:xfrm>
          <a:prstGeom prst="rect">
            <a:avLst/>
          </a:prstGeom>
          <a:solidFill>
            <a:srgbClr val="FFFFFF"/>
          </a:solidFill>
          <a:ln w="28575">
            <a:solidFill>
              <a:schemeClr val="tx1"/>
            </a:solidFill>
            <a:round/>
            <a:headEnd/>
            <a:tailEnd/>
          </a:ln>
        </p:spPr>
        <p:txBody>
          <a:bodyPr>
            <a:spAutoFit/>
          </a:bodyPr>
          <a:lstStyle/>
          <a:p>
            <a:pPr algn="ctr"/>
            <a:r>
              <a:rPr lang="en-US" b="1" dirty="0" smtClean="0">
                <a:latin typeface="Calibri" charset="0"/>
              </a:rPr>
              <a:t>RB5</a:t>
            </a:r>
            <a:endParaRPr lang="en-US" b="1" dirty="0">
              <a:latin typeface="Calibri" charset="0"/>
            </a:endParaRPr>
          </a:p>
        </p:txBody>
      </p:sp>
      <p:cxnSp>
        <p:nvCxnSpPr>
          <p:cNvPr id="74" name="Straight Arrow Connector 73"/>
          <p:cNvCxnSpPr>
            <a:cxnSpLocks noChangeShapeType="1"/>
          </p:cNvCxnSpPr>
          <p:nvPr/>
        </p:nvCxnSpPr>
        <p:spPr bwMode="auto">
          <a:xfrm>
            <a:off x="568325" y="3322594"/>
            <a:ext cx="533400" cy="1587"/>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cxnSp>
        <p:nvCxnSpPr>
          <p:cNvPr id="75" name="Straight Arrow Connector 74"/>
          <p:cNvCxnSpPr>
            <a:cxnSpLocks noChangeShapeType="1"/>
          </p:cNvCxnSpPr>
          <p:nvPr/>
        </p:nvCxnSpPr>
        <p:spPr bwMode="auto">
          <a:xfrm>
            <a:off x="7669660" y="3489326"/>
            <a:ext cx="533400" cy="1587"/>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cxnSp>
        <p:nvCxnSpPr>
          <p:cNvPr id="76" name="Straight Arrow Connector 75"/>
          <p:cNvCxnSpPr>
            <a:cxnSpLocks noChangeShapeType="1"/>
          </p:cNvCxnSpPr>
          <p:nvPr/>
        </p:nvCxnSpPr>
        <p:spPr bwMode="auto">
          <a:xfrm>
            <a:off x="7660135" y="3641726"/>
            <a:ext cx="533400" cy="1587"/>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cxnSp>
        <p:nvCxnSpPr>
          <p:cNvPr id="77" name="Straight Arrow Connector 76"/>
          <p:cNvCxnSpPr>
            <a:cxnSpLocks noChangeShapeType="1"/>
          </p:cNvCxnSpPr>
          <p:nvPr/>
        </p:nvCxnSpPr>
        <p:spPr bwMode="auto">
          <a:xfrm>
            <a:off x="7669660" y="3344863"/>
            <a:ext cx="533400" cy="1587"/>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cxnSp>
        <p:nvCxnSpPr>
          <p:cNvPr id="78" name="Straight Connector 77"/>
          <p:cNvCxnSpPr>
            <a:cxnSpLocks noChangeShapeType="1"/>
            <a:stCxn id="30762" idx="3"/>
            <a:endCxn id="66" idx="1"/>
          </p:cNvCxnSpPr>
          <p:nvPr/>
        </p:nvCxnSpPr>
        <p:spPr bwMode="auto">
          <a:xfrm flipV="1">
            <a:off x="2397125" y="3485357"/>
            <a:ext cx="1679575" cy="6350"/>
          </a:xfrm>
          <a:prstGeom prst="line">
            <a:avLst/>
          </a:prstGeom>
          <a:noFill/>
          <a:ln w="57150">
            <a:solidFill>
              <a:srgbClr val="000000"/>
            </a:solidFill>
            <a:round/>
            <a:headEnd/>
            <a:tailEnd/>
          </a:ln>
          <a:effectLst/>
        </p:spPr>
      </p:cxnSp>
      <p:cxnSp>
        <p:nvCxnSpPr>
          <p:cNvPr id="81" name="Straight Connector 80"/>
          <p:cNvCxnSpPr>
            <a:cxnSpLocks noChangeShapeType="1"/>
            <a:stCxn id="66" idx="3"/>
            <a:endCxn id="30742" idx="1"/>
          </p:cNvCxnSpPr>
          <p:nvPr/>
        </p:nvCxnSpPr>
        <p:spPr bwMode="auto">
          <a:xfrm>
            <a:off x="4699000" y="3485357"/>
            <a:ext cx="1660525" cy="11112"/>
          </a:xfrm>
          <a:prstGeom prst="line">
            <a:avLst/>
          </a:prstGeom>
          <a:noFill/>
          <a:ln w="57150">
            <a:solidFill>
              <a:srgbClr val="000000"/>
            </a:solidFill>
            <a:round/>
            <a:headEnd/>
            <a:tailEnd/>
          </a:ln>
          <a:effectLst/>
        </p:spPr>
      </p:cxnSp>
      <p:cxnSp>
        <p:nvCxnSpPr>
          <p:cNvPr id="84" name="Straight Arrow Connector 83"/>
          <p:cNvCxnSpPr>
            <a:cxnSpLocks noChangeShapeType="1"/>
          </p:cNvCxnSpPr>
          <p:nvPr/>
        </p:nvCxnSpPr>
        <p:spPr bwMode="auto">
          <a:xfrm>
            <a:off x="2974975" y="3616383"/>
            <a:ext cx="619125" cy="1"/>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cxnSp>
        <p:nvCxnSpPr>
          <p:cNvPr id="89" name="Straight Arrow Connector 88"/>
          <p:cNvCxnSpPr>
            <a:cxnSpLocks noChangeShapeType="1"/>
          </p:cNvCxnSpPr>
          <p:nvPr/>
        </p:nvCxnSpPr>
        <p:spPr bwMode="auto">
          <a:xfrm>
            <a:off x="5191130" y="3376673"/>
            <a:ext cx="619125" cy="1"/>
          </a:xfrm>
          <a:prstGeom prst="straightConnector1">
            <a:avLst/>
          </a:prstGeom>
          <a:noFill/>
          <a:ln w="25400">
            <a:solidFill>
              <a:schemeClr val="accent1"/>
            </a:solidFill>
            <a:round/>
            <a:headEnd/>
            <a:tailEnd type="arrow" w="med" len="med"/>
          </a:ln>
          <a:effectLst>
            <a:outerShdw dist="25000" dir="5400000" rotWithShape="0">
              <a:srgbClr val="808080">
                <a:alpha val="39999"/>
              </a:srgbClr>
            </a:outerShdw>
          </a:effectLst>
        </p:spPr>
      </p:cxnSp>
    </p:spTree>
    <p:extLst>
      <p:ext uri="{BB962C8B-B14F-4D97-AF65-F5344CB8AC3E}">
        <p14:creationId xmlns:p14="http://schemas.microsoft.com/office/powerpoint/2010/main" val="28418226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6"/>
          <p:cNvSpPr>
            <a:spLocks noGrp="1"/>
          </p:cNvSpPr>
          <p:nvPr>
            <p:ph type="title"/>
          </p:nvPr>
        </p:nvSpPr>
        <p:spPr bwMode="auto"/>
        <p:txBody>
          <a:bodyPr>
            <a:normAutofit fontScale="90000"/>
          </a:bodyPr>
          <a:lstStyle/>
          <a:p>
            <a:pPr eaLnBrk="1" hangingPunct="1"/>
            <a:r>
              <a:rPr lang="en-US" sz="4800" b="1" cap="none" dirty="0">
                <a:solidFill>
                  <a:srgbClr val="0000FF"/>
                </a:solidFill>
                <a:ea typeface="ＭＳ Ｐゴシック" charset="-128"/>
                <a:cs typeface="ＭＳ Ｐゴシック" charset="-128"/>
              </a:rPr>
              <a:t>Multi-Pathing (Unicast)</a:t>
            </a:r>
            <a:endParaRPr lang="en-US" sz="4800" cap="none" dirty="0" smtClean="0">
              <a:ea typeface="ＭＳ Ｐゴシック" charset="-128"/>
            </a:endParaRPr>
          </a:p>
        </p:txBody>
      </p:sp>
      <p:sp>
        <p:nvSpPr>
          <p:cNvPr id="31747"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31748" name="Slide Number Placeholder 3"/>
          <p:cNvSpPr>
            <a:spLocks noGrp="1"/>
          </p:cNvSpPr>
          <p:nvPr>
            <p:ph type="sldNum" sz="quarter" idx="12"/>
          </p:nvPr>
        </p:nvSpPr>
        <p:spPr bwMode="auto">
          <a:noFill/>
          <a:ln>
            <a:miter lim="800000"/>
            <a:headEnd/>
            <a:tailEnd/>
          </a:ln>
        </p:spPr>
        <p:txBody>
          <a:bodyPr/>
          <a:lstStyle/>
          <a:p>
            <a:fld id="{B3F2C203-2F93-445A-BEDA-F69B5DDBBE93}" type="slidenum">
              <a:rPr lang="en-US"/>
              <a:pPr/>
              <a:t>14</a:t>
            </a:fld>
            <a:endParaRPr lang="en-US" dirty="0"/>
          </a:p>
        </p:txBody>
      </p:sp>
      <p:cxnSp>
        <p:nvCxnSpPr>
          <p:cNvPr id="8" name="Straight Connector 7"/>
          <p:cNvCxnSpPr>
            <a:cxnSpLocks noChangeShapeType="1"/>
          </p:cNvCxnSpPr>
          <p:nvPr/>
        </p:nvCxnSpPr>
        <p:spPr bwMode="auto">
          <a:xfrm rot="10800000" flipV="1">
            <a:off x="5403850" y="43989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17" name="Straight Connector 16"/>
          <p:cNvCxnSpPr>
            <a:cxnSpLocks noChangeShapeType="1"/>
          </p:cNvCxnSpPr>
          <p:nvPr/>
        </p:nvCxnSpPr>
        <p:spPr bwMode="auto">
          <a:xfrm rot="5400000" flipH="1" flipV="1">
            <a:off x="5010944" y="4756944"/>
            <a:ext cx="312738"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8" name="Oval 17"/>
          <p:cNvSpPr>
            <a:spLocks noChangeArrowheads="1"/>
          </p:cNvSpPr>
          <p:nvPr/>
        </p:nvSpPr>
        <p:spPr bwMode="auto">
          <a:xfrm>
            <a:off x="5059363" y="4892675"/>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8" name="Straight Connector 27"/>
          <p:cNvCxnSpPr>
            <a:cxnSpLocks noChangeShapeType="1"/>
          </p:cNvCxnSpPr>
          <p:nvPr/>
        </p:nvCxnSpPr>
        <p:spPr bwMode="auto">
          <a:xfrm rot="10800000" flipV="1">
            <a:off x="4600575" y="4548188"/>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29" name="Oval 28"/>
          <p:cNvSpPr>
            <a:spLocks noChangeArrowheads="1"/>
          </p:cNvSpPr>
          <p:nvPr/>
        </p:nvSpPr>
        <p:spPr bwMode="auto">
          <a:xfrm>
            <a:off x="4491038" y="468471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40" name="Straight Connector 39"/>
          <p:cNvCxnSpPr>
            <a:cxnSpLocks noChangeShapeType="1"/>
          </p:cNvCxnSpPr>
          <p:nvPr/>
        </p:nvCxnSpPr>
        <p:spPr bwMode="auto">
          <a:xfrm rot="16200000" flipV="1">
            <a:off x="5426869" y="4607719"/>
            <a:ext cx="171450" cy="157162"/>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41" name="Oval 40"/>
          <p:cNvSpPr>
            <a:spLocks noChangeArrowheads="1"/>
          </p:cNvSpPr>
          <p:nvPr/>
        </p:nvSpPr>
        <p:spPr bwMode="auto">
          <a:xfrm>
            <a:off x="5559425" y="47371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42" name="Oval 41"/>
          <p:cNvSpPr>
            <a:spLocks noChangeArrowheads="1"/>
          </p:cNvSpPr>
          <p:nvPr/>
        </p:nvSpPr>
        <p:spPr bwMode="auto">
          <a:xfrm>
            <a:off x="6067425" y="52578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1757" name="TextBox 136"/>
          <p:cNvSpPr txBox="1">
            <a:spLocks noChangeArrowheads="1"/>
          </p:cNvSpPr>
          <p:nvPr/>
        </p:nvSpPr>
        <p:spPr bwMode="auto">
          <a:xfrm>
            <a:off x="6653213" y="5137150"/>
            <a:ext cx="1981200" cy="369888"/>
          </a:xfrm>
          <a:prstGeom prst="rect">
            <a:avLst/>
          </a:prstGeom>
          <a:noFill/>
          <a:ln w="9525">
            <a:noFill/>
            <a:miter lim="800000"/>
            <a:headEnd/>
            <a:tailEnd/>
          </a:ln>
        </p:spPr>
        <p:txBody>
          <a:bodyPr>
            <a:spAutoFit/>
          </a:bodyPr>
          <a:lstStyle/>
          <a:p>
            <a:r>
              <a:rPr lang="en-US" dirty="0">
                <a:latin typeface="Calibri" charset="0"/>
              </a:rPr>
              <a:t>= end station</a:t>
            </a:r>
          </a:p>
        </p:txBody>
      </p:sp>
      <p:sp>
        <p:nvSpPr>
          <p:cNvPr id="31758" name="TextBox 45"/>
          <p:cNvSpPr txBox="1">
            <a:spLocks noChangeArrowheads="1"/>
          </p:cNvSpPr>
          <p:nvPr/>
        </p:nvSpPr>
        <p:spPr bwMode="auto">
          <a:xfrm>
            <a:off x="4894263" y="4214813"/>
            <a:ext cx="539750"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B3</a:t>
            </a:r>
          </a:p>
        </p:txBody>
      </p:sp>
      <p:sp>
        <p:nvSpPr>
          <p:cNvPr id="53" name="Oval 52"/>
          <p:cNvSpPr>
            <a:spLocks noChangeArrowheads="1"/>
          </p:cNvSpPr>
          <p:nvPr/>
        </p:nvSpPr>
        <p:spPr bwMode="auto">
          <a:xfrm>
            <a:off x="5715000" y="428466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54" name="Straight Connector 53"/>
          <p:cNvCxnSpPr>
            <a:cxnSpLocks noChangeShapeType="1"/>
          </p:cNvCxnSpPr>
          <p:nvPr/>
        </p:nvCxnSpPr>
        <p:spPr bwMode="auto">
          <a:xfrm rot="10800000" flipV="1">
            <a:off x="4600575" y="43989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55" name="Oval 54"/>
          <p:cNvSpPr>
            <a:spLocks noChangeArrowheads="1"/>
          </p:cNvSpPr>
          <p:nvPr/>
        </p:nvSpPr>
        <p:spPr bwMode="auto">
          <a:xfrm>
            <a:off x="4383088" y="426243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1762" name="TextBox 61"/>
          <p:cNvSpPr txBox="1">
            <a:spLocks noChangeArrowheads="1"/>
          </p:cNvSpPr>
          <p:nvPr/>
        </p:nvSpPr>
        <p:spPr bwMode="auto">
          <a:xfrm>
            <a:off x="542925" y="5634038"/>
            <a:ext cx="8035925" cy="584200"/>
          </a:xfrm>
          <a:prstGeom prst="rect">
            <a:avLst/>
          </a:prstGeom>
          <a:noFill/>
          <a:ln w="9525">
            <a:noFill/>
            <a:miter lim="800000"/>
            <a:headEnd/>
            <a:tailEnd/>
          </a:ln>
        </p:spPr>
        <p:txBody>
          <a:bodyPr>
            <a:spAutoFit/>
          </a:bodyPr>
          <a:lstStyle/>
          <a:p>
            <a:r>
              <a:rPr lang="en-US" sz="3200" dirty="0">
                <a:latin typeface="Century Schoolbook" charset="0"/>
              </a:rPr>
              <a:t>Bridges limit traffic to one path</a:t>
            </a:r>
          </a:p>
        </p:txBody>
      </p:sp>
      <p:sp>
        <p:nvSpPr>
          <p:cNvPr id="31763" name="Footer Placeholder 61"/>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cxnSp>
        <p:nvCxnSpPr>
          <p:cNvPr id="62" name="Straight Connector 61"/>
          <p:cNvCxnSpPr>
            <a:cxnSpLocks noChangeShapeType="1"/>
          </p:cNvCxnSpPr>
          <p:nvPr/>
        </p:nvCxnSpPr>
        <p:spPr bwMode="auto">
          <a:xfrm rot="10800000" flipV="1">
            <a:off x="3695700" y="43989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63" name="Straight Connector 62"/>
          <p:cNvCxnSpPr>
            <a:cxnSpLocks noChangeShapeType="1"/>
          </p:cNvCxnSpPr>
          <p:nvPr/>
        </p:nvCxnSpPr>
        <p:spPr bwMode="auto">
          <a:xfrm rot="5400000" flipH="1" flipV="1">
            <a:off x="3302000" y="4756151"/>
            <a:ext cx="314325"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64" name="Oval 63"/>
          <p:cNvSpPr>
            <a:spLocks noChangeArrowheads="1"/>
          </p:cNvSpPr>
          <p:nvPr/>
        </p:nvSpPr>
        <p:spPr bwMode="auto">
          <a:xfrm>
            <a:off x="3351213" y="489108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65" name="Straight Connector 64"/>
          <p:cNvCxnSpPr>
            <a:cxnSpLocks noChangeShapeType="1"/>
          </p:cNvCxnSpPr>
          <p:nvPr/>
        </p:nvCxnSpPr>
        <p:spPr bwMode="auto">
          <a:xfrm rot="10800000" flipV="1">
            <a:off x="2892425" y="4548188"/>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66" name="Oval 65"/>
          <p:cNvSpPr>
            <a:spLocks noChangeArrowheads="1"/>
          </p:cNvSpPr>
          <p:nvPr/>
        </p:nvSpPr>
        <p:spPr bwMode="auto">
          <a:xfrm>
            <a:off x="2782888" y="468471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67" name="Straight Connector 66"/>
          <p:cNvCxnSpPr>
            <a:cxnSpLocks noChangeShapeType="1"/>
          </p:cNvCxnSpPr>
          <p:nvPr/>
        </p:nvCxnSpPr>
        <p:spPr bwMode="auto">
          <a:xfrm rot="16200000" flipV="1">
            <a:off x="3718719" y="4606132"/>
            <a:ext cx="171450" cy="157162"/>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68" name="Oval 67"/>
          <p:cNvSpPr>
            <a:spLocks noChangeArrowheads="1"/>
          </p:cNvSpPr>
          <p:nvPr/>
        </p:nvSpPr>
        <p:spPr bwMode="auto">
          <a:xfrm>
            <a:off x="3851275" y="473551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1771" name="TextBox 45"/>
          <p:cNvSpPr txBox="1">
            <a:spLocks noChangeArrowheads="1"/>
          </p:cNvSpPr>
          <p:nvPr/>
        </p:nvSpPr>
        <p:spPr bwMode="auto">
          <a:xfrm>
            <a:off x="3186113" y="4214813"/>
            <a:ext cx="539750" cy="368300"/>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B2</a:t>
            </a:r>
          </a:p>
        </p:txBody>
      </p:sp>
      <p:sp>
        <p:nvSpPr>
          <p:cNvPr id="70" name="Oval 69"/>
          <p:cNvSpPr>
            <a:spLocks noChangeArrowheads="1"/>
          </p:cNvSpPr>
          <p:nvPr/>
        </p:nvSpPr>
        <p:spPr bwMode="auto">
          <a:xfrm>
            <a:off x="4006850" y="428466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71" name="Straight Connector 70"/>
          <p:cNvCxnSpPr>
            <a:cxnSpLocks noChangeShapeType="1"/>
          </p:cNvCxnSpPr>
          <p:nvPr/>
        </p:nvCxnSpPr>
        <p:spPr bwMode="auto">
          <a:xfrm rot="10800000" flipV="1">
            <a:off x="2892425" y="43989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72" name="Oval 71"/>
          <p:cNvSpPr>
            <a:spLocks noChangeArrowheads="1"/>
          </p:cNvSpPr>
          <p:nvPr/>
        </p:nvSpPr>
        <p:spPr bwMode="auto">
          <a:xfrm>
            <a:off x="2674938" y="426243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73" name="Straight Connector 72"/>
          <p:cNvCxnSpPr>
            <a:cxnSpLocks noChangeShapeType="1"/>
          </p:cNvCxnSpPr>
          <p:nvPr/>
        </p:nvCxnSpPr>
        <p:spPr bwMode="auto">
          <a:xfrm rot="10800000" flipV="1">
            <a:off x="7123113" y="43989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74" name="Straight Connector 73"/>
          <p:cNvCxnSpPr>
            <a:cxnSpLocks noChangeShapeType="1"/>
          </p:cNvCxnSpPr>
          <p:nvPr/>
        </p:nvCxnSpPr>
        <p:spPr bwMode="auto">
          <a:xfrm rot="5400000" flipH="1" flipV="1">
            <a:off x="6730206" y="4756944"/>
            <a:ext cx="312738"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75" name="Oval 74"/>
          <p:cNvSpPr>
            <a:spLocks noChangeArrowheads="1"/>
          </p:cNvSpPr>
          <p:nvPr/>
        </p:nvSpPr>
        <p:spPr bwMode="auto">
          <a:xfrm>
            <a:off x="6778625" y="489267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76" name="Straight Connector 75"/>
          <p:cNvCxnSpPr>
            <a:cxnSpLocks noChangeShapeType="1"/>
          </p:cNvCxnSpPr>
          <p:nvPr/>
        </p:nvCxnSpPr>
        <p:spPr bwMode="auto">
          <a:xfrm rot="10800000" flipV="1">
            <a:off x="6319838" y="4548188"/>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77" name="Oval 76"/>
          <p:cNvSpPr>
            <a:spLocks noChangeArrowheads="1"/>
          </p:cNvSpPr>
          <p:nvPr/>
        </p:nvSpPr>
        <p:spPr bwMode="auto">
          <a:xfrm>
            <a:off x="6210300" y="468471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78" name="Straight Connector 77"/>
          <p:cNvCxnSpPr>
            <a:cxnSpLocks noChangeShapeType="1"/>
          </p:cNvCxnSpPr>
          <p:nvPr/>
        </p:nvCxnSpPr>
        <p:spPr bwMode="auto">
          <a:xfrm rot="16200000" flipV="1">
            <a:off x="7146132" y="4607718"/>
            <a:ext cx="171450" cy="157163"/>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79" name="Oval 78"/>
          <p:cNvSpPr>
            <a:spLocks noChangeArrowheads="1"/>
          </p:cNvSpPr>
          <p:nvPr/>
        </p:nvSpPr>
        <p:spPr bwMode="auto">
          <a:xfrm>
            <a:off x="7278688" y="47371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1782" name="TextBox 45"/>
          <p:cNvSpPr txBox="1">
            <a:spLocks noChangeArrowheads="1"/>
          </p:cNvSpPr>
          <p:nvPr/>
        </p:nvSpPr>
        <p:spPr bwMode="auto">
          <a:xfrm>
            <a:off x="6613525" y="4214813"/>
            <a:ext cx="539750"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B4</a:t>
            </a:r>
          </a:p>
        </p:txBody>
      </p:sp>
      <p:sp>
        <p:nvSpPr>
          <p:cNvPr id="81" name="Oval 80"/>
          <p:cNvSpPr>
            <a:spLocks noChangeArrowheads="1"/>
          </p:cNvSpPr>
          <p:nvPr/>
        </p:nvSpPr>
        <p:spPr bwMode="auto">
          <a:xfrm>
            <a:off x="7434263" y="428466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2" name="Straight Connector 81"/>
          <p:cNvCxnSpPr>
            <a:cxnSpLocks noChangeShapeType="1"/>
          </p:cNvCxnSpPr>
          <p:nvPr/>
        </p:nvCxnSpPr>
        <p:spPr bwMode="auto">
          <a:xfrm rot="10800000" flipV="1">
            <a:off x="6319838" y="43989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83" name="Oval 82"/>
          <p:cNvSpPr>
            <a:spLocks noChangeArrowheads="1"/>
          </p:cNvSpPr>
          <p:nvPr/>
        </p:nvSpPr>
        <p:spPr bwMode="auto">
          <a:xfrm>
            <a:off x="6102350" y="4262438"/>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4" name="Straight Connector 83"/>
          <p:cNvCxnSpPr>
            <a:cxnSpLocks noChangeShapeType="1"/>
          </p:cNvCxnSpPr>
          <p:nvPr/>
        </p:nvCxnSpPr>
        <p:spPr bwMode="auto">
          <a:xfrm rot="10800000" flipV="1">
            <a:off x="1957388" y="4413250"/>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85" name="Straight Connector 84"/>
          <p:cNvCxnSpPr>
            <a:cxnSpLocks noChangeShapeType="1"/>
          </p:cNvCxnSpPr>
          <p:nvPr/>
        </p:nvCxnSpPr>
        <p:spPr bwMode="auto">
          <a:xfrm rot="5400000" flipH="1" flipV="1">
            <a:off x="1564481" y="4771232"/>
            <a:ext cx="312737"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86" name="Oval 85"/>
          <p:cNvSpPr>
            <a:spLocks noChangeArrowheads="1"/>
          </p:cNvSpPr>
          <p:nvPr/>
        </p:nvSpPr>
        <p:spPr bwMode="auto">
          <a:xfrm>
            <a:off x="1612900" y="490696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7" name="Straight Connector 86"/>
          <p:cNvCxnSpPr>
            <a:cxnSpLocks noChangeShapeType="1"/>
          </p:cNvCxnSpPr>
          <p:nvPr/>
        </p:nvCxnSpPr>
        <p:spPr bwMode="auto">
          <a:xfrm rot="10800000" flipV="1">
            <a:off x="1154113" y="4562475"/>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88" name="Oval 87"/>
          <p:cNvSpPr>
            <a:spLocks noChangeArrowheads="1"/>
          </p:cNvSpPr>
          <p:nvPr/>
        </p:nvSpPr>
        <p:spPr bwMode="auto">
          <a:xfrm>
            <a:off x="1044575" y="46990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9" name="Straight Connector 88"/>
          <p:cNvCxnSpPr>
            <a:cxnSpLocks noChangeShapeType="1"/>
          </p:cNvCxnSpPr>
          <p:nvPr/>
        </p:nvCxnSpPr>
        <p:spPr bwMode="auto">
          <a:xfrm rot="16200000" flipV="1">
            <a:off x="1980407" y="4622006"/>
            <a:ext cx="171450" cy="157163"/>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90" name="Oval 89"/>
          <p:cNvSpPr>
            <a:spLocks noChangeArrowheads="1"/>
          </p:cNvSpPr>
          <p:nvPr/>
        </p:nvSpPr>
        <p:spPr bwMode="auto">
          <a:xfrm>
            <a:off x="2112963" y="475138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1793" name="TextBox 45"/>
          <p:cNvSpPr txBox="1">
            <a:spLocks noChangeArrowheads="1"/>
          </p:cNvSpPr>
          <p:nvPr/>
        </p:nvSpPr>
        <p:spPr bwMode="auto">
          <a:xfrm>
            <a:off x="1447800" y="4229100"/>
            <a:ext cx="539750" cy="369888"/>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B1</a:t>
            </a:r>
          </a:p>
        </p:txBody>
      </p:sp>
      <p:sp>
        <p:nvSpPr>
          <p:cNvPr id="92" name="Oval 91"/>
          <p:cNvSpPr>
            <a:spLocks noChangeArrowheads="1"/>
          </p:cNvSpPr>
          <p:nvPr/>
        </p:nvSpPr>
        <p:spPr bwMode="auto">
          <a:xfrm>
            <a:off x="2268538" y="429895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93" name="Straight Connector 92"/>
          <p:cNvCxnSpPr>
            <a:cxnSpLocks noChangeShapeType="1"/>
          </p:cNvCxnSpPr>
          <p:nvPr/>
        </p:nvCxnSpPr>
        <p:spPr bwMode="auto">
          <a:xfrm rot="10800000" flipV="1">
            <a:off x="1154113" y="4413250"/>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94" name="Oval 93"/>
          <p:cNvSpPr>
            <a:spLocks noChangeArrowheads="1"/>
          </p:cNvSpPr>
          <p:nvPr/>
        </p:nvSpPr>
        <p:spPr bwMode="auto">
          <a:xfrm>
            <a:off x="936625" y="427672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1797" name="TextBox 45"/>
          <p:cNvSpPr txBox="1">
            <a:spLocks noChangeArrowheads="1"/>
          </p:cNvSpPr>
          <p:nvPr/>
        </p:nvSpPr>
        <p:spPr bwMode="auto">
          <a:xfrm>
            <a:off x="2486025" y="2205038"/>
            <a:ext cx="539750"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B5</a:t>
            </a:r>
          </a:p>
        </p:txBody>
      </p:sp>
      <p:sp>
        <p:nvSpPr>
          <p:cNvPr id="31798" name="TextBox 45"/>
          <p:cNvSpPr txBox="1">
            <a:spLocks noChangeArrowheads="1"/>
          </p:cNvSpPr>
          <p:nvPr/>
        </p:nvSpPr>
        <p:spPr bwMode="auto">
          <a:xfrm>
            <a:off x="3922713" y="2205038"/>
            <a:ext cx="539750"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B6</a:t>
            </a:r>
          </a:p>
        </p:txBody>
      </p:sp>
      <p:sp>
        <p:nvSpPr>
          <p:cNvPr id="31799" name="TextBox 45"/>
          <p:cNvSpPr txBox="1">
            <a:spLocks noChangeArrowheads="1"/>
          </p:cNvSpPr>
          <p:nvPr/>
        </p:nvSpPr>
        <p:spPr bwMode="auto">
          <a:xfrm>
            <a:off x="5348288" y="2205038"/>
            <a:ext cx="539750"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B7</a:t>
            </a:r>
          </a:p>
        </p:txBody>
      </p:sp>
      <p:cxnSp>
        <p:nvCxnSpPr>
          <p:cNvPr id="99" name="Straight Connector 98"/>
          <p:cNvCxnSpPr/>
          <p:nvPr/>
        </p:nvCxnSpPr>
        <p:spPr>
          <a:xfrm rot="5400000">
            <a:off x="1155700" y="2884488"/>
            <a:ext cx="1639888" cy="1020762"/>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31797" idx="2"/>
          </p:cNvCxnSpPr>
          <p:nvPr/>
        </p:nvCxnSpPr>
        <p:spPr>
          <a:xfrm rot="16200000" flipH="1">
            <a:off x="2159794" y="3171031"/>
            <a:ext cx="1639888" cy="4476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16200000" flipH="1">
            <a:off x="5701507" y="2761456"/>
            <a:ext cx="1638300" cy="1265237"/>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a:stCxn id="31799" idx="2"/>
          </p:cNvCxnSpPr>
          <p:nvPr/>
        </p:nvCxnSpPr>
        <p:spPr>
          <a:xfrm rot="5400000">
            <a:off x="4706938" y="3302000"/>
            <a:ext cx="1638300" cy="184150"/>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a:endCxn id="31793" idx="0"/>
          </p:cNvCxnSpPr>
          <p:nvPr/>
        </p:nvCxnSpPr>
        <p:spPr>
          <a:xfrm rot="10800000" flipV="1">
            <a:off x="1717675" y="2574925"/>
            <a:ext cx="2205038" cy="1654175"/>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a:stCxn id="31798" idx="2"/>
            <a:endCxn id="31771" idx="0"/>
          </p:cNvCxnSpPr>
          <p:nvPr/>
        </p:nvCxnSpPr>
        <p:spPr>
          <a:xfrm rot="5400000">
            <a:off x="3005138" y="3025775"/>
            <a:ext cx="1638300" cy="736600"/>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31798" idx="2"/>
            <a:endCxn id="31758" idx="0"/>
          </p:cNvCxnSpPr>
          <p:nvPr/>
        </p:nvCxnSpPr>
        <p:spPr>
          <a:xfrm rot="16200000" flipH="1">
            <a:off x="3858419" y="2909094"/>
            <a:ext cx="1639888" cy="971550"/>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a:stCxn id="31797" idx="2"/>
          </p:cNvCxnSpPr>
          <p:nvPr/>
        </p:nvCxnSpPr>
        <p:spPr>
          <a:xfrm rot="16200000" flipH="1">
            <a:off x="3013869" y="2316956"/>
            <a:ext cx="1639888" cy="2155825"/>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a:stCxn id="31799" idx="2"/>
          </p:cNvCxnSpPr>
          <p:nvPr/>
        </p:nvCxnSpPr>
        <p:spPr>
          <a:xfrm rot="5400000">
            <a:off x="3852863" y="2447925"/>
            <a:ext cx="1638300" cy="1892300"/>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3000375" y="2574925"/>
            <a:ext cx="3613150" cy="16383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a:endCxn id="31782" idx="0"/>
          </p:cNvCxnSpPr>
          <p:nvPr/>
        </p:nvCxnSpPr>
        <p:spPr>
          <a:xfrm>
            <a:off x="4462463" y="2574925"/>
            <a:ext cx="2420937" cy="1639888"/>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10800000" flipV="1">
            <a:off x="1987550" y="2574925"/>
            <a:ext cx="3360738" cy="1639888"/>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a:stCxn id="31797" idx="3"/>
            <a:endCxn id="31798" idx="1"/>
          </p:cNvCxnSpPr>
          <p:nvPr/>
        </p:nvCxnSpPr>
        <p:spPr>
          <a:xfrm>
            <a:off x="3025775" y="2389188"/>
            <a:ext cx="896938" cy="158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a:endCxn id="31799" idx="1"/>
          </p:cNvCxnSpPr>
          <p:nvPr/>
        </p:nvCxnSpPr>
        <p:spPr>
          <a:xfrm flipV="1">
            <a:off x="4462463" y="2389188"/>
            <a:ext cx="885825" cy="1587"/>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5" name="Freeform 144"/>
          <p:cNvSpPr/>
          <p:nvPr/>
        </p:nvSpPr>
        <p:spPr>
          <a:xfrm>
            <a:off x="2755900" y="1930400"/>
            <a:ext cx="2882900" cy="274638"/>
          </a:xfrm>
          <a:custGeom>
            <a:avLst/>
            <a:gdLst>
              <a:gd name="connsiteX0" fmla="*/ 0 w 2882900"/>
              <a:gd name="connsiteY0" fmla="*/ 266700 h 266700"/>
              <a:gd name="connsiteX1" fmla="*/ 0 w 2882900"/>
              <a:gd name="connsiteY1" fmla="*/ 190500 h 266700"/>
              <a:gd name="connsiteX2" fmla="*/ 0 w 2882900"/>
              <a:gd name="connsiteY2" fmla="*/ 25400 h 266700"/>
              <a:gd name="connsiteX3" fmla="*/ 2882900 w 2882900"/>
              <a:gd name="connsiteY3" fmla="*/ 0 h 266700"/>
              <a:gd name="connsiteX4" fmla="*/ 2882900 w 2882900"/>
              <a:gd name="connsiteY4" fmla="*/ 25400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900" h="266700">
                <a:moveTo>
                  <a:pt x="0" y="266700"/>
                </a:moveTo>
                <a:lnTo>
                  <a:pt x="0" y="190500"/>
                </a:lnTo>
                <a:lnTo>
                  <a:pt x="0" y="25400"/>
                </a:lnTo>
                <a:lnTo>
                  <a:pt x="2882900" y="0"/>
                </a:lnTo>
                <a:lnTo>
                  <a:pt x="2882900" y="254000"/>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bwMode="auto"/>
        <p:txBody>
          <a:bodyPr>
            <a:normAutofit fontScale="90000"/>
          </a:bodyPr>
          <a:lstStyle/>
          <a:p>
            <a:pPr eaLnBrk="1" hangingPunct="1">
              <a:defRPr/>
            </a:pPr>
            <a:r>
              <a:rPr lang="en-US" sz="4800" b="1" cap="none" dirty="0">
                <a:solidFill>
                  <a:srgbClr val="0000FF"/>
                </a:solidFill>
                <a:ea typeface="ＭＳ Ｐゴシック" charset="-128"/>
                <a:cs typeface="ＭＳ Ｐゴシック" charset="-128"/>
              </a:rPr>
              <a:t>Multi-Pathing (Unicast)</a:t>
            </a:r>
            <a:endParaRPr lang="en-US" sz="4800" cap="none" dirty="0" smtClean="0">
              <a:solidFill>
                <a:srgbClr val="0000FF"/>
              </a:solidFill>
              <a:ea typeface="ＭＳ Ｐゴシック" charset="-128"/>
              <a:cs typeface="ＭＳ Ｐゴシック" charset="-128"/>
            </a:endParaRPr>
          </a:p>
        </p:txBody>
      </p:sp>
      <p:sp>
        <p:nvSpPr>
          <p:cNvPr id="32771"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32772" name="Slide Number Placeholder 3"/>
          <p:cNvSpPr>
            <a:spLocks noGrp="1"/>
          </p:cNvSpPr>
          <p:nvPr>
            <p:ph type="sldNum" sz="quarter" idx="12"/>
          </p:nvPr>
        </p:nvSpPr>
        <p:spPr bwMode="auto">
          <a:noFill/>
          <a:ln>
            <a:miter lim="800000"/>
            <a:headEnd/>
            <a:tailEnd/>
          </a:ln>
        </p:spPr>
        <p:txBody>
          <a:bodyPr/>
          <a:lstStyle/>
          <a:p>
            <a:fld id="{D6F0961B-6DDE-4EBA-996A-4C07EE8A76E8}" type="slidenum">
              <a:rPr lang="en-US"/>
              <a:pPr/>
              <a:t>15</a:t>
            </a:fld>
            <a:endParaRPr lang="en-US" dirty="0"/>
          </a:p>
        </p:txBody>
      </p:sp>
      <p:sp>
        <p:nvSpPr>
          <p:cNvPr id="32773" name="TextBox 63"/>
          <p:cNvSpPr txBox="1">
            <a:spLocks noChangeArrowheads="1"/>
          </p:cNvSpPr>
          <p:nvPr/>
        </p:nvSpPr>
        <p:spPr bwMode="auto">
          <a:xfrm>
            <a:off x="542925" y="5387975"/>
            <a:ext cx="8035925" cy="1077913"/>
          </a:xfrm>
          <a:prstGeom prst="rect">
            <a:avLst/>
          </a:prstGeom>
          <a:noFill/>
          <a:ln w="9525">
            <a:noFill/>
            <a:miter lim="800000"/>
            <a:headEnd/>
            <a:tailEnd/>
          </a:ln>
        </p:spPr>
        <p:txBody>
          <a:bodyPr>
            <a:spAutoFit/>
          </a:bodyPr>
          <a:lstStyle/>
          <a:p>
            <a:r>
              <a:rPr lang="en-US" sz="3200" dirty="0">
                <a:latin typeface="Century Schoolbook" charset="0"/>
              </a:rPr>
              <a:t>RBridges support</a:t>
            </a:r>
            <a:br>
              <a:rPr lang="en-US" sz="3200" dirty="0">
                <a:latin typeface="Century Schoolbook" charset="0"/>
              </a:rPr>
            </a:br>
            <a:r>
              <a:rPr lang="en-US" sz="3200" dirty="0">
                <a:latin typeface="Century Schoolbook" charset="0"/>
              </a:rPr>
              <a:t>multi-</a:t>
            </a:r>
            <a:r>
              <a:rPr lang="en-US" sz="3200" dirty="0" smtClean="0">
                <a:latin typeface="Century Schoolbook" charset="0"/>
              </a:rPr>
              <a:t>pathing </a:t>
            </a:r>
            <a:r>
              <a:rPr lang="en-US" sz="3200" dirty="0">
                <a:latin typeface="Century Schoolbook" charset="0"/>
              </a:rPr>
              <a:t>for higher throughput</a:t>
            </a:r>
          </a:p>
        </p:txBody>
      </p:sp>
      <p:sp>
        <p:nvSpPr>
          <p:cNvPr id="32774" name="Footer Placeholder 63"/>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cxnSp>
        <p:nvCxnSpPr>
          <p:cNvPr id="65" name="Straight Connector 64"/>
          <p:cNvCxnSpPr>
            <a:cxnSpLocks noChangeShapeType="1"/>
          </p:cNvCxnSpPr>
          <p:nvPr/>
        </p:nvCxnSpPr>
        <p:spPr bwMode="auto">
          <a:xfrm rot="10800000" flipV="1">
            <a:off x="5403850" y="43989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66" name="Straight Connector 65"/>
          <p:cNvCxnSpPr>
            <a:cxnSpLocks noChangeShapeType="1"/>
          </p:cNvCxnSpPr>
          <p:nvPr/>
        </p:nvCxnSpPr>
        <p:spPr bwMode="auto">
          <a:xfrm rot="5400000" flipH="1" flipV="1">
            <a:off x="5010944" y="4756944"/>
            <a:ext cx="312738"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67" name="Oval 66"/>
          <p:cNvSpPr>
            <a:spLocks noChangeArrowheads="1"/>
          </p:cNvSpPr>
          <p:nvPr/>
        </p:nvSpPr>
        <p:spPr bwMode="auto">
          <a:xfrm>
            <a:off x="5059363" y="4892675"/>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68" name="Straight Connector 67"/>
          <p:cNvCxnSpPr>
            <a:cxnSpLocks noChangeShapeType="1"/>
          </p:cNvCxnSpPr>
          <p:nvPr/>
        </p:nvCxnSpPr>
        <p:spPr bwMode="auto">
          <a:xfrm rot="10800000" flipV="1">
            <a:off x="4600575" y="4548188"/>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69" name="Oval 68"/>
          <p:cNvSpPr>
            <a:spLocks noChangeArrowheads="1"/>
          </p:cNvSpPr>
          <p:nvPr/>
        </p:nvSpPr>
        <p:spPr bwMode="auto">
          <a:xfrm>
            <a:off x="4491038" y="468471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70" name="Straight Connector 69"/>
          <p:cNvCxnSpPr>
            <a:cxnSpLocks noChangeShapeType="1"/>
          </p:cNvCxnSpPr>
          <p:nvPr/>
        </p:nvCxnSpPr>
        <p:spPr bwMode="auto">
          <a:xfrm rot="16200000" flipV="1">
            <a:off x="5426869" y="4607719"/>
            <a:ext cx="171450" cy="157162"/>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71" name="Oval 70"/>
          <p:cNvSpPr>
            <a:spLocks noChangeArrowheads="1"/>
          </p:cNvSpPr>
          <p:nvPr/>
        </p:nvSpPr>
        <p:spPr bwMode="auto">
          <a:xfrm>
            <a:off x="5559425" y="47371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72" name="Oval 71"/>
          <p:cNvSpPr>
            <a:spLocks noChangeArrowheads="1"/>
          </p:cNvSpPr>
          <p:nvPr/>
        </p:nvSpPr>
        <p:spPr bwMode="auto">
          <a:xfrm>
            <a:off x="6067425" y="52578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783" name="TextBox 45"/>
          <p:cNvSpPr txBox="1">
            <a:spLocks noChangeArrowheads="1"/>
          </p:cNvSpPr>
          <p:nvPr/>
        </p:nvSpPr>
        <p:spPr bwMode="auto">
          <a:xfrm>
            <a:off x="4894263" y="4214813"/>
            <a:ext cx="539750" cy="338137"/>
          </a:xfrm>
          <a:prstGeom prst="rect">
            <a:avLst/>
          </a:prstGeom>
          <a:solidFill>
            <a:srgbClr val="FFFFFF"/>
          </a:solidFill>
          <a:ln w="28575">
            <a:solidFill>
              <a:schemeClr val="tx1"/>
            </a:solidFill>
            <a:round/>
            <a:headEnd/>
            <a:tailEnd/>
          </a:ln>
        </p:spPr>
        <p:txBody>
          <a:bodyPr>
            <a:spAutoFit/>
          </a:bodyPr>
          <a:lstStyle/>
          <a:p>
            <a:pPr algn="ctr"/>
            <a:r>
              <a:rPr lang="en-US" sz="1600" b="1" dirty="0">
                <a:latin typeface="Calibri" charset="0"/>
              </a:rPr>
              <a:t>RB3</a:t>
            </a:r>
          </a:p>
        </p:txBody>
      </p:sp>
      <p:sp>
        <p:nvSpPr>
          <p:cNvPr id="74" name="Oval 73"/>
          <p:cNvSpPr>
            <a:spLocks noChangeArrowheads="1"/>
          </p:cNvSpPr>
          <p:nvPr/>
        </p:nvSpPr>
        <p:spPr bwMode="auto">
          <a:xfrm>
            <a:off x="5715000" y="428466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75" name="Straight Connector 74"/>
          <p:cNvCxnSpPr>
            <a:cxnSpLocks noChangeShapeType="1"/>
          </p:cNvCxnSpPr>
          <p:nvPr/>
        </p:nvCxnSpPr>
        <p:spPr bwMode="auto">
          <a:xfrm rot="10800000" flipV="1">
            <a:off x="4600575" y="43989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76" name="Oval 75"/>
          <p:cNvSpPr>
            <a:spLocks noChangeArrowheads="1"/>
          </p:cNvSpPr>
          <p:nvPr/>
        </p:nvSpPr>
        <p:spPr bwMode="auto">
          <a:xfrm>
            <a:off x="4383088" y="426243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77" name="Straight Connector 76"/>
          <p:cNvCxnSpPr>
            <a:cxnSpLocks noChangeShapeType="1"/>
          </p:cNvCxnSpPr>
          <p:nvPr/>
        </p:nvCxnSpPr>
        <p:spPr bwMode="auto">
          <a:xfrm rot="10800000" flipV="1">
            <a:off x="3695700" y="43989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78" name="Straight Connector 77"/>
          <p:cNvCxnSpPr>
            <a:cxnSpLocks noChangeShapeType="1"/>
          </p:cNvCxnSpPr>
          <p:nvPr/>
        </p:nvCxnSpPr>
        <p:spPr bwMode="auto">
          <a:xfrm rot="5400000" flipH="1" flipV="1">
            <a:off x="3302000" y="4756151"/>
            <a:ext cx="314325"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79" name="Oval 78"/>
          <p:cNvSpPr>
            <a:spLocks noChangeArrowheads="1"/>
          </p:cNvSpPr>
          <p:nvPr/>
        </p:nvSpPr>
        <p:spPr bwMode="auto">
          <a:xfrm>
            <a:off x="3351213" y="489108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0" name="Straight Connector 79"/>
          <p:cNvCxnSpPr>
            <a:cxnSpLocks noChangeShapeType="1"/>
          </p:cNvCxnSpPr>
          <p:nvPr/>
        </p:nvCxnSpPr>
        <p:spPr bwMode="auto">
          <a:xfrm rot="10800000" flipV="1">
            <a:off x="2892425" y="4548188"/>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81" name="Oval 80"/>
          <p:cNvSpPr>
            <a:spLocks noChangeArrowheads="1"/>
          </p:cNvSpPr>
          <p:nvPr/>
        </p:nvSpPr>
        <p:spPr bwMode="auto">
          <a:xfrm>
            <a:off x="2782888" y="468471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2" name="Straight Connector 81"/>
          <p:cNvCxnSpPr>
            <a:cxnSpLocks noChangeShapeType="1"/>
          </p:cNvCxnSpPr>
          <p:nvPr/>
        </p:nvCxnSpPr>
        <p:spPr bwMode="auto">
          <a:xfrm rot="16200000" flipV="1">
            <a:off x="3718719" y="4606132"/>
            <a:ext cx="171450" cy="157162"/>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83" name="Oval 82"/>
          <p:cNvSpPr>
            <a:spLocks noChangeArrowheads="1"/>
          </p:cNvSpPr>
          <p:nvPr/>
        </p:nvSpPr>
        <p:spPr bwMode="auto">
          <a:xfrm>
            <a:off x="3851275" y="473551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794" name="TextBox 45"/>
          <p:cNvSpPr txBox="1">
            <a:spLocks noChangeArrowheads="1"/>
          </p:cNvSpPr>
          <p:nvPr/>
        </p:nvSpPr>
        <p:spPr bwMode="auto">
          <a:xfrm>
            <a:off x="3186113" y="4214813"/>
            <a:ext cx="539750" cy="338137"/>
          </a:xfrm>
          <a:prstGeom prst="rect">
            <a:avLst/>
          </a:prstGeom>
          <a:solidFill>
            <a:srgbClr val="FFFFFF"/>
          </a:solidFill>
          <a:ln w="28575">
            <a:solidFill>
              <a:schemeClr val="tx1"/>
            </a:solidFill>
            <a:round/>
            <a:headEnd/>
            <a:tailEnd/>
          </a:ln>
        </p:spPr>
        <p:txBody>
          <a:bodyPr>
            <a:spAutoFit/>
          </a:bodyPr>
          <a:lstStyle/>
          <a:p>
            <a:pPr algn="ctr"/>
            <a:r>
              <a:rPr lang="en-US" sz="1600" b="1" dirty="0">
                <a:latin typeface="Calibri" charset="0"/>
              </a:rPr>
              <a:t>RB2</a:t>
            </a:r>
          </a:p>
        </p:txBody>
      </p:sp>
      <p:sp>
        <p:nvSpPr>
          <p:cNvPr id="85" name="Oval 84"/>
          <p:cNvSpPr>
            <a:spLocks noChangeArrowheads="1"/>
          </p:cNvSpPr>
          <p:nvPr/>
        </p:nvSpPr>
        <p:spPr bwMode="auto">
          <a:xfrm>
            <a:off x="4006850" y="428466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6" name="Straight Connector 85"/>
          <p:cNvCxnSpPr>
            <a:cxnSpLocks noChangeShapeType="1"/>
          </p:cNvCxnSpPr>
          <p:nvPr/>
        </p:nvCxnSpPr>
        <p:spPr bwMode="auto">
          <a:xfrm rot="10800000" flipV="1">
            <a:off x="2892425" y="43989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87" name="Oval 86"/>
          <p:cNvSpPr>
            <a:spLocks noChangeArrowheads="1"/>
          </p:cNvSpPr>
          <p:nvPr/>
        </p:nvSpPr>
        <p:spPr bwMode="auto">
          <a:xfrm>
            <a:off x="2674938" y="426243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8" name="Straight Connector 87"/>
          <p:cNvCxnSpPr>
            <a:cxnSpLocks noChangeShapeType="1"/>
          </p:cNvCxnSpPr>
          <p:nvPr/>
        </p:nvCxnSpPr>
        <p:spPr bwMode="auto">
          <a:xfrm rot="10800000" flipV="1">
            <a:off x="7123113" y="43989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89" name="Straight Connector 88"/>
          <p:cNvCxnSpPr>
            <a:cxnSpLocks noChangeShapeType="1"/>
          </p:cNvCxnSpPr>
          <p:nvPr/>
        </p:nvCxnSpPr>
        <p:spPr bwMode="auto">
          <a:xfrm rot="5400000" flipH="1" flipV="1">
            <a:off x="6730206" y="4756944"/>
            <a:ext cx="312738"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90" name="Oval 89"/>
          <p:cNvSpPr>
            <a:spLocks noChangeArrowheads="1"/>
          </p:cNvSpPr>
          <p:nvPr/>
        </p:nvSpPr>
        <p:spPr bwMode="auto">
          <a:xfrm>
            <a:off x="6778625" y="489267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91" name="Straight Connector 90"/>
          <p:cNvCxnSpPr>
            <a:cxnSpLocks noChangeShapeType="1"/>
          </p:cNvCxnSpPr>
          <p:nvPr/>
        </p:nvCxnSpPr>
        <p:spPr bwMode="auto">
          <a:xfrm rot="10800000" flipV="1">
            <a:off x="6319838" y="4548188"/>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92" name="Oval 91"/>
          <p:cNvSpPr>
            <a:spLocks noChangeArrowheads="1"/>
          </p:cNvSpPr>
          <p:nvPr/>
        </p:nvSpPr>
        <p:spPr bwMode="auto">
          <a:xfrm>
            <a:off x="6210300" y="468471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93" name="Straight Connector 92"/>
          <p:cNvCxnSpPr>
            <a:cxnSpLocks noChangeShapeType="1"/>
          </p:cNvCxnSpPr>
          <p:nvPr/>
        </p:nvCxnSpPr>
        <p:spPr bwMode="auto">
          <a:xfrm rot="16200000" flipV="1">
            <a:off x="7146132" y="4607718"/>
            <a:ext cx="171450" cy="157163"/>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94" name="Oval 93"/>
          <p:cNvSpPr>
            <a:spLocks noChangeArrowheads="1"/>
          </p:cNvSpPr>
          <p:nvPr/>
        </p:nvSpPr>
        <p:spPr bwMode="auto">
          <a:xfrm>
            <a:off x="7278688" y="47371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805" name="TextBox 45"/>
          <p:cNvSpPr txBox="1">
            <a:spLocks noChangeArrowheads="1"/>
          </p:cNvSpPr>
          <p:nvPr/>
        </p:nvSpPr>
        <p:spPr bwMode="auto">
          <a:xfrm>
            <a:off x="6613525" y="4214813"/>
            <a:ext cx="539750" cy="338137"/>
          </a:xfrm>
          <a:prstGeom prst="rect">
            <a:avLst/>
          </a:prstGeom>
          <a:solidFill>
            <a:srgbClr val="FFFFFF"/>
          </a:solidFill>
          <a:ln w="28575">
            <a:solidFill>
              <a:schemeClr val="tx1"/>
            </a:solidFill>
            <a:round/>
            <a:headEnd/>
            <a:tailEnd/>
          </a:ln>
        </p:spPr>
        <p:txBody>
          <a:bodyPr>
            <a:spAutoFit/>
          </a:bodyPr>
          <a:lstStyle/>
          <a:p>
            <a:pPr algn="ctr"/>
            <a:r>
              <a:rPr lang="en-US" sz="1600" b="1" dirty="0">
                <a:latin typeface="Calibri" charset="0"/>
              </a:rPr>
              <a:t>RB4</a:t>
            </a:r>
          </a:p>
        </p:txBody>
      </p:sp>
      <p:sp>
        <p:nvSpPr>
          <p:cNvPr id="96" name="Oval 95"/>
          <p:cNvSpPr>
            <a:spLocks noChangeArrowheads="1"/>
          </p:cNvSpPr>
          <p:nvPr/>
        </p:nvSpPr>
        <p:spPr bwMode="auto">
          <a:xfrm>
            <a:off x="7434263" y="428466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97" name="Straight Connector 96"/>
          <p:cNvCxnSpPr>
            <a:cxnSpLocks noChangeShapeType="1"/>
          </p:cNvCxnSpPr>
          <p:nvPr/>
        </p:nvCxnSpPr>
        <p:spPr bwMode="auto">
          <a:xfrm rot="10800000" flipV="1">
            <a:off x="6319838" y="43989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98" name="Oval 97"/>
          <p:cNvSpPr>
            <a:spLocks noChangeArrowheads="1"/>
          </p:cNvSpPr>
          <p:nvPr/>
        </p:nvSpPr>
        <p:spPr bwMode="auto">
          <a:xfrm>
            <a:off x="6102350" y="4262438"/>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99" name="Straight Connector 98"/>
          <p:cNvCxnSpPr>
            <a:cxnSpLocks noChangeShapeType="1"/>
          </p:cNvCxnSpPr>
          <p:nvPr/>
        </p:nvCxnSpPr>
        <p:spPr bwMode="auto">
          <a:xfrm rot="10800000" flipV="1">
            <a:off x="1957388" y="4413250"/>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100" name="Straight Connector 99"/>
          <p:cNvCxnSpPr>
            <a:cxnSpLocks noChangeShapeType="1"/>
          </p:cNvCxnSpPr>
          <p:nvPr/>
        </p:nvCxnSpPr>
        <p:spPr bwMode="auto">
          <a:xfrm rot="5400000" flipH="1" flipV="1">
            <a:off x="1564481" y="4771232"/>
            <a:ext cx="312737"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01" name="Oval 100"/>
          <p:cNvSpPr>
            <a:spLocks noChangeArrowheads="1"/>
          </p:cNvSpPr>
          <p:nvPr/>
        </p:nvSpPr>
        <p:spPr bwMode="auto">
          <a:xfrm>
            <a:off x="1612900" y="490696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2" name="Straight Connector 101"/>
          <p:cNvCxnSpPr>
            <a:cxnSpLocks noChangeShapeType="1"/>
          </p:cNvCxnSpPr>
          <p:nvPr/>
        </p:nvCxnSpPr>
        <p:spPr bwMode="auto">
          <a:xfrm rot="10800000" flipV="1">
            <a:off x="1154113" y="4562475"/>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03" name="Oval 102"/>
          <p:cNvSpPr>
            <a:spLocks noChangeArrowheads="1"/>
          </p:cNvSpPr>
          <p:nvPr/>
        </p:nvSpPr>
        <p:spPr bwMode="auto">
          <a:xfrm>
            <a:off x="1044575" y="46990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4" name="Straight Connector 103"/>
          <p:cNvCxnSpPr>
            <a:cxnSpLocks noChangeShapeType="1"/>
          </p:cNvCxnSpPr>
          <p:nvPr/>
        </p:nvCxnSpPr>
        <p:spPr bwMode="auto">
          <a:xfrm rot="16200000" flipV="1">
            <a:off x="1980407" y="4622006"/>
            <a:ext cx="171450" cy="157163"/>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05" name="Oval 104"/>
          <p:cNvSpPr>
            <a:spLocks noChangeArrowheads="1"/>
          </p:cNvSpPr>
          <p:nvPr/>
        </p:nvSpPr>
        <p:spPr bwMode="auto">
          <a:xfrm>
            <a:off x="2112963" y="475138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816" name="TextBox 45"/>
          <p:cNvSpPr txBox="1">
            <a:spLocks noChangeArrowheads="1"/>
          </p:cNvSpPr>
          <p:nvPr/>
        </p:nvSpPr>
        <p:spPr bwMode="auto">
          <a:xfrm>
            <a:off x="1447800" y="4229100"/>
            <a:ext cx="539750" cy="339725"/>
          </a:xfrm>
          <a:prstGeom prst="rect">
            <a:avLst/>
          </a:prstGeom>
          <a:solidFill>
            <a:srgbClr val="FFFFFF"/>
          </a:solidFill>
          <a:ln w="28575">
            <a:solidFill>
              <a:schemeClr val="tx1"/>
            </a:solidFill>
            <a:round/>
            <a:headEnd/>
            <a:tailEnd/>
          </a:ln>
        </p:spPr>
        <p:txBody>
          <a:bodyPr>
            <a:spAutoFit/>
          </a:bodyPr>
          <a:lstStyle/>
          <a:p>
            <a:pPr algn="ctr"/>
            <a:r>
              <a:rPr lang="en-US" sz="1600" b="1" dirty="0">
                <a:latin typeface="Calibri" charset="0"/>
              </a:rPr>
              <a:t>RB1</a:t>
            </a:r>
          </a:p>
        </p:txBody>
      </p:sp>
      <p:sp>
        <p:nvSpPr>
          <p:cNvPr id="107" name="Oval 106"/>
          <p:cNvSpPr>
            <a:spLocks noChangeArrowheads="1"/>
          </p:cNvSpPr>
          <p:nvPr/>
        </p:nvSpPr>
        <p:spPr bwMode="auto">
          <a:xfrm>
            <a:off x="2268538" y="429895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8" name="Straight Connector 107"/>
          <p:cNvCxnSpPr>
            <a:cxnSpLocks noChangeShapeType="1"/>
          </p:cNvCxnSpPr>
          <p:nvPr/>
        </p:nvCxnSpPr>
        <p:spPr bwMode="auto">
          <a:xfrm rot="10800000" flipV="1">
            <a:off x="1154113" y="4413250"/>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09" name="Oval 108"/>
          <p:cNvSpPr>
            <a:spLocks noChangeArrowheads="1"/>
          </p:cNvSpPr>
          <p:nvPr/>
        </p:nvSpPr>
        <p:spPr bwMode="auto">
          <a:xfrm>
            <a:off x="936625" y="427672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820" name="TextBox 45"/>
          <p:cNvSpPr txBox="1">
            <a:spLocks noChangeArrowheads="1"/>
          </p:cNvSpPr>
          <p:nvPr/>
        </p:nvSpPr>
        <p:spPr bwMode="auto">
          <a:xfrm>
            <a:off x="2486025" y="2205038"/>
            <a:ext cx="539750" cy="338137"/>
          </a:xfrm>
          <a:prstGeom prst="rect">
            <a:avLst/>
          </a:prstGeom>
          <a:solidFill>
            <a:srgbClr val="FFFFFF"/>
          </a:solidFill>
          <a:ln w="28575">
            <a:solidFill>
              <a:schemeClr val="tx1"/>
            </a:solidFill>
            <a:round/>
            <a:headEnd/>
            <a:tailEnd/>
          </a:ln>
        </p:spPr>
        <p:txBody>
          <a:bodyPr>
            <a:spAutoFit/>
          </a:bodyPr>
          <a:lstStyle/>
          <a:p>
            <a:pPr algn="ctr"/>
            <a:r>
              <a:rPr lang="en-US" sz="1600" b="1" dirty="0">
                <a:latin typeface="Calibri" charset="0"/>
              </a:rPr>
              <a:t>RB5</a:t>
            </a:r>
          </a:p>
        </p:txBody>
      </p:sp>
      <p:sp>
        <p:nvSpPr>
          <p:cNvPr id="32821" name="TextBox 45"/>
          <p:cNvSpPr txBox="1">
            <a:spLocks noChangeArrowheads="1"/>
          </p:cNvSpPr>
          <p:nvPr/>
        </p:nvSpPr>
        <p:spPr bwMode="auto">
          <a:xfrm>
            <a:off x="3922713" y="2205038"/>
            <a:ext cx="539750" cy="338137"/>
          </a:xfrm>
          <a:prstGeom prst="rect">
            <a:avLst/>
          </a:prstGeom>
          <a:solidFill>
            <a:srgbClr val="FFFFFF"/>
          </a:solidFill>
          <a:ln w="28575">
            <a:solidFill>
              <a:schemeClr val="tx1"/>
            </a:solidFill>
            <a:round/>
            <a:headEnd/>
            <a:tailEnd/>
          </a:ln>
        </p:spPr>
        <p:txBody>
          <a:bodyPr>
            <a:spAutoFit/>
          </a:bodyPr>
          <a:lstStyle/>
          <a:p>
            <a:pPr algn="ctr"/>
            <a:r>
              <a:rPr lang="en-US" sz="1600" b="1" dirty="0">
                <a:latin typeface="Calibri" charset="0"/>
              </a:rPr>
              <a:t>RB6</a:t>
            </a:r>
          </a:p>
        </p:txBody>
      </p:sp>
      <p:sp>
        <p:nvSpPr>
          <p:cNvPr id="32822" name="TextBox 45"/>
          <p:cNvSpPr txBox="1">
            <a:spLocks noChangeArrowheads="1"/>
          </p:cNvSpPr>
          <p:nvPr/>
        </p:nvSpPr>
        <p:spPr bwMode="auto">
          <a:xfrm>
            <a:off x="5348288" y="2205038"/>
            <a:ext cx="539750" cy="338137"/>
          </a:xfrm>
          <a:prstGeom prst="rect">
            <a:avLst/>
          </a:prstGeom>
          <a:solidFill>
            <a:srgbClr val="FFFFFF"/>
          </a:solidFill>
          <a:ln w="28575">
            <a:solidFill>
              <a:schemeClr val="tx1"/>
            </a:solidFill>
            <a:round/>
            <a:headEnd/>
            <a:tailEnd/>
          </a:ln>
        </p:spPr>
        <p:txBody>
          <a:bodyPr>
            <a:spAutoFit/>
          </a:bodyPr>
          <a:lstStyle/>
          <a:p>
            <a:pPr algn="ctr"/>
            <a:r>
              <a:rPr lang="en-US" sz="1600" b="1" dirty="0">
                <a:latin typeface="Calibri" charset="0"/>
              </a:rPr>
              <a:t>RB7</a:t>
            </a:r>
          </a:p>
        </p:txBody>
      </p:sp>
      <p:cxnSp>
        <p:nvCxnSpPr>
          <p:cNvPr id="113" name="Straight Connector 112"/>
          <p:cNvCxnSpPr/>
          <p:nvPr/>
        </p:nvCxnSpPr>
        <p:spPr>
          <a:xfrm rot="5400000">
            <a:off x="1155700" y="2884488"/>
            <a:ext cx="1639888" cy="1020762"/>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32820" idx="2"/>
          </p:cNvCxnSpPr>
          <p:nvPr/>
        </p:nvCxnSpPr>
        <p:spPr>
          <a:xfrm rot="16200000" flipH="1">
            <a:off x="2143919" y="3155156"/>
            <a:ext cx="1671638" cy="4476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6200000" flipH="1">
            <a:off x="5701507" y="2761456"/>
            <a:ext cx="1638300" cy="126523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32822" idx="2"/>
          </p:cNvCxnSpPr>
          <p:nvPr/>
        </p:nvCxnSpPr>
        <p:spPr>
          <a:xfrm rot="5400000">
            <a:off x="4691063" y="3286125"/>
            <a:ext cx="1670050" cy="184150"/>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a:endCxn id="32816" idx="0"/>
          </p:cNvCxnSpPr>
          <p:nvPr/>
        </p:nvCxnSpPr>
        <p:spPr>
          <a:xfrm rot="10800000" flipV="1">
            <a:off x="1717675" y="2574925"/>
            <a:ext cx="2205038" cy="1654175"/>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a:stCxn id="32821" idx="2"/>
            <a:endCxn id="32794" idx="0"/>
          </p:cNvCxnSpPr>
          <p:nvPr/>
        </p:nvCxnSpPr>
        <p:spPr>
          <a:xfrm rot="5400000">
            <a:off x="2988469" y="3010694"/>
            <a:ext cx="1671638" cy="7366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32821" idx="2"/>
            <a:endCxn id="32783" idx="0"/>
          </p:cNvCxnSpPr>
          <p:nvPr/>
        </p:nvCxnSpPr>
        <p:spPr>
          <a:xfrm rot="16200000" flipH="1">
            <a:off x="3842544" y="2893219"/>
            <a:ext cx="1671638" cy="971550"/>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32820" idx="2"/>
          </p:cNvCxnSpPr>
          <p:nvPr/>
        </p:nvCxnSpPr>
        <p:spPr>
          <a:xfrm rot="16200000" flipH="1">
            <a:off x="2997994" y="2301081"/>
            <a:ext cx="1671638" cy="2155825"/>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32822" idx="2"/>
          </p:cNvCxnSpPr>
          <p:nvPr/>
        </p:nvCxnSpPr>
        <p:spPr>
          <a:xfrm rot="5400000">
            <a:off x="3836988" y="2432050"/>
            <a:ext cx="1670050" cy="18923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3000375" y="2574925"/>
            <a:ext cx="3613150" cy="16383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a:endCxn id="32805" idx="0"/>
          </p:cNvCxnSpPr>
          <p:nvPr/>
        </p:nvCxnSpPr>
        <p:spPr>
          <a:xfrm>
            <a:off x="4462463" y="2574925"/>
            <a:ext cx="2420937" cy="16398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10800000" flipV="1">
            <a:off x="1987550" y="2574925"/>
            <a:ext cx="3360738" cy="1639888"/>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32820" idx="3"/>
            <a:endCxn id="32821" idx="1"/>
          </p:cNvCxnSpPr>
          <p:nvPr/>
        </p:nvCxnSpPr>
        <p:spPr>
          <a:xfrm>
            <a:off x="3025775" y="2374900"/>
            <a:ext cx="896938"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a:endCxn id="32822" idx="1"/>
          </p:cNvCxnSpPr>
          <p:nvPr/>
        </p:nvCxnSpPr>
        <p:spPr>
          <a:xfrm flipV="1">
            <a:off x="4462463" y="2374900"/>
            <a:ext cx="885825" cy="158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7" name="Freeform 126"/>
          <p:cNvSpPr/>
          <p:nvPr/>
        </p:nvSpPr>
        <p:spPr>
          <a:xfrm>
            <a:off x="2755900" y="1930400"/>
            <a:ext cx="2882900" cy="274638"/>
          </a:xfrm>
          <a:custGeom>
            <a:avLst/>
            <a:gdLst>
              <a:gd name="connsiteX0" fmla="*/ 0 w 2882900"/>
              <a:gd name="connsiteY0" fmla="*/ 266700 h 266700"/>
              <a:gd name="connsiteX1" fmla="*/ 0 w 2882900"/>
              <a:gd name="connsiteY1" fmla="*/ 190500 h 266700"/>
              <a:gd name="connsiteX2" fmla="*/ 0 w 2882900"/>
              <a:gd name="connsiteY2" fmla="*/ 25400 h 266700"/>
              <a:gd name="connsiteX3" fmla="*/ 2882900 w 2882900"/>
              <a:gd name="connsiteY3" fmla="*/ 0 h 266700"/>
              <a:gd name="connsiteX4" fmla="*/ 2882900 w 2882900"/>
              <a:gd name="connsiteY4" fmla="*/ 25400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900" h="266700">
                <a:moveTo>
                  <a:pt x="0" y="266700"/>
                </a:moveTo>
                <a:lnTo>
                  <a:pt x="0" y="190500"/>
                </a:lnTo>
                <a:lnTo>
                  <a:pt x="0" y="25400"/>
                </a:lnTo>
                <a:lnTo>
                  <a:pt x="2882900" y="0"/>
                </a:lnTo>
                <a:lnTo>
                  <a:pt x="2882900" y="254000"/>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32838" name="TextBox 136"/>
          <p:cNvSpPr txBox="1">
            <a:spLocks noChangeArrowheads="1"/>
          </p:cNvSpPr>
          <p:nvPr/>
        </p:nvSpPr>
        <p:spPr bwMode="auto">
          <a:xfrm>
            <a:off x="6653213" y="5137150"/>
            <a:ext cx="1981200" cy="369888"/>
          </a:xfrm>
          <a:prstGeom prst="rect">
            <a:avLst/>
          </a:prstGeom>
          <a:noFill/>
          <a:ln w="9525">
            <a:noFill/>
            <a:miter lim="800000"/>
            <a:headEnd/>
            <a:tailEnd/>
          </a:ln>
        </p:spPr>
        <p:txBody>
          <a:bodyPr>
            <a:spAutoFit/>
          </a:bodyPr>
          <a:lstStyle/>
          <a:p>
            <a:r>
              <a:rPr lang="en-US" dirty="0">
                <a:latin typeface="Calibri" charset="0"/>
              </a:rPr>
              <a:t>= end station</a:t>
            </a:r>
          </a:p>
        </p:txBody>
      </p:sp>
    </p:spTree>
    <p:extLst>
      <p:ext uri="{BB962C8B-B14F-4D97-AF65-F5344CB8AC3E}">
        <p14:creationId xmlns:p14="http://schemas.microsoft.com/office/powerpoint/2010/main" val="11309720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bwMode="auto"/>
        <p:txBody>
          <a:bodyPr>
            <a:noAutofit/>
          </a:bodyPr>
          <a:lstStyle/>
          <a:p>
            <a:pPr eaLnBrk="1" hangingPunct="1">
              <a:defRPr/>
            </a:pPr>
            <a:r>
              <a:rPr lang="en-US" sz="4000" b="1" cap="none" dirty="0">
                <a:solidFill>
                  <a:srgbClr val="0000FF"/>
                </a:solidFill>
                <a:ea typeface="ＭＳ Ｐゴシック" charset="-128"/>
                <a:cs typeface="ＭＳ Ｐゴシック" charset="-128"/>
              </a:rPr>
              <a:t>Multi-</a:t>
            </a:r>
            <a:r>
              <a:rPr lang="en-US" sz="4000" b="1" cap="none" dirty="0" smtClean="0">
                <a:solidFill>
                  <a:srgbClr val="0000FF"/>
                </a:solidFill>
                <a:ea typeface="ＭＳ Ｐゴシック" charset="-128"/>
                <a:cs typeface="ＭＳ Ｐゴシック" charset="-128"/>
              </a:rPr>
              <a:t>Pathing</a:t>
            </a:r>
            <a:br>
              <a:rPr lang="en-US" sz="4000" b="1" cap="none" dirty="0" smtClean="0">
                <a:solidFill>
                  <a:srgbClr val="0000FF"/>
                </a:solidFill>
                <a:ea typeface="ＭＳ Ｐゴシック" charset="-128"/>
                <a:cs typeface="ＭＳ Ｐゴシック" charset="-128"/>
              </a:rPr>
            </a:br>
            <a:r>
              <a:rPr lang="en-US" sz="4000" b="1" cap="none" dirty="0" smtClean="0">
                <a:solidFill>
                  <a:srgbClr val="0000FF"/>
                </a:solidFill>
                <a:ea typeface="ＭＳ Ｐゴシック" charset="-128"/>
                <a:cs typeface="ＭＳ Ｐゴシック" charset="-128"/>
              </a:rPr>
              <a:t>(Multi-destination)</a:t>
            </a:r>
          </a:p>
        </p:txBody>
      </p:sp>
      <p:sp>
        <p:nvSpPr>
          <p:cNvPr id="32771"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32772" name="Slide Number Placeholder 3"/>
          <p:cNvSpPr>
            <a:spLocks noGrp="1"/>
          </p:cNvSpPr>
          <p:nvPr>
            <p:ph type="sldNum" sz="quarter" idx="12"/>
          </p:nvPr>
        </p:nvSpPr>
        <p:spPr bwMode="auto">
          <a:noFill/>
          <a:ln>
            <a:miter lim="800000"/>
            <a:headEnd/>
            <a:tailEnd/>
          </a:ln>
        </p:spPr>
        <p:txBody>
          <a:bodyPr/>
          <a:lstStyle/>
          <a:p>
            <a:fld id="{D6F0961B-6DDE-4EBA-996A-4C07EE8A76E8}" type="slidenum">
              <a:rPr lang="en-US"/>
              <a:pPr/>
              <a:t>16</a:t>
            </a:fld>
            <a:endParaRPr lang="en-US" dirty="0"/>
          </a:p>
        </p:txBody>
      </p:sp>
      <p:sp>
        <p:nvSpPr>
          <p:cNvPr id="32773" name="TextBox 63"/>
          <p:cNvSpPr txBox="1">
            <a:spLocks noChangeArrowheads="1"/>
          </p:cNvSpPr>
          <p:nvPr/>
        </p:nvSpPr>
        <p:spPr bwMode="auto">
          <a:xfrm>
            <a:off x="542924" y="5352872"/>
            <a:ext cx="7586664" cy="1200328"/>
          </a:xfrm>
          <a:prstGeom prst="rect">
            <a:avLst/>
          </a:prstGeom>
          <a:noFill/>
          <a:ln w="9525">
            <a:noFill/>
            <a:miter lim="800000"/>
            <a:headEnd/>
            <a:tailEnd/>
          </a:ln>
        </p:spPr>
        <p:txBody>
          <a:bodyPr wrap="square">
            <a:spAutoFit/>
          </a:bodyPr>
          <a:lstStyle/>
          <a:p>
            <a:r>
              <a:rPr lang="en-US" sz="2400" dirty="0" smtClean="0">
                <a:latin typeface="Century Schoolbook" charset="0"/>
              </a:rPr>
              <a:t>Spanning tree yields a single bi-directional tree for flooding multi-destination frames limiting bandwidth</a:t>
            </a:r>
            <a:endParaRPr lang="en-US" sz="2400" dirty="0">
              <a:latin typeface="Century Schoolbook" charset="0"/>
            </a:endParaRPr>
          </a:p>
        </p:txBody>
      </p:sp>
      <p:sp>
        <p:nvSpPr>
          <p:cNvPr id="32774" name="Footer Placeholder 63"/>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cxnSp>
        <p:nvCxnSpPr>
          <p:cNvPr id="65" name="Straight Connector 64"/>
          <p:cNvCxnSpPr>
            <a:cxnSpLocks noChangeShapeType="1"/>
          </p:cNvCxnSpPr>
          <p:nvPr/>
        </p:nvCxnSpPr>
        <p:spPr bwMode="auto">
          <a:xfrm rot="10800000" flipV="1">
            <a:off x="5403850" y="4225925"/>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66" name="Straight Connector 65"/>
          <p:cNvCxnSpPr>
            <a:cxnSpLocks noChangeShapeType="1"/>
          </p:cNvCxnSpPr>
          <p:nvPr/>
        </p:nvCxnSpPr>
        <p:spPr bwMode="auto">
          <a:xfrm rot="5400000" flipH="1" flipV="1">
            <a:off x="5010944" y="4583906"/>
            <a:ext cx="312738"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67" name="Oval 66"/>
          <p:cNvSpPr>
            <a:spLocks noChangeArrowheads="1"/>
          </p:cNvSpPr>
          <p:nvPr/>
        </p:nvSpPr>
        <p:spPr bwMode="auto">
          <a:xfrm>
            <a:off x="5059363" y="4719637"/>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68" name="Straight Connector 67"/>
          <p:cNvCxnSpPr>
            <a:cxnSpLocks noChangeShapeType="1"/>
          </p:cNvCxnSpPr>
          <p:nvPr/>
        </p:nvCxnSpPr>
        <p:spPr bwMode="auto">
          <a:xfrm rot="10800000" flipV="1">
            <a:off x="4600575" y="4375150"/>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69" name="Oval 68"/>
          <p:cNvSpPr>
            <a:spLocks noChangeArrowheads="1"/>
          </p:cNvSpPr>
          <p:nvPr/>
        </p:nvSpPr>
        <p:spPr bwMode="auto">
          <a:xfrm>
            <a:off x="4491038" y="4511675"/>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70" name="Straight Connector 69"/>
          <p:cNvCxnSpPr>
            <a:cxnSpLocks noChangeShapeType="1"/>
          </p:cNvCxnSpPr>
          <p:nvPr/>
        </p:nvCxnSpPr>
        <p:spPr bwMode="auto">
          <a:xfrm rot="16200000" flipV="1">
            <a:off x="5426869" y="4434681"/>
            <a:ext cx="171450" cy="157162"/>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71" name="Oval 70"/>
          <p:cNvSpPr>
            <a:spLocks noChangeArrowheads="1"/>
          </p:cNvSpPr>
          <p:nvPr/>
        </p:nvSpPr>
        <p:spPr bwMode="auto">
          <a:xfrm>
            <a:off x="5559425" y="4564062"/>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72" name="Oval 71"/>
          <p:cNvSpPr>
            <a:spLocks noChangeArrowheads="1"/>
          </p:cNvSpPr>
          <p:nvPr/>
        </p:nvSpPr>
        <p:spPr bwMode="auto">
          <a:xfrm>
            <a:off x="6067425" y="5084762"/>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783" name="TextBox 45"/>
          <p:cNvSpPr txBox="1">
            <a:spLocks noChangeArrowheads="1"/>
          </p:cNvSpPr>
          <p:nvPr/>
        </p:nvSpPr>
        <p:spPr bwMode="auto">
          <a:xfrm>
            <a:off x="4894263" y="4041775"/>
            <a:ext cx="539750" cy="338137"/>
          </a:xfrm>
          <a:prstGeom prst="rect">
            <a:avLst/>
          </a:prstGeom>
          <a:solidFill>
            <a:srgbClr val="FFFFFF"/>
          </a:solidFill>
          <a:ln w="28575">
            <a:solidFill>
              <a:schemeClr val="tx1"/>
            </a:solidFill>
            <a:round/>
            <a:headEnd/>
            <a:tailEnd/>
          </a:ln>
        </p:spPr>
        <p:txBody>
          <a:bodyPr>
            <a:spAutoFit/>
          </a:bodyPr>
          <a:lstStyle/>
          <a:p>
            <a:pPr algn="ctr"/>
            <a:r>
              <a:rPr lang="en-US" sz="1600" b="1" dirty="0" smtClean="0">
                <a:latin typeface="Calibri" charset="0"/>
              </a:rPr>
              <a:t>B3</a:t>
            </a:r>
            <a:endParaRPr lang="en-US" sz="1600" b="1" dirty="0">
              <a:latin typeface="Calibri" charset="0"/>
            </a:endParaRPr>
          </a:p>
        </p:txBody>
      </p:sp>
      <p:sp>
        <p:nvSpPr>
          <p:cNvPr id="74" name="Oval 73"/>
          <p:cNvSpPr>
            <a:spLocks noChangeArrowheads="1"/>
          </p:cNvSpPr>
          <p:nvPr/>
        </p:nvSpPr>
        <p:spPr bwMode="auto">
          <a:xfrm>
            <a:off x="5715000" y="411162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75" name="Straight Connector 74"/>
          <p:cNvCxnSpPr>
            <a:cxnSpLocks noChangeShapeType="1"/>
          </p:cNvCxnSpPr>
          <p:nvPr/>
        </p:nvCxnSpPr>
        <p:spPr bwMode="auto">
          <a:xfrm rot="10800000" flipV="1">
            <a:off x="4600575" y="4225925"/>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76" name="Oval 75"/>
          <p:cNvSpPr>
            <a:spLocks noChangeArrowheads="1"/>
          </p:cNvSpPr>
          <p:nvPr/>
        </p:nvSpPr>
        <p:spPr bwMode="auto">
          <a:xfrm>
            <a:off x="4383088" y="40894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77" name="Straight Connector 76"/>
          <p:cNvCxnSpPr>
            <a:cxnSpLocks noChangeShapeType="1"/>
          </p:cNvCxnSpPr>
          <p:nvPr/>
        </p:nvCxnSpPr>
        <p:spPr bwMode="auto">
          <a:xfrm rot="10800000" flipV="1">
            <a:off x="3695700" y="4225925"/>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78" name="Straight Connector 77"/>
          <p:cNvCxnSpPr>
            <a:cxnSpLocks noChangeShapeType="1"/>
          </p:cNvCxnSpPr>
          <p:nvPr/>
        </p:nvCxnSpPr>
        <p:spPr bwMode="auto">
          <a:xfrm rot="5400000" flipH="1" flipV="1">
            <a:off x="3302000" y="4583113"/>
            <a:ext cx="314325"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79" name="Oval 78"/>
          <p:cNvSpPr>
            <a:spLocks noChangeArrowheads="1"/>
          </p:cNvSpPr>
          <p:nvPr/>
        </p:nvSpPr>
        <p:spPr bwMode="auto">
          <a:xfrm>
            <a:off x="3351213" y="471805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0" name="Straight Connector 79"/>
          <p:cNvCxnSpPr>
            <a:cxnSpLocks noChangeShapeType="1"/>
          </p:cNvCxnSpPr>
          <p:nvPr/>
        </p:nvCxnSpPr>
        <p:spPr bwMode="auto">
          <a:xfrm rot="10800000" flipV="1">
            <a:off x="2892425" y="4375150"/>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81" name="Oval 80"/>
          <p:cNvSpPr>
            <a:spLocks noChangeArrowheads="1"/>
          </p:cNvSpPr>
          <p:nvPr/>
        </p:nvSpPr>
        <p:spPr bwMode="auto">
          <a:xfrm>
            <a:off x="2782888" y="4511675"/>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2" name="Straight Connector 81"/>
          <p:cNvCxnSpPr>
            <a:cxnSpLocks noChangeShapeType="1"/>
          </p:cNvCxnSpPr>
          <p:nvPr/>
        </p:nvCxnSpPr>
        <p:spPr bwMode="auto">
          <a:xfrm rot="16200000" flipV="1">
            <a:off x="3718719" y="4433094"/>
            <a:ext cx="171450" cy="157162"/>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83" name="Oval 82"/>
          <p:cNvSpPr>
            <a:spLocks noChangeArrowheads="1"/>
          </p:cNvSpPr>
          <p:nvPr/>
        </p:nvSpPr>
        <p:spPr bwMode="auto">
          <a:xfrm>
            <a:off x="3851275" y="456247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794" name="TextBox 45"/>
          <p:cNvSpPr txBox="1">
            <a:spLocks noChangeArrowheads="1"/>
          </p:cNvSpPr>
          <p:nvPr/>
        </p:nvSpPr>
        <p:spPr bwMode="auto">
          <a:xfrm>
            <a:off x="3186113" y="4041775"/>
            <a:ext cx="539750" cy="338137"/>
          </a:xfrm>
          <a:prstGeom prst="rect">
            <a:avLst/>
          </a:prstGeom>
          <a:solidFill>
            <a:srgbClr val="FFFFFF"/>
          </a:solidFill>
          <a:ln w="28575">
            <a:solidFill>
              <a:schemeClr val="tx1"/>
            </a:solidFill>
            <a:round/>
            <a:headEnd/>
            <a:tailEnd/>
          </a:ln>
        </p:spPr>
        <p:txBody>
          <a:bodyPr>
            <a:spAutoFit/>
          </a:bodyPr>
          <a:lstStyle/>
          <a:p>
            <a:pPr algn="ctr"/>
            <a:r>
              <a:rPr lang="en-US" sz="1600" b="1" dirty="0" smtClean="0">
                <a:latin typeface="Calibri" charset="0"/>
              </a:rPr>
              <a:t>B2</a:t>
            </a:r>
            <a:endParaRPr lang="en-US" sz="1600" b="1" dirty="0">
              <a:latin typeface="Calibri" charset="0"/>
            </a:endParaRPr>
          </a:p>
        </p:txBody>
      </p:sp>
      <p:sp>
        <p:nvSpPr>
          <p:cNvPr id="85" name="Oval 84"/>
          <p:cNvSpPr>
            <a:spLocks noChangeArrowheads="1"/>
          </p:cNvSpPr>
          <p:nvPr/>
        </p:nvSpPr>
        <p:spPr bwMode="auto">
          <a:xfrm>
            <a:off x="4006850" y="411162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6" name="Straight Connector 85"/>
          <p:cNvCxnSpPr>
            <a:cxnSpLocks noChangeShapeType="1"/>
          </p:cNvCxnSpPr>
          <p:nvPr/>
        </p:nvCxnSpPr>
        <p:spPr bwMode="auto">
          <a:xfrm rot="10800000" flipV="1">
            <a:off x="2892425" y="4225925"/>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87" name="Oval 86"/>
          <p:cNvSpPr>
            <a:spLocks noChangeArrowheads="1"/>
          </p:cNvSpPr>
          <p:nvPr/>
        </p:nvSpPr>
        <p:spPr bwMode="auto">
          <a:xfrm>
            <a:off x="2674938" y="40894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8" name="Straight Connector 87"/>
          <p:cNvCxnSpPr>
            <a:cxnSpLocks noChangeShapeType="1"/>
          </p:cNvCxnSpPr>
          <p:nvPr/>
        </p:nvCxnSpPr>
        <p:spPr bwMode="auto">
          <a:xfrm rot="10800000" flipV="1">
            <a:off x="7123113" y="4225925"/>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89" name="Straight Connector 88"/>
          <p:cNvCxnSpPr>
            <a:cxnSpLocks noChangeShapeType="1"/>
          </p:cNvCxnSpPr>
          <p:nvPr/>
        </p:nvCxnSpPr>
        <p:spPr bwMode="auto">
          <a:xfrm rot="5400000" flipH="1" flipV="1">
            <a:off x="6730206" y="4583906"/>
            <a:ext cx="312738"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90" name="Oval 89"/>
          <p:cNvSpPr>
            <a:spLocks noChangeArrowheads="1"/>
          </p:cNvSpPr>
          <p:nvPr/>
        </p:nvSpPr>
        <p:spPr bwMode="auto">
          <a:xfrm>
            <a:off x="6778625" y="4719637"/>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91" name="Straight Connector 90"/>
          <p:cNvCxnSpPr>
            <a:cxnSpLocks noChangeShapeType="1"/>
          </p:cNvCxnSpPr>
          <p:nvPr/>
        </p:nvCxnSpPr>
        <p:spPr bwMode="auto">
          <a:xfrm rot="10800000" flipV="1">
            <a:off x="6319838" y="4375150"/>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92" name="Oval 91"/>
          <p:cNvSpPr>
            <a:spLocks noChangeArrowheads="1"/>
          </p:cNvSpPr>
          <p:nvPr/>
        </p:nvSpPr>
        <p:spPr bwMode="auto">
          <a:xfrm>
            <a:off x="6210300" y="451167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93" name="Straight Connector 92"/>
          <p:cNvCxnSpPr>
            <a:cxnSpLocks noChangeShapeType="1"/>
          </p:cNvCxnSpPr>
          <p:nvPr/>
        </p:nvCxnSpPr>
        <p:spPr bwMode="auto">
          <a:xfrm rot="16200000" flipV="1">
            <a:off x="7146132" y="4434680"/>
            <a:ext cx="171450" cy="157163"/>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94" name="Oval 93"/>
          <p:cNvSpPr>
            <a:spLocks noChangeArrowheads="1"/>
          </p:cNvSpPr>
          <p:nvPr/>
        </p:nvSpPr>
        <p:spPr bwMode="auto">
          <a:xfrm>
            <a:off x="7278688" y="4564062"/>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805" name="TextBox 45"/>
          <p:cNvSpPr txBox="1">
            <a:spLocks noChangeArrowheads="1"/>
          </p:cNvSpPr>
          <p:nvPr/>
        </p:nvSpPr>
        <p:spPr bwMode="auto">
          <a:xfrm>
            <a:off x="6613525" y="4041775"/>
            <a:ext cx="539750" cy="338137"/>
          </a:xfrm>
          <a:prstGeom prst="rect">
            <a:avLst/>
          </a:prstGeom>
          <a:solidFill>
            <a:srgbClr val="FFFFFF"/>
          </a:solidFill>
          <a:ln w="28575">
            <a:solidFill>
              <a:schemeClr val="tx1"/>
            </a:solidFill>
            <a:round/>
            <a:headEnd/>
            <a:tailEnd/>
          </a:ln>
        </p:spPr>
        <p:txBody>
          <a:bodyPr>
            <a:spAutoFit/>
          </a:bodyPr>
          <a:lstStyle/>
          <a:p>
            <a:pPr algn="ctr"/>
            <a:r>
              <a:rPr lang="en-US" sz="1600" b="1" dirty="0" smtClean="0">
                <a:latin typeface="Calibri" charset="0"/>
              </a:rPr>
              <a:t>B4</a:t>
            </a:r>
            <a:endParaRPr lang="en-US" sz="1600" b="1" dirty="0">
              <a:latin typeface="Calibri" charset="0"/>
            </a:endParaRPr>
          </a:p>
        </p:txBody>
      </p:sp>
      <p:sp>
        <p:nvSpPr>
          <p:cNvPr id="96" name="Oval 95"/>
          <p:cNvSpPr>
            <a:spLocks noChangeArrowheads="1"/>
          </p:cNvSpPr>
          <p:nvPr/>
        </p:nvSpPr>
        <p:spPr bwMode="auto">
          <a:xfrm>
            <a:off x="7434263" y="4111625"/>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97" name="Straight Connector 96"/>
          <p:cNvCxnSpPr>
            <a:cxnSpLocks noChangeShapeType="1"/>
          </p:cNvCxnSpPr>
          <p:nvPr/>
        </p:nvCxnSpPr>
        <p:spPr bwMode="auto">
          <a:xfrm rot="10800000" flipV="1">
            <a:off x="6319838" y="4225925"/>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98" name="Oval 97"/>
          <p:cNvSpPr>
            <a:spLocks noChangeArrowheads="1"/>
          </p:cNvSpPr>
          <p:nvPr/>
        </p:nvSpPr>
        <p:spPr bwMode="auto">
          <a:xfrm>
            <a:off x="6102350" y="40894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99" name="Straight Connector 98"/>
          <p:cNvCxnSpPr>
            <a:cxnSpLocks noChangeShapeType="1"/>
          </p:cNvCxnSpPr>
          <p:nvPr/>
        </p:nvCxnSpPr>
        <p:spPr bwMode="auto">
          <a:xfrm rot="10800000" flipV="1">
            <a:off x="1957388" y="4240212"/>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100" name="Straight Connector 99"/>
          <p:cNvCxnSpPr>
            <a:cxnSpLocks noChangeShapeType="1"/>
          </p:cNvCxnSpPr>
          <p:nvPr/>
        </p:nvCxnSpPr>
        <p:spPr bwMode="auto">
          <a:xfrm rot="5400000" flipH="1" flipV="1">
            <a:off x="1564481" y="4598194"/>
            <a:ext cx="312737"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01" name="Oval 100"/>
          <p:cNvSpPr>
            <a:spLocks noChangeArrowheads="1"/>
          </p:cNvSpPr>
          <p:nvPr/>
        </p:nvSpPr>
        <p:spPr bwMode="auto">
          <a:xfrm>
            <a:off x="1612900" y="473392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2" name="Straight Connector 101"/>
          <p:cNvCxnSpPr>
            <a:cxnSpLocks noChangeShapeType="1"/>
          </p:cNvCxnSpPr>
          <p:nvPr/>
        </p:nvCxnSpPr>
        <p:spPr bwMode="auto">
          <a:xfrm rot="10800000" flipV="1">
            <a:off x="1154113" y="4389437"/>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03" name="Oval 102"/>
          <p:cNvSpPr>
            <a:spLocks noChangeArrowheads="1"/>
          </p:cNvSpPr>
          <p:nvPr/>
        </p:nvSpPr>
        <p:spPr bwMode="auto">
          <a:xfrm>
            <a:off x="1044575" y="4525962"/>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4" name="Straight Connector 103"/>
          <p:cNvCxnSpPr>
            <a:cxnSpLocks noChangeShapeType="1"/>
          </p:cNvCxnSpPr>
          <p:nvPr/>
        </p:nvCxnSpPr>
        <p:spPr bwMode="auto">
          <a:xfrm rot="16200000" flipV="1">
            <a:off x="1980407" y="4448968"/>
            <a:ext cx="171450" cy="157163"/>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05" name="Oval 104"/>
          <p:cNvSpPr>
            <a:spLocks noChangeArrowheads="1"/>
          </p:cNvSpPr>
          <p:nvPr/>
        </p:nvSpPr>
        <p:spPr bwMode="auto">
          <a:xfrm>
            <a:off x="2112963" y="457835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816" name="TextBox 45"/>
          <p:cNvSpPr txBox="1">
            <a:spLocks noChangeArrowheads="1"/>
          </p:cNvSpPr>
          <p:nvPr/>
        </p:nvSpPr>
        <p:spPr bwMode="auto">
          <a:xfrm>
            <a:off x="1447800" y="4056062"/>
            <a:ext cx="539750" cy="339725"/>
          </a:xfrm>
          <a:prstGeom prst="rect">
            <a:avLst/>
          </a:prstGeom>
          <a:solidFill>
            <a:srgbClr val="FFFFFF"/>
          </a:solidFill>
          <a:ln w="28575">
            <a:solidFill>
              <a:schemeClr val="tx1"/>
            </a:solidFill>
            <a:round/>
            <a:headEnd/>
            <a:tailEnd/>
          </a:ln>
        </p:spPr>
        <p:txBody>
          <a:bodyPr>
            <a:spAutoFit/>
          </a:bodyPr>
          <a:lstStyle/>
          <a:p>
            <a:pPr algn="ctr"/>
            <a:r>
              <a:rPr lang="en-US" sz="1600" b="1" dirty="0" smtClean="0">
                <a:latin typeface="Calibri" charset="0"/>
              </a:rPr>
              <a:t>B1</a:t>
            </a:r>
            <a:endParaRPr lang="en-US" sz="1600" b="1" dirty="0">
              <a:latin typeface="Calibri" charset="0"/>
            </a:endParaRPr>
          </a:p>
        </p:txBody>
      </p:sp>
      <p:sp>
        <p:nvSpPr>
          <p:cNvPr id="107" name="Oval 106"/>
          <p:cNvSpPr>
            <a:spLocks noChangeArrowheads="1"/>
          </p:cNvSpPr>
          <p:nvPr/>
        </p:nvSpPr>
        <p:spPr bwMode="auto">
          <a:xfrm>
            <a:off x="2268538" y="4125912"/>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8" name="Straight Connector 107"/>
          <p:cNvCxnSpPr>
            <a:cxnSpLocks noChangeShapeType="1"/>
          </p:cNvCxnSpPr>
          <p:nvPr/>
        </p:nvCxnSpPr>
        <p:spPr bwMode="auto">
          <a:xfrm rot="10800000" flipV="1">
            <a:off x="1154113" y="4240212"/>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09" name="Oval 108"/>
          <p:cNvSpPr>
            <a:spLocks noChangeArrowheads="1"/>
          </p:cNvSpPr>
          <p:nvPr/>
        </p:nvSpPr>
        <p:spPr bwMode="auto">
          <a:xfrm>
            <a:off x="936625" y="4103687"/>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820" name="TextBox 45"/>
          <p:cNvSpPr txBox="1">
            <a:spLocks noChangeArrowheads="1"/>
          </p:cNvSpPr>
          <p:nvPr/>
        </p:nvSpPr>
        <p:spPr bwMode="auto">
          <a:xfrm>
            <a:off x="2486025" y="2032000"/>
            <a:ext cx="539750" cy="338137"/>
          </a:xfrm>
          <a:prstGeom prst="rect">
            <a:avLst/>
          </a:prstGeom>
          <a:solidFill>
            <a:srgbClr val="FFFFFF"/>
          </a:solidFill>
          <a:ln w="28575">
            <a:solidFill>
              <a:schemeClr val="tx1"/>
            </a:solidFill>
            <a:round/>
            <a:headEnd/>
            <a:tailEnd/>
          </a:ln>
        </p:spPr>
        <p:txBody>
          <a:bodyPr>
            <a:spAutoFit/>
          </a:bodyPr>
          <a:lstStyle/>
          <a:p>
            <a:pPr algn="ctr"/>
            <a:r>
              <a:rPr lang="en-US" sz="1600" b="1" dirty="0" smtClean="0">
                <a:latin typeface="Calibri" charset="0"/>
              </a:rPr>
              <a:t>B5</a:t>
            </a:r>
            <a:endParaRPr lang="en-US" sz="1600" b="1" dirty="0">
              <a:latin typeface="Calibri" charset="0"/>
            </a:endParaRPr>
          </a:p>
        </p:txBody>
      </p:sp>
      <p:sp>
        <p:nvSpPr>
          <p:cNvPr id="32821" name="TextBox 45"/>
          <p:cNvSpPr txBox="1">
            <a:spLocks noChangeArrowheads="1"/>
          </p:cNvSpPr>
          <p:nvPr/>
        </p:nvSpPr>
        <p:spPr bwMode="auto">
          <a:xfrm>
            <a:off x="3922713" y="2032000"/>
            <a:ext cx="539750" cy="338137"/>
          </a:xfrm>
          <a:prstGeom prst="rect">
            <a:avLst/>
          </a:prstGeom>
          <a:solidFill>
            <a:srgbClr val="FF0000"/>
          </a:solidFill>
          <a:ln w="28575">
            <a:solidFill>
              <a:schemeClr val="tx1"/>
            </a:solidFill>
            <a:round/>
            <a:headEnd/>
            <a:tailEnd/>
          </a:ln>
        </p:spPr>
        <p:txBody>
          <a:bodyPr>
            <a:spAutoFit/>
          </a:bodyPr>
          <a:lstStyle/>
          <a:p>
            <a:pPr algn="ctr"/>
            <a:r>
              <a:rPr lang="en-US" sz="1600" b="1" dirty="0" smtClean="0">
                <a:solidFill>
                  <a:srgbClr val="FFFFFF"/>
                </a:solidFill>
                <a:latin typeface="Calibri" charset="0"/>
              </a:rPr>
              <a:t>B6</a:t>
            </a:r>
            <a:endParaRPr lang="en-US" sz="1600" b="1" dirty="0">
              <a:solidFill>
                <a:srgbClr val="FFFFFF"/>
              </a:solidFill>
              <a:latin typeface="Calibri" charset="0"/>
            </a:endParaRPr>
          </a:p>
        </p:txBody>
      </p:sp>
      <p:sp>
        <p:nvSpPr>
          <p:cNvPr id="32822" name="TextBox 45"/>
          <p:cNvSpPr txBox="1">
            <a:spLocks noChangeArrowheads="1"/>
          </p:cNvSpPr>
          <p:nvPr/>
        </p:nvSpPr>
        <p:spPr bwMode="auto">
          <a:xfrm>
            <a:off x="5348288" y="2032000"/>
            <a:ext cx="539750" cy="338137"/>
          </a:xfrm>
          <a:prstGeom prst="rect">
            <a:avLst/>
          </a:prstGeom>
          <a:solidFill>
            <a:srgbClr val="FFFFFF"/>
          </a:solidFill>
          <a:ln w="28575">
            <a:solidFill>
              <a:schemeClr val="tx1"/>
            </a:solidFill>
            <a:round/>
            <a:headEnd/>
            <a:tailEnd/>
          </a:ln>
        </p:spPr>
        <p:txBody>
          <a:bodyPr>
            <a:spAutoFit/>
          </a:bodyPr>
          <a:lstStyle/>
          <a:p>
            <a:pPr algn="ctr"/>
            <a:r>
              <a:rPr lang="en-US" sz="1600" b="1" dirty="0" smtClean="0">
                <a:latin typeface="Calibri" charset="0"/>
              </a:rPr>
              <a:t>B7</a:t>
            </a:r>
            <a:endParaRPr lang="en-US" sz="1600" b="1" dirty="0">
              <a:latin typeface="Calibri" charset="0"/>
            </a:endParaRPr>
          </a:p>
        </p:txBody>
      </p:sp>
      <p:cxnSp>
        <p:nvCxnSpPr>
          <p:cNvPr id="113" name="Straight Connector 112"/>
          <p:cNvCxnSpPr/>
          <p:nvPr/>
        </p:nvCxnSpPr>
        <p:spPr>
          <a:xfrm rot="5400000">
            <a:off x="1155700" y="2711450"/>
            <a:ext cx="1639888" cy="1020762"/>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32820" idx="2"/>
          </p:cNvCxnSpPr>
          <p:nvPr/>
        </p:nvCxnSpPr>
        <p:spPr>
          <a:xfrm rot="16200000" flipH="1">
            <a:off x="2143919" y="2982118"/>
            <a:ext cx="1671638" cy="4476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6200000" flipH="1">
            <a:off x="5701507" y="2588418"/>
            <a:ext cx="1638300" cy="126523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32822" idx="2"/>
          </p:cNvCxnSpPr>
          <p:nvPr/>
        </p:nvCxnSpPr>
        <p:spPr>
          <a:xfrm rot="5400000">
            <a:off x="4691063" y="3113087"/>
            <a:ext cx="1670050" cy="184150"/>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a:endCxn id="32816" idx="0"/>
          </p:cNvCxnSpPr>
          <p:nvPr/>
        </p:nvCxnSpPr>
        <p:spPr>
          <a:xfrm rot="10800000" flipV="1">
            <a:off x="1717675" y="2401887"/>
            <a:ext cx="2205038" cy="1654175"/>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a:stCxn id="32821" idx="2"/>
            <a:endCxn id="32794" idx="0"/>
          </p:cNvCxnSpPr>
          <p:nvPr/>
        </p:nvCxnSpPr>
        <p:spPr>
          <a:xfrm rot="5400000">
            <a:off x="2988469" y="2837656"/>
            <a:ext cx="1671638" cy="736600"/>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32821" idx="2"/>
            <a:endCxn id="32783" idx="0"/>
          </p:cNvCxnSpPr>
          <p:nvPr/>
        </p:nvCxnSpPr>
        <p:spPr>
          <a:xfrm rot="16200000" flipH="1">
            <a:off x="3842544" y="2720181"/>
            <a:ext cx="1671638" cy="971550"/>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32820" idx="2"/>
          </p:cNvCxnSpPr>
          <p:nvPr/>
        </p:nvCxnSpPr>
        <p:spPr>
          <a:xfrm rot="16200000" flipH="1">
            <a:off x="2997994" y="2128043"/>
            <a:ext cx="1671638" cy="2155825"/>
          </a:xfrm>
          <a:prstGeom prst="line">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32822" idx="2"/>
          </p:cNvCxnSpPr>
          <p:nvPr/>
        </p:nvCxnSpPr>
        <p:spPr>
          <a:xfrm rot="5400000">
            <a:off x="3836988" y="2259012"/>
            <a:ext cx="1670050" cy="18923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3000375" y="2401887"/>
            <a:ext cx="3613150" cy="16383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a:endCxn id="32805" idx="0"/>
          </p:cNvCxnSpPr>
          <p:nvPr/>
        </p:nvCxnSpPr>
        <p:spPr>
          <a:xfrm>
            <a:off x="4462463" y="2401887"/>
            <a:ext cx="2420937" cy="1639888"/>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10800000" flipV="1">
            <a:off x="1987550" y="2401887"/>
            <a:ext cx="3360738" cy="1639888"/>
          </a:xfrm>
          <a:prstGeom prst="line">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32820" idx="3"/>
            <a:endCxn id="32821" idx="1"/>
          </p:cNvCxnSpPr>
          <p:nvPr/>
        </p:nvCxnSpPr>
        <p:spPr>
          <a:xfrm>
            <a:off x="3025775" y="2201862"/>
            <a:ext cx="896938" cy="1588"/>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a:endCxn id="32822" idx="1"/>
          </p:cNvCxnSpPr>
          <p:nvPr/>
        </p:nvCxnSpPr>
        <p:spPr>
          <a:xfrm flipV="1">
            <a:off x="4462463" y="2201862"/>
            <a:ext cx="885825" cy="15875"/>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7" name="Freeform 126"/>
          <p:cNvSpPr/>
          <p:nvPr/>
        </p:nvSpPr>
        <p:spPr>
          <a:xfrm>
            <a:off x="2755900" y="1757362"/>
            <a:ext cx="2882900" cy="274638"/>
          </a:xfrm>
          <a:custGeom>
            <a:avLst/>
            <a:gdLst>
              <a:gd name="connsiteX0" fmla="*/ 0 w 2882900"/>
              <a:gd name="connsiteY0" fmla="*/ 266700 h 266700"/>
              <a:gd name="connsiteX1" fmla="*/ 0 w 2882900"/>
              <a:gd name="connsiteY1" fmla="*/ 190500 h 266700"/>
              <a:gd name="connsiteX2" fmla="*/ 0 w 2882900"/>
              <a:gd name="connsiteY2" fmla="*/ 25400 h 266700"/>
              <a:gd name="connsiteX3" fmla="*/ 2882900 w 2882900"/>
              <a:gd name="connsiteY3" fmla="*/ 0 h 266700"/>
              <a:gd name="connsiteX4" fmla="*/ 2882900 w 2882900"/>
              <a:gd name="connsiteY4" fmla="*/ 25400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900" h="266700">
                <a:moveTo>
                  <a:pt x="0" y="266700"/>
                </a:moveTo>
                <a:lnTo>
                  <a:pt x="0" y="190500"/>
                </a:lnTo>
                <a:lnTo>
                  <a:pt x="0" y="25400"/>
                </a:lnTo>
                <a:lnTo>
                  <a:pt x="2882900" y="0"/>
                </a:lnTo>
                <a:lnTo>
                  <a:pt x="2882900" y="254000"/>
                </a:lnTo>
              </a:path>
            </a:pathLst>
          </a:cu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32838" name="TextBox 136"/>
          <p:cNvSpPr txBox="1">
            <a:spLocks noChangeArrowheads="1"/>
          </p:cNvSpPr>
          <p:nvPr/>
        </p:nvSpPr>
        <p:spPr bwMode="auto">
          <a:xfrm>
            <a:off x="6324600" y="4964112"/>
            <a:ext cx="1981200" cy="369888"/>
          </a:xfrm>
          <a:prstGeom prst="rect">
            <a:avLst/>
          </a:prstGeom>
          <a:noFill/>
          <a:ln w="9525">
            <a:noFill/>
            <a:miter lim="800000"/>
            <a:headEnd/>
            <a:tailEnd/>
          </a:ln>
        </p:spPr>
        <p:txBody>
          <a:bodyPr>
            <a:spAutoFit/>
          </a:bodyPr>
          <a:lstStyle/>
          <a:p>
            <a:r>
              <a:rPr lang="en-US" dirty="0">
                <a:latin typeface="Calibri" charset="0"/>
              </a:rPr>
              <a:t>= end station</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bwMode="auto"/>
        <p:txBody>
          <a:bodyPr>
            <a:noAutofit/>
          </a:bodyPr>
          <a:lstStyle/>
          <a:p>
            <a:pPr eaLnBrk="1" hangingPunct="1">
              <a:defRPr/>
            </a:pPr>
            <a:r>
              <a:rPr lang="en-US" sz="4000" b="1" cap="none" dirty="0">
                <a:solidFill>
                  <a:srgbClr val="0000FF"/>
                </a:solidFill>
                <a:ea typeface="ＭＳ Ｐゴシック" charset="-128"/>
                <a:cs typeface="ＭＳ Ｐゴシック" charset="-128"/>
              </a:rPr>
              <a:t>Multi-Pathing</a:t>
            </a:r>
            <a:br>
              <a:rPr lang="en-US" sz="4000" b="1" cap="none" dirty="0">
                <a:solidFill>
                  <a:srgbClr val="0000FF"/>
                </a:solidFill>
                <a:ea typeface="ＭＳ Ｐゴシック" charset="-128"/>
                <a:cs typeface="ＭＳ Ｐゴシック" charset="-128"/>
              </a:rPr>
            </a:br>
            <a:r>
              <a:rPr lang="en-US" sz="4000" b="1" cap="none" dirty="0">
                <a:solidFill>
                  <a:srgbClr val="0000FF"/>
                </a:solidFill>
                <a:ea typeface="ＭＳ Ｐゴシック" charset="-128"/>
                <a:cs typeface="ＭＳ Ｐゴシック" charset="-128"/>
              </a:rPr>
              <a:t>(Multi-destination)</a:t>
            </a:r>
            <a:endParaRPr lang="en-US" sz="4000" cap="none" dirty="0" smtClean="0">
              <a:solidFill>
                <a:srgbClr val="0000FF"/>
              </a:solidFill>
              <a:ea typeface="ＭＳ Ｐゴシック" charset="-128"/>
              <a:cs typeface="ＭＳ Ｐゴシック" charset="-128"/>
            </a:endParaRPr>
          </a:p>
        </p:txBody>
      </p:sp>
      <p:sp>
        <p:nvSpPr>
          <p:cNvPr id="32771"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32772" name="Slide Number Placeholder 3"/>
          <p:cNvSpPr>
            <a:spLocks noGrp="1"/>
          </p:cNvSpPr>
          <p:nvPr>
            <p:ph type="sldNum" sz="quarter" idx="12"/>
          </p:nvPr>
        </p:nvSpPr>
        <p:spPr bwMode="auto">
          <a:noFill/>
          <a:ln>
            <a:miter lim="800000"/>
            <a:headEnd/>
            <a:tailEnd/>
          </a:ln>
        </p:spPr>
        <p:txBody>
          <a:bodyPr/>
          <a:lstStyle/>
          <a:p>
            <a:fld id="{D6F0961B-6DDE-4EBA-996A-4C07EE8A76E8}" type="slidenum">
              <a:rPr lang="en-US"/>
              <a:pPr/>
              <a:t>17</a:t>
            </a:fld>
            <a:endParaRPr lang="en-US" dirty="0"/>
          </a:p>
        </p:txBody>
      </p:sp>
      <p:sp>
        <p:nvSpPr>
          <p:cNvPr id="32773" name="TextBox 63"/>
          <p:cNvSpPr txBox="1">
            <a:spLocks noChangeArrowheads="1"/>
          </p:cNvSpPr>
          <p:nvPr/>
        </p:nvSpPr>
        <p:spPr bwMode="auto">
          <a:xfrm>
            <a:off x="542925" y="5387975"/>
            <a:ext cx="7586663" cy="1200328"/>
          </a:xfrm>
          <a:prstGeom prst="rect">
            <a:avLst/>
          </a:prstGeom>
          <a:noFill/>
          <a:ln w="9525">
            <a:noFill/>
            <a:miter lim="800000"/>
            <a:headEnd/>
            <a:tailEnd/>
          </a:ln>
        </p:spPr>
        <p:txBody>
          <a:bodyPr wrap="square">
            <a:spAutoFit/>
          </a:bodyPr>
          <a:lstStyle/>
          <a:p>
            <a:r>
              <a:rPr lang="en-US" sz="2400" dirty="0" smtClean="0">
                <a:latin typeface="Century Schoolbook" charset="0"/>
              </a:rPr>
              <a:t>RBridges support multiple distribution trees. The encapsulating RBridge chooses which to use. RB2 can split multi-destination traffic over three trees.</a:t>
            </a:r>
            <a:endParaRPr lang="en-US" sz="2400" dirty="0">
              <a:latin typeface="Century Schoolbook" charset="0"/>
            </a:endParaRPr>
          </a:p>
        </p:txBody>
      </p:sp>
      <p:sp>
        <p:nvSpPr>
          <p:cNvPr id="32774" name="Footer Placeholder 63"/>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cxnSp>
        <p:nvCxnSpPr>
          <p:cNvPr id="65" name="Straight Connector 64"/>
          <p:cNvCxnSpPr>
            <a:cxnSpLocks noChangeShapeType="1"/>
          </p:cNvCxnSpPr>
          <p:nvPr/>
        </p:nvCxnSpPr>
        <p:spPr bwMode="auto">
          <a:xfrm rot="10800000" flipV="1">
            <a:off x="5403850" y="42211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66" name="Straight Connector 65"/>
          <p:cNvCxnSpPr>
            <a:cxnSpLocks noChangeShapeType="1"/>
          </p:cNvCxnSpPr>
          <p:nvPr/>
        </p:nvCxnSpPr>
        <p:spPr bwMode="auto">
          <a:xfrm rot="5400000" flipH="1" flipV="1">
            <a:off x="5010944" y="4579144"/>
            <a:ext cx="312738"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67" name="Oval 66"/>
          <p:cNvSpPr>
            <a:spLocks noChangeArrowheads="1"/>
          </p:cNvSpPr>
          <p:nvPr/>
        </p:nvSpPr>
        <p:spPr bwMode="auto">
          <a:xfrm>
            <a:off x="5059363" y="4714875"/>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68" name="Straight Connector 67"/>
          <p:cNvCxnSpPr>
            <a:cxnSpLocks noChangeShapeType="1"/>
          </p:cNvCxnSpPr>
          <p:nvPr/>
        </p:nvCxnSpPr>
        <p:spPr bwMode="auto">
          <a:xfrm rot="10800000" flipV="1">
            <a:off x="4600575" y="4370388"/>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69" name="Oval 68"/>
          <p:cNvSpPr>
            <a:spLocks noChangeArrowheads="1"/>
          </p:cNvSpPr>
          <p:nvPr/>
        </p:nvSpPr>
        <p:spPr bwMode="auto">
          <a:xfrm>
            <a:off x="4491038" y="450691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70" name="Straight Connector 69"/>
          <p:cNvCxnSpPr>
            <a:cxnSpLocks noChangeShapeType="1"/>
          </p:cNvCxnSpPr>
          <p:nvPr/>
        </p:nvCxnSpPr>
        <p:spPr bwMode="auto">
          <a:xfrm rot="16200000" flipV="1">
            <a:off x="5426869" y="4429919"/>
            <a:ext cx="171450" cy="157162"/>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71" name="Oval 70"/>
          <p:cNvSpPr>
            <a:spLocks noChangeArrowheads="1"/>
          </p:cNvSpPr>
          <p:nvPr/>
        </p:nvSpPr>
        <p:spPr bwMode="auto">
          <a:xfrm>
            <a:off x="5559425" y="45593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72" name="Oval 71"/>
          <p:cNvSpPr>
            <a:spLocks noChangeArrowheads="1"/>
          </p:cNvSpPr>
          <p:nvPr/>
        </p:nvSpPr>
        <p:spPr bwMode="auto">
          <a:xfrm>
            <a:off x="6067425" y="50800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783" name="TextBox 45"/>
          <p:cNvSpPr txBox="1">
            <a:spLocks noChangeArrowheads="1"/>
          </p:cNvSpPr>
          <p:nvPr/>
        </p:nvSpPr>
        <p:spPr bwMode="auto">
          <a:xfrm>
            <a:off x="4894263" y="4037013"/>
            <a:ext cx="539750" cy="338554"/>
          </a:xfrm>
          <a:prstGeom prst="rect">
            <a:avLst/>
          </a:prstGeom>
          <a:solidFill>
            <a:srgbClr val="FFFFFF"/>
          </a:solidFill>
          <a:ln w="28575">
            <a:solidFill>
              <a:schemeClr val="tx1"/>
            </a:solidFill>
            <a:round/>
            <a:headEnd/>
            <a:tailEnd/>
          </a:ln>
        </p:spPr>
        <p:txBody>
          <a:bodyPr>
            <a:spAutoFit/>
          </a:bodyPr>
          <a:lstStyle/>
          <a:p>
            <a:pPr algn="ctr"/>
            <a:r>
              <a:rPr lang="en-US" sz="1600" b="1" dirty="0" smtClean="0">
                <a:latin typeface="Calibri" charset="0"/>
              </a:rPr>
              <a:t>RB3</a:t>
            </a:r>
            <a:endParaRPr lang="en-US" sz="1600" b="1" dirty="0">
              <a:latin typeface="Calibri" charset="0"/>
            </a:endParaRPr>
          </a:p>
        </p:txBody>
      </p:sp>
      <p:sp>
        <p:nvSpPr>
          <p:cNvPr id="74" name="Oval 73"/>
          <p:cNvSpPr>
            <a:spLocks noChangeArrowheads="1"/>
          </p:cNvSpPr>
          <p:nvPr/>
        </p:nvSpPr>
        <p:spPr bwMode="auto">
          <a:xfrm>
            <a:off x="5715000" y="410686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75" name="Straight Connector 74"/>
          <p:cNvCxnSpPr>
            <a:cxnSpLocks noChangeShapeType="1"/>
          </p:cNvCxnSpPr>
          <p:nvPr/>
        </p:nvCxnSpPr>
        <p:spPr bwMode="auto">
          <a:xfrm rot="10800000" flipV="1">
            <a:off x="4600575" y="42211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76" name="Oval 75"/>
          <p:cNvSpPr>
            <a:spLocks noChangeArrowheads="1"/>
          </p:cNvSpPr>
          <p:nvPr/>
        </p:nvSpPr>
        <p:spPr bwMode="auto">
          <a:xfrm>
            <a:off x="4383088" y="408463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77" name="Straight Connector 76"/>
          <p:cNvCxnSpPr>
            <a:cxnSpLocks noChangeShapeType="1"/>
          </p:cNvCxnSpPr>
          <p:nvPr/>
        </p:nvCxnSpPr>
        <p:spPr bwMode="auto">
          <a:xfrm rot="10800000" flipV="1">
            <a:off x="3695700" y="42211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78" name="Straight Connector 77"/>
          <p:cNvCxnSpPr>
            <a:cxnSpLocks noChangeShapeType="1"/>
          </p:cNvCxnSpPr>
          <p:nvPr/>
        </p:nvCxnSpPr>
        <p:spPr bwMode="auto">
          <a:xfrm rot="5400000" flipH="1" flipV="1">
            <a:off x="3302000" y="4578351"/>
            <a:ext cx="314325"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79" name="Oval 78"/>
          <p:cNvSpPr>
            <a:spLocks noChangeArrowheads="1"/>
          </p:cNvSpPr>
          <p:nvPr/>
        </p:nvSpPr>
        <p:spPr bwMode="auto">
          <a:xfrm>
            <a:off x="3351213" y="471328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0" name="Straight Connector 79"/>
          <p:cNvCxnSpPr>
            <a:cxnSpLocks noChangeShapeType="1"/>
          </p:cNvCxnSpPr>
          <p:nvPr/>
        </p:nvCxnSpPr>
        <p:spPr bwMode="auto">
          <a:xfrm rot="10800000" flipV="1">
            <a:off x="2892425" y="4370388"/>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81" name="Oval 80"/>
          <p:cNvSpPr>
            <a:spLocks noChangeArrowheads="1"/>
          </p:cNvSpPr>
          <p:nvPr/>
        </p:nvSpPr>
        <p:spPr bwMode="auto">
          <a:xfrm>
            <a:off x="2782888" y="450691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2" name="Straight Connector 81"/>
          <p:cNvCxnSpPr>
            <a:cxnSpLocks noChangeShapeType="1"/>
          </p:cNvCxnSpPr>
          <p:nvPr/>
        </p:nvCxnSpPr>
        <p:spPr bwMode="auto">
          <a:xfrm rot="16200000" flipV="1">
            <a:off x="3718719" y="4428332"/>
            <a:ext cx="171450" cy="157162"/>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83" name="Oval 82"/>
          <p:cNvSpPr>
            <a:spLocks noChangeArrowheads="1"/>
          </p:cNvSpPr>
          <p:nvPr/>
        </p:nvSpPr>
        <p:spPr bwMode="auto">
          <a:xfrm>
            <a:off x="3851275" y="455771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794" name="TextBox 45"/>
          <p:cNvSpPr txBox="1">
            <a:spLocks noChangeArrowheads="1"/>
          </p:cNvSpPr>
          <p:nvPr/>
        </p:nvSpPr>
        <p:spPr bwMode="auto">
          <a:xfrm>
            <a:off x="3186113" y="4037013"/>
            <a:ext cx="539750" cy="338137"/>
          </a:xfrm>
          <a:prstGeom prst="rect">
            <a:avLst/>
          </a:prstGeom>
          <a:pattFill prst="lgCheck">
            <a:fgClr>
              <a:srgbClr val="008000"/>
            </a:fgClr>
            <a:bgClr>
              <a:srgbClr val="0000FF"/>
            </a:bgClr>
          </a:pattFill>
          <a:ln w="28575">
            <a:solidFill>
              <a:srgbClr val="008000"/>
            </a:solidFill>
            <a:round/>
            <a:headEnd/>
            <a:tailEnd/>
          </a:ln>
        </p:spPr>
        <p:txBody>
          <a:bodyPr>
            <a:spAutoFit/>
          </a:bodyPr>
          <a:lstStyle/>
          <a:p>
            <a:pPr algn="ctr"/>
            <a:r>
              <a:rPr lang="en-US" sz="1600" b="1" dirty="0" smtClean="0">
                <a:solidFill>
                  <a:srgbClr val="FFFFFF"/>
                </a:solidFill>
                <a:latin typeface="Calibri" charset="0"/>
              </a:rPr>
              <a:t>RB2</a:t>
            </a:r>
            <a:endParaRPr lang="en-US" sz="1600" b="1" dirty="0">
              <a:solidFill>
                <a:srgbClr val="FFFFFF"/>
              </a:solidFill>
              <a:latin typeface="Calibri" charset="0"/>
            </a:endParaRPr>
          </a:p>
        </p:txBody>
      </p:sp>
      <p:sp>
        <p:nvSpPr>
          <p:cNvPr id="85" name="Oval 84"/>
          <p:cNvSpPr>
            <a:spLocks noChangeArrowheads="1"/>
          </p:cNvSpPr>
          <p:nvPr/>
        </p:nvSpPr>
        <p:spPr bwMode="auto">
          <a:xfrm>
            <a:off x="4006850" y="410686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6" name="Straight Connector 85"/>
          <p:cNvCxnSpPr>
            <a:cxnSpLocks noChangeShapeType="1"/>
          </p:cNvCxnSpPr>
          <p:nvPr/>
        </p:nvCxnSpPr>
        <p:spPr bwMode="auto">
          <a:xfrm rot="10800000" flipV="1">
            <a:off x="2892425" y="42211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87" name="Oval 86"/>
          <p:cNvSpPr>
            <a:spLocks noChangeArrowheads="1"/>
          </p:cNvSpPr>
          <p:nvPr/>
        </p:nvSpPr>
        <p:spPr bwMode="auto">
          <a:xfrm>
            <a:off x="2674938" y="408463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8" name="Straight Connector 87"/>
          <p:cNvCxnSpPr>
            <a:cxnSpLocks noChangeShapeType="1"/>
          </p:cNvCxnSpPr>
          <p:nvPr/>
        </p:nvCxnSpPr>
        <p:spPr bwMode="auto">
          <a:xfrm rot="10800000" flipV="1">
            <a:off x="7123113" y="42211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89" name="Straight Connector 88"/>
          <p:cNvCxnSpPr>
            <a:cxnSpLocks noChangeShapeType="1"/>
          </p:cNvCxnSpPr>
          <p:nvPr/>
        </p:nvCxnSpPr>
        <p:spPr bwMode="auto">
          <a:xfrm rot="5400000" flipH="1" flipV="1">
            <a:off x="6730206" y="4579144"/>
            <a:ext cx="312738"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90" name="Oval 89"/>
          <p:cNvSpPr>
            <a:spLocks noChangeArrowheads="1"/>
          </p:cNvSpPr>
          <p:nvPr/>
        </p:nvSpPr>
        <p:spPr bwMode="auto">
          <a:xfrm>
            <a:off x="6778625" y="471487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91" name="Straight Connector 90"/>
          <p:cNvCxnSpPr>
            <a:cxnSpLocks noChangeShapeType="1"/>
          </p:cNvCxnSpPr>
          <p:nvPr/>
        </p:nvCxnSpPr>
        <p:spPr bwMode="auto">
          <a:xfrm rot="10800000" flipV="1">
            <a:off x="6319838" y="4370388"/>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92" name="Oval 91"/>
          <p:cNvSpPr>
            <a:spLocks noChangeArrowheads="1"/>
          </p:cNvSpPr>
          <p:nvPr/>
        </p:nvSpPr>
        <p:spPr bwMode="auto">
          <a:xfrm>
            <a:off x="6210300" y="450691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93" name="Straight Connector 92"/>
          <p:cNvCxnSpPr>
            <a:cxnSpLocks noChangeShapeType="1"/>
          </p:cNvCxnSpPr>
          <p:nvPr/>
        </p:nvCxnSpPr>
        <p:spPr bwMode="auto">
          <a:xfrm rot="16200000" flipV="1">
            <a:off x="7146132" y="4429918"/>
            <a:ext cx="171450" cy="157163"/>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94" name="Oval 93"/>
          <p:cNvSpPr>
            <a:spLocks noChangeArrowheads="1"/>
          </p:cNvSpPr>
          <p:nvPr/>
        </p:nvSpPr>
        <p:spPr bwMode="auto">
          <a:xfrm>
            <a:off x="7278688" y="45593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805" name="TextBox 45"/>
          <p:cNvSpPr txBox="1">
            <a:spLocks noChangeArrowheads="1"/>
          </p:cNvSpPr>
          <p:nvPr/>
        </p:nvSpPr>
        <p:spPr bwMode="auto">
          <a:xfrm>
            <a:off x="6613525" y="4037013"/>
            <a:ext cx="539750" cy="338137"/>
          </a:xfrm>
          <a:prstGeom prst="rect">
            <a:avLst/>
          </a:prstGeom>
          <a:solidFill>
            <a:srgbClr val="FFFFFF"/>
          </a:solidFill>
          <a:ln w="28575">
            <a:solidFill>
              <a:schemeClr val="tx1"/>
            </a:solidFill>
            <a:round/>
            <a:headEnd/>
            <a:tailEnd/>
          </a:ln>
        </p:spPr>
        <p:txBody>
          <a:bodyPr>
            <a:spAutoFit/>
          </a:bodyPr>
          <a:lstStyle/>
          <a:p>
            <a:pPr algn="ctr"/>
            <a:r>
              <a:rPr lang="en-US" sz="1600" b="1" dirty="0" smtClean="0">
                <a:latin typeface="Calibri" charset="0"/>
              </a:rPr>
              <a:t>RB4</a:t>
            </a:r>
            <a:endParaRPr lang="en-US" sz="1600" b="1" dirty="0">
              <a:latin typeface="Calibri" charset="0"/>
            </a:endParaRPr>
          </a:p>
        </p:txBody>
      </p:sp>
      <p:sp>
        <p:nvSpPr>
          <p:cNvPr id="96" name="Oval 95"/>
          <p:cNvSpPr>
            <a:spLocks noChangeArrowheads="1"/>
          </p:cNvSpPr>
          <p:nvPr/>
        </p:nvSpPr>
        <p:spPr bwMode="auto">
          <a:xfrm>
            <a:off x="7434263" y="410686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97" name="Straight Connector 96"/>
          <p:cNvCxnSpPr>
            <a:cxnSpLocks noChangeShapeType="1"/>
          </p:cNvCxnSpPr>
          <p:nvPr/>
        </p:nvCxnSpPr>
        <p:spPr bwMode="auto">
          <a:xfrm rot="10800000" flipV="1">
            <a:off x="6319838" y="4221163"/>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98" name="Oval 97"/>
          <p:cNvSpPr>
            <a:spLocks noChangeArrowheads="1"/>
          </p:cNvSpPr>
          <p:nvPr/>
        </p:nvSpPr>
        <p:spPr bwMode="auto">
          <a:xfrm>
            <a:off x="6102350" y="4084638"/>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99" name="Straight Connector 98"/>
          <p:cNvCxnSpPr>
            <a:cxnSpLocks noChangeShapeType="1"/>
          </p:cNvCxnSpPr>
          <p:nvPr/>
        </p:nvCxnSpPr>
        <p:spPr bwMode="auto">
          <a:xfrm rot="10800000" flipV="1">
            <a:off x="1957388" y="4235450"/>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cxnSp>
        <p:nvCxnSpPr>
          <p:cNvPr id="100" name="Straight Connector 99"/>
          <p:cNvCxnSpPr>
            <a:cxnSpLocks noChangeShapeType="1"/>
          </p:cNvCxnSpPr>
          <p:nvPr/>
        </p:nvCxnSpPr>
        <p:spPr bwMode="auto">
          <a:xfrm rot="5400000" flipH="1" flipV="1">
            <a:off x="1564481" y="4593432"/>
            <a:ext cx="312737"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01" name="Oval 100"/>
          <p:cNvSpPr>
            <a:spLocks noChangeArrowheads="1"/>
          </p:cNvSpPr>
          <p:nvPr/>
        </p:nvSpPr>
        <p:spPr bwMode="auto">
          <a:xfrm>
            <a:off x="1612900" y="472916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2" name="Straight Connector 101"/>
          <p:cNvCxnSpPr>
            <a:cxnSpLocks noChangeShapeType="1"/>
          </p:cNvCxnSpPr>
          <p:nvPr/>
        </p:nvCxnSpPr>
        <p:spPr bwMode="auto">
          <a:xfrm rot="10800000" flipV="1">
            <a:off x="1154113" y="4384675"/>
            <a:ext cx="311150" cy="250825"/>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03" name="Oval 102"/>
          <p:cNvSpPr>
            <a:spLocks noChangeArrowheads="1"/>
          </p:cNvSpPr>
          <p:nvPr/>
        </p:nvSpPr>
        <p:spPr bwMode="auto">
          <a:xfrm>
            <a:off x="1044575" y="45212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4" name="Straight Connector 103"/>
          <p:cNvCxnSpPr>
            <a:cxnSpLocks noChangeShapeType="1"/>
          </p:cNvCxnSpPr>
          <p:nvPr/>
        </p:nvCxnSpPr>
        <p:spPr bwMode="auto">
          <a:xfrm rot="16200000" flipV="1">
            <a:off x="1980407" y="4444206"/>
            <a:ext cx="171450" cy="157163"/>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05" name="Oval 104"/>
          <p:cNvSpPr>
            <a:spLocks noChangeArrowheads="1"/>
          </p:cNvSpPr>
          <p:nvPr/>
        </p:nvSpPr>
        <p:spPr bwMode="auto">
          <a:xfrm>
            <a:off x="2112963" y="457358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816" name="TextBox 45"/>
          <p:cNvSpPr txBox="1">
            <a:spLocks noChangeArrowheads="1"/>
          </p:cNvSpPr>
          <p:nvPr/>
        </p:nvSpPr>
        <p:spPr bwMode="auto">
          <a:xfrm>
            <a:off x="1447800" y="4051300"/>
            <a:ext cx="539750" cy="338554"/>
          </a:xfrm>
          <a:prstGeom prst="rect">
            <a:avLst/>
          </a:prstGeom>
          <a:solidFill>
            <a:srgbClr val="FFFFFF"/>
          </a:solidFill>
          <a:ln w="28575">
            <a:solidFill>
              <a:schemeClr val="tx1"/>
            </a:solidFill>
            <a:round/>
            <a:headEnd/>
            <a:tailEnd/>
          </a:ln>
        </p:spPr>
        <p:txBody>
          <a:bodyPr>
            <a:spAutoFit/>
          </a:bodyPr>
          <a:lstStyle/>
          <a:p>
            <a:pPr algn="ctr"/>
            <a:r>
              <a:rPr lang="en-US" sz="1600" b="1" dirty="0" smtClean="0">
                <a:latin typeface="Calibri" charset="0"/>
              </a:rPr>
              <a:t>RB1</a:t>
            </a:r>
            <a:endParaRPr lang="en-US" sz="1600" b="1" dirty="0">
              <a:latin typeface="Calibri" charset="0"/>
            </a:endParaRPr>
          </a:p>
        </p:txBody>
      </p:sp>
      <p:sp>
        <p:nvSpPr>
          <p:cNvPr id="107" name="Oval 106"/>
          <p:cNvSpPr>
            <a:spLocks noChangeArrowheads="1"/>
          </p:cNvSpPr>
          <p:nvPr/>
        </p:nvSpPr>
        <p:spPr bwMode="auto">
          <a:xfrm>
            <a:off x="2268538" y="412115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8" name="Straight Connector 107"/>
          <p:cNvCxnSpPr>
            <a:cxnSpLocks noChangeShapeType="1"/>
          </p:cNvCxnSpPr>
          <p:nvPr/>
        </p:nvCxnSpPr>
        <p:spPr bwMode="auto">
          <a:xfrm rot="10800000" flipV="1">
            <a:off x="1154113" y="4235450"/>
            <a:ext cx="311150" cy="0"/>
          </a:xfrm>
          <a:prstGeom prst="line">
            <a:avLst/>
          </a:prstGeom>
          <a:noFill/>
          <a:ln w="25400">
            <a:solidFill>
              <a:srgbClr val="000000"/>
            </a:solidFill>
            <a:round/>
            <a:headEnd/>
            <a:tailEnd/>
          </a:ln>
          <a:effectLst>
            <a:outerShdw dist="25000" dir="5400000" rotWithShape="0">
              <a:srgbClr val="808080">
                <a:alpha val="39999"/>
              </a:srgbClr>
            </a:outerShdw>
          </a:effectLst>
        </p:spPr>
      </p:cxnSp>
      <p:sp>
        <p:nvSpPr>
          <p:cNvPr id="109" name="Oval 108"/>
          <p:cNvSpPr>
            <a:spLocks noChangeArrowheads="1"/>
          </p:cNvSpPr>
          <p:nvPr/>
        </p:nvSpPr>
        <p:spPr bwMode="auto">
          <a:xfrm>
            <a:off x="936625" y="409892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820" name="TextBox 45"/>
          <p:cNvSpPr txBox="1">
            <a:spLocks noChangeArrowheads="1"/>
          </p:cNvSpPr>
          <p:nvPr/>
        </p:nvSpPr>
        <p:spPr bwMode="auto">
          <a:xfrm>
            <a:off x="2486025" y="2027238"/>
            <a:ext cx="539750" cy="338137"/>
          </a:xfrm>
          <a:prstGeom prst="rect">
            <a:avLst/>
          </a:prstGeom>
          <a:noFill/>
          <a:ln w="28575">
            <a:solidFill>
              <a:schemeClr val="tx1"/>
            </a:solidFill>
            <a:round/>
            <a:headEnd/>
            <a:tailEnd/>
          </a:ln>
        </p:spPr>
        <p:txBody>
          <a:bodyPr>
            <a:spAutoFit/>
          </a:bodyPr>
          <a:lstStyle/>
          <a:p>
            <a:pPr algn="ctr"/>
            <a:r>
              <a:rPr lang="en-US" sz="1600" b="1" dirty="0" smtClean="0">
                <a:latin typeface="Calibri" charset="0"/>
              </a:rPr>
              <a:t>RB5</a:t>
            </a:r>
            <a:endParaRPr lang="en-US" sz="1600" b="1" dirty="0">
              <a:latin typeface="Calibri" charset="0"/>
            </a:endParaRPr>
          </a:p>
        </p:txBody>
      </p:sp>
      <p:sp>
        <p:nvSpPr>
          <p:cNvPr id="32821" name="TextBox 45"/>
          <p:cNvSpPr txBox="1">
            <a:spLocks noChangeArrowheads="1"/>
          </p:cNvSpPr>
          <p:nvPr/>
        </p:nvSpPr>
        <p:spPr bwMode="auto">
          <a:xfrm>
            <a:off x="3922713" y="2027238"/>
            <a:ext cx="539750" cy="338137"/>
          </a:xfrm>
          <a:prstGeom prst="rect">
            <a:avLst/>
          </a:prstGeom>
          <a:solidFill>
            <a:srgbClr val="FF0000"/>
          </a:solidFill>
          <a:ln w="28575">
            <a:solidFill>
              <a:schemeClr val="tx1"/>
            </a:solidFill>
            <a:round/>
            <a:headEnd/>
            <a:tailEnd/>
          </a:ln>
        </p:spPr>
        <p:txBody>
          <a:bodyPr>
            <a:spAutoFit/>
          </a:bodyPr>
          <a:lstStyle/>
          <a:p>
            <a:pPr algn="ctr"/>
            <a:r>
              <a:rPr lang="en-US" sz="1600" b="1" dirty="0" smtClean="0">
                <a:solidFill>
                  <a:srgbClr val="FFFFFF"/>
                </a:solidFill>
                <a:latin typeface="Calibri" charset="0"/>
              </a:rPr>
              <a:t>RB6</a:t>
            </a:r>
            <a:endParaRPr lang="en-US" sz="1600" b="1" dirty="0">
              <a:solidFill>
                <a:srgbClr val="FFFFFF"/>
              </a:solidFill>
              <a:latin typeface="Calibri" charset="0"/>
            </a:endParaRPr>
          </a:p>
        </p:txBody>
      </p:sp>
      <p:sp>
        <p:nvSpPr>
          <p:cNvPr id="32822" name="TextBox 45"/>
          <p:cNvSpPr txBox="1">
            <a:spLocks noChangeArrowheads="1"/>
          </p:cNvSpPr>
          <p:nvPr/>
        </p:nvSpPr>
        <p:spPr bwMode="auto">
          <a:xfrm>
            <a:off x="5348288" y="2027238"/>
            <a:ext cx="539750" cy="338137"/>
          </a:xfrm>
          <a:prstGeom prst="rect">
            <a:avLst/>
          </a:prstGeom>
          <a:solidFill>
            <a:srgbClr val="FFFFFF"/>
          </a:solidFill>
          <a:ln w="28575">
            <a:solidFill>
              <a:schemeClr val="tx1"/>
            </a:solidFill>
            <a:round/>
            <a:headEnd/>
            <a:tailEnd/>
          </a:ln>
        </p:spPr>
        <p:txBody>
          <a:bodyPr>
            <a:spAutoFit/>
          </a:bodyPr>
          <a:lstStyle/>
          <a:p>
            <a:pPr algn="ctr"/>
            <a:r>
              <a:rPr lang="en-US" sz="1600" b="1" dirty="0" smtClean="0">
                <a:latin typeface="Calibri" charset="0"/>
              </a:rPr>
              <a:t>RB7</a:t>
            </a:r>
            <a:endParaRPr lang="en-US" sz="1600" b="1" dirty="0">
              <a:latin typeface="Calibri" charset="0"/>
            </a:endParaRPr>
          </a:p>
        </p:txBody>
      </p:sp>
      <p:cxnSp>
        <p:nvCxnSpPr>
          <p:cNvPr id="114" name="Straight Connector 113"/>
          <p:cNvCxnSpPr>
            <a:stCxn id="32820" idx="2"/>
          </p:cNvCxnSpPr>
          <p:nvPr/>
        </p:nvCxnSpPr>
        <p:spPr>
          <a:xfrm>
            <a:off x="2755900" y="2365375"/>
            <a:ext cx="595313" cy="1685927"/>
          </a:xfrm>
          <a:prstGeom prst="line">
            <a:avLst/>
          </a:prstGeom>
          <a:ln w="7620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6200000" flipH="1">
            <a:off x="5701507" y="2583656"/>
            <a:ext cx="1638300" cy="1265237"/>
          </a:xfrm>
          <a:prstGeom prst="line">
            <a:avLst/>
          </a:prstGeom>
          <a:ln w="7620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32822" idx="2"/>
          </p:cNvCxnSpPr>
          <p:nvPr/>
        </p:nvCxnSpPr>
        <p:spPr>
          <a:xfrm rot="5400000">
            <a:off x="4691063" y="3108325"/>
            <a:ext cx="1670050" cy="184150"/>
          </a:xfrm>
          <a:prstGeom prst="line">
            <a:avLst/>
          </a:prstGeom>
          <a:ln w="762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a:endCxn id="32816" idx="0"/>
          </p:cNvCxnSpPr>
          <p:nvPr/>
        </p:nvCxnSpPr>
        <p:spPr>
          <a:xfrm flipH="1">
            <a:off x="1717675" y="2397125"/>
            <a:ext cx="2205038" cy="1654175"/>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a:off x="2980532" y="2832894"/>
            <a:ext cx="1671638" cy="736600"/>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a:endCxn id="32783" idx="0"/>
          </p:cNvCxnSpPr>
          <p:nvPr/>
        </p:nvCxnSpPr>
        <p:spPr>
          <a:xfrm>
            <a:off x="4383088" y="2397124"/>
            <a:ext cx="781050" cy="1639889"/>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32820" idx="2"/>
          </p:cNvCxnSpPr>
          <p:nvPr/>
        </p:nvCxnSpPr>
        <p:spPr>
          <a:xfrm rot="16200000" flipH="1">
            <a:off x="2997994" y="2123281"/>
            <a:ext cx="1671638" cy="2155825"/>
          </a:xfrm>
          <a:prstGeom prst="line">
            <a:avLst/>
          </a:prstGeom>
          <a:ln w="762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32822" idx="2"/>
          </p:cNvCxnSpPr>
          <p:nvPr/>
        </p:nvCxnSpPr>
        <p:spPr>
          <a:xfrm rot="5400000">
            <a:off x="3836988" y="2254250"/>
            <a:ext cx="1670050" cy="1892300"/>
          </a:xfrm>
          <a:prstGeom prst="line">
            <a:avLst/>
          </a:prstGeom>
          <a:ln w="7620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3000375" y="2397125"/>
            <a:ext cx="3613150" cy="1638300"/>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a:endCxn id="32805" idx="0"/>
          </p:cNvCxnSpPr>
          <p:nvPr/>
        </p:nvCxnSpPr>
        <p:spPr>
          <a:xfrm>
            <a:off x="4462463" y="2397125"/>
            <a:ext cx="2420937" cy="1639888"/>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10800000" flipV="1">
            <a:off x="1987550" y="2397125"/>
            <a:ext cx="3360738" cy="1639888"/>
          </a:xfrm>
          <a:prstGeom prst="line">
            <a:avLst/>
          </a:prstGeom>
          <a:ln w="762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3025775" y="2209800"/>
            <a:ext cx="896938" cy="1588"/>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a:endCxn id="32822" idx="1"/>
          </p:cNvCxnSpPr>
          <p:nvPr/>
        </p:nvCxnSpPr>
        <p:spPr>
          <a:xfrm flipV="1">
            <a:off x="4462463" y="2197100"/>
            <a:ext cx="885825" cy="15875"/>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7" name="Freeform 126"/>
          <p:cNvSpPr/>
          <p:nvPr/>
        </p:nvSpPr>
        <p:spPr>
          <a:xfrm>
            <a:off x="2755900" y="1752600"/>
            <a:ext cx="2882900" cy="274638"/>
          </a:xfrm>
          <a:custGeom>
            <a:avLst/>
            <a:gdLst>
              <a:gd name="connsiteX0" fmla="*/ 0 w 2882900"/>
              <a:gd name="connsiteY0" fmla="*/ 266700 h 266700"/>
              <a:gd name="connsiteX1" fmla="*/ 0 w 2882900"/>
              <a:gd name="connsiteY1" fmla="*/ 190500 h 266700"/>
              <a:gd name="connsiteX2" fmla="*/ 0 w 2882900"/>
              <a:gd name="connsiteY2" fmla="*/ 25400 h 266700"/>
              <a:gd name="connsiteX3" fmla="*/ 2882900 w 2882900"/>
              <a:gd name="connsiteY3" fmla="*/ 0 h 266700"/>
              <a:gd name="connsiteX4" fmla="*/ 2882900 w 2882900"/>
              <a:gd name="connsiteY4" fmla="*/ 25400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900" h="266700">
                <a:moveTo>
                  <a:pt x="0" y="266700"/>
                </a:moveTo>
                <a:lnTo>
                  <a:pt x="0" y="190500"/>
                </a:lnTo>
                <a:lnTo>
                  <a:pt x="0" y="25400"/>
                </a:lnTo>
                <a:lnTo>
                  <a:pt x="2882900" y="0"/>
                </a:lnTo>
                <a:lnTo>
                  <a:pt x="2882900" y="254000"/>
                </a:lnTo>
              </a:path>
            </a:pathLst>
          </a:cu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32838" name="TextBox 136"/>
          <p:cNvSpPr txBox="1">
            <a:spLocks noChangeArrowheads="1"/>
          </p:cNvSpPr>
          <p:nvPr/>
        </p:nvSpPr>
        <p:spPr bwMode="auto">
          <a:xfrm>
            <a:off x="6324600" y="4953000"/>
            <a:ext cx="1981200" cy="369888"/>
          </a:xfrm>
          <a:prstGeom prst="rect">
            <a:avLst/>
          </a:prstGeom>
          <a:noFill/>
          <a:ln w="9525">
            <a:noFill/>
            <a:miter lim="800000"/>
            <a:headEnd/>
            <a:tailEnd/>
          </a:ln>
        </p:spPr>
        <p:txBody>
          <a:bodyPr>
            <a:spAutoFit/>
          </a:bodyPr>
          <a:lstStyle/>
          <a:p>
            <a:r>
              <a:rPr lang="en-US" dirty="0">
                <a:latin typeface="Calibri" charset="0"/>
              </a:rPr>
              <a:t>= end station</a:t>
            </a:r>
          </a:p>
        </p:txBody>
      </p:sp>
      <p:cxnSp>
        <p:nvCxnSpPr>
          <p:cNvPr id="110" name="Straight Connector 109"/>
          <p:cNvCxnSpPr/>
          <p:nvPr/>
        </p:nvCxnSpPr>
        <p:spPr>
          <a:xfrm flipH="1">
            <a:off x="3351213" y="2368550"/>
            <a:ext cx="717550" cy="1670050"/>
          </a:xfrm>
          <a:prstGeom prst="line">
            <a:avLst/>
          </a:prstGeom>
          <a:ln w="76200"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1612901" y="2397125"/>
            <a:ext cx="1025524" cy="1638300"/>
          </a:xfrm>
          <a:prstGeom prst="line">
            <a:avLst/>
          </a:prstGeom>
          <a:ln w="762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2638425" y="2365375"/>
            <a:ext cx="565150" cy="1685925"/>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3568700" y="2397124"/>
            <a:ext cx="1865313" cy="1638301"/>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5400000">
            <a:off x="3113881" y="2829719"/>
            <a:ext cx="1671638" cy="736600"/>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8934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2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2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1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p:txBody>
          <a:bodyPr>
            <a:normAutofit/>
          </a:bodyPr>
          <a:lstStyle/>
          <a:p>
            <a:pPr>
              <a:defRPr/>
            </a:pPr>
            <a:r>
              <a:rPr lang="en-US" sz="4400" b="1" cap="none" dirty="0" smtClean="0">
                <a:solidFill>
                  <a:srgbClr val="0000FF"/>
                </a:solidFill>
                <a:ea typeface="ＭＳ Ｐゴシック" charset="-128"/>
                <a:cs typeface="ＭＳ Ｐゴシック" charset="-128"/>
              </a:rPr>
              <a:t>Routing versus Bridging</a:t>
            </a:r>
          </a:p>
        </p:txBody>
      </p:sp>
      <p:sp>
        <p:nvSpPr>
          <p:cNvPr id="22531" name="Content Placeholder 2"/>
          <p:cNvSpPr>
            <a:spLocks noGrp="1"/>
          </p:cNvSpPr>
          <p:nvPr>
            <p:ph sz="quarter" idx="1"/>
          </p:nvPr>
        </p:nvSpPr>
        <p:spPr>
          <a:xfrm>
            <a:off x="457200" y="1600200"/>
            <a:ext cx="7467600" cy="4873625"/>
          </a:xfrm>
        </p:spPr>
        <p:txBody>
          <a:bodyPr/>
          <a:lstStyle/>
          <a:p>
            <a:r>
              <a:rPr lang="en-US" dirty="0" smtClean="0">
                <a:ea typeface="ＭＳ Ｐゴシック" charset="-128"/>
              </a:rPr>
              <a:t>Routing</a:t>
            </a:r>
            <a:r>
              <a:rPr lang="en-US" dirty="0">
                <a:ea typeface="ＭＳ Ｐゴシック" charset="-128"/>
              </a:rPr>
              <a:t> </a:t>
            </a:r>
            <a:r>
              <a:rPr lang="en-US" dirty="0" smtClean="0">
                <a:ea typeface="ＭＳ Ｐゴシック" charset="-128"/>
              </a:rPr>
              <a:t>only sends data out a port when it receives control messages on that port indicating this is safe and routing has a TTL for safety.</a:t>
            </a:r>
          </a:p>
          <a:p>
            <a:pPr lvl="1"/>
            <a:r>
              <a:rPr lang="en-US" dirty="0" smtClean="0">
                <a:ea typeface="ＭＳ Ｐゴシック" charset="-128"/>
              </a:rPr>
              <a:t>If control messages are not received or not processed, it “fails safe” and does not forward data.</a:t>
            </a:r>
          </a:p>
          <a:p>
            <a:r>
              <a:rPr lang="en-US" dirty="0" smtClean="0">
                <a:ea typeface="ＭＳ Ｐゴシック" charset="-128"/>
              </a:rPr>
              <a:t>Bridging (Spanning Tree Protocol) forwards data out all ports (except the one where the data was received) unless it receives control messages on that port indicate this is unsafe. There is no TTL.</a:t>
            </a:r>
          </a:p>
          <a:p>
            <a:pPr lvl="1"/>
            <a:r>
              <a:rPr lang="en-US" dirty="0" smtClean="0">
                <a:ea typeface="ＭＳ Ｐゴシック" charset="-128"/>
              </a:rPr>
              <a:t>If control messages are not received or not processed, it “fails unsafe”, forwards data, and can melt down due to data loops.</a:t>
            </a:r>
          </a:p>
        </p:txBody>
      </p:sp>
      <p:sp>
        <p:nvSpPr>
          <p:cNvPr id="2458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3F746BA2-1766-4AC0-A026-B97F24E24B90}" type="slidenum">
              <a:rPr lang="en-US"/>
              <a:pPr/>
              <a:t>18</a:t>
            </a:fld>
            <a:endParaRPr lang="en-US" dirty="0"/>
          </a:p>
        </p:txBody>
      </p:sp>
      <p:sp>
        <p:nvSpPr>
          <p:cNvPr id="2458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3698995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p:txBody>
          <a:bodyPr>
            <a:normAutofit/>
          </a:bodyPr>
          <a:lstStyle/>
          <a:p>
            <a:pPr>
              <a:defRPr/>
            </a:pPr>
            <a:r>
              <a:rPr lang="en-US" sz="4800" b="1" cap="none" dirty="0" smtClean="0">
                <a:solidFill>
                  <a:srgbClr val="0000FF"/>
                </a:solidFill>
                <a:ea typeface="ＭＳ Ｐゴシック" charset="-128"/>
                <a:cs typeface="ＭＳ Ｐゴシック" charset="-128"/>
              </a:rPr>
              <a:t>TRILL Features</a:t>
            </a:r>
          </a:p>
        </p:txBody>
      </p:sp>
      <p:sp>
        <p:nvSpPr>
          <p:cNvPr id="2458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3F746BA2-1766-4AC0-A026-B97F24E24B90}" type="slidenum">
              <a:rPr lang="en-US"/>
              <a:pPr/>
              <a:t>19</a:t>
            </a:fld>
            <a:endParaRPr lang="en-US" dirty="0"/>
          </a:p>
        </p:txBody>
      </p:sp>
      <p:sp>
        <p:nvSpPr>
          <p:cNvPr id="2458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8" name="Right Arrow 7"/>
          <p:cNvSpPr/>
          <p:nvPr/>
        </p:nvSpPr>
        <p:spPr>
          <a:xfrm>
            <a:off x="381000" y="1546728"/>
            <a:ext cx="2514600" cy="1447800"/>
          </a:xfrm>
          <a:prstGeom prst="rightArrow">
            <a:avLst/>
          </a:prstGeom>
          <a:solidFill>
            <a:srgbClr val="FF660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3600" dirty="0">
                <a:solidFill>
                  <a:schemeClr val="accent6">
                    <a:lumMod val="75000"/>
                  </a:schemeClr>
                </a:solidFill>
                <a:latin typeface="Arial Black"/>
                <a:cs typeface="Arial Black"/>
              </a:rPr>
              <a:t>Bridges</a:t>
            </a:r>
          </a:p>
        </p:txBody>
      </p:sp>
      <p:sp>
        <p:nvSpPr>
          <p:cNvPr id="9" name="Left Arrow 8"/>
          <p:cNvSpPr/>
          <p:nvPr/>
        </p:nvSpPr>
        <p:spPr>
          <a:xfrm>
            <a:off x="5638800" y="1546728"/>
            <a:ext cx="2667000" cy="1447800"/>
          </a:xfrm>
          <a:prstGeom prst="leftArrow">
            <a:avLst/>
          </a:prstGeom>
          <a:solidFill>
            <a:srgbClr val="FF660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3600" dirty="0">
                <a:solidFill>
                  <a:schemeClr val="accent6">
                    <a:lumMod val="75000"/>
                  </a:schemeClr>
                </a:solidFill>
                <a:latin typeface="Arial Black"/>
                <a:cs typeface="Arial Black"/>
              </a:rPr>
              <a:t>Routers</a:t>
            </a:r>
          </a:p>
        </p:txBody>
      </p:sp>
      <p:sp>
        <p:nvSpPr>
          <p:cNvPr id="10" name="Rectangle 9"/>
          <p:cNvSpPr/>
          <p:nvPr/>
        </p:nvSpPr>
        <p:spPr>
          <a:xfrm>
            <a:off x="2895600" y="1546728"/>
            <a:ext cx="2743200" cy="1447800"/>
          </a:xfrm>
          <a:prstGeom prst="rect">
            <a:avLst/>
          </a:prstGeom>
          <a:solidFill>
            <a:srgbClr val="FF0000"/>
          </a:solidFill>
          <a:ln w="28575" cmpd="sng">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4000" dirty="0" smtClean="0">
                <a:solidFill>
                  <a:schemeClr val="bg1"/>
                </a:solidFill>
                <a:latin typeface="Arial Black"/>
                <a:cs typeface="Arial Black"/>
              </a:rPr>
              <a:t>TRILL Switch</a:t>
            </a:r>
            <a:endParaRPr lang="en-US" sz="4000" dirty="0">
              <a:solidFill>
                <a:schemeClr val="bg1"/>
              </a:solidFill>
              <a:latin typeface="Arial Black"/>
              <a:cs typeface="Arial Black"/>
            </a:endParaRPr>
          </a:p>
        </p:txBody>
      </p:sp>
      <p:sp>
        <p:nvSpPr>
          <p:cNvPr id="11" name="Content Placeholder 8"/>
          <p:cNvSpPr>
            <a:spLocks noGrp="1"/>
          </p:cNvSpPr>
          <p:nvPr>
            <p:ph sz="half" idx="1"/>
          </p:nvPr>
        </p:nvSpPr>
        <p:spPr>
          <a:xfrm>
            <a:off x="421104" y="3232488"/>
            <a:ext cx="4038600" cy="3037301"/>
          </a:xfrm>
        </p:spPr>
        <p:txBody>
          <a:bodyPr/>
          <a:lstStyle/>
          <a:p>
            <a:r>
              <a:rPr lang="en-US" sz="2400" dirty="0" smtClean="0">
                <a:ea typeface="ＭＳ Ｐゴシック" charset="-128"/>
              </a:rPr>
              <a:t>Transparency</a:t>
            </a:r>
          </a:p>
          <a:p>
            <a:r>
              <a:rPr lang="en-US" sz="2400" dirty="0" smtClean="0">
                <a:ea typeface="ＭＳ Ｐゴシック" charset="-128"/>
              </a:rPr>
              <a:t>Plug &amp; Play</a:t>
            </a:r>
          </a:p>
          <a:p>
            <a:r>
              <a:rPr lang="en-US" sz="2400" dirty="0" smtClean="0">
                <a:ea typeface="ＭＳ Ｐゴシック" charset="-128"/>
              </a:rPr>
              <a:t>Virtual LANs</a:t>
            </a:r>
          </a:p>
          <a:p>
            <a:pPr lvl="1"/>
            <a:r>
              <a:rPr lang="en-US" sz="2000" dirty="0" smtClean="0">
                <a:ea typeface="ＭＳ Ｐゴシック" charset="-128"/>
              </a:rPr>
              <a:t>Multi-tenant support</a:t>
            </a:r>
          </a:p>
          <a:p>
            <a:r>
              <a:rPr lang="en-US" sz="2400" dirty="0" smtClean="0">
                <a:ea typeface="ＭＳ Ｐゴシック" charset="-128"/>
              </a:rPr>
              <a:t>Frame Priorities</a:t>
            </a:r>
          </a:p>
          <a:p>
            <a:r>
              <a:rPr lang="en-US" sz="2400" dirty="0" smtClean="0">
                <a:ea typeface="ＭＳ Ｐゴシック" charset="-128"/>
              </a:rPr>
              <a:t>Data Center Bridging</a:t>
            </a:r>
          </a:p>
          <a:p>
            <a:r>
              <a:rPr lang="en-US" sz="2400" dirty="0" smtClean="0">
                <a:ea typeface="ＭＳ Ｐゴシック" charset="-128"/>
              </a:rPr>
              <a:t>Virtualization Support</a:t>
            </a:r>
          </a:p>
        </p:txBody>
      </p:sp>
      <p:sp>
        <p:nvSpPr>
          <p:cNvPr id="13" name="Content Placeholder 8"/>
          <p:cNvSpPr txBox="1">
            <a:spLocks/>
          </p:cNvSpPr>
          <p:nvPr/>
        </p:nvSpPr>
        <p:spPr bwMode="auto">
          <a:xfrm>
            <a:off x="4346621" y="3235670"/>
            <a:ext cx="4038600" cy="30373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pitchFamily="-65" charset="-128"/>
                <a:cs typeface="ＭＳ Ｐゴシック" pitchFamily="-65" charset="-128"/>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pitchFamily="-65"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pitchFamily="-65"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pitchFamily="-65"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pitchFamily="-65"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ea typeface="ＭＳ Ｐゴシック" charset="-128"/>
              </a:rPr>
              <a:t>Multi-pathing</a:t>
            </a:r>
          </a:p>
          <a:p>
            <a:r>
              <a:rPr lang="en-US" dirty="0">
                <a:ea typeface="ＭＳ Ｐゴシック" charset="-128"/>
              </a:rPr>
              <a:t>Optimal Paths</a:t>
            </a:r>
          </a:p>
          <a:p>
            <a:r>
              <a:rPr lang="en-US" dirty="0">
                <a:ea typeface="ＭＳ Ｐゴシック" charset="-128"/>
              </a:rPr>
              <a:t>Rapid Fail Over</a:t>
            </a:r>
          </a:p>
          <a:p>
            <a:r>
              <a:rPr lang="en-US" dirty="0">
                <a:ea typeface="ＭＳ Ｐゴシック" charset="-128"/>
              </a:rPr>
              <a:t>The safety of a TTL</a:t>
            </a:r>
          </a:p>
          <a:p>
            <a:pPr lvl="1"/>
            <a:r>
              <a:rPr lang="en-US" sz="2000" dirty="0">
                <a:ea typeface="ＭＳ Ｐゴシック" charset="-128"/>
              </a:rPr>
              <a:t>Implemented in data plane</a:t>
            </a:r>
          </a:p>
          <a:p>
            <a:r>
              <a:rPr lang="en-US" dirty="0">
                <a:ea typeface="ＭＳ Ｐゴシック" charset="-128"/>
              </a:rPr>
              <a:t>Extensions</a:t>
            </a:r>
          </a:p>
        </p:txBody>
      </p:sp>
    </p:spTree>
    <p:extLst>
      <p:ext uri="{BB962C8B-B14F-4D97-AF65-F5344CB8AC3E}">
        <p14:creationId xmlns:p14="http://schemas.microsoft.com/office/powerpoint/2010/main" val="2638281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xEl>
                                              <p:pRg st="3" end="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quarter" idx="1"/>
          </p:nvPr>
        </p:nvSpPr>
        <p:spPr>
          <a:xfrm>
            <a:off x="457200" y="685801"/>
            <a:ext cx="7612107" cy="3657599"/>
          </a:xfrm>
        </p:spPr>
        <p:txBody>
          <a:bodyPr/>
          <a:lstStyle/>
          <a:p>
            <a:pPr marL="0" indent="0">
              <a:buNone/>
            </a:pPr>
            <a:r>
              <a:rPr lang="en-US" sz="2800" b="1" dirty="0">
                <a:solidFill>
                  <a:srgbClr val="0000FF"/>
                </a:solidFill>
                <a:ea typeface="ＭＳ Ｐゴシック" charset="-128"/>
              </a:rPr>
              <a:t>Donald E. </a:t>
            </a:r>
            <a:r>
              <a:rPr lang="en-US" sz="2800" b="1" dirty="0" smtClean="0">
                <a:solidFill>
                  <a:srgbClr val="0000FF"/>
                </a:solidFill>
                <a:ea typeface="ＭＳ Ｐゴシック" charset="-128"/>
              </a:rPr>
              <a:t>Eastlake, </a:t>
            </a:r>
            <a:r>
              <a:rPr lang="en-US" sz="2800" b="1" dirty="0">
                <a:solidFill>
                  <a:srgbClr val="0000FF"/>
                </a:solidFill>
                <a:ea typeface="ＭＳ Ｐゴシック" charset="-128"/>
              </a:rPr>
              <a:t>3</a:t>
            </a:r>
            <a:r>
              <a:rPr lang="en-US" sz="2800" b="1" baseline="30000" dirty="0">
                <a:solidFill>
                  <a:srgbClr val="0000FF"/>
                </a:solidFill>
                <a:ea typeface="ＭＳ Ｐゴシック" charset="-128"/>
              </a:rPr>
              <a:t>rd</a:t>
            </a:r>
            <a:endParaRPr lang="en-US" sz="2800" b="1" dirty="0">
              <a:solidFill>
                <a:srgbClr val="0000FF"/>
              </a:solidFill>
              <a:ea typeface="ＭＳ Ｐゴシック" charset="-128"/>
            </a:endParaRPr>
          </a:p>
          <a:p>
            <a:r>
              <a:rPr lang="en-US" sz="2000" dirty="0"/>
              <a:t>Principal Engineer at Huawei Technologies</a:t>
            </a:r>
          </a:p>
          <a:p>
            <a:pPr lvl="1"/>
            <a:r>
              <a:rPr lang="en-US" sz="2000" dirty="0"/>
              <a:t>Previously with Cisco Systems and before that with Motorola Laboratories.</a:t>
            </a:r>
          </a:p>
          <a:p>
            <a:r>
              <a:rPr lang="en-US" sz="2000" dirty="0"/>
              <a:t>Co-Chair of the IETF TRILL Working Group</a:t>
            </a:r>
          </a:p>
          <a:p>
            <a:pPr lvl="1"/>
            <a:r>
              <a:rPr lang="en-US" sz="2000" dirty="0"/>
              <a:t>Chair of the IETF PPPEXT Working </a:t>
            </a:r>
            <a:r>
              <a:rPr lang="en-US" sz="2000" dirty="0" smtClean="0"/>
              <a:t>Group</a:t>
            </a:r>
          </a:p>
          <a:p>
            <a:pPr lvl="1"/>
            <a:r>
              <a:rPr lang="en-US" sz="2000" dirty="0" smtClean="0"/>
              <a:t>Chair of the IEEE 802.11ak Task Group</a:t>
            </a:r>
            <a:endParaRPr lang="en-US" sz="2000" dirty="0"/>
          </a:p>
          <a:p>
            <a:r>
              <a:rPr lang="en-US" sz="2000" dirty="0"/>
              <a:t>Author of </a:t>
            </a:r>
            <a:r>
              <a:rPr lang="en-US" sz="2000" dirty="0" smtClean="0"/>
              <a:t>61 </a:t>
            </a:r>
            <a:r>
              <a:rPr lang="en-US" sz="2000" dirty="0"/>
              <a:t>IETF RFCs</a:t>
            </a:r>
            <a:r>
              <a:rPr lang="en-US" sz="2000" dirty="0" smtClean="0"/>
              <a:t>.</a:t>
            </a:r>
            <a:endParaRPr lang="en-US" sz="2000" dirty="0"/>
          </a:p>
        </p:txBody>
      </p:sp>
      <p:sp>
        <p:nvSpPr>
          <p:cNvPr id="17412"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7413" name="Slide Number Placeholder 4"/>
          <p:cNvSpPr>
            <a:spLocks noGrp="1"/>
          </p:cNvSpPr>
          <p:nvPr>
            <p:ph type="sldNum" sz="quarter" idx="12"/>
          </p:nvPr>
        </p:nvSpPr>
        <p:spPr bwMode="auto">
          <a:noFill/>
          <a:ln>
            <a:miter lim="800000"/>
            <a:headEnd/>
            <a:tailEnd/>
          </a:ln>
        </p:spPr>
        <p:txBody>
          <a:bodyPr/>
          <a:lstStyle/>
          <a:p>
            <a:fld id="{1352B177-211E-40D0-8067-2D304386813E}" type="slidenum">
              <a:rPr lang="en-US"/>
              <a:pPr/>
              <a:t>2</a:t>
            </a:fld>
            <a:endParaRPr lang="en-US" dirty="0"/>
          </a:p>
        </p:txBody>
      </p:sp>
      <p:sp>
        <p:nvSpPr>
          <p:cNvPr id="17414"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pic>
        <p:nvPicPr>
          <p:cNvPr id="2" name="Picture 1" descr="koalaSmal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307" y="3810000"/>
            <a:ext cx="2540000" cy="2540000"/>
          </a:xfrm>
          <a:prstGeom prst="rect">
            <a:avLst/>
          </a:prstGeom>
        </p:spPr>
      </p:pic>
      <p:sp>
        <p:nvSpPr>
          <p:cNvPr id="10" name="TextBox 9"/>
          <p:cNvSpPr txBox="1"/>
          <p:nvPr/>
        </p:nvSpPr>
        <p:spPr>
          <a:xfrm>
            <a:off x="457200" y="3962400"/>
            <a:ext cx="5072107" cy="2431435"/>
          </a:xfrm>
          <a:prstGeom prst="rect">
            <a:avLst/>
          </a:prstGeom>
          <a:noFill/>
        </p:spPr>
        <p:txBody>
          <a:bodyPr wrap="square" rtlCol="0">
            <a:spAutoFit/>
          </a:bodyPr>
          <a:lstStyle/>
          <a:p>
            <a:pPr marL="0" indent="0">
              <a:buNone/>
            </a:pPr>
            <a:r>
              <a:rPr lang="en-US" sz="3200" dirty="0">
                <a:solidFill>
                  <a:srgbClr val="0000FF"/>
                </a:solidFill>
                <a:latin typeface="+mn-lt"/>
              </a:rPr>
              <a:t>Note:</a:t>
            </a:r>
            <a:endParaRPr lang="en-US" sz="3200" dirty="0">
              <a:latin typeface="+mn-lt"/>
            </a:endParaRPr>
          </a:p>
          <a:p>
            <a:r>
              <a:rPr lang="en-US" sz="2000" dirty="0">
                <a:latin typeface="+mn-lt"/>
              </a:rPr>
              <a:t>This tutorial </a:t>
            </a:r>
            <a:r>
              <a:rPr lang="en-US" sz="2000" dirty="0" smtClean="0">
                <a:latin typeface="+mn-lt"/>
              </a:rPr>
              <a:t>represents my personal views, not those of the TRILL WG or Huawei. It is </a:t>
            </a:r>
            <a:r>
              <a:rPr lang="en-US" sz="2000" dirty="0">
                <a:latin typeface="+mn-lt"/>
              </a:rPr>
              <a:t>a high level technical overview. It is not </a:t>
            </a:r>
            <a:r>
              <a:rPr lang="en-US" sz="2000" dirty="0" smtClean="0">
                <a:latin typeface="+mn-lt"/>
              </a:rPr>
              <a:t>practical to </a:t>
            </a:r>
            <a:r>
              <a:rPr lang="en-US" sz="2000" dirty="0">
                <a:latin typeface="+mn-lt"/>
              </a:rPr>
              <a:t>include all the details in the specification documents in a presentation of this length</a:t>
            </a:r>
            <a:r>
              <a:rPr lang="en-US" sz="2000" dirty="0" smtClean="0">
                <a:latin typeface="+mn-lt"/>
              </a:rPr>
              <a:t>.</a:t>
            </a:r>
            <a:endParaRPr lang="en-US" sz="2000" dirty="0">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p:txBody>
          <a:bodyPr>
            <a:noAutofit/>
          </a:bodyPr>
          <a:lstStyle/>
          <a:p>
            <a:pPr>
              <a:defRPr/>
            </a:pPr>
            <a:r>
              <a:rPr lang="en-US" sz="4800" b="1" dirty="0" smtClean="0">
                <a:solidFill>
                  <a:srgbClr val="0000FF"/>
                </a:solidFill>
                <a:ea typeface="ＭＳ Ｐゴシック" charset="-128"/>
              </a:rPr>
              <a:t>More </a:t>
            </a:r>
            <a:r>
              <a:rPr lang="en-US" sz="4800" b="1" dirty="0">
                <a:solidFill>
                  <a:srgbClr val="0000FF"/>
                </a:solidFill>
                <a:ea typeface="ＭＳ Ｐゴシック" charset="-128"/>
              </a:rPr>
              <a:t>TRILL Features</a:t>
            </a:r>
            <a:endParaRPr lang="en-US" sz="4800" b="1" dirty="0" smtClean="0">
              <a:solidFill>
                <a:srgbClr val="0000FF"/>
              </a:solidFill>
              <a:ea typeface="ＭＳ Ｐゴシック" charset="-128"/>
              <a:cs typeface="ＭＳ Ｐゴシック" charset="-128"/>
            </a:endParaRPr>
          </a:p>
        </p:txBody>
      </p:sp>
      <p:sp>
        <p:nvSpPr>
          <p:cNvPr id="22531" name="Content Placeholder 2"/>
          <p:cNvSpPr>
            <a:spLocks noGrp="1"/>
          </p:cNvSpPr>
          <p:nvPr>
            <p:ph sz="quarter" idx="1"/>
          </p:nvPr>
        </p:nvSpPr>
        <p:spPr>
          <a:xfrm>
            <a:off x="457200" y="1600200"/>
            <a:ext cx="7467600" cy="4873625"/>
          </a:xfrm>
        </p:spPr>
        <p:txBody>
          <a:bodyPr/>
          <a:lstStyle/>
          <a:p>
            <a:pPr eaLnBrk="1" hangingPunct="1"/>
            <a:r>
              <a:rPr lang="en-US" sz="2300" dirty="0">
                <a:ea typeface="ＭＳ Ｐゴシック" charset="0"/>
                <a:cs typeface="ＭＳ Ｐゴシック" charset="0"/>
              </a:rPr>
              <a:t>Breaks up </a:t>
            </a:r>
            <a:r>
              <a:rPr lang="en-US" sz="2300" dirty="0" smtClean="0">
                <a:ea typeface="ＭＳ Ｐゴシック" charset="0"/>
                <a:cs typeface="ＭＳ Ｐゴシック" charset="0"/>
              </a:rPr>
              <a:t>and minimizes spanning </a:t>
            </a:r>
            <a:r>
              <a:rPr lang="en-US" sz="2300" dirty="0">
                <a:ea typeface="ＭＳ Ｐゴシック" charset="0"/>
                <a:cs typeface="ＭＳ Ｐゴシック" charset="0"/>
              </a:rPr>
              <a:t>tree for greater stability.</a:t>
            </a:r>
          </a:p>
          <a:p>
            <a:r>
              <a:rPr lang="en-US" sz="2300" dirty="0">
                <a:ea typeface="ＭＳ Ｐゴシック" charset="-128"/>
              </a:rPr>
              <a:t>Unicast forwarding tables at transit RBridges scale with the number of RBridges, not the number of end </a:t>
            </a:r>
            <a:r>
              <a:rPr lang="en-US" sz="2300" dirty="0" smtClean="0">
                <a:ea typeface="ＭＳ Ｐゴシック" charset="-128"/>
              </a:rPr>
              <a:t>stations.</a:t>
            </a:r>
          </a:p>
          <a:p>
            <a:r>
              <a:rPr lang="en-US" sz="2300" dirty="0" smtClean="0">
                <a:ea typeface="ＭＳ Ｐゴシック" charset="-128"/>
              </a:rPr>
              <a:t>Transit </a:t>
            </a:r>
            <a:r>
              <a:rPr lang="en-US" sz="2300" dirty="0">
                <a:ea typeface="ＭＳ Ｐゴシック" charset="-128"/>
              </a:rPr>
              <a:t>RBridges do not learn end station addresses.</a:t>
            </a:r>
          </a:p>
          <a:p>
            <a:r>
              <a:rPr lang="en-US" sz="2300" dirty="0">
                <a:ea typeface="ＭＳ Ｐゴシック" charset="-128"/>
              </a:rPr>
              <a:t>Compatible with existing IP Routers. TRILL </a:t>
            </a:r>
            <a:r>
              <a:rPr lang="en-US" sz="2300" dirty="0" smtClean="0">
                <a:ea typeface="ＭＳ Ｐゴシック" charset="-128"/>
              </a:rPr>
              <a:t>switches are </a:t>
            </a:r>
            <a:r>
              <a:rPr lang="en-US" sz="2300" dirty="0">
                <a:ea typeface="ＭＳ Ｐゴシック" charset="-128"/>
              </a:rPr>
              <a:t>as transparent to IP routers as bridges are</a:t>
            </a:r>
            <a:r>
              <a:rPr lang="en-US" sz="2300" dirty="0" smtClean="0">
                <a:ea typeface="ＭＳ Ｐゴシック" charset="-128"/>
              </a:rPr>
              <a:t>.</a:t>
            </a:r>
          </a:p>
          <a:p>
            <a:pPr eaLnBrk="1" hangingPunct="1"/>
            <a:r>
              <a:rPr lang="en-US" sz="2300" dirty="0" smtClean="0">
                <a:ea typeface="ＭＳ Ｐゴシック" charset="0"/>
                <a:cs typeface="ＭＳ Ｐゴシック" charset="0"/>
              </a:rPr>
              <a:t>Support for VLANs, frame priorities, and 24-bit data labels (“16 million VLANs”).</a:t>
            </a:r>
          </a:p>
        </p:txBody>
      </p:sp>
      <p:sp>
        <p:nvSpPr>
          <p:cNvPr id="2458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3F746BA2-1766-4AC0-A026-B97F24E24B90}" type="slidenum">
              <a:rPr lang="en-US"/>
              <a:pPr/>
              <a:t>20</a:t>
            </a:fld>
            <a:endParaRPr lang="en-US" dirty="0"/>
          </a:p>
        </p:txBody>
      </p:sp>
      <p:sp>
        <p:nvSpPr>
          <p:cNvPr id="2458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2546912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p:txBody>
          <a:bodyPr>
            <a:noAutofit/>
          </a:bodyPr>
          <a:lstStyle/>
          <a:p>
            <a:pPr>
              <a:defRPr/>
            </a:pPr>
            <a:r>
              <a:rPr lang="en-US" sz="4800" b="1" dirty="0" smtClean="0">
                <a:solidFill>
                  <a:srgbClr val="0000FF"/>
                </a:solidFill>
                <a:ea typeface="ＭＳ Ｐゴシック" charset="-128"/>
              </a:rPr>
              <a:t>More </a:t>
            </a:r>
            <a:r>
              <a:rPr lang="en-US" sz="4800" b="1" dirty="0">
                <a:solidFill>
                  <a:srgbClr val="0000FF"/>
                </a:solidFill>
                <a:ea typeface="ＭＳ Ｐゴシック" charset="-128"/>
              </a:rPr>
              <a:t>TRILL Features</a:t>
            </a:r>
            <a:endParaRPr lang="en-US" sz="4800" b="1" dirty="0" smtClean="0">
              <a:solidFill>
                <a:srgbClr val="0000FF"/>
              </a:solidFill>
              <a:ea typeface="ＭＳ Ｐゴシック" charset="-128"/>
              <a:cs typeface="ＭＳ Ｐゴシック" charset="-128"/>
            </a:endParaRPr>
          </a:p>
        </p:txBody>
      </p:sp>
      <p:sp>
        <p:nvSpPr>
          <p:cNvPr id="22531" name="Content Placeholder 2"/>
          <p:cNvSpPr>
            <a:spLocks noGrp="1"/>
          </p:cNvSpPr>
          <p:nvPr>
            <p:ph sz="quarter" idx="1"/>
          </p:nvPr>
        </p:nvSpPr>
        <p:spPr>
          <a:xfrm>
            <a:off x="457200" y="1600200"/>
            <a:ext cx="7467600" cy="4873625"/>
          </a:xfrm>
        </p:spPr>
        <p:txBody>
          <a:bodyPr/>
          <a:lstStyle/>
          <a:p>
            <a:pPr eaLnBrk="1" hangingPunct="1"/>
            <a:r>
              <a:rPr lang="en-US" sz="2300" dirty="0" smtClean="0">
                <a:ea typeface="ＭＳ Ｐゴシック" charset="0"/>
                <a:cs typeface="ＭＳ Ｐゴシック" charset="0"/>
              </a:rPr>
              <a:t>MTU </a:t>
            </a:r>
            <a:r>
              <a:rPr lang="en-US" sz="2300" dirty="0">
                <a:ea typeface="ＭＳ Ｐゴシック" charset="0"/>
                <a:cs typeface="ＭＳ Ｐゴシック" charset="0"/>
              </a:rPr>
              <a:t>feature and jumbo frame support including jumbo routing frames.</a:t>
            </a:r>
          </a:p>
          <a:p>
            <a:pPr eaLnBrk="1" hangingPunct="1"/>
            <a:r>
              <a:rPr lang="en-US" sz="2300" dirty="0">
                <a:ea typeface="ＭＳ Ｐゴシック" charset="0"/>
                <a:cs typeface="ＭＳ Ｐゴシック" charset="0"/>
              </a:rPr>
              <a:t>Has a poem.</a:t>
            </a:r>
          </a:p>
          <a:p>
            <a:pPr lvl="1" eaLnBrk="1" hangingPunct="1"/>
            <a:r>
              <a:rPr lang="en-US" sz="2000" dirty="0">
                <a:ea typeface="ＭＳ Ｐゴシック" charset="0"/>
                <a:cs typeface="ＭＳ Ｐゴシック" charset="0"/>
              </a:rPr>
              <a:t>The only other bridging or routing protocol with a poem is Spanning Tree (see </a:t>
            </a:r>
            <a:r>
              <a:rPr lang="en-US" sz="2000" dirty="0" err="1">
                <a:ea typeface="ＭＳ Ｐゴシック" charset="0"/>
                <a:cs typeface="ＭＳ Ｐゴシック" charset="0"/>
              </a:rPr>
              <a:t>Algorhyme</a:t>
            </a:r>
            <a:r>
              <a:rPr lang="en-US" sz="2000" dirty="0">
                <a:ea typeface="ＭＳ Ｐゴシック" charset="0"/>
                <a:cs typeface="ＭＳ Ｐゴシック" charset="0"/>
              </a:rPr>
              <a:t>).</a:t>
            </a:r>
          </a:p>
          <a:p>
            <a:endParaRPr lang="en-US" dirty="0" smtClean="0">
              <a:ea typeface="ＭＳ Ｐゴシック" charset="-128"/>
            </a:endParaRPr>
          </a:p>
        </p:txBody>
      </p:sp>
      <p:sp>
        <p:nvSpPr>
          <p:cNvPr id="2458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3F746BA2-1766-4AC0-A026-B97F24E24B90}" type="slidenum">
              <a:rPr lang="en-US"/>
              <a:pPr/>
              <a:t>21</a:t>
            </a:fld>
            <a:endParaRPr lang="en-US" dirty="0"/>
          </a:p>
        </p:txBody>
      </p:sp>
      <p:sp>
        <p:nvSpPr>
          <p:cNvPr id="2458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2346046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p:txBody>
          <a:bodyPr>
            <a:normAutofit/>
          </a:bodyPr>
          <a:lstStyle/>
          <a:p>
            <a:pPr>
              <a:defRPr/>
            </a:pPr>
            <a:r>
              <a:rPr lang="en-US" sz="4800" b="1" cap="none" dirty="0" smtClean="0">
                <a:solidFill>
                  <a:srgbClr val="0000FF"/>
                </a:solidFill>
                <a:ea typeface="ＭＳ Ｐゴシック" charset="-128"/>
                <a:cs typeface="ＭＳ Ｐゴシック" charset="-128"/>
              </a:rPr>
              <a:t>Algorhyme V2</a:t>
            </a:r>
            <a:r>
              <a:rPr lang="en-US" sz="1800" b="1" cap="none" dirty="0" smtClean="0">
                <a:solidFill>
                  <a:srgbClr val="0000FF"/>
                </a:solidFill>
                <a:ea typeface="ＭＳ Ｐゴシック" charset="-128"/>
                <a:cs typeface="ＭＳ Ｐゴシック" charset="-128"/>
              </a:rPr>
              <a:t> (TRILL and RBridges)</a:t>
            </a:r>
          </a:p>
        </p:txBody>
      </p:sp>
      <p:sp>
        <p:nvSpPr>
          <p:cNvPr id="97283" name="Content Placeholder 2"/>
          <p:cNvSpPr>
            <a:spLocks noGrp="1"/>
          </p:cNvSpPr>
          <p:nvPr>
            <p:ph sz="quarter" idx="1"/>
          </p:nvPr>
        </p:nvSpPr>
        <p:spPr>
          <a:xfrm>
            <a:off x="685800" y="1600200"/>
            <a:ext cx="7086600" cy="4873625"/>
          </a:xfrm>
        </p:spPr>
        <p:txBody>
          <a:bodyPr/>
          <a:lstStyle/>
          <a:p>
            <a:pPr>
              <a:lnSpc>
                <a:spcPct val="90000"/>
              </a:lnSpc>
            </a:pPr>
            <a:r>
              <a:rPr lang="en-US" sz="2000" dirty="0" smtClean="0">
                <a:ea typeface="ＭＳ Ｐゴシック" charset="-128"/>
              </a:rPr>
              <a:t>I hope that we shall one day see</a:t>
            </a:r>
          </a:p>
          <a:p>
            <a:pPr>
              <a:lnSpc>
                <a:spcPct val="90000"/>
              </a:lnSpc>
            </a:pPr>
            <a:r>
              <a:rPr lang="en-US" sz="2000" dirty="0" smtClean="0">
                <a:ea typeface="ＭＳ Ｐゴシック" charset="-128"/>
              </a:rPr>
              <a:t>      A graph more lovely than a tree.</a:t>
            </a:r>
          </a:p>
          <a:p>
            <a:pPr>
              <a:lnSpc>
                <a:spcPct val="90000"/>
              </a:lnSpc>
            </a:pPr>
            <a:r>
              <a:rPr lang="en-US" sz="2000" dirty="0" smtClean="0">
                <a:ea typeface="ＭＳ Ｐゴシック" charset="-128"/>
              </a:rPr>
              <a:t>A graph to boost efficiency</a:t>
            </a:r>
          </a:p>
          <a:p>
            <a:pPr>
              <a:lnSpc>
                <a:spcPct val="90000"/>
              </a:lnSpc>
            </a:pPr>
            <a:r>
              <a:rPr lang="en-US" sz="2000" dirty="0" smtClean="0">
                <a:ea typeface="ＭＳ Ｐゴシック" charset="-128"/>
              </a:rPr>
              <a:t>      While still configuration-free.</a:t>
            </a:r>
          </a:p>
          <a:p>
            <a:pPr>
              <a:lnSpc>
                <a:spcPct val="90000"/>
              </a:lnSpc>
            </a:pPr>
            <a:r>
              <a:rPr lang="en-US" sz="2000" dirty="0" smtClean="0">
                <a:ea typeface="ＭＳ Ｐゴシック" charset="-128"/>
              </a:rPr>
              <a:t>A network where RBridges can</a:t>
            </a:r>
          </a:p>
          <a:p>
            <a:pPr>
              <a:lnSpc>
                <a:spcPct val="90000"/>
              </a:lnSpc>
            </a:pPr>
            <a:r>
              <a:rPr lang="en-US" sz="2000" dirty="0" smtClean="0">
                <a:ea typeface="ＭＳ Ｐゴシック" charset="-128"/>
              </a:rPr>
              <a:t>      Route packets to their target LAN.</a:t>
            </a:r>
          </a:p>
          <a:p>
            <a:pPr>
              <a:lnSpc>
                <a:spcPct val="90000"/>
              </a:lnSpc>
            </a:pPr>
            <a:r>
              <a:rPr lang="en-US" sz="2000" dirty="0" smtClean="0">
                <a:ea typeface="ＭＳ Ｐゴシック" charset="-128"/>
              </a:rPr>
              <a:t>The paths they find, to our elation,</a:t>
            </a:r>
          </a:p>
          <a:p>
            <a:pPr>
              <a:lnSpc>
                <a:spcPct val="90000"/>
              </a:lnSpc>
            </a:pPr>
            <a:r>
              <a:rPr lang="en-US" sz="2000" dirty="0" smtClean="0">
                <a:ea typeface="ＭＳ Ｐゴシック" charset="-128"/>
              </a:rPr>
              <a:t>      Are least cost paths to destination!</a:t>
            </a:r>
          </a:p>
          <a:p>
            <a:pPr>
              <a:lnSpc>
                <a:spcPct val="90000"/>
              </a:lnSpc>
            </a:pPr>
            <a:r>
              <a:rPr lang="en-US" sz="2000" dirty="0" smtClean="0">
                <a:ea typeface="ＭＳ Ｐゴシック" charset="-128"/>
              </a:rPr>
              <a:t>With packet hop counts we now see,</a:t>
            </a:r>
          </a:p>
          <a:p>
            <a:pPr>
              <a:lnSpc>
                <a:spcPct val="90000"/>
              </a:lnSpc>
            </a:pPr>
            <a:r>
              <a:rPr lang="en-US" sz="2000" dirty="0" smtClean="0">
                <a:ea typeface="ＭＳ Ｐゴシック" charset="-128"/>
              </a:rPr>
              <a:t>      The network need not be loop-free!</a:t>
            </a:r>
          </a:p>
          <a:p>
            <a:pPr>
              <a:lnSpc>
                <a:spcPct val="90000"/>
              </a:lnSpc>
            </a:pPr>
            <a:r>
              <a:rPr lang="en-US" sz="2000" dirty="0" smtClean="0">
                <a:ea typeface="ＭＳ Ｐゴシック" charset="-128"/>
              </a:rPr>
              <a:t>RBridges work transparently,</a:t>
            </a:r>
          </a:p>
          <a:p>
            <a:pPr>
              <a:lnSpc>
                <a:spcPct val="90000"/>
              </a:lnSpc>
            </a:pPr>
            <a:r>
              <a:rPr lang="en-US" sz="2000" dirty="0" smtClean="0">
                <a:ea typeface="ＭＳ Ｐゴシック" charset="-128"/>
              </a:rPr>
              <a:t>      Without a common spanning tree.</a:t>
            </a:r>
          </a:p>
          <a:p>
            <a:r>
              <a:rPr lang="en-US" sz="2000" dirty="0" smtClean="0">
                <a:ea typeface="ＭＳ Ｐゴシック" charset="-128"/>
              </a:rPr>
              <a:t>                                               </a:t>
            </a:r>
            <a:r>
              <a:rPr lang="en-US" sz="1800" dirty="0" smtClean="0">
                <a:ea typeface="ＭＳ Ｐゴシック" charset="-128"/>
              </a:rPr>
              <a:t>- By Ray Perlner</a:t>
            </a:r>
            <a:r>
              <a:rPr lang="en-US" sz="1800" dirty="0">
                <a:ea typeface="ＭＳ Ｐゴシック" charset="-128"/>
              </a:rPr>
              <a:t/>
            </a:r>
            <a:br>
              <a:rPr lang="en-US" sz="1800" dirty="0">
                <a:ea typeface="ＭＳ Ｐゴシック" charset="-128"/>
              </a:rPr>
            </a:br>
            <a:r>
              <a:rPr lang="en-US" sz="1800" dirty="0" smtClean="0">
                <a:ea typeface="ＭＳ Ｐゴシック" charset="-128"/>
              </a:rPr>
              <a:t>                                                            (Radia Perlman’s son)</a:t>
            </a:r>
            <a:endParaRPr lang="en-US" sz="2000" dirty="0" smtClean="0">
              <a:ea typeface="ＭＳ Ｐゴシック" charset="-128"/>
            </a:endParaRPr>
          </a:p>
        </p:txBody>
      </p:sp>
      <p:sp>
        <p:nvSpPr>
          <p:cNvPr id="97284"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7285" name="Slide Number Placeholder 4"/>
          <p:cNvSpPr>
            <a:spLocks noGrp="1"/>
          </p:cNvSpPr>
          <p:nvPr>
            <p:ph type="sldNum" sz="quarter" idx="12"/>
          </p:nvPr>
        </p:nvSpPr>
        <p:spPr bwMode="auto">
          <a:noFill/>
          <a:ln>
            <a:miter lim="800000"/>
            <a:headEnd/>
            <a:tailEnd/>
          </a:ln>
        </p:spPr>
        <p:txBody>
          <a:bodyPr/>
          <a:lstStyle/>
          <a:p>
            <a:fld id="{078A188F-C054-4CA1-B8D0-37C0FA57C4D9}" type="slidenum">
              <a:rPr lang="en-US"/>
              <a:pPr/>
              <a:t>22</a:t>
            </a:fld>
            <a:endParaRPr lang="en-US" dirty="0"/>
          </a:p>
        </p:txBody>
      </p:sp>
      <p:sp>
        <p:nvSpPr>
          <p:cNvPr id="97286"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18912184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r>
              <a:rPr lang="en-US" sz="4800" cap="none" dirty="0" smtClean="0">
                <a:solidFill>
                  <a:schemeClr val="tx1"/>
                </a:solidFill>
                <a:ea typeface="ＭＳ Ｐゴシック" charset="-128"/>
              </a:rPr>
              <a:t>CONTENTS</a:t>
            </a:r>
          </a:p>
        </p:txBody>
      </p:sp>
      <p:sp>
        <p:nvSpPr>
          <p:cNvPr id="2" name="Content Placeholder 1"/>
          <p:cNvSpPr>
            <a:spLocks noGrp="1"/>
          </p:cNvSpPr>
          <p:nvPr>
            <p:ph sz="quarter" idx="1"/>
          </p:nvPr>
        </p:nvSpPr>
        <p:spPr/>
        <p:txBody>
          <a:bodyPr/>
          <a:lstStyle/>
          <a:p>
            <a:r>
              <a:rPr lang="en-US" dirty="0" smtClean="0"/>
              <a:t>What is TRILL?</a:t>
            </a:r>
            <a:endParaRPr lang="en-US" dirty="0" smtClean="0"/>
          </a:p>
          <a:p>
            <a:r>
              <a:rPr lang="en-US" dirty="0" smtClean="0"/>
              <a:t>TRILL Features</a:t>
            </a:r>
          </a:p>
          <a:p>
            <a:r>
              <a:rPr lang="en-US" u="sng" dirty="0" smtClean="0"/>
              <a:t>TRILL History</a:t>
            </a:r>
          </a:p>
          <a:p>
            <a:r>
              <a:rPr lang="en-US" dirty="0" smtClean="0"/>
              <a:t>Two </a:t>
            </a:r>
            <a:r>
              <a:rPr lang="en-US" dirty="0" smtClean="0"/>
              <a:t>TRILL Examples</a:t>
            </a:r>
            <a:endParaRPr lang="en-US" dirty="0" smtClean="0"/>
          </a:p>
          <a:p>
            <a:r>
              <a:rPr lang="en-US" dirty="0" smtClean="0"/>
              <a:t>TRILL Packet Headers</a:t>
            </a:r>
          </a:p>
          <a:p>
            <a:r>
              <a:rPr lang="en-US" dirty="0" smtClean="0"/>
              <a:t>Step-by-Step Processing Example</a:t>
            </a:r>
          </a:p>
          <a:p>
            <a:r>
              <a:rPr lang="en-US" dirty="0" smtClean="0"/>
              <a:t>Fine Grained </a:t>
            </a:r>
            <a:r>
              <a:rPr lang="en-US" dirty="0" smtClean="0"/>
              <a:t>Labeling</a:t>
            </a:r>
          </a:p>
        </p:txBody>
      </p:sp>
      <p:sp>
        <p:nvSpPr>
          <p:cNvPr id="3" name="Content Placeholder 2"/>
          <p:cNvSpPr>
            <a:spLocks noGrp="1"/>
          </p:cNvSpPr>
          <p:nvPr>
            <p:ph sz="quarter" idx="2"/>
          </p:nvPr>
        </p:nvSpPr>
        <p:spPr>
          <a:xfrm>
            <a:off x="4270248" y="2057400"/>
            <a:ext cx="3657600" cy="4114800"/>
          </a:xfrm>
        </p:spPr>
        <p:txBody>
          <a:bodyPr/>
          <a:lstStyle/>
          <a:p>
            <a:r>
              <a:rPr lang="en-US" dirty="0"/>
              <a:t>How </a:t>
            </a:r>
            <a:r>
              <a:rPr lang="en-US" dirty="0" smtClean="0"/>
              <a:t>TRILL Works</a:t>
            </a:r>
            <a:endParaRPr lang="en-US" dirty="0"/>
          </a:p>
          <a:p>
            <a:r>
              <a:rPr lang="en-US" dirty="0" smtClean="0"/>
              <a:t>Peering </a:t>
            </a:r>
            <a:r>
              <a:rPr lang="en-US" dirty="0" smtClean="0"/>
              <a:t>and Layers</a:t>
            </a:r>
          </a:p>
          <a:p>
            <a:r>
              <a:rPr lang="en-US" dirty="0" smtClean="0"/>
              <a:t>TRILL Support of DCB</a:t>
            </a:r>
            <a:endParaRPr lang="en-US" dirty="0" smtClean="0"/>
          </a:p>
          <a:p>
            <a:r>
              <a:rPr lang="en-US" dirty="0" smtClean="0"/>
              <a:t>TRILL OAM</a:t>
            </a:r>
          </a:p>
          <a:p>
            <a:r>
              <a:rPr lang="en-US" dirty="0" smtClean="0"/>
              <a:t>TRILL Products</a:t>
            </a:r>
          </a:p>
          <a:p>
            <a:r>
              <a:rPr lang="en-US" dirty="0" smtClean="0"/>
              <a:t>Comparisons</a:t>
            </a:r>
            <a:endParaRPr lang="en-US" dirty="0" smtClean="0"/>
          </a:p>
          <a:p>
            <a:r>
              <a:rPr lang="en-US" dirty="0" smtClean="0"/>
              <a:t>Standardization and</a:t>
            </a:r>
            <a:r>
              <a:rPr lang="en-US" dirty="0"/>
              <a:t> </a:t>
            </a:r>
            <a:r>
              <a:rPr lang="en-US" dirty="0" smtClean="0"/>
              <a:t>References</a:t>
            </a:r>
            <a:endParaRPr lang="en-US" dirty="0"/>
          </a:p>
        </p:txBody>
      </p:sp>
      <p:sp>
        <p:nvSpPr>
          <p:cNvPr id="19460" name="Date Placeholder 3"/>
          <p:cNvSpPr>
            <a:spLocks noGrp="1"/>
          </p:cNvSpPr>
          <p:nvPr>
            <p:ph type="dt" sz="half"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94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43904EAB-16E3-49E6-9BAC-5C3B8CB6F3D0}" type="slidenum">
              <a:rPr lang="en-US"/>
              <a:pPr/>
              <a:t>23</a:t>
            </a:fld>
            <a:endParaRPr lang="en-US" dirty="0"/>
          </a:p>
        </p:txBody>
      </p:sp>
    </p:spTree>
    <p:extLst>
      <p:ext uri="{BB962C8B-B14F-4D97-AF65-F5344CB8AC3E}">
        <p14:creationId xmlns:p14="http://schemas.microsoft.com/office/powerpoint/2010/main" val="11645102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p:txBody>
          <a:bodyPr>
            <a:normAutofit fontScale="90000"/>
          </a:bodyPr>
          <a:lstStyle/>
          <a:p>
            <a:pPr algn="ctr" eaLnBrk="1" hangingPunct="1">
              <a:defRPr/>
            </a:pPr>
            <a:r>
              <a:rPr lang="en-US" sz="4400" b="1" cap="none" dirty="0">
                <a:solidFill>
                  <a:srgbClr val="0000FF"/>
                </a:solidFill>
                <a:ea typeface="ＭＳ Ｐゴシック" charset="-128"/>
                <a:cs typeface="ＭＳ Ｐゴシック" charset="-128"/>
              </a:rPr>
              <a:t>Inspired by a </a:t>
            </a:r>
            <a:r>
              <a:rPr lang="en-US" sz="4400" b="1" cap="none" dirty="0" smtClean="0">
                <a:solidFill>
                  <a:srgbClr val="0000FF"/>
                </a:solidFill>
                <a:ea typeface="ＭＳ Ｐゴシック" charset="-128"/>
                <a:cs typeface="ＭＳ Ｐゴシック" charset="-128"/>
              </a:rPr>
              <a:t>Real </a:t>
            </a:r>
            <a:r>
              <a:rPr lang="en-US" sz="4400" b="1" cap="none" dirty="0">
                <a:solidFill>
                  <a:srgbClr val="0000FF"/>
                </a:solidFill>
                <a:ea typeface="ＭＳ Ｐゴシック" charset="-128"/>
                <a:cs typeface="ＭＳ Ｐゴシック" charset="-128"/>
              </a:rPr>
              <a:t>L</a:t>
            </a:r>
            <a:r>
              <a:rPr lang="en-US" sz="4400" b="1" cap="none" dirty="0" smtClean="0">
                <a:solidFill>
                  <a:srgbClr val="0000FF"/>
                </a:solidFill>
                <a:ea typeface="ＭＳ Ｐゴシック" charset="-128"/>
                <a:cs typeface="ＭＳ Ｐゴシック" charset="-128"/>
              </a:rPr>
              <a:t>ife </a:t>
            </a:r>
            <a:r>
              <a:rPr lang="en-US" sz="4400" b="1" cap="none" dirty="0">
                <a:solidFill>
                  <a:srgbClr val="0000FF"/>
                </a:solidFill>
                <a:ea typeface="ＭＳ Ｐゴシック" charset="-128"/>
                <a:cs typeface="ＭＳ Ｐゴシック" charset="-128"/>
              </a:rPr>
              <a:t>I</a:t>
            </a:r>
            <a:r>
              <a:rPr lang="en-US" sz="4400" b="1" cap="none" dirty="0" smtClean="0">
                <a:solidFill>
                  <a:srgbClr val="0000FF"/>
                </a:solidFill>
                <a:ea typeface="ＭＳ Ｐゴシック" charset="-128"/>
                <a:cs typeface="ＭＳ Ｐゴシック" charset="-128"/>
              </a:rPr>
              <a:t>ncident</a:t>
            </a:r>
          </a:p>
        </p:txBody>
      </p:sp>
      <p:sp>
        <p:nvSpPr>
          <p:cNvPr id="21507" name="Content Placeholder 2"/>
          <p:cNvSpPr>
            <a:spLocks noGrp="1"/>
          </p:cNvSpPr>
          <p:nvPr>
            <p:ph sz="quarter" idx="1"/>
          </p:nvPr>
        </p:nvSpPr>
        <p:spPr>
          <a:xfrm>
            <a:off x="457200" y="1600200"/>
            <a:ext cx="7467600" cy="4873625"/>
          </a:xfrm>
        </p:spPr>
        <p:txBody>
          <a:bodyPr/>
          <a:lstStyle/>
          <a:p>
            <a:pPr eaLnBrk="1" hangingPunct="1"/>
            <a:r>
              <a:rPr lang="en-US" dirty="0" smtClean="0"/>
              <a:t>In November 2002, Beth Israel Deaconess Hospital in Boston, Massachusetts, had a total network meltdown:</a:t>
            </a:r>
          </a:p>
          <a:p>
            <a:pPr lvl="1" eaLnBrk="1" hangingPunct="1"/>
            <a:r>
              <a:rPr lang="en-US" sz="2000" dirty="0">
                <a:ea typeface="ＭＳ Ｐゴシック" charset="-128"/>
              </a:rPr>
              <a:t>Their network took four days of heroic efforts to be restored to an operational state! In the mean time the staff was reduced to using paper and pencil.</a:t>
            </a:r>
          </a:p>
          <a:p>
            <a:pPr lvl="1" eaLnBrk="1" hangingPunct="1"/>
            <a:r>
              <a:rPr lang="en-US" sz="2000" dirty="0" smtClean="0">
                <a:ea typeface="ＭＳ Ｐゴシック" charset="-128"/>
              </a:rPr>
              <a:t>Beth Israel Deaconess had grown by acquiring various clinics and just plugged all those bridged networks together.</a:t>
            </a:r>
          </a:p>
          <a:p>
            <a:pPr lvl="1" eaLnBrk="1" hangingPunct="1"/>
            <a:r>
              <a:rPr lang="en-US" sz="2000" dirty="0" smtClean="0">
                <a:ea typeface="ＭＳ Ｐゴシック" charset="-128"/>
              </a:rPr>
              <a:t>The article in Boston’s primary newspaper specifically mentioned “Spanning Tree Protocol” as the problem!</a:t>
            </a:r>
          </a:p>
          <a:p>
            <a:pPr lvl="1" eaLnBrk="1" hangingPunct="1"/>
            <a:r>
              <a:rPr lang="en-US" sz="2000" dirty="0" smtClean="0">
                <a:ea typeface="ＭＳ Ｐゴシック" charset="-128"/>
              </a:rPr>
              <a:t>Radia Perlman, who invented spanning tree over 25 years ago, decided it was time to come up with a better way.</a:t>
            </a:r>
            <a:endParaRPr lang="en-US" dirty="0">
              <a:ea typeface="ＭＳ Ｐゴシック" charset="-128"/>
            </a:endParaRPr>
          </a:p>
          <a:p>
            <a:pPr lvl="1" eaLnBrk="1" hangingPunct="1"/>
            <a:endParaRPr lang="en-US" sz="2000" dirty="0">
              <a:ea typeface="ＭＳ Ｐゴシック" charset="-128"/>
            </a:endParaRPr>
          </a:p>
        </p:txBody>
      </p:sp>
      <p:sp>
        <p:nvSpPr>
          <p:cNvPr id="20484"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0485" name="Slide Number Placeholder 4"/>
          <p:cNvSpPr>
            <a:spLocks noGrp="1"/>
          </p:cNvSpPr>
          <p:nvPr>
            <p:ph type="sldNum" sz="quarter" idx="12"/>
          </p:nvPr>
        </p:nvSpPr>
        <p:spPr bwMode="auto">
          <a:noFill/>
          <a:ln>
            <a:miter lim="800000"/>
            <a:headEnd/>
            <a:tailEnd/>
          </a:ln>
        </p:spPr>
        <p:txBody>
          <a:bodyPr/>
          <a:lstStyle/>
          <a:p>
            <a:fld id="{63067DC2-5051-4EA4-8F57-1D93F7E927FF}" type="slidenum">
              <a:rPr lang="en-US"/>
              <a:pPr/>
              <a:t>24</a:t>
            </a:fld>
            <a:endParaRPr lang="en-US" dirty="0"/>
          </a:p>
        </p:txBody>
      </p:sp>
      <p:sp>
        <p:nvSpPr>
          <p:cNvPr id="20486"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3917430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p:txBody>
          <a:bodyPr>
            <a:noAutofit/>
          </a:bodyPr>
          <a:lstStyle/>
          <a:p>
            <a:pPr>
              <a:defRPr/>
            </a:pPr>
            <a:r>
              <a:rPr lang="en-US" sz="4000" b="1" dirty="0">
                <a:solidFill>
                  <a:srgbClr val="0000FF"/>
                </a:solidFill>
                <a:ea typeface="ＭＳ Ｐゴシック" charset="0"/>
                <a:cs typeface="ＭＳ Ｐゴシック" charset="0"/>
              </a:rPr>
              <a:t>TRILL History up to </a:t>
            </a:r>
            <a:r>
              <a:rPr lang="en-US" sz="4000" b="1" dirty="0" smtClean="0">
                <a:solidFill>
                  <a:srgbClr val="0000FF"/>
                </a:solidFill>
                <a:ea typeface="ＭＳ Ｐゴシック" charset="0"/>
                <a:cs typeface="ＭＳ Ｐゴシック" charset="0"/>
              </a:rPr>
              <a:t>2008</a:t>
            </a:r>
            <a:endParaRPr lang="en-US" sz="4000" b="1" cap="none" dirty="0" smtClean="0">
              <a:solidFill>
                <a:srgbClr val="0000FF"/>
              </a:solidFill>
              <a:ea typeface="ＭＳ Ｐゴシック" charset="-128"/>
              <a:cs typeface="ＭＳ Ｐゴシック" charset="-128"/>
            </a:endParaRPr>
          </a:p>
        </p:txBody>
      </p:sp>
      <p:sp>
        <p:nvSpPr>
          <p:cNvPr id="22531" name="Content Placeholder 2"/>
          <p:cNvSpPr>
            <a:spLocks noGrp="1"/>
          </p:cNvSpPr>
          <p:nvPr>
            <p:ph sz="quarter" idx="1"/>
          </p:nvPr>
        </p:nvSpPr>
        <p:spPr>
          <a:xfrm>
            <a:off x="457200" y="1600200"/>
            <a:ext cx="7467600" cy="4873625"/>
          </a:xfrm>
        </p:spPr>
        <p:txBody>
          <a:bodyPr/>
          <a:lstStyle/>
          <a:p>
            <a:pPr marL="373778" lvl="1" indent="-299892" defTabSz="801161">
              <a:buClr>
                <a:schemeClr val="bg2"/>
              </a:buClr>
              <a:buSzPct val="60000"/>
              <a:buFont typeface="Wingdings" pitchFamily="2" charset="2"/>
              <a:buChar char="l"/>
              <a:defRPr/>
            </a:pPr>
            <a:r>
              <a:rPr lang="en-US" altLang="zh-CN" sz="1800" dirty="0">
                <a:ea typeface="Arial Unicode MS" pitchFamily="34" charset="-128"/>
                <a:cs typeface="Arial Unicode MS" pitchFamily="34" charset="-128"/>
              </a:rPr>
              <a:t>1964: Packet switching/routing invented by Paul Baran.</a:t>
            </a:r>
          </a:p>
          <a:p>
            <a:pPr marL="373778" lvl="1" indent="-299892" defTabSz="801161">
              <a:buClr>
                <a:schemeClr val="bg2"/>
              </a:buClr>
              <a:buSzPct val="60000"/>
              <a:buFont typeface="Wingdings" pitchFamily="2" charset="2"/>
              <a:buChar char="l"/>
              <a:defRPr/>
            </a:pPr>
            <a:r>
              <a:rPr lang="en-US" altLang="zh-CN" sz="1800" dirty="0">
                <a:ea typeface="Arial Unicode MS" pitchFamily="34" charset="-128"/>
                <a:cs typeface="Arial Unicode MS" pitchFamily="34" charset="-128"/>
              </a:rPr>
              <a:t>1973: Ethernet invented by Robert Metcalfe</a:t>
            </a:r>
          </a:p>
          <a:p>
            <a:pPr marL="373778" lvl="1" indent="-299892" defTabSz="801161">
              <a:buClr>
                <a:schemeClr val="bg2"/>
              </a:buClr>
              <a:buSzPct val="60000"/>
              <a:buFont typeface="Wingdings" pitchFamily="2" charset="2"/>
              <a:buChar char="l"/>
              <a:defRPr/>
            </a:pPr>
            <a:r>
              <a:rPr lang="en-US" altLang="zh-CN" sz="1800" dirty="0">
                <a:ea typeface="Arial Unicode MS" pitchFamily="34" charset="-128"/>
                <a:cs typeface="Arial Unicode MS" pitchFamily="34" charset="-128"/>
              </a:rPr>
              <a:t>1979: Link State Routing invented by John McQuillan.</a:t>
            </a:r>
          </a:p>
          <a:p>
            <a:pPr marL="373778" lvl="1" indent="-299892" defTabSz="801161">
              <a:buClr>
                <a:schemeClr val="bg2"/>
              </a:buClr>
              <a:buSzPct val="60000"/>
              <a:buFont typeface="Wingdings" pitchFamily="2" charset="2"/>
              <a:buChar char="l"/>
              <a:defRPr/>
            </a:pPr>
            <a:r>
              <a:rPr lang="en-US" altLang="zh-CN" sz="1800" dirty="0">
                <a:ea typeface="Arial Unicode MS" pitchFamily="34" charset="-128"/>
                <a:cs typeface="Arial Unicode MS" pitchFamily="34" charset="-128"/>
              </a:rPr>
              <a:t>1985: Radia Perlman invents the Spanning Tree Protocol.</a:t>
            </a:r>
          </a:p>
          <a:p>
            <a:pPr marL="373778" lvl="1" indent="-299892" defTabSz="801161">
              <a:buClr>
                <a:schemeClr val="bg2"/>
              </a:buClr>
              <a:buSzPct val="60000"/>
              <a:buFont typeface="Wingdings" pitchFamily="2" charset="2"/>
              <a:buChar char="l"/>
              <a:defRPr/>
            </a:pPr>
            <a:r>
              <a:rPr lang="en-US" altLang="zh-CN" sz="1800" dirty="0">
                <a:ea typeface="Arial Unicode MS" pitchFamily="34" charset="-128"/>
                <a:cs typeface="Arial Unicode MS" pitchFamily="34" charset="-128"/>
              </a:rPr>
              <a:t>1987: DECnet Phase V / IS-IS designed by Radia Perlman</a:t>
            </a:r>
            <a:r>
              <a:rPr lang="en-US" altLang="zh-CN" sz="1800" dirty="0" smtClean="0">
                <a:ea typeface="Arial Unicode MS" pitchFamily="34" charset="-128"/>
                <a:cs typeface="Arial Unicode MS" pitchFamily="34" charset="-128"/>
              </a:rPr>
              <a:t>.</a:t>
            </a:r>
            <a:endParaRPr lang="en-US" altLang="zh-CN" sz="1800" dirty="0">
              <a:ea typeface="Arial Unicode MS" pitchFamily="34" charset="-128"/>
              <a:cs typeface="Arial Unicode MS" pitchFamily="34" charset="-128"/>
            </a:endParaRPr>
          </a:p>
          <a:p>
            <a:pPr marL="373778" lvl="1" indent="-299892" defTabSz="801161">
              <a:buClr>
                <a:schemeClr val="bg2"/>
              </a:buClr>
              <a:buSzPct val="60000"/>
              <a:buFont typeface="Wingdings" pitchFamily="2" charset="2"/>
              <a:buChar char="l"/>
              <a:defRPr/>
            </a:pPr>
            <a:r>
              <a:rPr lang="en-US" altLang="zh-CN" sz="1800" b="1" dirty="0">
                <a:ea typeface="Arial Unicode MS" pitchFamily="34" charset="-128"/>
                <a:cs typeface="Arial Unicode MS" pitchFamily="34" charset="-128"/>
              </a:rPr>
              <a:t>2002: Beth Israel Deaconess Hospital network in Boston melts down due to deficiencies in the Spanning Tree Protocol</a:t>
            </a:r>
            <a:r>
              <a:rPr lang="en-US" altLang="zh-CN" sz="1800" b="1" dirty="0" smtClean="0">
                <a:ea typeface="Arial Unicode MS" pitchFamily="34" charset="-128"/>
                <a:cs typeface="Arial Unicode MS" pitchFamily="34" charset="-128"/>
              </a:rPr>
              <a:t>.</a:t>
            </a:r>
            <a:endParaRPr lang="en-US" altLang="zh-CN" sz="1800" dirty="0">
              <a:ea typeface="Arial Unicode MS" pitchFamily="34" charset="-128"/>
              <a:cs typeface="Arial Unicode MS" pitchFamily="34" charset="-128"/>
            </a:endParaRPr>
          </a:p>
          <a:p>
            <a:pPr marL="373778" lvl="1" indent="-299892" defTabSz="801161">
              <a:buClr>
                <a:schemeClr val="bg2"/>
              </a:buClr>
              <a:buSzPct val="60000"/>
              <a:buFont typeface="Wingdings" pitchFamily="2" charset="2"/>
              <a:buChar char="l"/>
              <a:defRPr/>
            </a:pPr>
            <a:r>
              <a:rPr lang="en-US" altLang="zh-CN" sz="1800" dirty="0">
                <a:ea typeface="Arial Unicode MS" pitchFamily="34" charset="-128"/>
                <a:cs typeface="Arial Unicode MS" pitchFamily="34" charset="-128"/>
              </a:rPr>
              <a:t>2004: TRILL presented </a:t>
            </a:r>
            <a:r>
              <a:rPr lang="en-US" altLang="zh-CN" sz="1800" dirty="0" smtClean="0">
                <a:ea typeface="Arial Unicode MS" pitchFamily="34" charset="-128"/>
                <a:cs typeface="Arial Unicode MS" pitchFamily="34" charset="-128"/>
              </a:rPr>
              <a:t>by </a:t>
            </a:r>
            <a:r>
              <a:rPr lang="en-US" altLang="zh-CN" sz="1800" dirty="0">
                <a:ea typeface="Arial Unicode MS" pitchFamily="34" charset="-128"/>
                <a:cs typeface="Arial Unicode MS" pitchFamily="34" charset="-128"/>
              </a:rPr>
              <a:t>inventor Radia Perlman at Infocom.</a:t>
            </a:r>
          </a:p>
          <a:p>
            <a:pPr marL="373778" lvl="1" indent="-299892" defTabSz="801161">
              <a:buClr>
                <a:schemeClr val="bg2"/>
              </a:buClr>
              <a:buSzPct val="60000"/>
              <a:buFont typeface="Wingdings" pitchFamily="2" charset="2"/>
              <a:buChar char="l"/>
              <a:defRPr/>
            </a:pPr>
            <a:r>
              <a:rPr lang="en-US" altLang="zh-CN" sz="1800" dirty="0">
                <a:ea typeface="Arial Unicode MS" pitchFamily="34" charset="-128"/>
                <a:cs typeface="Arial Unicode MS" pitchFamily="34" charset="-128"/>
              </a:rPr>
              <a:t>2005: TRILL presented to IEEE 802 by Radia Perlman, rejected.</a:t>
            </a:r>
          </a:p>
          <a:p>
            <a:pPr marL="373778" lvl="1" indent="-299892" defTabSz="801161">
              <a:buClr>
                <a:schemeClr val="bg2"/>
              </a:buClr>
              <a:buSzPct val="60000"/>
              <a:buFont typeface="Wingdings" pitchFamily="2" charset="2"/>
              <a:buChar char="l"/>
              <a:defRPr/>
            </a:pPr>
            <a:r>
              <a:rPr lang="en-US" altLang="zh-CN" sz="1800" b="1" dirty="0">
                <a:ea typeface="Arial Unicode MS" pitchFamily="34" charset="-128"/>
                <a:cs typeface="Arial Unicode MS" pitchFamily="34" charset="-128"/>
              </a:rPr>
              <a:t>2005: </a:t>
            </a:r>
            <a:r>
              <a:rPr lang="en-US" altLang="zh-CN" sz="1800" b="1" dirty="0" smtClean="0">
                <a:ea typeface="Arial Unicode MS" pitchFamily="34" charset="-128"/>
                <a:cs typeface="Arial Unicode MS" pitchFamily="34" charset="-128"/>
              </a:rPr>
              <a:t>TRILL presented to IETF which Charters </a:t>
            </a:r>
            <a:r>
              <a:rPr lang="en-US" altLang="zh-CN" sz="1800" b="1" dirty="0">
                <a:ea typeface="Arial Unicode MS" pitchFamily="34" charset="-128"/>
                <a:cs typeface="Arial Unicode MS" pitchFamily="34" charset="-128"/>
              </a:rPr>
              <a:t>the TRILL Working Group.</a:t>
            </a:r>
          </a:p>
          <a:p>
            <a:pPr marL="373778" lvl="1" indent="-299892" defTabSz="801161">
              <a:buClr>
                <a:schemeClr val="bg2"/>
              </a:buClr>
              <a:buSzPct val="60000"/>
              <a:buFont typeface="Wingdings" pitchFamily="2" charset="2"/>
              <a:buChar char="l"/>
              <a:defRPr/>
            </a:pPr>
            <a:r>
              <a:rPr lang="en-US" altLang="zh-CN" sz="1800" dirty="0">
                <a:ea typeface="Arial Unicode MS" pitchFamily="34" charset="-128"/>
                <a:cs typeface="Arial Unicode MS" pitchFamily="34" charset="-128"/>
              </a:rPr>
              <a:t>2008: MTU problem delays protocol while fix is incorporated</a:t>
            </a:r>
            <a:r>
              <a:rPr lang="en-US" altLang="zh-CN" sz="1800" dirty="0" smtClean="0">
                <a:ea typeface="Arial Unicode MS" pitchFamily="34" charset="-128"/>
                <a:cs typeface="Arial Unicode MS" pitchFamily="34" charset="-128"/>
              </a:rPr>
              <a:t>.</a:t>
            </a:r>
            <a:endParaRPr lang="en-US" altLang="zh-CN" sz="1800" dirty="0">
              <a:ea typeface="Arial Unicode MS" pitchFamily="34" charset="-128"/>
              <a:cs typeface="Arial Unicode MS" pitchFamily="34" charset="-128"/>
            </a:endParaRPr>
          </a:p>
        </p:txBody>
      </p:sp>
      <p:sp>
        <p:nvSpPr>
          <p:cNvPr id="2458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3F746BA2-1766-4AC0-A026-B97F24E24B90}" type="slidenum">
              <a:rPr lang="en-US"/>
              <a:pPr/>
              <a:t>25</a:t>
            </a:fld>
            <a:endParaRPr lang="en-US" dirty="0"/>
          </a:p>
        </p:txBody>
      </p:sp>
      <p:sp>
        <p:nvSpPr>
          <p:cNvPr id="2458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1957259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p:txBody>
          <a:bodyPr>
            <a:noAutofit/>
          </a:bodyPr>
          <a:lstStyle/>
          <a:p>
            <a:pPr>
              <a:defRPr/>
            </a:pPr>
            <a:r>
              <a:rPr lang="en-US" sz="4800" b="1" dirty="0">
                <a:solidFill>
                  <a:srgbClr val="0000FF"/>
                </a:solidFill>
                <a:ea typeface="ＭＳ Ｐゴシック" charset="0"/>
                <a:cs typeface="ＭＳ Ｐゴシック" charset="0"/>
              </a:rPr>
              <a:t>TRILL in </a:t>
            </a:r>
            <a:r>
              <a:rPr lang="en-US" sz="4800" b="1" dirty="0" smtClean="0">
                <a:solidFill>
                  <a:srgbClr val="0000FF"/>
                </a:solidFill>
                <a:ea typeface="ＭＳ Ｐゴシック" charset="0"/>
                <a:cs typeface="ＭＳ Ｐゴシック" charset="0"/>
              </a:rPr>
              <a:t>2009/</a:t>
            </a:r>
            <a:r>
              <a:rPr lang="en-US" sz="4800" b="1" dirty="0">
                <a:solidFill>
                  <a:srgbClr val="0000FF"/>
                </a:solidFill>
                <a:ea typeface="ＭＳ Ｐゴシック" charset="0"/>
                <a:cs typeface="ＭＳ Ｐゴシック" charset="0"/>
              </a:rPr>
              <a:t>2011</a:t>
            </a:r>
            <a:endParaRPr lang="en-US" sz="4800" b="1" cap="none" dirty="0" smtClean="0">
              <a:solidFill>
                <a:srgbClr val="0000FF"/>
              </a:solidFill>
              <a:ea typeface="ＭＳ Ｐゴシック" charset="-128"/>
              <a:cs typeface="ＭＳ Ｐゴシック" charset="-128"/>
            </a:endParaRPr>
          </a:p>
        </p:txBody>
      </p:sp>
      <p:sp>
        <p:nvSpPr>
          <p:cNvPr id="22531" name="Content Placeholder 2"/>
          <p:cNvSpPr>
            <a:spLocks noGrp="1"/>
          </p:cNvSpPr>
          <p:nvPr>
            <p:ph sz="quarter" idx="1"/>
          </p:nvPr>
        </p:nvSpPr>
        <p:spPr>
          <a:xfrm>
            <a:off x="457200" y="1600200"/>
            <a:ext cx="7467600" cy="4873625"/>
          </a:xfrm>
        </p:spPr>
        <p:txBody>
          <a:bodyPr/>
          <a:lstStyle/>
          <a:p>
            <a:pPr marL="373778" lvl="1" indent="-299892" defTabSz="801161">
              <a:buClr>
                <a:schemeClr val="bg2"/>
              </a:buClr>
              <a:buSzPct val="60000"/>
              <a:buFont typeface="Wingdings" pitchFamily="2" charset="2"/>
              <a:buChar char="l"/>
              <a:defRPr/>
            </a:pPr>
            <a:r>
              <a:rPr lang="en-US" altLang="zh-CN" sz="2000" dirty="0">
                <a:ea typeface="Arial Unicode MS" pitchFamily="34" charset="-128"/>
                <a:cs typeface="Arial Unicode MS" pitchFamily="34" charset="-128"/>
              </a:rPr>
              <a:t>2009: RFC </a:t>
            </a:r>
            <a:r>
              <a:rPr lang="en-US" altLang="zh-CN" sz="2000" dirty="0" smtClean="0">
                <a:ea typeface="Arial Unicode MS" pitchFamily="34" charset="-128"/>
                <a:cs typeface="Arial Unicode MS" pitchFamily="34" charset="-128"/>
              </a:rPr>
              <a:t>5556 </a:t>
            </a:r>
            <a:r>
              <a:rPr lang="en-US" altLang="zh-CN" sz="2000" dirty="0">
                <a:ea typeface="Arial Unicode MS" pitchFamily="34" charset="-128"/>
                <a:cs typeface="Arial Unicode MS" pitchFamily="34" charset="-128"/>
              </a:rPr>
              <a:t>“TRILL: Problem and Applicability Statement”</a:t>
            </a:r>
          </a:p>
          <a:p>
            <a:pPr marL="373778" lvl="1" indent="-299892" defTabSz="801161">
              <a:buClr>
                <a:schemeClr val="bg2"/>
              </a:buClr>
              <a:buSzPct val="60000"/>
              <a:buFont typeface="Wingdings" pitchFamily="2" charset="2"/>
              <a:buChar char="l"/>
              <a:defRPr/>
            </a:pPr>
            <a:r>
              <a:rPr lang="en-US" altLang="zh-CN" sz="2000" dirty="0">
                <a:ea typeface="Arial Unicode MS" pitchFamily="34" charset="-128"/>
                <a:cs typeface="Arial Unicode MS" pitchFamily="34" charset="-128"/>
              </a:rPr>
              <a:t>2009: TRILL Protocol passed up to IESG for </a:t>
            </a:r>
            <a:r>
              <a:rPr lang="en-US" altLang="zh-CN" sz="2000" dirty="0" smtClean="0">
                <a:ea typeface="Arial Unicode MS" pitchFamily="34" charset="-128"/>
                <a:cs typeface="Arial Unicode MS" pitchFamily="34" charset="-128"/>
              </a:rPr>
              <a:t>Approval</a:t>
            </a:r>
            <a:r>
              <a:rPr lang="en-US" altLang="zh-CN" sz="2000" dirty="0">
                <a:ea typeface="Arial Unicode MS" pitchFamily="34" charset="-128"/>
                <a:cs typeface="Arial Unicode MS" pitchFamily="34" charset="-128"/>
              </a:rPr>
              <a:t>.</a:t>
            </a:r>
          </a:p>
          <a:p>
            <a:pPr marL="373778" lvl="1" indent="-299892" defTabSz="801161">
              <a:buClr>
                <a:schemeClr val="bg2"/>
              </a:buClr>
              <a:buSzPct val="60000"/>
              <a:buFont typeface="Wingdings" pitchFamily="2" charset="2"/>
              <a:buChar char="l"/>
              <a:defRPr/>
            </a:pPr>
            <a:r>
              <a:rPr lang="en-US" altLang="zh-CN" sz="2000" b="1" dirty="0" smtClean="0">
                <a:ea typeface="Arial Unicode MS" pitchFamily="34" charset="-128"/>
                <a:cs typeface="Arial Unicode MS" pitchFamily="34" charset="-128"/>
              </a:rPr>
              <a:t>2010</a:t>
            </a:r>
            <a:r>
              <a:rPr lang="en-US" altLang="zh-CN" sz="2000" b="1" dirty="0">
                <a:ea typeface="Arial Unicode MS" pitchFamily="34" charset="-128"/>
                <a:cs typeface="Arial Unicode MS" pitchFamily="34" charset="-128"/>
              </a:rPr>
              <a:t>: TRILL approved </a:t>
            </a:r>
            <a:r>
              <a:rPr lang="en-US" altLang="zh-CN" sz="2000" b="1" dirty="0" smtClean="0">
                <a:ea typeface="Arial Unicode MS" pitchFamily="34" charset="-128"/>
                <a:cs typeface="Arial Unicode MS" pitchFamily="34" charset="-128"/>
              </a:rPr>
              <a:t>IETF </a:t>
            </a:r>
            <a:r>
              <a:rPr lang="en-US" altLang="zh-CN" sz="2000" b="1" dirty="0">
                <a:ea typeface="Arial Unicode MS" pitchFamily="34" charset="-128"/>
                <a:cs typeface="Arial Unicode MS" pitchFamily="34" charset="-128"/>
              </a:rPr>
              <a:t>Standard </a:t>
            </a:r>
            <a:r>
              <a:rPr lang="en-US" altLang="zh-CN" sz="2000" b="1" dirty="0" smtClean="0">
                <a:ea typeface="Arial Unicode MS" pitchFamily="34" charset="-128"/>
                <a:cs typeface="Arial Unicode MS" pitchFamily="34" charset="-128"/>
              </a:rPr>
              <a:t>(2010-03-15)</a:t>
            </a:r>
            <a:endParaRPr lang="en-US" altLang="zh-CN" sz="2000" b="1" dirty="0">
              <a:ea typeface="Arial Unicode MS" pitchFamily="34" charset="-128"/>
              <a:cs typeface="Arial Unicode MS" pitchFamily="34" charset="-128"/>
            </a:endParaRPr>
          </a:p>
          <a:p>
            <a:pPr marL="716678" lvl="2" indent="-299892" defTabSz="801161">
              <a:buClr>
                <a:schemeClr val="bg2"/>
              </a:buClr>
              <a:buFont typeface="Wingdings" pitchFamily="2" charset="2"/>
              <a:buChar char="l"/>
              <a:defRPr/>
            </a:pPr>
            <a:r>
              <a:rPr lang="en-US" altLang="zh-CN" dirty="0">
                <a:ea typeface="Arial Unicode MS" pitchFamily="34" charset="-128"/>
                <a:cs typeface="Arial Unicode MS" pitchFamily="34" charset="-128"/>
              </a:rPr>
              <a:t>Ethertypes, Multicast addresses &amp; NLPID assigned </a:t>
            </a:r>
          </a:p>
          <a:p>
            <a:pPr marL="373778" lvl="1" indent="-299892" defTabSz="801161">
              <a:buClr>
                <a:schemeClr val="bg2"/>
              </a:buClr>
              <a:buSzPct val="60000"/>
              <a:buFont typeface="Wingdings" pitchFamily="2" charset="2"/>
              <a:buChar char="l"/>
              <a:defRPr/>
            </a:pPr>
            <a:r>
              <a:rPr lang="en-US" altLang="zh-CN" sz="2000" dirty="0">
                <a:ea typeface="Arial Unicode MS" pitchFamily="34" charset="-128"/>
                <a:cs typeface="Arial Unicode MS" pitchFamily="34" charset="-128"/>
              </a:rPr>
              <a:t>2010: Successful TRILL control plane interop at UNH IOL</a:t>
            </a:r>
          </a:p>
          <a:p>
            <a:pPr marL="373778" lvl="1" indent="-299892" defTabSz="801161">
              <a:lnSpc>
                <a:spcPct val="110000"/>
              </a:lnSpc>
              <a:spcBef>
                <a:spcPts val="548"/>
              </a:spcBef>
              <a:buClr>
                <a:schemeClr val="bg2"/>
              </a:buClr>
              <a:buSzPct val="60000"/>
              <a:buFont typeface="Wingdings" pitchFamily="2" charset="2"/>
              <a:buChar char="l"/>
            </a:pPr>
            <a:r>
              <a:rPr lang="en-US" altLang="zh-CN" sz="2000" dirty="0">
                <a:ea typeface="Arial Unicode MS" pitchFamily="34" charset="-128"/>
                <a:cs typeface="Arial Unicode MS" pitchFamily="34" charset="-128"/>
              </a:rPr>
              <a:t>2011: TRILL Protocol base document </a:t>
            </a:r>
            <a:r>
              <a:rPr lang="en-US" altLang="zh-CN" sz="2000" dirty="0" smtClean="0">
                <a:ea typeface="Arial Unicode MS" pitchFamily="34" charset="-128"/>
                <a:cs typeface="Arial Unicode MS" pitchFamily="34" charset="-128"/>
              </a:rPr>
              <a:t>set:</a:t>
            </a:r>
            <a:endParaRPr lang="en-US" altLang="zh-CN" sz="2000" dirty="0">
              <a:ea typeface="Arial Unicode MS" pitchFamily="34" charset="-128"/>
              <a:cs typeface="Arial Unicode MS" pitchFamily="34" charset="-128"/>
            </a:endParaRPr>
          </a:p>
          <a:p>
            <a:pPr marL="715684" lvl="2" indent="-299892" defTabSz="801161">
              <a:lnSpc>
                <a:spcPct val="110000"/>
              </a:lnSpc>
              <a:spcBef>
                <a:spcPts val="548"/>
              </a:spcBef>
              <a:buClr>
                <a:schemeClr val="bg2"/>
              </a:buClr>
              <a:buFont typeface="Wingdings" pitchFamily="2" charset="2"/>
              <a:buChar char="l"/>
            </a:pPr>
            <a:r>
              <a:rPr lang="en-US" altLang="zh-CN" sz="1400" dirty="0">
                <a:ea typeface="Arial Unicode MS" pitchFamily="34" charset="-128"/>
                <a:cs typeface="Arial Unicode MS" pitchFamily="34" charset="-128"/>
              </a:rPr>
              <a:t>RFC 6325: “RBridges: TRILL Base Protocol Specification</a:t>
            </a:r>
            <a:r>
              <a:rPr lang="en-US" altLang="zh-CN" sz="1400" dirty="0" smtClean="0">
                <a:ea typeface="Arial Unicode MS" pitchFamily="34" charset="-128"/>
                <a:cs typeface="Arial Unicode MS" pitchFamily="34" charset="-128"/>
              </a:rPr>
              <a:t>”</a:t>
            </a:r>
            <a:endParaRPr lang="en-US" altLang="zh-CN" sz="1400" dirty="0">
              <a:ea typeface="Arial Unicode MS" pitchFamily="34" charset="-128"/>
              <a:cs typeface="Arial Unicode MS" pitchFamily="34" charset="-128"/>
            </a:endParaRPr>
          </a:p>
          <a:p>
            <a:pPr marL="715684" lvl="2" indent="-299892" defTabSz="801161">
              <a:lnSpc>
                <a:spcPct val="110000"/>
              </a:lnSpc>
              <a:spcBef>
                <a:spcPts val="548"/>
              </a:spcBef>
              <a:buClr>
                <a:schemeClr val="bg2"/>
              </a:buClr>
              <a:buFont typeface="Wingdings" charset="2"/>
              <a:buChar char="l"/>
            </a:pPr>
            <a:r>
              <a:rPr lang="en-US" altLang="zh-CN" sz="1400" dirty="0">
                <a:ea typeface="Arial Unicode MS" pitchFamily="34" charset="-128"/>
                <a:cs typeface="Arial Unicode MS" pitchFamily="34" charset="-128"/>
              </a:rPr>
              <a:t>RFC 6326: “TRILL Use of IS-IS”</a:t>
            </a:r>
          </a:p>
          <a:p>
            <a:pPr marL="715684" lvl="2" indent="-299892" defTabSz="801161">
              <a:lnSpc>
                <a:spcPct val="110000"/>
              </a:lnSpc>
              <a:spcBef>
                <a:spcPts val="548"/>
              </a:spcBef>
              <a:buClr>
                <a:schemeClr val="bg2"/>
              </a:buClr>
              <a:buFont typeface="Wingdings" pitchFamily="2" charset="2"/>
              <a:buChar char="l"/>
            </a:pPr>
            <a:r>
              <a:rPr lang="en-US" altLang="zh-CN" sz="1400" dirty="0">
                <a:ea typeface="Arial Unicode MS" pitchFamily="34" charset="-128"/>
                <a:cs typeface="Arial Unicode MS" pitchFamily="34" charset="-128"/>
              </a:rPr>
              <a:t>RFC 6327: “RBridges: Adjacency”</a:t>
            </a:r>
          </a:p>
          <a:p>
            <a:pPr marL="715684" lvl="2" indent="-299892" defTabSz="801161">
              <a:lnSpc>
                <a:spcPct val="110000"/>
              </a:lnSpc>
              <a:spcBef>
                <a:spcPts val="548"/>
              </a:spcBef>
              <a:buClr>
                <a:schemeClr val="bg2"/>
              </a:buClr>
              <a:buFont typeface="Wingdings" pitchFamily="2" charset="2"/>
              <a:buChar char="l"/>
            </a:pPr>
            <a:r>
              <a:rPr lang="en-US" altLang="zh-CN" sz="1400" dirty="0">
                <a:ea typeface="Arial Unicode MS" pitchFamily="34" charset="-128"/>
                <a:cs typeface="Arial Unicode MS" pitchFamily="34" charset="-128"/>
              </a:rPr>
              <a:t>RFC 6361: “TRILL over PPP”</a:t>
            </a:r>
          </a:p>
          <a:p>
            <a:pPr marL="715684" lvl="2" indent="-299892" defTabSz="801161">
              <a:lnSpc>
                <a:spcPct val="110000"/>
              </a:lnSpc>
              <a:spcBef>
                <a:spcPts val="548"/>
              </a:spcBef>
              <a:buClr>
                <a:schemeClr val="bg2"/>
              </a:buClr>
              <a:buFont typeface="Wingdings" pitchFamily="2" charset="2"/>
              <a:buChar char="l"/>
            </a:pPr>
            <a:r>
              <a:rPr lang="en-US" altLang="zh-CN" sz="1400" dirty="0">
                <a:ea typeface="Arial Unicode MS" pitchFamily="34" charset="-128"/>
                <a:cs typeface="Arial Unicode MS" pitchFamily="34" charset="-128"/>
              </a:rPr>
              <a:t>RFC 6439: “RBridges: Appointed Forwarders”</a:t>
            </a:r>
          </a:p>
          <a:p>
            <a:pPr marL="373778" lvl="1" indent="-299892" defTabSz="801161">
              <a:lnSpc>
                <a:spcPct val="110000"/>
              </a:lnSpc>
              <a:spcBef>
                <a:spcPts val="548"/>
              </a:spcBef>
              <a:buClr>
                <a:schemeClr val="bg2"/>
              </a:buClr>
              <a:buSzPct val="60000"/>
              <a:buFont typeface="Wingdings" pitchFamily="2" charset="2"/>
              <a:buChar char="l"/>
            </a:pPr>
            <a:r>
              <a:rPr lang="en-US" altLang="zh-CN" sz="2000" dirty="0">
                <a:ea typeface="Arial Unicode MS" pitchFamily="34" charset="-128"/>
                <a:cs typeface="Arial Unicode MS" pitchFamily="34" charset="-128"/>
              </a:rPr>
              <a:t>2011: TRILL Working Group Re-Chartered to do further development of the TRILL protocol</a:t>
            </a:r>
          </a:p>
        </p:txBody>
      </p:sp>
      <p:sp>
        <p:nvSpPr>
          <p:cNvPr id="2458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3F746BA2-1766-4AC0-A026-B97F24E24B90}" type="slidenum">
              <a:rPr lang="en-US"/>
              <a:pPr/>
              <a:t>26</a:t>
            </a:fld>
            <a:endParaRPr lang="en-US" dirty="0"/>
          </a:p>
        </p:txBody>
      </p:sp>
      <p:sp>
        <p:nvSpPr>
          <p:cNvPr id="24582" name="Footer Placeholder 5"/>
          <p:cNvSpPr>
            <a:spLocks noGrp="1"/>
          </p:cNvSpPr>
          <p:nvPr>
            <p:ph type="ftr" sz="quarter" idx="11"/>
          </p:nvPr>
        </p:nvSpPr>
        <p:spPr bwMode="auto">
          <a:noFill/>
          <a:ln>
            <a:miter lim="800000"/>
            <a:headEnd/>
            <a:tailEnd/>
          </a:ln>
        </p:spPr>
        <p:txBody>
          <a:bodyPr/>
          <a:lstStyle/>
          <a:p>
            <a:r>
              <a:rPr lang="en-US" dirty="0" smtClean="0">
                <a:latin typeface="Century Schoolbook" charset="0"/>
                <a:ea typeface="ＭＳ Ｐゴシック" charset="-128"/>
              </a:rPr>
              <a:t>RIPE TRILL Tutorial</a:t>
            </a:r>
          </a:p>
        </p:txBody>
      </p:sp>
    </p:spTree>
    <p:extLst>
      <p:ext uri="{BB962C8B-B14F-4D97-AF65-F5344CB8AC3E}">
        <p14:creationId xmlns:p14="http://schemas.microsoft.com/office/powerpoint/2010/main" val="120682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3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3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3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p:txBody>
          <a:bodyPr>
            <a:noAutofit/>
          </a:bodyPr>
          <a:lstStyle/>
          <a:p>
            <a:pPr>
              <a:defRPr/>
            </a:pPr>
            <a:r>
              <a:rPr lang="en-US" sz="4800" b="1" dirty="0">
                <a:solidFill>
                  <a:srgbClr val="0000FF"/>
                </a:solidFill>
                <a:ea typeface="ＭＳ Ｐゴシック" charset="0"/>
                <a:cs typeface="ＭＳ Ｐゴシック" charset="0"/>
              </a:rPr>
              <a:t>TRILL in </a:t>
            </a:r>
            <a:r>
              <a:rPr lang="en-US" sz="4800" b="1" dirty="0" smtClean="0">
                <a:solidFill>
                  <a:srgbClr val="0000FF"/>
                </a:solidFill>
                <a:ea typeface="ＭＳ Ｐゴシック" charset="0"/>
                <a:cs typeface="ＭＳ Ｐゴシック" charset="0"/>
              </a:rPr>
              <a:t>2012/2013</a:t>
            </a:r>
            <a:endParaRPr lang="en-US" sz="4800" b="1" cap="none" dirty="0" smtClean="0">
              <a:solidFill>
                <a:srgbClr val="0000FF"/>
              </a:solidFill>
              <a:ea typeface="ＭＳ Ｐゴシック" charset="-128"/>
              <a:cs typeface="ＭＳ Ｐゴシック" charset="-128"/>
            </a:endParaRPr>
          </a:p>
        </p:txBody>
      </p:sp>
      <p:sp>
        <p:nvSpPr>
          <p:cNvPr id="22531" name="Content Placeholder 2"/>
          <p:cNvSpPr>
            <a:spLocks noGrp="1"/>
          </p:cNvSpPr>
          <p:nvPr>
            <p:ph sz="quarter" idx="1"/>
          </p:nvPr>
        </p:nvSpPr>
        <p:spPr>
          <a:xfrm>
            <a:off x="457200" y="1600200"/>
            <a:ext cx="7467600" cy="4873625"/>
          </a:xfrm>
        </p:spPr>
        <p:txBody>
          <a:bodyPr/>
          <a:lstStyle/>
          <a:p>
            <a:pPr marL="373778" lvl="1" indent="-299892" defTabSz="801161">
              <a:buClr>
                <a:schemeClr val="bg2"/>
              </a:buClr>
              <a:buSzPct val="60000"/>
              <a:buFont typeface="Wingdings" pitchFamily="2" charset="2"/>
              <a:buChar char="l"/>
              <a:defRPr/>
            </a:pPr>
            <a:r>
              <a:rPr lang="en-US" altLang="zh-CN" sz="2000" dirty="0" smtClean="0">
                <a:ea typeface="Arial Unicode MS" pitchFamily="34" charset="-128"/>
                <a:cs typeface="Arial Unicode MS" pitchFamily="34" charset="-128"/>
              </a:rPr>
              <a:t>2012: Second Successful </a:t>
            </a:r>
            <a:r>
              <a:rPr lang="en-US" altLang="zh-CN" sz="2000" dirty="0">
                <a:ea typeface="Arial Unicode MS" pitchFamily="34" charset="-128"/>
                <a:cs typeface="Arial Unicode MS" pitchFamily="34" charset="-128"/>
              </a:rPr>
              <a:t>TRILL control plane interop at UNH </a:t>
            </a:r>
            <a:r>
              <a:rPr lang="en-US" altLang="zh-CN" sz="2000" dirty="0" smtClean="0">
                <a:ea typeface="Arial Unicode MS" pitchFamily="34" charset="-128"/>
                <a:cs typeface="Arial Unicode MS" pitchFamily="34" charset="-128"/>
              </a:rPr>
              <a:t>IOL</a:t>
            </a:r>
          </a:p>
          <a:p>
            <a:pPr marL="373778" lvl="1" indent="-299892" defTabSz="801161">
              <a:buClr>
                <a:schemeClr val="bg2"/>
              </a:buClr>
              <a:buSzPct val="60000"/>
              <a:buFont typeface="Wingdings" pitchFamily="2" charset="2"/>
              <a:buChar char="l"/>
              <a:defRPr/>
            </a:pPr>
            <a:r>
              <a:rPr lang="en-US" altLang="zh-CN" sz="2000" dirty="0" smtClean="0">
                <a:ea typeface="Arial Unicode MS" pitchFamily="34" charset="-128"/>
                <a:cs typeface="Arial Unicode MS" pitchFamily="34" charset="-128"/>
              </a:rPr>
              <a:t>2013</a:t>
            </a:r>
            <a:r>
              <a:rPr lang="en-US" altLang="zh-CN" sz="2000" dirty="0" smtClean="0">
                <a:ea typeface="Arial Unicode MS" pitchFamily="34" charset="-128"/>
                <a:cs typeface="Arial Unicode MS" pitchFamily="34" charset="-128"/>
              </a:rPr>
              <a:t>: Additional TRILL documents published:</a:t>
            </a:r>
            <a:endParaRPr lang="en-US" altLang="zh-CN" sz="2000" dirty="0">
              <a:ea typeface="Arial Unicode MS" pitchFamily="34" charset="-128"/>
              <a:cs typeface="Arial Unicode MS" pitchFamily="34" charset="-128"/>
            </a:endParaRPr>
          </a:p>
          <a:p>
            <a:pPr marL="715684" lvl="2" indent="-299892" defTabSz="801161">
              <a:lnSpc>
                <a:spcPct val="110000"/>
              </a:lnSpc>
              <a:spcBef>
                <a:spcPts val="548"/>
              </a:spcBef>
              <a:buClr>
                <a:schemeClr val="bg2"/>
              </a:buClr>
              <a:buFont typeface="Wingdings" pitchFamily="2" charset="2"/>
              <a:buChar char="l"/>
            </a:pPr>
            <a:r>
              <a:rPr lang="en-US" altLang="zh-CN" dirty="0">
                <a:ea typeface="Arial Unicode MS" pitchFamily="34" charset="-128"/>
                <a:cs typeface="Arial Unicode MS" pitchFamily="34" charset="-128"/>
              </a:rPr>
              <a:t>RFC </a:t>
            </a:r>
            <a:r>
              <a:rPr lang="en-US" altLang="zh-CN" dirty="0" smtClean="0">
                <a:ea typeface="Arial Unicode MS" pitchFamily="34" charset="-128"/>
                <a:cs typeface="Arial Unicode MS" pitchFamily="34" charset="-128"/>
              </a:rPr>
              <a:t>6447: </a:t>
            </a:r>
            <a:r>
              <a:rPr lang="en-US" altLang="zh-CN" dirty="0" err="1" smtClean="0">
                <a:ea typeface="Arial Unicode MS" pitchFamily="34" charset="-128"/>
                <a:cs typeface="Arial Unicode MS" pitchFamily="34" charset="-128"/>
              </a:rPr>
              <a:t>FCoE</a:t>
            </a:r>
            <a:r>
              <a:rPr lang="en-US" altLang="zh-CN" dirty="0" smtClean="0">
                <a:ea typeface="Arial Unicode MS" pitchFamily="34" charset="-128"/>
                <a:cs typeface="Arial Unicode MS" pitchFamily="34" charset="-128"/>
              </a:rPr>
              <a:t> (</a:t>
            </a:r>
            <a:r>
              <a:rPr lang="en-US" altLang="zh-CN" dirty="0" err="1" smtClean="0">
                <a:ea typeface="Arial Unicode MS" pitchFamily="34" charset="-128"/>
                <a:cs typeface="Arial Unicode MS" pitchFamily="34" charset="-128"/>
              </a:rPr>
              <a:t>Fibre</a:t>
            </a:r>
            <a:r>
              <a:rPr lang="en-US" altLang="zh-CN" dirty="0" smtClean="0">
                <a:ea typeface="Arial Unicode MS" pitchFamily="34" charset="-128"/>
                <a:cs typeface="Arial Unicode MS" pitchFamily="34" charset="-128"/>
              </a:rPr>
              <a:t> Channel over Ethernet) over TRILL</a:t>
            </a:r>
          </a:p>
          <a:p>
            <a:pPr marL="715684" lvl="2" indent="-299892" defTabSz="801161">
              <a:lnSpc>
                <a:spcPct val="110000"/>
              </a:lnSpc>
              <a:spcBef>
                <a:spcPts val="548"/>
              </a:spcBef>
              <a:buClr>
                <a:schemeClr val="bg2"/>
              </a:buClr>
              <a:buFont typeface="Wingdings" pitchFamily="2" charset="2"/>
              <a:buChar char="l"/>
            </a:pPr>
            <a:r>
              <a:rPr lang="en-US" altLang="zh-CN" dirty="0" smtClean="0">
                <a:ea typeface="Arial Unicode MS" pitchFamily="34" charset="-128"/>
                <a:cs typeface="Arial Unicode MS" pitchFamily="34" charset="-128"/>
              </a:rPr>
              <a:t>RFC 6850: </a:t>
            </a:r>
            <a:r>
              <a:rPr lang="en-US" altLang="zh-CN" dirty="0" err="1" smtClean="0">
                <a:ea typeface="Arial Unicode MS" pitchFamily="34" charset="-128"/>
                <a:cs typeface="Arial Unicode MS" pitchFamily="34" charset="-128"/>
              </a:rPr>
              <a:t>RBridge</a:t>
            </a:r>
            <a:r>
              <a:rPr lang="en-US" altLang="zh-CN" dirty="0" smtClean="0">
                <a:ea typeface="Arial Unicode MS" pitchFamily="34" charset="-128"/>
                <a:cs typeface="Arial Unicode MS" pitchFamily="34" charset="-128"/>
              </a:rPr>
              <a:t> MIB</a:t>
            </a:r>
          </a:p>
          <a:p>
            <a:pPr marL="715684" lvl="2" indent="-299892" defTabSz="801161">
              <a:lnSpc>
                <a:spcPct val="110000"/>
              </a:lnSpc>
              <a:spcBef>
                <a:spcPts val="548"/>
              </a:spcBef>
              <a:buClr>
                <a:schemeClr val="bg2"/>
              </a:buClr>
              <a:buFont typeface="Wingdings" pitchFamily="2" charset="2"/>
              <a:buChar char="l"/>
            </a:pPr>
            <a:r>
              <a:rPr lang="en-US" altLang="zh-CN" dirty="0" smtClean="0">
                <a:ea typeface="Arial Unicode MS" pitchFamily="34" charset="-128"/>
                <a:cs typeface="Arial Unicode MS" pitchFamily="34" charset="-128"/>
              </a:rPr>
              <a:t>RFC 6905: TRILL OAM </a:t>
            </a:r>
            <a:r>
              <a:rPr lang="en-US" altLang="zh-CN" dirty="0" smtClean="0">
                <a:ea typeface="Arial Unicode MS" pitchFamily="34" charset="-128"/>
                <a:cs typeface="Arial Unicode MS" pitchFamily="34" charset="-128"/>
              </a:rPr>
              <a:t>Requirements</a:t>
            </a:r>
            <a:endParaRPr lang="en-US" altLang="zh-CN" dirty="0">
              <a:ea typeface="Arial Unicode MS" pitchFamily="34" charset="-128"/>
              <a:cs typeface="Arial Unicode MS" pitchFamily="34" charset="-128"/>
            </a:endParaRPr>
          </a:p>
          <a:p>
            <a:pPr marL="441047" lvl="1" indent="-299892" defTabSz="801161">
              <a:lnSpc>
                <a:spcPct val="110000"/>
              </a:lnSpc>
              <a:spcBef>
                <a:spcPts val="548"/>
              </a:spcBef>
              <a:buClr>
                <a:schemeClr val="bg2"/>
              </a:buClr>
              <a:buFont typeface="Wingdings" pitchFamily="2" charset="2"/>
              <a:buChar char="l"/>
            </a:pPr>
            <a:r>
              <a:rPr lang="en-US" altLang="zh-CN" sz="2000" dirty="0" smtClean="0">
                <a:ea typeface="Arial Unicode MS" pitchFamily="34" charset="-128"/>
                <a:cs typeface="Arial Unicode MS" pitchFamily="34" charset="-128"/>
              </a:rPr>
              <a:t>2013</a:t>
            </a:r>
            <a:r>
              <a:rPr lang="en-US" altLang="zh-CN" sz="2000" dirty="0" smtClean="0">
                <a:ea typeface="Arial Unicode MS" pitchFamily="34" charset="-128"/>
                <a:cs typeface="Arial Unicode MS" pitchFamily="34" charset="-128"/>
              </a:rPr>
              <a:t>: Third TRILL </a:t>
            </a:r>
            <a:r>
              <a:rPr lang="en-US" altLang="zh-CN" sz="2000" dirty="0" err="1" smtClean="0">
                <a:ea typeface="Arial Unicode MS" pitchFamily="34" charset="-128"/>
                <a:cs typeface="Arial Unicode MS" pitchFamily="34" charset="-128"/>
              </a:rPr>
              <a:t>interop</a:t>
            </a:r>
            <a:r>
              <a:rPr lang="en-US" altLang="zh-CN" sz="2000" dirty="0" smtClean="0">
                <a:ea typeface="Arial Unicode MS" pitchFamily="34" charset="-128"/>
                <a:cs typeface="Arial Unicode MS" pitchFamily="34" charset="-128"/>
              </a:rPr>
              <a:t> for control and data plane at UNH IOL week of May </a:t>
            </a:r>
            <a:r>
              <a:rPr lang="en-US" altLang="zh-CN" sz="2000" dirty="0" smtClean="0">
                <a:ea typeface="Arial Unicode MS" pitchFamily="34" charset="-128"/>
                <a:cs typeface="Arial Unicode MS" pitchFamily="34" charset="-128"/>
              </a:rPr>
              <a:t>20</a:t>
            </a:r>
            <a:r>
              <a:rPr lang="en-US" altLang="zh-CN" sz="2000" baseline="30000" dirty="0" smtClean="0">
                <a:ea typeface="Arial Unicode MS" pitchFamily="34" charset="-128"/>
                <a:cs typeface="Arial Unicode MS" pitchFamily="34" charset="-128"/>
              </a:rPr>
              <a:t>th</a:t>
            </a:r>
            <a:endParaRPr lang="en-US" altLang="zh-CN" sz="2000" dirty="0">
              <a:ea typeface="Arial Unicode MS" pitchFamily="34" charset="-128"/>
              <a:cs typeface="Arial Unicode MS" pitchFamily="34" charset="-128"/>
            </a:endParaRPr>
          </a:p>
          <a:p>
            <a:pPr marL="441047" lvl="1" indent="-299892" defTabSz="801161">
              <a:lnSpc>
                <a:spcPct val="110000"/>
              </a:lnSpc>
              <a:spcBef>
                <a:spcPts val="548"/>
              </a:spcBef>
              <a:buClr>
                <a:schemeClr val="bg2"/>
              </a:buClr>
              <a:buFont typeface="Wingdings" pitchFamily="2" charset="2"/>
              <a:buChar char="l"/>
            </a:pPr>
            <a:r>
              <a:rPr lang="en-US" altLang="zh-CN" sz="2000" dirty="0" smtClean="0">
                <a:ea typeface="Arial Unicode MS" pitchFamily="34" charset="-128"/>
                <a:cs typeface="Arial Unicode MS" pitchFamily="34" charset="-128"/>
              </a:rPr>
              <a:t>2013</a:t>
            </a:r>
            <a:r>
              <a:rPr lang="en-US" altLang="zh-CN" sz="2000" dirty="0">
                <a:ea typeface="Arial Unicode MS" pitchFamily="34" charset="-128"/>
                <a:cs typeface="Arial Unicode MS" pitchFamily="34" charset="-128"/>
              </a:rPr>
              <a:t>: TRILL Working Group Re-Chartered to do further development of the TRILL protocol</a:t>
            </a:r>
          </a:p>
        </p:txBody>
      </p:sp>
      <p:sp>
        <p:nvSpPr>
          <p:cNvPr id="2458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3F746BA2-1766-4AC0-A026-B97F24E24B90}" type="slidenum">
              <a:rPr lang="en-US"/>
              <a:pPr/>
              <a:t>27</a:t>
            </a:fld>
            <a:endParaRPr lang="en-US" dirty="0"/>
          </a:p>
        </p:txBody>
      </p:sp>
      <p:sp>
        <p:nvSpPr>
          <p:cNvPr id="2458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3225904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r>
              <a:rPr lang="en-US" sz="4800" cap="none" dirty="0" smtClean="0">
                <a:solidFill>
                  <a:schemeClr val="tx1"/>
                </a:solidFill>
                <a:ea typeface="ＭＳ Ｐゴシック" charset="-128"/>
              </a:rPr>
              <a:t>CONTENTS</a:t>
            </a:r>
          </a:p>
        </p:txBody>
      </p:sp>
      <p:sp>
        <p:nvSpPr>
          <p:cNvPr id="2" name="Content Placeholder 1"/>
          <p:cNvSpPr>
            <a:spLocks noGrp="1"/>
          </p:cNvSpPr>
          <p:nvPr>
            <p:ph sz="quarter" idx="1"/>
          </p:nvPr>
        </p:nvSpPr>
        <p:spPr/>
        <p:txBody>
          <a:bodyPr/>
          <a:lstStyle/>
          <a:p>
            <a:r>
              <a:rPr lang="en-US" dirty="0" smtClean="0"/>
              <a:t>What is TRILL?</a:t>
            </a:r>
            <a:endParaRPr lang="en-US" dirty="0" smtClean="0"/>
          </a:p>
          <a:p>
            <a:r>
              <a:rPr lang="en-US" dirty="0" smtClean="0"/>
              <a:t>TRILL Features</a:t>
            </a:r>
          </a:p>
          <a:p>
            <a:r>
              <a:rPr lang="en-US" dirty="0" smtClean="0"/>
              <a:t>TRILL History</a:t>
            </a:r>
          </a:p>
          <a:p>
            <a:r>
              <a:rPr lang="en-US" u="sng" dirty="0" smtClean="0"/>
              <a:t>Two </a:t>
            </a:r>
            <a:r>
              <a:rPr lang="en-US" u="sng" dirty="0" smtClean="0"/>
              <a:t>TRILL Examples</a:t>
            </a:r>
            <a:endParaRPr lang="en-US" u="sng" dirty="0" smtClean="0"/>
          </a:p>
          <a:p>
            <a:r>
              <a:rPr lang="en-US" dirty="0" smtClean="0"/>
              <a:t>TRILL Packet Headers</a:t>
            </a:r>
          </a:p>
          <a:p>
            <a:r>
              <a:rPr lang="en-US" dirty="0" smtClean="0"/>
              <a:t>Step-by-Step Processing Example</a:t>
            </a:r>
          </a:p>
          <a:p>
            <a:r>
              <a:rPr lang="en-US" dirty="0" smtClean="0"/>
              <a:t>Fine Grained </a:t>
            </a:r>
            <a:r>
              <a:rPr lang="en-US" dirty="0" smtClean="0"/>
              <a:t>Labeling</a:t>
            </a:r>
          </a:p>
        </p:txBody>
      </p:sp>
      <p:sp>
        <p:nvSpPr>
          <p:cNvPr id="3" name="Content Placeholder 2"/>
          <p:cNvSpPr>
            <a:spLocks noGrp="1"/>
          </p:cNvSpPr>
          <p:nvPr>
            <p:ph sz="quarter" idx="2"/>
          </p:nvPr>
        </p:nvSpPr>
        <p:spPr>
          <a:xfrm>
            <a:off x="4270248" y="2057400"/>
            <a:ext cx="3657600" cy="4114800"/>
          </a:xfrm>
        </p:spPr>
        <p:txBody>
          <a:bodyPr/>
          <a:lstStyle/>
          <a:p>
            <a:r>
              <a:rPr lang="en-US" dirty="0"/>
              <a:t>How </a:t>
            </a:r>
            <a:r>
              <a:rPr lang="en-US" dirty="0" smtClean="0"/>
              <a:t>TRILL Works</a:t>
            </a:r>
            <a:endParaRPr lang="en-US" dirty="0"/>
          </a:p>
          <a:p>
            <a:r>
              <a:rPr lang="en-US" dirty="0" smtClean="0"/>
              <a:t>Peering </a:t>
            </a:r>
            <a:r>
              <a:rPr lang="en-US" dirty="0" smtClean="0"/>
              <a:t>and Layers</a:t>
            </a:r>
          </a:p>
          <a:p>
            <a:r>
              <a:rPr lang="en-US" dirty="0" smtClean="0"/>
              <a:t>TRILL Support of DCB</a:t>
            </a:r>
            <a:endParaRPr lang="en-US" dirty="0" smtClean="0"/>
          </a:p>
          <a:p>
            <a:r>
              <a:rPr lang="en-US" dirty="0" smtClean="0"/>
              <a:t>TRILL OAM</a:t>
            </a:r>
          </a:p>
          <a:p>
            <a:r>
              <a:rPr lang="en-US" dirty="0" smtClean="0"/>
              <a:t>TRILL Products</a:t>
            </a:r>
          </a:p>
          <a:p>
            <a:r>
              <a:rPr lang="en-US" dirty="0" smtClean="0"/>
              <a:t>Comparisons</a:t>
            </a:r>
            <a:endParaRPr lang="en-US" dirty="0" smtClean="0"/>
          </a:p>
          <a:p>
            <a:r>
              <a:rPr lang="en-US" dirty="0" smtClean="0"/>
              <a:t>Standardization and</a:t>
            </a:r>
            <a:r>
              <a:rPr lang="en-US" dirty="0"/>
              <a:t> </a:t>
            </a:r>
            <a:r>
              <a:rPr lang="en-US" dirty="0" smtClean="0"/>
              <a:t>References</a:t>
            </a:r>
            <a:endParaRPr lang="en-US" dirty="0"/>
          </a:p>
        </p:txBody>
      </p:sp>
      <p:sp>
        <p:nvSpPr>
          <p:cNvPr id="19460" name="Date Placeholder 3"/>
          <p:cNvSpPr>
            <a:spLocks noGrp="1"/>
          </p:cNvSpPr>
          <p:nvPr>
            <p:ph type="dt" sz="half"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94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43904EAB-16E3-49E6-9BAC-5C3B8CB6F3D0}" type="slidenum">
              <a:rPr lang="en-US"/>
              <a:pPr/>
              <a:t>28</a:t>
            </a:fld>
            <a:endParaRPr lang="en-US" dirty="0"/>
          </a:p>
        </p:txBody>
      </p:sp>
    </p:spTree>
    <p:extLst>
      <p:ext uri="{BB962C8B-B14F-4D97-AF65-F5344CB8AC3E}">
        <p14:creationId xmlns:p14="http://schemas.microsoft.com/office/powerpoint/2010/main" val="38991708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smtClean="0">
                <a:solidFill>
                  <a:srgbClr val="0000FF"/>
                </a:solidFill>
              </a:rPr>
              <a:t>Two </a:t>
            </a:r>
            <a:r>
              <a:rPr lang="en-US" sz="4400" b="1" cap="none" dirty="0" smtClean="0">
                <a:solidFill>
                  <a:srgbClr val="0000FF"/>
                </a:solidFill>
              </a:rPr>
              <a:t>TRILL Examples</a:t>
            </a:r>
            <a:endParaRPr lang="en-US" sz="4400" b="1" cap="none" dirty="0">
              <a:solidFill>
                <a:srgbClr val="0000FF"/>
              </a:solidFill>
            </a:endParaRPr>
          </a:p>
        </p:txBody>
      </p:sp>
      <p:sp>
        <p:nvSpPr>
          <p:cNvPr id="3" name="Content Placeholder 2"/>
          <p:cNvSpPr>
            <a:spLocks noGrp="1"/>
          </p:cNvSpPr>
          <p:nvPr>
            <p:ph sz="quarter" idx="1"/>
          </p:nvPr>
        </p:nvSpPr>
        <p:spPr/>
        <p:txBody>
          <a:bodyPr/>
          <a:lstStyle/>
          <a:p>
            <a:pPr marL="457200" indent="-457200">
              <a:buFont typeface="+mj-lt"/>
              <a:buAutoNum type="arabicPeriod"/>
            </a:pPr>
            <a:r>
              <a:rPr lang="en-US" b="1" dirty="0" smtClean="0"/>
              <a:t>“Acme Power Plant” Process Control</a:t>
            </a:r>
          </a:p>
          <a:p>
            <a:pPr lvl="1"/>
            <a:r>
              <a:rPr lang="en-US" dirty="0" smtClean="0"/>
              <a:t>Large process control commonly uses Ethernet</a:t>
            </a:r>
          </a:p>
          <a:p>
            <a:pPr lvl="1"/>
            <a:r>
              <a:rPr lang="en-US" dirty="0" smtClean="0"/>
              <a:t>Some process control protocols interpret network interruption &gt;1 second as equipment failure</a:t>
            </a:r>
          </a:p>
          <a:p>
            <a:pPr lvl="1"/>
            <a:r>
              <a:rPr lang="en-US" dirty="0" smtClean="0"/>
              <a:t>Even Rapid Spanning Tree Protocol can take &gt;3 second to recover from root bridge failure</a:t>
            </a:r>
          </a:p>
          <a:p>
            <a:pPr lvl="1"/>
            <a:r>
              <a:rPr lang="en-US" dirty="0" smtClean="0"/>
              <a:t>Core RBridges reduce/eliminate spanning tree</a:t>
            </a:r>
          </a:p>
          <a:p>
            <a:pPr marL="366713" lvl="1" indent="0">
              <a:buNone/>
            </a:pPr>
            <a:endParaRPr lang="en-US" dirty="0" smtClean="0"/>
          </a:p>
          <a:p>
            <a:pPr marL="457200" indent="-457200">
              <a:buFont typeface="+mj-lt"/>
              <a:buAutoNum type="arabicPeriod"/>
            </a:pPr>
            <a:r>
              <a:rPr lang="en-US" b="1" dirty="0" smtClean="0"/>
              <a:t>“Acme Data Center”</a:t>
            </a:r>
          </a:p>
          <a:p>
            <a:pPr lvl="1"/>
            <a:r>
              <a:rPr lang="en-US" dirty="0" smtClean="0"/>
              <a:t>1:1  to  N:1 Backup Improvement</a:t>
            </a:r>
            <a:endParaRPr lang="en-US" dirty="0"/>
          </a:p>
        </p:txBody>
      </p:sp>
      <p:sp>
        <p:nvSpPr>
          <p:cNvPr id="4" name="Date Placeholder 3"/>
          <p:cNvSpPr>
            <a:spLocks noGrp="1"/>
          </p:cNvSpPr>
          <p:nvPr>
            <p:ph type="dt" sz="half"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1AEA58DA-E1A4-4D4B-B7C6-13D15EF7E3E2}" type="slidenum">
              <a:rPr lang="en-US" smtClean="0"/>
              <a:pPr/>
              <a:t>29</a:t>
            </a:fld>
            <a:endParaRPr lang="en-US" dirty="0"/>
          </a:p>
        </p:txBody>
      </p:sp>
    </p:spTree>
    <p:extLst>
      <p:ext uri="{BB962C8B-B14F-4D97-AF65-F5344CB8AC3E}">
        <p14:creationId xmlns:p14="http://schemas.microsoft.com/office/powerpoint/2010/main" val="35293833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r>
              <a:rPr lang="en-US" sz="4800" cap="none" dirty="0" smtClean="0">
                <a:solidFill>
                  <a:schemeClr val="tx1"/>
                </a:solidFill>
                <a:ea typeface="ＭＳ Ｐゴシック" charset="-128"/>
              </a:rPr>
              <a:t>CONTENTS</a:t>
            </a:r>
          </a:p>
        </p:txBody>
      </p:sp>
      <p:sp>
        <p:nvSpPr>
          <p:cNvPr id="2" name="Content Placeholder 1"/>
          <p:cNvSpPr>
            <a:spLocks noGrp="1"/>
          </p:cNvSpPr>
          <p:nvPr>
            <p:ph sz="quarter" idx="1"/>
          </p:nvPr>
        </p:nvSpPr>
        <p:spPr/>
        <p:txBody>
          <a:bodyPr/>
          <a:lstStyle/>
          <a:p>
            <a:r>
              <a:rPr lang="en-US" u="sng" dirty="0" smtClean="0"/>
              <a:t>What is TRILL?</a:t>
            </a:r>
            <a:endParaRPr lang="en-US" u="sng" dirty="0" smtClean="0"/>
          </a:p>
          <a:p>
            <a:r>
              <a:rPr lang="en-US" dirty="0" smtClean="0"/>
              <a:t>TRILL Features</a:t>
            </a:r>
          </a:p>
          <a:p>
            <a:r>
              <a:rPr lang="en-US" dirty="0" smtClean="0"/>
              <a:t>TRILL History</a:t>
            </a:r>
          </a:p>
          <a:p>
            <a:r>
              <a:rPr lang="en-US" dirty="0" smtClean="0"/>
              <a:t>Two </a:t>
            </a:r>
            <a:r>
              <a:rPr lang="en-US" dirty="0" smtClean="0"/>
              <a:t>TRILL Examples</a:t>
            </a:r>
            <a:endParaRPr lang="en-US" dirty="0" smtClean="0"/>
          </a:p>
          <a:p>
            <a:r>
              <a:rPr lang="en-US" dirty="0" smtClean="0"/>
              <a:t>TRILL Packet Headers</a:t>
            </a:r>
          </a:p>
          <a:p>
            <a:r>
              <a:rPr lang="en-US" dirty="0" smtClean="0"/>
              <a:t>Step-by-Step Processing Example</a:t>
            </a:r>
          </a:p>
          <a:p>
            <a:r>
              <a:rPr lang="en-US" dirty="0" smtClean="0"/>
              <a:t>Fine Grained </a:t>
            </a:r>
            <a:r>
              <a:rPr lang="en-US" dirty="0" smtClean="0"/>
              <a:t>Labeling</a:t>
            </a:r>
          </a:p>
        </p:txBody>
      </p:sp>
      <p:sp>
        <p:nvSpPr>
          <p:cNvPr id="3" name="Content Placeholder 2"/>
          <p:cNvSpPr>
            <a:spLocks noGrp="1"/>
          </p:cNvSpPr>
          <p:nvPr>
            <p:ph sz="quarter" idx="2"/>
          </p:nvPr>
        </p:nvSpPr>
        <p:spPr>
          <a:xfrm>
            <a:off x="4270248" y="2057400"/>
            <a:ext cx="3657600" cy="4114800"/>
          </a:xfrm>
        </p:spPr>
        <p:txBody>
          <a:bodyPr/>
          <a:lstStyle/>
          <a:p>
            <a:r>
              <a:rPr lang="en-US" dirty="0"/>
              <a:t>How </a:t>
            </a:r>
            <a:r>
              <a:rPr lang="en-US" dirty="0" smtClean="0"/>
              <a:t>TRILL Works</a:t>
            </a:r>
            <a:endParaRPr lang="en-US" dirty="0"/>
          </a:p>
          <a:p>
            <a:r>
              <a:rPr lang="en-US" dirty="0" smtClean="0"/>
              <a:t>Peering </a:t>
            </a:r>
            <a:r>
              <a:rPr lang="en-US" dirty="0" smtClean="0"/>
              <a:t>and Layers</a:t>
            </a:r>
          </a:p>
          <a:p>
            <a:r>
              <a:rPr lang="en-US" dirty="0" smtClean="0"/>
              <a:t>TRILL Support of DCB</a:t>
            </a:r>
            <a:endParaRPr lang="en-US" dirty="0" smtClean="0"/>
          </a:p>
          <a:p>
            <a:r>
              <a:rPr lang="en-US" dirty="0" smtClean="0"/>
              <a:t>TRILL OAM</a:t>
            </a:r>
          </a:p>
          <a:p>
            <a:r>
              <a:rPr lang="en-US" dirty="0" smtClean="0"/>
              <a:t>TRILL Products</a:t>
            </a:r>
          </a:p>
          <a:p>
            <a:r>
              <a:rPr lang="en-US" dirty="0" smtClean="0"/>
              <a:t>Comparisons</a:t>
            </a:r>
            <a:endParaRPr lang="en-US" dirty="0" smtClean="0"/>
          </a:p>
          <a:p>
            <a:r>
              <a:rPr lang="en-US" dirty="0" smtClean="0"/>
              <a:t>Standardization and</a:t>
            </a:r>
            <a:r>
              <a:rPr lang="en-US" dirty="0"/>
              <a:t> </a:t>
            </a:r>
            <a:r>
              <a:rPr lang="en-US" dirty="0" smtClean="0"/>
              <a:t>References</a:t>
            </a:r>
            <a:endParaRPr lang="en-US" dirty="0"/>
          </a:p>
        </p:txBody>
      </p:sp>
      <p:sp>
        <p:nvSpPr>
          <p:cNvPr id="19460" name="Date Placeholder 3"/>
          <p:cNvSpPr>
            <a:spLocks noGrp="1"/>
          </p:cNvSpPr>
          <p:nvPr>
            <p:ph type="dt" sz="half"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94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43904EAB-16E3-49E6-9BAC-5C3B8CB6F3D0}" type="slidenum">
              <a:rPr lang="en-US"/>
              <a:pPr/>
              <a:t>3</a:t>
            </a:fld>
            <a:endParaRPr lang="en-US" dirty="0"/>
          </a:p>
        </p:txBody>
      </p:sp>
    </p:spTree>
    <p:extLst>
      <p:ext uri="{BB962C8B-B14F-4D97-AF65-F5344CB8AC3E}">
        <p14:creationId xmlns:p14="http://schemas.microsoft.com/office/powerpoint/2010/main" val="38971115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Freeform 477"/>
          <p:cNvSpPr/>
          <p:nvPr/>
        </p:nvSpPr>
        <p:spPr>
          <a:xfrm>
            <a:off x="539750" y="139700"/>
            <a:ext cx="7043738" cy="6464300"/>
          </a:xfrm>
          <a:custGeom>
            <a:avLst/>
            <a:gdLst>
              <a:gd name="connsiteX0" fmla="*/ 95915 w 7044526"/>
              <a:gd name="connsiteY0" fmla="*/ 177800 h 6464300"/>
              <a:gd name="connsiteX1" fmla="*/ 83215 w 7044526"/>
              <a:gd name="connsiteY1" fmla="*/ 279400 h 6464300"/>
              <a:gd name="connsiteX2" fmla="*/ 70515 w 7044526"/>
              <a:gd name="connsiteY2" fmla="*/ 330200 h 6464300"/>
              <a:gd name="connsiteX3" fmla="*/ 57815 w 7044526"/>
              <a:gd name="connsiteY3" fmla="*/ 393700 h 6464300"/>
              <a:gd name="connsiteX4" fmla="*/ 57815 w 7044526"/>
              <a:gd name="connsiteY4" fmla="*/ 1016000 h 6464300"/>
              <a:gd name="connsiteX5" fmla="*/ 95915 w 7044526"/>
              <a:gd name="connsiteY5" fmla="*/ 1219200 h 6464300"/>
              <a:gd name="connsiteX6" fmla="*/ 121315 w 7044526"/>
              <a:gd name="connsiteY6" fmla="*/ 1257300 h 6464300"/>
              <a:gd name="connsiteX7" fmla="*/ 146715 w 7044526"/>
              <a:gd name="connsiteY7" fmla="*/ 1346200 h 6464300"/>
              <a:gd name="connsiteX8" fmla="*/ 172115 w 7044526"/>
              <a:gd name="connsiteY8" fmla="*/ 1384300 h 6464300"/>
              <a:gd name="connsiteX9" fmla="*/ 184815 w 7044526"/>
              <a:gd name="connsiteY9" fmla="*/ 1435100 h 6464300"/>
              <a:gd name="connsiteX10" fmla="*/ 222915 w 7044526"/>
              <a:gd name="connsiteY10" fmla="*/ 1549400 h 6464300"/>
              <a:gd name="connsiteX11" fmla="*/ 235615 w 7044526"/>
              <a:gd name="connsiteY11" fmla="*/ 1587500 h 6464300"/>
              <a:gd name="connsiteX12" fmla="*/ 248315 w 7044526"/>
              <a:gd name="connsiteY12" fmla="*/ 1625600 h 6464300"/>
              <a:gd name="connsiteX13" fmla="*/ 273715 w 7044526"/>
              <a:gd name="connsiteY13" fmla="*/ 1663700 h 6464300"/>
              <a:gd name="connsiteX14" fmla="*/ 286415 w 7044526"/>
              <a:gd name="connsiteY14" fmla="*/ 1701800 h 6464300"/>
              <a:gd name="connsiteX15" fmla="*/ 311815 w 7044526"/>
              <a:gd name="connsiteY15" fmla="*/ 1752600 h 6464300"/>
              <a:gd name="connsiteX16" fmla="*/ 349915 w 7044526"/>
              <a:gd name="connsiteY16" fmla="*/ 1828800 h 6464300"/>
              <a:gd name="connsiteX17" fmla="*/ 362615 w 7044526"/>
              <a:gd name="connsiteY17" fmla="*/ 1917700 h 6464300"/>
              <a:gd name="connsiteX18" fmla="*/ 375315 w 7044526"/>
              <a:gd name="connsiteY18" fmla="*/ 1968500 h 6464300"/>
              <a:gd name="connsiteX19" fmla="*/ 362615 w 7044526"/>
              <a:gd name="connsiteY19" fmla="*/ 2184400 h 6464300"/>
              <a:gd name="connsiteX20" fmla="*/ 324515 w 7044526"/>
              <a:gd name="connsiteY20" fmla="*/ 2260600 h 6464300"/>
              <a:gd name="connsiteX21" fmla="*/ 311815 w 7044526"/>
              <a:gd name="connsiteY21" fmla="*/ 2298700 h 6464300"/>
              <a:gd name="connsiteX22" fmla="*/ 286415 w 7044526"/>
              <a:gd name="connsiteY22" fmla="*/ 2336800 h 6464300"/>
              <a:gd name="connsiteX23" fmla="*/ 248315 w 7044526"/>
              <a:gd name="connsiteY23" fmla="*/ 2425700 h 6464300"/>
              <a:gd name="connsiteX24" fmla="*/ 222915 w 7044526"/>
              <a:gd name="connsiteY24" fmla="*/ 2463800 h 6464300"/>
              <a:gd name="connsiteX25" fmla="*/ 197515 w 7044526"/>
              <a:gd name="connsiteY25" fmla="*/ 2552700 h 6464300"/>
              <a:gd name="connsiteX26" fmla="*/ 172115 w 7044526"/>
              <a:gd name="connsiteY26" fmla="*/ 2590800 h 6464300"/>
              <a:gd name="connsiteX27" fmla="*/ 146715 w 7044526"/>
              <a:gd name="connsiteY27" fmla="*/ 2705100 h 6464300"/>
              <a:gd name="connsiteX28" fmla="*/ 121315 w 7044526"/>
              <a:gd name="connsiteY28" fmla="*/ 2743200 h 6464300"/>
              <a:gd name="connsiteX29" fmla="*/ 108615 w 7044526"/>
              <a:gd name="connsiteY29" fmla="*/ 2781300 h 6464300"/>
              <a:gd name="connsiteX30" fmla="*/ 83215 w 7044526"/>
              <a:gd name="connsiteY30" fmla="*/ 2832100 h 6464300"/>
              <a:gd name="connsiteX31" fmla="*/ 57815 w 7044526"/>
              <a:gd name="connsiteY31" fmla="*/ 2921000 h 6464300"/>
              <a:gd name="connsiteX32" fmla="*/ 45115 w 7044526"/>
              <a:gd name="connsiteY32" fmla="*/ 3035300 h 6464300"/>
              <a:gd name="connsiteX33" fmla="*/ 19715 w 7044526"/>
              <a:gd name="connsiteY33" fmla="*/ 3136900 h 6464300"/>
              <a:gd name="connsiteX34" fmla="*/ 57815 w 7044526"/>
              <a:gd name="connsiteY34" fmla="*/ 3390900 h 6464300"/>
              <a:gd name="connsiteX35" fmla="*/ 83215 w 7044526"/>
              <a:gd name="connsiteY35" fmla="*/ 3467100 h 6464300"/>
              <a:gd name="connsiteX36" fmla="*/ 95915 w 7044526"/>
              <a:gd name="connsiteY36" fmla="*/ 3505200 h 6464300"/>
              <a:gd name="connsiteX37" fmla="*/ 134015 w 7044526"/>
              <a:gd name="connsiteY37" fmla="*/ 3543300 h 6464300"/>
              <a:gd name="connsiteX38" fmla="*/ 184815 w 7044526"/>
              <a:gd name="connsiteY38" fmla="*/ 3568700 h 6464300"/>
              <a:gd name="connsiteX39" fmla="*/ 197515 w 7044526"/>
              <a:gd name="connsiteY39" fmla="*/ 3619500 h 6464300"/>
              <a:gd name="connsiteX40" fmla="*/ 222915 w 7044526"/>
              <a:gd name="connsiteY40" fmla="*/ 3771900 h 6464300"/>
              <a:gd name="connsiteX41" fmla="*/ 248315 w 7044526"/>
              <a:gd name="connsiteY41" fmla="*/ 3848100 h 6464300"/>
              <a:gd name="connsiteX42" fmla="*/ 299115 w 7044526"/>
              <a:gd name="connsiteY42" fmla="*/ 3962400 h 6464300"/>
              <a:gd name="connsiteX43" fmla="*/ 349915 w 7044526"/>
              <a:gd name="connsiteY43" fmla="*/ 4191000 h 6464300"/>
              <a:gd name="connsiteX44" fmla="*/ 362615 w 7044526"/>
              <a:gd name="connsiteY44" fmla="*/ 4229100 h 6464300"/>
              <a:gd name="connsiteX45" fmla="*/ 388015 w 7044526"/>
              <a:gd name="connsiteY45" fmla="*/ 4279900 h 6464300"/>
              <a:gd name="connsiteX46" fmla="*/ 400715 w 7044526"/>
              <a:gd name="connsiteY46" fmla="*/ 4343400 h 6464300"/>
              <a:gd name="connsiteX47" fmla="*/ 375315 w 7044526"/>
              <a:gd name="connsiteY47" fmla="*/ 4521200 h 6464300"/>
              <a:gd name="connsiteX48" fmla="*/ 324515 w 7044526"/>
              <a:gd name="connsiteY48" fmla="*/ 4610100 h 6464300"/>
              <a:gd name="connsiteX49" fmla="*/ 299115 w 7044526"/>
              <a:gd name="connsiteY49" fmla="*/ 4686300 h 6464300"/>
              <a:gd name="connsiteX50" fmla="*/ 273715 w 7044526"/>
              <a:gd name="connsiteY50" fmla="*/ 4800600 h 6464300"/>
              <a:gd name="connsiteX51" fmla="*/ 248315 w 7044526"/>
              <a:gd name="connsiteY51" fmla="*/ 4851400 h 6464300"/>
              <a:gd name="connsiteX52" fmla="*/ 222915 w 7044526"/>
              <a:gd name="connsiteY52" fmla="*/ 4965700 h 6464300"/>
              <a:gd name="connsiteX53" fmla="*/ 184815 w 7044526"/>
              <a:gd name="connsiteY53" fmla="*/ 5067300 h 6464300"/>
              <a:gd name="connsiteX54" fmla="*/ 146715 w 7044526"/>
              <a:gd name="connsiteY54" fmla="*/ 5207000 h 6464300"/>
              <a:gd name="connsiteX55" fmla="*/ 134015 w 7044526"/>
              <a:gd name="connsiteY55" fmla="*/ 5295900 h 6464300"/>
              <a:gd name="connsiteX56" fmla="*/ 83215 w 7044526"/>
              <a:gd name="connsiteY56" fmla="*/ 5461000 h 6464300"/>
              <a:gd name="connsiteX57" fmla="*/ 70515 w 7044526"/>
              <a:gd name="connsiteY57" fmla="*/ 5499100 h 6464300"/>
              <a:gd name="connsiteX58" fmla="*/ 57815 w 7044526"/>
              <a:gd name="connsiteY58" fmla="*/ 5537200 h 6464300"/>
              <a:gd name="connsiteX59" fmla="*/ 32415 w 7044526"/>
              <a:gd name="connsiteY59" fmla="*/ 5575300 h 6464300"/>
              <a:gd name="connsiteX60" fmla="*/ 45115 w 7044526"/>
              <a:gd name="connsiteY60" fmla="*/ 6184900 h 6464300"/>
              <a:gd name="connsiteX61" fmla="*/ 70515 w 7044526"/>
              <a:gd name="connsiteY61" fmla="*/ 6261100 h 6464300"/>
              <a:gd name="connsiteX62" fmla="*/ 83215 w 7044526"/>
              <a:gd name="connsiteY62" fmla="*/ 6299200 h 6464300"/>
              <a:gd name="connsiteX63" fmla="*/ 95915 w 7044526"/>
              <a:gd name="connsiteY63" fmla="*/ 6337300 h 6464300"/>
              <a:gd name="connsiteX64" fmla="*/ 172115 w 7044526"/>
              <a:gd name="connsiteY64" fmla="*/ 6388100 h 6464300"/>
              <a:gd name="connsiteX65" fmla="*/ 248315 w 7044526"/>
              <a:gd name="connsiteY65" fmla="*/ 6426200 h 6464300"/>
              <a:gd name="connsiteX66" fmla="*/ 832515 w 7044526"/>
              <a:gd name="connsiteY66" fmla="*/ 6400800 h 6464300"/>
              <a:gd name="connsiteX67" fmla="*/ 934115 w 7044526"/>
              <a:gd name="connsiteY67" fmla="*/ 6388100 h 6464300"/>
              <a:gd name="connsiteX68" fmla="*/ 1099215 w 7044526"/>
              <a:gd name="connsiteY68" fmla="*/ 6400800 h 6464300"/>
              <a:gd name="connsiteX69" fmla="*/ 1137315 w 7044526"/>
              <a:gd name="connsiteY69" fmla="*/ 6413500 h 6464300"/>
              <a:gd name="connsiteX70" fmla="*/ 1264315 w 7044526"/>
              <a:gd name="connsiteY70" fmla="*/ 6426200 h 6464300"/>
              <a:gd name="connsiteX71" fmla="*/ 1327815 w 7044526"/>
              <a:gd name="connsiteY71" fmla="*/ 6438900 h 6464300"/>
              <a:gd name="connsiteX72" fmla="*/ 1404015 w 7044526"/>
              <a:gd name="connsiteY72" fmla="*/ 6464300 h 6464300"/>
              <a:gd name="connsiteX73" fmla="*/ 1505615 w 7044526"/>
              <a:gd name="connsiteY73" fmla="*/ 6438900 h 6464300"/>
              <a:gd name="connsiteX74" fmla="*/ 1569115 w 7044526"/>
              <a:gd name="connsiteY74" fmla="*/ 6413500 h 6464300"/>
              <a:gd name="connsiteX75" fmla="*/ 2051715 w 7044526"/>
              <a:gd name="connsiteY75" fmla="*/ 6400800 h 6464300"/>
              <a:gd name="connsiteX76" fmla="*/ 2140615 w 7044526"/>
              <a:gd name="connsiteY76" fmla="*/ 6388100 h 6464300"/>
              <a:gd name="connsiteX77" fmla="*/ 2178715 w 7044526"/>
              <a:gd name="connsiteY77" fmla="*/ 6375400 h 6464300"/>
              <a:gd name="connsiteX78" fmla="*/ 2623215 w 7044526"/>
              <a:gd name="connsiteY78" fmla="*/ 6388100 h 6464300"/>
              <a:gd name="connsiteX79" fmla="*/ 2712115 w 7044526"/>
              <a:gd name="connsiteY79" fmla="*/ 6400800 h 6464300"/>
              <a:gd name="connsiteX80" fmla="*/ 2788315 w 7044526"/>
              <a:gd name="connsiteY80" fmla="*/ 6426200 h 6464300"/>
              <a:gd name="connsiteX81" fmla="*/ 2864515 w 7044526"/>
              <a:gd name="connsiteY81" fmla="*/ 6413500 h 6464300"/>
              <a:gd name="connsiteX82" fmla="*/ 2902615 w 7044526"/>
              <a:gd name="connsiteY82" fmla="*/ 6388100 h 6464300"/>
              <a:gd name="connsiteX83" fmla="*/ 2991515 w 7044526"/>
              <a:gd name="connsiteY83" fmla="*/ 6350000 h 6464300"/>
              <a:gd name="connsiteX84" fmla="*/ 3042315 w 7044526"/>
              <a:gd name="connsiteY84" fmla="*/ 6324600 h 6464300"/>
              <a:gd name="connsiteX85" fmla="*/ 3169315 w 7044526"/>
              <a:gd name="connsiteY85" fmla="*/ 6299200 h 6464300"/>
              <a:gd name="connsiteX86" fmla="*/ 3220115 w 7044526"/>
              <a:gd name="connsiteY86" fmla="*/ 6286500 h 6464300"/>
              <a:gd name="connsiteX87" fmla="*/ 3258215 w 7044526"/>
              <a:gd name="connsiteY87" fmla="*/ 6273800 h 6464300"/>
              <a:gd name="connsiteX88" fmla="*/ 3372515 w 7044526"/>
              <a:gd name="connsiteY88" fmla="*/ 6261100 h 6464300"/>
              <a:gd name="connsiteX89" fmla="*/ 3410615 w 7044526"/>
              <a:gd name="connsiteY89" fmla="*/ 6235700 h 6464300"/>
              <a:gd name="connsiteX90" fmla="*/ 3474115 w 7044526"/>
              <a:gd name="connsiteY90" fmla="*/ 6210300 h 6464300"/>
              <a:gd name="connsiteX91" fmla="*/ 3563015 w 7044526"/>
              <a:gd name="connsiteY91" fmla="*/ 6134100 h 6464300"/>
              <a:gd name="connsiteX92" fmla="*/ 3613815 w 7044526"/>
              <a:gd name="connsiteY92" fmla="*/ 6032500 h 6464300"/>
              <a:gd name="connsiteX93" fmla="*/ 3639215 w 7044526"/>
              <a:gd name="connsiteY93" fmla="*/ 5905500 h 6464300"/>
              <a:gd name="connsiteX94" fmla="*/ 3613815 w 7044526"/>
              <a:gd name="connsiteY94" fmla="*/ 5549900 h 6464300"/>
              <a:gd name="connsiteX95" fmla="*/ 3575715 w 7044526"/>
              <a:gd name="connsiteY95" fmla="*/ 5410200 h 6464300"/>
              <a:gd name="connsiteX96" fmla="*/ 3550315 w 7044526"/>
              <a:gd name="connsiteY96" fmla="*/ 5283200 h 6464300"/>
              <a:gd name="connsiteX97" fmla="*/ 3537615 w 7044526"/>
              <a:gd name="connsiteY97" fmla="*/ 5245100 h 6464300"/>
              <a:gd name="connsiteX98" fmla="*/ 3524915 w 7044526"/>
              <a:gd name="connsiteY98" fmla="*/ 4889500 h 6464300"/>
              <a:gd name="connsiteX99" fmla="*/ 3512215 w 7044526"/>
              <a:gd name="connsiteY99" fmla="*/ 4813300 h 6464300"/>
              <a:gd name="connsiteX100" fmla="*/ 3524915 w 7044526"/>
              <a:gd name="connsiteY100" fmla="*/ 4546600 h 6464300"/>
              <a:gd name="connsiteX101" fmla="*/ 3537615 w 7044526"/>
              <a:gd name="connsiteY101" fmla="*/ 4495800 h 6464300"/>
              <a:gd name="connsiteX102" fmla="*/ 3575715 w 7044526"/>
              <a:gd name="connsiteY102" fmla="*/ 4445000 h 6464300"/>
              <a:gd name="connsiteX103" fmla="*/ 3601115 w 7044526"/>
              <a:gd name="connsiteY103" fmla="*/ 4394200 h 6464300"/>
              <a:gd name="connsiteX104" fmla="*/ 3626515 w 7044526"/>
              <a:gd name="connsiteY104" fmla="*/ 4330700 h 6464300"/>
              <a:gd name="connsiteX105" fmla="*/ 3715415 w 7044526"/>
              <a:gd name="connsiteY105" fmla="*/ 4267200 h 6464300"/>
              <a:gd name="connsiteX106" fmla="*/ 3778915 w 7044526"/>
              <a:gd name="connsiteY106" fmla="*/ 4229100 h 6464300"/>
              <a:gd name="connsiteX107" fmla="*/ 3817015 w 7044526"/>
              <a:gd name="connsiteY107" fmla="*/ 4191000 h 6464300"/>
              <a:gd name="connsiteX108" fmla="*/ 3867815 w 7044526"/>
              <a:gd name="connsiteY108" fmla="*/ 4165600 h 6464300"/>
              <a:gd name="connsiteX109" fmla="*/ 3956715 w 7044526"/>
              <a:gd name="connsiteY109" fmla="*/ 4114800 h 6464300"/>
              <a:gd name="connsiteX110" fmla="*/ 4058315 w 7044526"/>
              <a:gd name="connsiteY110" fmla="*/ 4051300 h 6464300"/>
              <a:gd name="connsiteX111" fmla="*/ 4121815 w 7044526"/>
              <a:gd name="connsiteY111" fmla="*/ 4025900 h 6464300"/>
              <a:gd name="connsiteX112" fmla="*/ 4299615 w 7044526"/>
              <a:gd name="connsiteY112" fmla="*/ 3860800 h 6464300"/>
              <a:gd name="connsiteX113" fmla="*/ 4325015 w 7044526"/>
              <a:gd name="connsiteY113" fmla="*/ 3784600 h 6464300"/>
              <a:gd name="connsiteX114" fmla="*/ 4706015 w 7044526"/>
              <a:gd name="connsiteY114" fmla="*/ 3378200 h 6464300"/>
              <a:gd name="connsiteX115" fmla="*/ 4909215 w 7044526"/>
              <a:gd name="connsiteY115" fmla="*/ 3200400 h 6464300"/>
              <a:gd name="connsiteX116" fmla="*/ 4998115 w 7044526"/>
              <a:gd name="connsiteY116" fmla="*/ 3124200 h 6464300"/>
              <a:gd name="connsiteX117" fmla="*/ 5036215 w 7044526"/>
              <a:gd name="connsiteY117" fmla="*/ 3048000 h 6464300"/>
              <a:gd name="connsiteX118" fmla="*/ 5074315 w 7044526"/>
              <a:gd name="connsiteY118" fmla="*/ 2895600 h 6464300"/>
              <a:gd name="connsiteX119" fmla="*/ 5125115 w 7044526"/>
              <a:gd name="connsiteY119" fmla="*/ 2870200 h 6464300"/>
              <a:gd name="connsiteX120" fmla="*/ 5226715 w 7044526"/>
              <a:gd name="connsiteY120" fmla="*/ 2794000 h 6464300"/>
              <a:gd name="connsiteX121" fmla="*/ 5328315 w 7044526"/>
              <a:gd name="connsiteY121" fmla="*/ 2730500 h 6464300"/>
              <a:gd name="connsiteX122" fmla="*/ 5569615 w 7044526"/>
              <a:gd name="connsiteY122" fmla="*/ 2527300 h 6464300"/>
              <a:gd name="connsiteX123" fmla="*/ 5645815 w 7044526"/>
              <a:gd name="connsiteY123" fmla="*/ 2425700 h 6464300"/>
              <a:gd name="connsiteX124" fmla="*/ 5658515 w 7044526"/>
              <a:gd name="connsiteY124" fmla="*/ 2374900 h 6464300"/>
              <a:gd name="connsiteX125" fmla="*/ 5671215 w 7044526"/>
              <a:gd name="connsiteY125" fmla="*/ 2336800 h 6464300"/>
              <a:gd name="connsiteX126" fmla="*/ 5760115 w 7044526"/>
              <a:gd name="connsiteY126" fmla="*/ 2311400 h 6464300"/>
              <a:gd name="connsiteX127" fmla="*/ 5836315 w 7044526"/>
              <a:gd name="connsiteY127" fmla="*/ 2273300 h 6464300"/>
              <a:gd name="connsiteX128" fmla="*/ 5912515 w 7044526"/>
              <a:gd name="connsiteY128" fmla="*/ 2247900 h 6464300"/>
              <a:gd name="connsiteX129" fmla="*/ 5963315 w 7044526"/>
              <a:gd name="connsiteY129" fmla="*/ 2197100 h 6464300"/>
              <a:gd name="connsiteX130" fmla="*/ 6026815 w 7044526"/>
              <a:gd name="connsiteY130" fmla="*/ 2146300 h 6464300"/>
              <a:gd name="connsiteX131" fmla="*/ 6064915 w 7044526"/>
              <a:gd name="connsiteY131" fmla="*/ 2070100 h 6464300"/>
              <a:gd name="connsiteX132" fmla="*/ 6103015 w 7044526"/>
              <a:gd name="connsiteY132" fmla="*/ 2032000 h 6464300"/>
              <a:gd name="connsiteX133" fmla="*/ 6115715 w 7044526"/>
              <a:gd name="connsiteY133" fmla="*/ 1943100 h 6464300"/>
              <a:gd name="connsiteX134" fmla="*/ 6179215 w 7044526"/>
              <a:gd name="connsiteY134" fmla="*/ 1930400 h 6464300"/>
              <a:gd name="connsiteX135" fmla="*/ 6445915 w 7044526"/>
              <a:gd name="connsiteY135" fmla="*/ 1778000 h 6464300"/>
              <a:gd name="connsiteX136" fmla="*/ 6572915 w 7044526"/>
              <a:gd name="connsiteY136" fmla="*/ 1638300 h 6464300"/>
              <a:gd name="connsiteX137" fmla="*/ 6598315 w 7044526"/>
              <a:gd name="connsiteY137" fmla="*/ 1587500 h 6464300"/>
              <a:gd name="connsiteX138" fmla="*/ 6636415 w 7044526"/>
              <a:gd name="connsiteY138" fmla="*/ 1524000 h 6464300"/>
              <a:gd name="connsiteX139" fmla="*/ 6649115 w 7044526"/>
              <a:gd name="connsiteY139" fmla="*/ 1485900 h 6464300"/>
              <a:gd name="connsiteX140" fmla="*/ 6687215 w 7044526"/>
              <a:gd name="connsiteY140" fmla="*/ 1460500 h 6464300"/>
              <a:gd name="connsiteX141" fmla="*/ 6712615 w 7044526"/>
              <a:gd name="connsiteY141" fmla="*/ 1422400 h 6464300"/>
              <a:gd name="connsiteX142" fmla="*/ 6826915 w 7044526"/>
              <a:gd name="connsiteY142" fmla="*/ 1333500 h 6464300"/>
              <a:gd name="connsiteX143" fmla="*/ 6903115 w 7044526"/>
              <a:gd name="connsiteY143" fmla="*/ 1206500 h 6464300"/>
              <a:gd name="connsiteX144" fmla="*/ 6979315 w 7044526"/>
              <a:gd name="connsiteY144" fmla="*/ 1092200 h 6464300"/>
              <a:gd name="connsiteX145" fmla="*/ 7004715 w 7044526"/>
              <a:gd name="connsiteY145" fmla="*/ 1028700 h 6464300"/>
              <a:gd name="connsiteX146" fmla="*/ 7017415 w 7044526"/>
              <a:gd name="connsiteY146" fmla="*/ 990600 h 6464300"/>
              <a:gd name="connsiteX147" fmla="*/ 7042815 w 7044526"/>
              <a:gd name="connsiteY147" fmla="*/ 927100 h 6464300"/>
              <a:gd name="connsiteX148" fmla="*/ 7030115 w 7044526"/>
              <a:gd name="connsiteY148" fmla="*/ 749300 h 6464300"/>
              <a:gd name="connsiteX149" fmla="*/ 6941215 w 7044526"/>
              <a:gd name="connsiteY149" fmla="*/ 635000 h 6464300"/>
              <a:gd name="connsiteX150" fmla="*/ 6890415 w 7044526"/>
              <a:gd name="connsiteY150" fmla="*/ 533400 h 6464300"/>
              <a:gd name="connsiteX151" fmla="*/ 6865015 w 7044526"/>
              <a:gd name="connsiteY151" fmla="*/ 495300 h 6464300"/>
              <a:gd name="connsiteX152" fmla="*/ 6814215 w 7044526"/>
              <a:gd name="connsiteY152" fmla="*/ 469900 h 6464300"/>
              <a:gd name="connsiteX153" fmla="*/ 6788815 w 7044526"/>
              <a:gd name="connsiteY153" fmla="*/ 431800 h 6464300"/>
              <a:gd name="connsiteX154" fmla="*/ 6725315 w 7044526"/>
              <a:gd name="connsiteY154" fmla="*/ 355600 h 6464300"/>
              <a:gd name="connsiteX155" fmla="*/ 6687215 w 7044526"/>
              <a:gd name="connsiteY155" fmla="*/ 266700 h 6464300"/>
              <a:gd name="connsiteX156" fmla="*/ 6318915 w 7044526"/>
              <a:gd name="connsiteY156" fmla="*/ 177800 h 6464300"/>
              <a:gd name="connsiteX157" fmla="*/ 6039515 w 7044526"/>
              <a:gd name="connsiteY157" fmla="*/ 139700 h 6464300"/>
              <a:gd name="connsiteX158" fmla="*/ 5937915 w 7044526"/>
              <a:gd name="connsiteY158" fmla="*/ 101600 h 6464300"/>
              <a:gd name="connsiteX159" fmla="*/ 5899815 w 7044526"/>
              <a:gd name="connsiteY159" fmla="*/ 76200 h 6464300"/>
              <a:gd name="connsiteX160" fmla="*/ 5849015 w 7044526"/>
              <a:gd name="connsiteY160" fmla="*/ 63500 h 6464300"/>
              <a:gd name="connsiteX161" fmla="*/ 5810915 w 7044526"/>
              <a:gd name="connsiteY161" fmla="*/ 50800 h 6464300"/>
              <a:gd name="connsiteX162" fmla="*/ 5722015 w 7044526"/>
              <a:gd name="connsiteY162" fmla="*/ 25400 h 6464300"/>
              <a:gd name="connsiteX163" fmla="*/ 5455315 w 7044526"/>
              <a:gd name="connsiteY163" fmla="*/ 50800 h 6464300"/>
              <a:gd name="connsiteX164" fmla="*/ 5328315 w 7044526"/>
              <a:gd name="connsiteY164" fmla="*/ 101600 h 6464300"/>
              <a:gd name="connsiteX165" fmla="*/ 5239415 w 7044526"/>
              <a:gd name="connsiteY165" fmla="*/ 127000 h 6464300"/>
              <a:gd name="connsiteX166" fmla="*/ 5201315 w 7044526"/>
              <a:gd name="connsiteY166" fmla="*/ 139700 h 6464300"/>
              <a:gd name="connsiteX167" fmla="*/ 5023515 w 7044526"/>
              <a:gd name="connsiteY167" fmla="*/ 152400 h 6464300"/>
              <a:gd name="connsiteX168" fmla="*/ 4325015 w 7044526"/>
              <a:gd name="connsiteY168" fmla="*/ 165100 h 6464300"/>
              <a:gd name="connsiteX169" fmla="*/ 4134515 w 7044526"/>
              <a:gd name="connsiteY169" fmla="*/ 127000 h 6464300"/>
              <a:gd name="connsiteX170" fmla="*/ 3982115 w 7044526"/>
              <a:gd name="connsiteY170" fmla="*/ 101600 h 6464300"/>
              <a:gd name="connsiteX171" fmla="*/ 3715415 w 7044526"/>
              <a:gd name="connsiteY171" fmla="*/ 114300 h 6464300"/>
              <a:gd name="connsiteX172" fmla="*/ 3613815 w 7044526"/>
              <a:gd name="connsiteY172" fmla="*/ 114300 h 6464300"/>
              <a:gd name="connsiteX173" fmla="*/ 3486815 w 7044526"/>
              <a:gd name="connsiteY173" fmla="*/ 63500 h 6464300"/>
              <a:gd name="connsiteX174" fmla="*/ 3385215 w 7044526"/>
              <a:gd name="connsiteY174" fmla="*/ 38100 h 6464300"/>
              <a:gd name="connsiteX175" fmla="*/ 3334415 w 7044526"/>
              <a:gd name="connsiteY175" fmla="*/ 12700 h 6464300"/>
              <a:gd name="connsiteX176" fmla="*/ 3207415 w 7044526"/>
              <a:gd name="connsiteY176" fmla="*/ 0 h 6464300"/>
              <a:gd name="connsiteX177" fmla="*/ 2839115 w 7044526"/>
              <a:gd name="connsiteY177" fmla="*/ 12700 h 6464300"/>
              <a:gd name="connsiteX178" fmla="*/ 2635915 w 7044526"/>
              <a:gd name="connsiteY178" fmla="*/ 50800 h 6464300"/>
              <a:gd name="connsiteX179" fmla="*/ 2318415 w 7044526"/>
              <a:gd name="connsiteY179" fmla="*/ 63500 h 6464300"/>
              <a:gd name="connsiteX180" fmla="*/ 2254915 w 7044526"/>
              <a:gd name="connsiteY180" fmla="*/ 76200 h 6464300"/>
              <a:gd name="connsiteX181" fmla="*/ 2013615 w 7044526"/>
              <a:gd name="connsiteY181" fmla="*/ 101600 h 6464300"/>
              <a:gd name="connsiteX182" fmla="*/ 1912015 w 7044526"/>
              <a:gd name="connsiteY182" fmla="*/ 127000 h 6464300"/>
              <a:gd name="connsiteX183" fmla="*/ 1696115 w 7044526"/>
              <a:gd name="connsiteY183" fmla="*/ 114300 h 6464300"/>
              <a:gd name="connsiteX184" fmla="*/ 1581815 w 7044526"/>
              <a:gd name="connsiteY184" fmla="*/ 76200 h 6464300"/>
              <a:gd name="connsiteX185" fmla="*/ 1467515 w 7044526"/>
              <a:gd name="connsiteY185" fmla="*/ 50800 h 6464300"/>
              <a:gd name="connsiteX186" fmla="*/ 1099215 w 7044526"/>
              <a:gd name="connsiteY186" fmla="*/ 63500 h 6464300"/>
              <a:gd name="connsiteX187" fmla="*/ 984915 w 7044526"/>
              <a:gd name="connsiteY187" fmla="*/ 76200 h 6464300"/>
              <a:gd name="connsiteX188" fmla="*/ 540415 w 7044526"/>
              <a:gd name="connsiteY188" fmla="*/ 88900 h 6464300"/>
              <a:gd name="connsiteX189" fmla="*/ 388015 w 7044526"/>
              <a:gd name="connsiteY189" fmla="*/ 114300 h 6464300"/>
              <a:gd name="connsiteX190" fmla="*/ 324515 w 7044526"/>
              <a:gd name="connsiteY190" fmla="*/ 127000 h 6464300"/>
              <a:gd name="connsiteX191" fmla="*/ 235615 w 7044526"/>
              <a:gd name="connsiteY191" fmla="*/ 139700 h 6464300"/>
              <a:gd name="connsiteX192" fmla="*/ 95915 w 7044526"/>
              <a:gd name="connsiteY192" fmla="*/ 177800 h 646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7044526" h="6464300">
                <a:moveTo>
                  <a:pt x="95915" y="177800"/>
                </a:moveTo>
                <a:cubicBezTo>
                  <a:pt x="70515" y="201083"/>
                  <a:pt x="88826" y="245734"/>
                  <a:pt x="83215" y="279400"/>
                </a:cubicBezTo>
                <a:cubicBezTo>
                  <a:pt x="80346" y="296617"/>
                  <a:pt x="74301" y="313161"/>
                  <a:pt x="70515" y="330200"/>
                </a:cubicBezTo>
                <a:cubicBezTo>
                  <a:pt x="65832" y="351272"/>
                  <a:pt x="62048" y="372533"/>
                  <a:pt x="57815" y="393700"/>
                </a:cubicBezTo>
                <a:cubicBezTo>
                  <a:pt x="33844" y="681350"/>
                  <a:pt x="38384" y="559382"/>
                  <a:pt x="57815" y="1016000"/>
                </a:cubicBezTo>
                <a:cubicBezTo>
                  <a:pt x="61239" y="1096472"/>
                  <a:pt x="64575" y="1148685"/>
                  <a:pt x="95915" y="1219200"/>
                </a:cubicBezTo>
                <a:cubicBezTo>
                  <a:pt x="102114" y="1233148"/>
                  <a:pt x="112848" y="1244600"/>
                  <a:pt x="121315" y="1257300"/>
                </a:cubicBezTo>
                <a:cubicBezTo>
                  <a:pt x="125384" y="1273576"/>
                  <a:pt x="137605" y="1327980"/>
                  <a:pt x="146715" y="1346200"/>
                </a:cubicBezTo>
                <a:cubicBezTo>
                  <a:pt x="153541" y="1359852"/>
                  <a:pt x="163648" y="1371600"/>
                  <a:pt x="172115" y="1384300"/>
                </a:cubicBezTo>
                <a:cubicBezTo>
                  <a:pt x="176348" y="1401233"/>
                  <a:pt x="179799" y="1418382"/>
                  <a:pt x="184815" y="1435100"/>
                </a:cubicBezTo>
                <a:lnTo>
                  <a:pt x="222915" y="1549400"/>
                </a:lnTo>
                <a:lnTo>
                  <a:pt x="235615" y="1587500"/>
                </a:lnTo>
                <a:cubicBezTo>
                  <a:pt x="239848" y="1600200"/>
                  <a:pt x="240889" y="1614461"/>
                  <a:pt x="248315" y="1625600"/>
                </a:cubicBezTo>
                <a:cubicBezTo>
                  <a:pt x="256782" y="1638300"/>
                  <a:pt x="266889" y="1650048"/>
                  <a:pt x="273715" y="1663700"/>
                </a:cubicBezTo>
                <a:cubicBezTo>
                  <a:pt x="279702" y="1675674"/>
                  <a:pt x="281142" y="1689495"/>
                  <a:pt x="286415" y="1701800"/>
                </a:cubicBezTo>
                <a:cubicBezTo>
                  <a:pt x="293873" y="1719201"/>
                  <a:pt x="304357" y="1735199"/>
                  <a:pt x="311815" y="1752600"/>
                </a:cubicBezTo>
                <a:cubicBezTo>
                  <a:pt x="343363" y="1826212"/>
                  <a:pt x="301102" y="1755581"/>
                  <a:pt x="349915" y="1828800"/>
                </a:cubicBezTo>
                <a:cubicBezTo>
                  <a:pt x="354148" y="1858433"/>
                  <a:pt x="357260" y="1888249"/>
                  <a:pt x="362615" y="1917700"/>
                </a:cubicBezTo>
                <a:cubicBezTo>
                  <a:pt x="365737" y="1934873"/>
                  <a:pt x="375315" y="1951046"/>
                  <a:pt x="375315" y="1968500"/>
                </a:cubicBezTo>
                <a:cubicBezTo>
                  <a:pt x="375315" y="2040591"/>
                  <a:pt x="369788" y="2112667"/>
                  <a:pt x="362615" y="2184400"/>
                </a:cubicBezTo>
                <a:cubicBezTo>
                  <a:pt x="358625" y="2224302"/>
                  <a:pt x="341907" y="2225816"/>
                  <a:pt x="324515" y="2260600"/>
                </a:cubicBezTo>
                <a:cubicBezTo>
                  <a:pt x="318528" y="2272574"/>
                  <a:pt x="317802" y="2286726"/>
                  <a:pt x="311815" y="2298700"/>
                </a:cubicBezTo>
                <a:cubicBezTo>
                  <a:pt x="304989" y="2312352"/>
                  <a:pt x="293988" y="2323548"/>
                  <a:pt x="286415" y="2336800"/>
                </a:cubicBezTo>
                <a:cubicBezTo>
                  <a:pt x="180706" y="2521790"/>
                  <a:pt x="319555" y="2283219"/>
                  <a:pt x="248315" y="2425700"/>
                </a:cubicBezTo>
                <a:cubicBezTo>
                  <a:pt x="241489" y="2439352"/>
                  <a:pt x="229741" y="2450148"/>
                  <a:pt x="222915" y="2463800"/>
                </a:cubicBezTo>
                <a:cubicBezTo>
                  <a:pt x="198201" y="2513228"/>
                  <a:pt x="221930" y="2495733"/>
                  <a:pt x="197515" y="2552700"/>
                </a:cubicBezTo>
                <a:cubicBezTo>
                  <a:pt x="191502" y="2566729"/>
                  <a:pt x="180582" y="2578100"/>
                  <a:pt x="172115" y="2590800"/>
                </a:cubicBezTo>
                <a:cubicBezTo>
                  <a:pt x="163648" y="2628900"/>
                  <a:pt x="159057" y="2668073"/>
                  <a:pt x="146715" y="2705100"/>
                </a:cubicBezTo>
                <a:cubicBezTo>
                  <a:pt x="141888" y="2719580"/>
                  <a:pt x="128141" y="2729548"/>
                  <a:pt x="121315" y="2743200"/>
                </a:cubicBezTo>
                <a:cubicBezTo>
                  <a:pt x="115328" y="2755174"/>
                  <a:pt x="113888" y="2768995"/>
                  <a:pt x="108615" y="2781300"/>
                </a:cubicBezTo>
                <a:cubicBezTo>
                  <a:pt x="101157" y="2798701"/>
                  <a:pt x="90673" y="2814699"/>
                  <a:pt x="83215" y="2832100"/>
                </a:cubicBezTo>
                <a:cubicBezTo>
                  <a:pt x="72283" y="2857607"/>
                  <a:pt x="64260" y="2895221"/>
                  <a:pt x="57815" y="2921000"/>
                </a:cubicBezTo>
                <a:cubicBezTo>
                  <a:pt x="53582" y="2959100"/>
                  <a:pt x="51777" y="2997549"/>
                  <a:pt x="45115" y="3035300"/>
                </a:cubicBezTo>
                <a:cubicBezTo>
                  <a:pt x="39048" y="3069678"/>
                  <a:pt x="19715" y="3136900"/>
                  <a:pt x="19715" y="3136900"/>
                </a:cubicBezTo>
                <a:cubicBezTo>
                  <a:pt x="40998" y="3477423"/>
                  <a:pt x="0" y="3246362"/>
                  <a:pt x="57815" y="3390900"/>
                </a:cubicBezTo>
                <a:cubicBezTo>
                  <a:pt x="67759" y="3415759"/>
                  <a:pt x="74748" y="3441700"/>
                  <a:pt x="83215" y="3467100"/>
                </a:cubicBezTo>
                <a:cubicBezTo>
                  <a:pt x="87448" y="3479800"/>
                  <a:pt x="86449" y="3495734"/>
                  <a:pt x="95915" y="3505200"/>
                </a:cubicBezTo>
                <a:cubicBezTo>
                  <a:pt x="108615" y="3517900"/>
                  <a:pt x="119400" y="3532861"/>
                  <a:pt x="134015" y="3543300"/>
                </a:cubicBezTo>
                <a:cubicBezTo>
                  <a:pt x="149421" y="3554304"/>
                  <a:pt x="167882" y="3560233"/>
                  <a:pt x="184815" y="3568700"/>
                </a:cubicBezTo>
                <a:cubicBezTo>
                  <a:pt x="189048" y="3585633"/>
                  <a:pt x="194646" y="3602283"/>
                  <a:pt x="197515" y="3619500"/>
                </a:cubicBezTo>
                <a:cubicBezTo>
                  <a:pt x="213274" y="3714053"/>
                  <a:pt x="201480" y="3700450"/>
                  <a:pt x="222915" y="3771900"/>
                </a:cubicBezTo>
                <a:cubicBezTo>
                  <a:pt x="230608" y="3797545"/>
                  <a:pt x="233463" y="3825823"/>
                  <a:pt x="248315" y="3848100"/>
                </a:cubicBezTo>
                <a:cubicBezTo>
                  <a:pt x="277079" y="3891245"/>
                  <a:pt x="289039" y="3901947"/>
                  <a:pt x="299115" y="3962400"/>
                </a:cubicBezTo>
                <a:cubicBezTo>
                  <a:pt x="313154" y="4046636"/>
                  <a:pt x="320351" y="4102309"/>
                  <a:pt x="349915" y="4191000"/>
                </a:cubicBezTo>
                <a:cubicBezTo>
                  <a:pt x="354148" y="4203700"/>
                  <a:pt x="357342" y="4216795"/>
                  <a:pt x="362615" y="4229100"/>
                </a:cubicBezTo>
                <a:cubicBezTo>
                  <a:pt x="370073" y="4246501"/>
                  <a:pt x="379548" y="4262967"/>
                  <a:pt x="388015" y="4279900"/>
                </a:cubicBezTo>
                <a:cubicBezTo>
                  <a:pt x="392248" y="4301067"/>
                  <a:pt x="400715" y="4321814"/>
                  <a:pt x="400715" y="4343400"/>
                </a:cubicBezTo>
                <a:cubicBezTo>
                  <a:pt x="400715" y="4372602"/>
                  <a:pt x="398818" y="4474193"/>
                  <a:pt x="375315" y="4521200"/>
                </a:cubicBezTo>
                <a:cubicBezTo>
                  <a:pt x="329493" y="4612843"/>
                  <a:pt x="369045" y="4498774"/>
                  <a:pt x="324515" y="4610100"/>
                </a:cubicBezTo>
                <a:cubicBezTo>
                  <a:pt x="314571" y="4634959"/>
                  <a:pt x="306160" y="4660469"/>
                  <a:pt x="299115" y="4686300"/>
                </a:cubicBezTo>
                <a:cubicBezTo>
                  <a:pt x="291068" y="4715804"/>
                  <a:pt x="285120" y="4770188"/>
                  <a:pt x="273715" y="4800600"/>
                </a:cubicBezTo>
                <a:cubicBezTo>
                  <a:pt x="267068" y="4818327"/>
                  <a:pt x="256782" y="4834467"/>
                  <a:pt x="248315" y="4851400"/>
                </a:cubicBezTo>
                <a:cubicBezTo>
                  <a:pt x="243282" y="4876564"/>
                  <a:pt x="231883" y="4938797"/>
                  <a:pt x="222915" y="4965700"/>
                </a:cubicBezTo>
                <a:cubicBezTo>
                  <a:pt x="216323" y="4985475"/>
                  <a:pt x="190760" y="5040548"/>
                  <a:pt x="184815" y="5067300"/>
                </a:cubicBezTo>
                <a:cubicBezTo>
                  <a:pt x="156031" y="5196827"/>
                  <a:pt x="192600" y="5092289"/>
                  <a:pt x="146715" y="5207000"/>
                </a:cubicBezTo>
                <a:cubicBezTo>
                  <a:pt x="142482" y="5236633"/>
                  <a:pt x="139370" y="5266449"/>
                  <a:pt x="134015" y="5295900"/>
                </a:cubicBezTo>
                <a:cubicBezTo>
                  <a:pt x="125039" y="5345269"/>
                  <a:pt x="95855" y="5423081"/>
                  <a:pt x="83215" y="5461000"/>
                </a:cubicBezTo>
                <a:lnTo>
                  <a:pt x="70515" y="5499100"/>
                </a:lnTo>
                <a:cubicBezTo>
                  <a:pt x="66282" y="5511800"/>
                  <a:pt x="65241" y="5526061"/>
                  <a:pt x="57815" y="5537200"/>
                </a:cubicBezTo>
                <a:lnTo>
                  <a:pt x="32415" y="5575300"/>
                </a:lnTo>
                <a:cubicBezTo>
                  <a:pt x="20293" y="5866225"/>
                  <a:pt x="6435" y="5894802"/>
                  <a:pt x="45115" y="6184900"/>
                </a:cubicBezTo>
                <a:cubicBezTo>
                  <a:pt x="48654" y="6211439"/>
                  <a:pt x="62048" y="6235700"/>
                  <a:pt x="70515" y="6261100"/>
                </a:cubicBezTo>
                <a:lnTo>
                  <a:pt x="83215" y="6299200"/>
                </a:lnTo>
                <a:cubicBezTo>
                  <a:pt x="87448" y="6311900"/>
                  <a:pt x="84776" y="6329874"/>
                  <a:pt x="95915" y="6337300"/>
                </a:cubicBezTo>
                <a:cubicBezTo>
                  <a:pt x="121315" y="6354233"/>
                  <a:pt x="143155" y="6378447"/>
                  <a:pt x="172115" y="6388100"/>
                </a:cubicBezTo>
                <a:cubicBezTo>
                  <a:pt x="224695" y="6405627"/>
                  <a:pt x="199076" y="6393374"/>
                  <a:pt x="248315" y="6426200"/>
                </a:cubicBezTo>
                <a:cubicBezTo>
                  <a:pt x="420296" y="6420270"/>
                  <a:pt x="651484" y="6415282"/>
                  <a:pt x="832515" y="6400800"/>
                </a:cubicBezTo>
                <a:cubicBezTo>
                  <a:pt x="866537" y="6398078"/>
                  <a:pt x="900248" y="6392333"/>
                  <a:pt x="934115" y="6388100"/>
                </a:cubicBezTo>
                <a:cubicBezTo>
                  <a:pt x="989148" y="6392333"/>
                  <a:pt x="1044445" y="6393954"/>
                  <a:pt x="1099215" y="6400800"/>
                </a:cubicBezTo>
                <a:cubicBezTo>
                  <a:pt x="1112499" y="6402460"/>
                  <a:pt x="1124084" y="6411464"/>
                  <a:pt x="1137315" y="6413500"/>
                </a:cubicBezTo>
                <a:cubicBezTo>
                  <a:pt x="1179365" y="6419969"/>
                  <a:pt x="1222144" y="6420577"/>
                  <a:pt x="1264315" y="6426200"/>
                </a:cubicBezTo>
                <a:cubicBezTo>
                  <a:pt x="1285711" y="6429053"/>
                  <a:pt x="1306990" y="6433220"/>
                  <a:pt x="1327815" y="6438900"/>
                </a:cubicBezTo>
                <a:cubicBezTo>
                  <a:pt x="1353646" y="6445945"/>
                  <a:pt x="1404015" y="6464300"/>
                  <a:pt x="1404015" y="6464300"/>
                </a:cubicBezTo>
                <a:cubicBezTo>
                  <a:pt x="1437882" y="6455833"/>
                  <a:pt x="1472250" y="6449166"/>
                  <a:pt x="1505615" y="6438900"/>
                </a:cubicBezTo>
                <a:cubicBezTo>
                  <a:pt x="1527404" y="6432196"/>
                  <a:pt x="1546373" y="6415087"/>
                  <a:pt x="1569115" y="6413500"/>
                </a:cubicBezTo>
                <a:cubicBezTo>
                  <a:pt x="1729647" y="6402300"/>
                  <a:pt x="1890848" y="6405033"/>
                  <a:pt x="2051715" y="6400800"/>
                </a:cubicBezTo>
                <a:cubicBezTo>
                  <a:pt x="2081348" y="6396567"/>
                  <a:pt x="2111262" y="6393971"/>
                  <a:pt x="2140615" y="6388100"/>
                </a:cubicBezTo>
                <a:cubicBezTo>
                  <a:pt x="2153742" y="6385475"/>
                  <a:pt x="2165328" y="6375400"/>
                  <a:pt x="2178715" y="6375400"/>
                </a:cubicBezTo>
                <a:cubicBezTo>
                  <a:pt x="2326942" y="6375400"/>
                  <a:pt x="2475048" y="6383867"/>
                  <a:pt x="2623215" y="6388100"/>
                </a:cubicBezTo>
                <a:cubicBezTo>
                  <a:pt x="2652848" y="6392333"/>
                  <a:pt x="2682947" y="6394069"/>
                  <a:pt x="2712115" y="6400800"/>
                </a:cubicBezTo>
                <a:cubicBezTo>
                  <a:pt x="2738203" y="6406820"/>
                  <a:pt x="2788315" y="6426200"/>
                  <a:pt x="2788315" y="6426200"/>
                </a:cubicBezTo>
                <a:cubicBezTo>
                  <a:pt x="2813715" y="6421967"/>
                  <a:pt x="2840086" y="6421643"/>
                  <a:pt x="2864515" y="6413500"/>
                </a:cubicBezTo>
                <a:cubicBezTo>
                  <a:pt x="2878995" y="6408673"/>
                  <a:pt x="2889363" y="6395673"/>
                  <a:pt x="2902615" y="6388100"/>
                </a:cubicBezTo>
                <a:cubicBezTo>
                  <a:pt x="2986856" y="6339962"/>
                  <a:pt x="2920275" y="6380532"/>
                  <a:pt x="2991515" y="6350000"/>
                </a:cubicBezTo>
                <a:cubicBezTo>
                  <a:pt x="3008916" y="6342542"/>
                  <a:pt x="3024588" y="6331247"/>
                  <a:pt x="3042315" y="6324600"/>
                </a:cubicBezTo>
                <a:cubicBezTo>
                  <a:pt x="3076028" y="6311958"/>
                  <a:pt x="3137961" y="6305471"/>
                  <a:pt x="3169315" y="6299200"/>
                </a:cubicBezTo>
                <a:cubicBezTo>
                  <a:pt x="3186431" y="6295777"/>
                  <a:pt x="3203332" y="6291295"/>
                  <a:pt x="3220115" y="6286500"/>
                </a:cubicBezTo>
                <a:cubicBezTo>
                  <a:pt x="3232987" y="6282822"/>
                  <a:pt x="3245010" y="6276001"/>
                  <a:pt x="3258215" y="6273800"/>
                </a:cubicBezTo>
                <a:cubicBezTo>
                  <a:pt x="3296028" y="6267498"/>
                  <a:pt x="3334415" y="6265333"/>
                  <a:pt x="3372515" y="6261100"/>
                </a:cubicBezTo>
                <a:cubicBezTo>
                  <a:pt x="3385215" y="6252633"/>
                  <a:pt x="3396963" y="6242526"/>
                  <a:pt x="3410615" y="6235700"/>
                </a:cubicBezTo>
                <a:cubicBezTo>
                  <a:pt x="3431005" y="6225505"/>
                  <a:pt x="3454187" y="6221371"/>
                  <a:pt x="3474115" y="6210300"/>
                </a:cubicBezTo>
                <a:cubicBezTo>
                  <a:pt x="3491631" y="6200569"/>
                  <a:pt x="3550382" y="6153951"/>
                  <a:pt x="3563015" y="6134100"/>
                </a:cubicBezTo>
                <a:cubicBezTo>
                  <a:pt x="3583343" y="6102156"/>
                  <a:pt x="3613815" y="6032500"/>
                  <a:pt x="3613815" y="6032500"/>
                </a:cubicBezTo>
                <a:cubicBezTo>
                  <a:pt x="3622282" y="5990167"/>
                  <a:pt x="3642291" y="5948562"/>
                  <a:pt x="3639215" y="5905500"/>
                </a:cubicBezTo>
                <a:cubicBezTo>
                  <a:pt x="3630748" y="5786967"/>
                  <a:pt x="3626938" y="5668009"/>
                  <a:pt x="3613815" y="5549900"/>
                </a:cubicBezTo>
                <a:cubicBezTo>
                  <a:pt x="3605583" y="5475813"/>
                  <a:pt x="3591625" y="5465886"/>
                  <a:pt x="3575715" y="5410200"/>
                </a:cubicBezTo>
                <a:cubicBezTo>
                  <a:pt x="3550412" y="5321639"/>
                  <a:pt x="3575264" y="5395470"/>
                  <a:pt x="3550315" y="5283200"/>
                </a:cubicBezTo>
                <a:cubicBezTo>
                  <a:pt x="3547411" y="5270132"/>
                  <a:pt x="3541848" y="5257800"/>
                  <a:pt x="3537615" y="5245100"/>
                </a:cubicBezTo>
                <a:cubicBezTo>
                  <a:pt x="3533382" y="5126567"/>
                  <a:pt x="3531880" y="5007904"/>
                  <a:pt x="3524915" y="4889500"/>
                </a:cubicBezTo>
                <a:cubicBezTo>
                  <a:pt x="3523403" y="4863794"/>
                  <a:pt x="3512215" y="4839050"/>
                  <a:pt x="3512215" y="4813300"/>
                </a:cubicBezTo>
                <a:cubicBezTo>
                  <a:pt x="3512215" y="4724299"/>
                  <a:pt x="3517818" y="4635317"/>
                  <a:pt x="3524915" y="4546600"/>
                </a:cubicBezTo>
                <a:cubicBezTo>
                  <a:pt x="3526307" y="4529201"/>
                  <a:pt x="3529809" y="4511412"/>
                  <a:pt x="3537615" y="4495800"/>
                </a:cubicBezTo>
                <a:cubicBezTo>
                  <a:pt x="3547081" y="4476868"/>
                  <a:pt x="3564497" y="4462949"/>
                  <a:pt x="3575715" y="4445000"/>
                </a:cubicBezTo>
                <a:cubicBezTo>
                  <a:pt x="3585749" y="4428946"/>
                  <a:pt x="3593426" y="4411500"/>
                  <a:pt x="3601115" y="4394200"/>
                </a:cubicBezTo>
                <a:cubicBezTo>
                  <a:pt x="3610374" y="4373368"/>
                  <a:pt x="3614433" y="4350032"/>
                  <a:pt x="3626515" y="4330700"/>
                </a:cubicBezTo>
                <a:cubicBezTo>
                  <a:pt x="3651798" y="4290246"/>
                  <a:pt x="3676172" y="4289002"/>
                  <a:pt x="3715415" y="4267200"/>
                </a:cubicBezTo>
                <a:cubicBezTo>
                  <a:pt x="3736993" y="4255212"/>
                  <a:pt x="3759168" y="4243911"/>
                  <a:pt x="3778915" y="4229100"/>
                </a:cubicBezTo>
                <a:cubicBezTo>
                  <a:pt x="3793283" y="4218324"/>
                  <a:pt x="3802400" y="4201439"/>
                  <a:pt x="3817015" y="4191000"/>
                </a:cubicBezTo>
                <a:cubicBezTo>
                  <a:pt x="3832421" y="4179996"/>
                  <a:pt x="3851761" y="4175634"/>
                  <a:pt x="3867815" y="4165600"/>
                </a:cubicBezTo>
                <a:cubicBezTo>
                  <a:pt x="3955686" y="4110681"/>
                  <a:pt x="3881862" y="4139751"/>
                  <a:pt x="3956715" y="4114800"/>
                </a:cubicBezTo>
                <a:cubicBezTo>
                  <a:pt x="4008486" y="4075972"/>
                  <a:pt x="4001262" y="4076657"/>
                  <a:pt x="4058315" y="4051300"/>
                </a:cubicBezTo>
                <a:cubicBezTo>
                  <a:pt x="4079147" y="4042041"/>
                  <a:pt x="4102638" y="4038228"/>
                  <a:pt x="4121815" y="4025900"/>
                </a:cubicBezTo>
                <a:cubicBezTo>
                  <a:pt x="4228214" y="3957501"/>
                  <a:pt x="4228505" y="3946132"/>
                  <a:pt x="4299615" y="3860800"/>
                </a:cubicBezTo>
                <a:cubicBezTo>
                  <a:pt x="4308082" y="3835400"/>
                  <a:pt x="4310470" y="3807079"/>
                  <a:pt x="4325015" y="3784600"/>
                </a:cubicBezTo>
                <a:cubicBezTo>
                  <a:pt x="4397849" y="3672039"/>
                  <a:pt x="4649775" y="3427410"/>
                  <a:pt x="4706015" y="3378200"/>
                </a:cubicBezTo>
                <a:lnTo>
                  <a:pt x="4909215" y="3200400"/>
                </a:lnTo>
                <a:cubicBezTo>
                  <a:pt x="4938667" y="3174790"/>
                  <a:pt x="4998115" y="3124200"/>
                  <a:pt x="4998115" y="3124200"/>
                </a:cubicBezTo>
                <a:cubicBezTo>
                  <a:pt x="5010815" y="3098800"/>
                  <a:pt x="5028898" y="3075439"/>
                  <a:pt x="5036215" y="3048000"/>
                </a:cubicBezTo>
                <a:cubicBezTo>
                  <a:pt x="5049707" y="2997407"/>
                  <a:pt x="5028007" y="2934190"/>
                  <a:pt x="5074315" y="2895600"/>
                </a:cubicBezTo>
                <a:cubicBezTo>
                  <a:pt x="5088859" y="2883480"/>
                  <a:pt x="5109363" y="2880702"/>
                  <a:pt x="5125115" y="2870200"/>
                </a:cubicBezTo>
                <a:cubicBezTo>
                  <a:pt x="5160338" y="2846718"/>
                  <a:pt x="5191831" y="2817983"/>
                  <a:pt x="5226715" y="2794000"/>
                </a:cubicBezTo>
                <a:cubicBezTo>
                  <a:pt x="5259625" y="2771374"/>
                  <a:pt x="5296790" y="2755019"/>
                  <a:pt x="5328315" y="2730500"/>
                </a:cubicBezTo>
                <a:cubicBezTo>
                  <a:pt x="5411318" y="2665942"/>
                  <a:pt x="5515514" y="2617469"/>
                  <a:pt x="5569615" y="2527300"/>
                </a:cubicBezTo>
                <a:cubicBezTo>
                  <a:pt x="5616956" y="2448399"/>
                  <a:pt x="5590261" y="2481254"/>
                  <a:pt x="5645815" y="2425700"/>
                </a:cubicBezTo>
                <a:cubicBezTo>
                  <a:pt x="5650048" y="2408767"/>
                  <a:pt x="5653720" y="2391683"/>
                  <a:pt x="5658515" y="2374900"/>
                </a:cubicBezTo>
                <a:cubicBezTo>
                  <a:pt x="5662193" y="2362028"/>
                  <a:pt x="5659863" y="2343895"/>
                  <a:pt x="5671215" y="2336800"/>
                </a:cubicBezTo>
                <a:cubicBezTo>
                  <a:pt x="5697350" y="2320466"/>
                  <a:pt x="5731350" y="2322463"/>
                  <a:pt x="5760115" y="2311400"/>
                </a:cubicBezTo>
                <a:cubicBezTo>
                  <a:pt x="5786620" y="2301206"/>
                  <a:pt x="5810101" y="2284222"/>
                  <a:pt x="5836315" y="2273300"/>
                </a:cubicBezTo>
                <a:cubicBezTo>
                  <a:pt x="5861029" y="2263002"/>
                  <a:pt x="5887115" y="2256367"/>
                  <a:pt x="5912515" y="2247900"/>
                </a:cubicBezTo>
                <a:cubicBezTo>
                  <a:pt x="5929448" y="2230967"/>
                  <a:pt x="5945417" y="2213010"/>
                  <a:pt x="5963315" y="2197100"/>
                </a:cubicBezTo>
                <a:cubicBezTo>
                  <a:pt x="5983575" y="2179091"/>
                  <a:pt x="6007648" y="2165467"/>
                  <a:pt x="6026815" y="2146300"/>
                </a:cubicBezTo>
                <a:cubicBezTo>
                  <a:pt x="6086766" y="2086349"/>
                  <a:pt x="6023598" y="2132075"/>
                  <a:pt x="6064915" y="2070100"/>
                </a:cubicBezTo>
                <a:cubicBezTo>
                  <a:pt x="6074878" y="2055156"/>
                  <a:pt x="6090315" y="2044700"/>
                  <a:pt x="6103015" y="2032000"/>
                </a:cubicBezTo>
                <a:cubicBezTo>
                  <a:pt x="6107248" y="2002367"/>
                  <a:pt x="6097754" y="1967047"/>
                  <a:pt x="6115715" y="1943100"/>
                </a:cubicBezTo>
                <a:cubicBezTo>
                  <a:pt x="6128667" y="1925831"/>
                  <a:pt x="6159321" y="1938777"/>
                  <a:pt x="6179215" y="1930400"/>
                </a:cubicBezTo>
                <a:cubicBezTo>
                  <a:pt x="6274265" y="1890379"/>
                  <a:pt x="6366474" y="1844201"/>
                  <a:pt x="6445915" y="1778000"/>
                </a:cubicBezTo>
                <a:cubicBezTo>
                  <a:pt x="6479730" y="1749821"/>
                  <a:pt x="6548864" y="1672659"/>
                  <a:pt x="6572915" y="1638300"/>
                </a:cubicBezTo>
                <a:cubicBezTo>
                  <a:pt x="6583772" y="1622790"/>
                  <a:pt x="6589121" y="1604050"/>
                  <a:pt x="6598315" y="1587500"/>
                </a:cubicBezTo>
                <a:cubicBezTo>
                  <a:pt x="6610303" y="1565922"/>
                  <a:pt x="6625376" y="1546078"/>
                  <a:pt x="6636415" y="1524000"/>
                </a:cubicBezTo>
                <a:cubicBezTo>
                  <a:pt x="6642402" y="1512026"/>
                  <a:pt x="6640752" y="1496353"/>
                  <a:pt x="6649115" y="1485900"/>
                </a:cubicBezTo>
                <a:cubicBezTo>
                  <a:pt x="6658650" y="1473981"/>
                  <a:pt x="6674515" y="1468967"/>
                  <a:pt x="6687215" y="1460500"/>
                </a:cubicBezTo>
                <a:cubicBezTo>
                  <a:pt x="6695682" y="1447800"/>
                  <a:pt x="6701026" y="1432333"/>
                  <a:pt x="6712615" y="1422400"/>
                </a:cubicBezTo>
                <a:cubicBezTo>
                  <a:pt x="6784615" y="1360686"/>
                  <a:pt x="6770336" y="1412711"/>
                  <a:pt x="6826915" y="1333500"/>
                </a:cubicBezTo>
                <a:cubicBezTo>
                  <a:pt x="6855610" y="1293327"/>
                  <a:pt x="6875730" y="1247577"/>
                  <a:pt x="6903115" y="1206500"/>
                </a:cubicBezTo>
                <a:cubicBezTo>
                  <a:pt x="6928515" y="1168400"/>
                  <a:pt x="6962309" y="1134715"/>
                  <a:pt x="6979315" y="1092200"/>
                </a:cubicBezTo>
                <a:cubicBezTo>
                  <a:pt x="6987782" y="1071033"/>
                  <a:pt x="6996710" y="1050046"/>
                  <a:pt x="7004715" y="1028700"/>
                </a:cubicBezTo>
                <a:cubicBezTo>
                  <a:pt x="7009415" y="1016165"/>
                  <a:pt x="7012715" y="1003135"/>
                  <a:pt x="7017415" y="990600"/>
                </a:cubicBezTo>
                <a:cubicBezTo>
                  <a:pt x="7025420" y="969254"/>
                  <a:pt x="7034348" y="948267"/>
                  <a:pt x="7042815" y="927100"/>
                </a:cubicBezTo>
                <a:cubicBezTo>
                  <a:pt x="7038582" y="867833"/>
                  <a:pt x="7044526" y="806944"/>
                  <a:pt x="7030115" y="749300"/>
                </a:cubicBezTo>
                <a:cubicBezTo>
                  <a:pt x="7016359" y="694274"/>
                  <a:pt x="6973245" y="673436"/>
                  <a:pt x="6941215" y="635000"/>
                </a:cubicBezTo>
                <a:cubicBezTo>
                  <a:pt x="6904436" y="590865"/>
                  <a:pt x="6919593" y="591755"/>
                  <a:pt x="6890415" y="533400"/>
                </a:cubicBezTo>
                <a:cubicBezTo>
                  <a:pt x="6883589" y="519748"/>
                  <a:pt x="6876741" y="505071"/>
                  <a:pt x="6865015" y="495300"/>
                </a:cubicBezTo>
                <a:cubicBezTo>
                  <a:pt x="6850471" y="483180"/>
                  <a:pt x="6831148" y="478367"/>
                  <a:pt x="6814215" y="469900"/>
                </a:cubicBezTo>
                <a:cubicBezTo>
                  <a:pt x="6805748" y="457200"/>
                  <a:pt x="6798586" y="443526"/>
                  <a:pt x="6788815" y="431800"/>
                </a:cubicBezTo>
                <a:cubicBezTo>
                  <a:pt x="6707327" y="334014"/>
                  <a:pt x="6788378" y="450195"/>
                  <a:pt x="6725315" y="355600"/>
                </a:cubicBezTo>
                <a:cubicBezTo>
                  <a:pt x="6714146" y="310923"/>
                  <a:pt x="6717721" y="301019"/>
                  <a:pt x="6687215" y="266700"/>
                </a:cubicBezTo>
                <a:cubicBezTo>
                  <a:pt x="6558873" y="122316"/>
                  <a:pt x="6601398" y="190082"/>
                  <a:pt x="6318915" y="177800"/>
                </a:cubicBezTo>
                <a:cubicBezTo>
                  <a:pt x="6307582" y="176383"/>
                  <a:pt x="6101029" y="153370"/>
                  <a:pt x="6039515" y="139700"/>
                </a:cubicBezTo>
                <a:cubicBezTo>
                  <a:pt x="6019730" y="135303"/>
                  <a:pt x="5945825" y="105555"/>
                  <a:pt x="5937915" y="101600"/>
                </a:cubicBezTo>
                <a:cubicBezTo>
                  <a:pt x="5924263" y="94774"/>
                  <a:pt x="5913844" y="82213"/>
                  <a:pt x="5899815" y="76200"/>
                </a:cubicBezTo>
                <a:cubicBezTo>
                  <a:pt x="5883772" y="69324"/>
                  <a:pt x="5865798" y="68295"/>
                  <a:pt x="5849015" y="63500"/>
                </a:cubicBezTo>
                <a:cubicBezTo>
                  <a:pt x="5836143" y="59822"/>
                  <a:pt x="5823787" y="54478"/>
                  <a:pt x="5810915" y="50800"/>
                </a:cubicBezTo>
                <a:cubicBezTo>
                  <a:pt x="5699287" y="18906"/>
                  <a:pt x="5813366" y="55850"/>
                  <a:pt x="5722015" y="25400"/>
                </a:cubicBezTo>
                <a:cubicBezTo>
                  <a:pt x="5633115" y="33867"/>
                  <a:pt x="5543653" y="37713"/>
                  <a:pt x="5455315" y="50800"/>
                </a:cubicBezTo>
                <a:cubicBezTo>
                  <a:pt x="5375180" y="62672"/>
                  <a:pt x="5393145" y="78025"/>
                  <a:pt x="5328315" y="101600"/>
                </a:cubicBezTo>
                <a:cubicBezTo>
                  <a:pt x="5299351" y="112132"/>
                  <a:pt x="5268934" y="118144"/>
                  <a:pt x="5239415" y="127000"/>
                </a:cubicBezTo>
                <a:cubicBezTo>
                  <a:pt x="5226593" y="130847"/>
                  <a:pt x="5214610" y="138136"/>
                  <a:pt x="5201315" y="139700"/>
                </a:cubicBezTo>
                <a:cubicBezTo>
                  <a:pt x="5142304" y="146642"/>
                  <a:pt x="5082782" y="148167"/>
                  <a:pt x="5023515" y="152400"/>
                </a:cubicBezTo>
                <a:cubicBezTo>
                  <a:pt x="4747628" y="231225"/>
                  <a:pt x="4909789" y="194339"/>
                  <a:pt x="4325015" y="165100"/>
                </a:cubicBezTo>
                <a:cubicBezTo>
                  <a:pt x="3990851" y="148392"/>
                  <a:pt x="4265288" y="153155"/>
                  <a:pt x="4134515" y="127000"/>
                </a:cubicBezTo>
                <a:cubicBezTo>
                  <a:pt x="4084014" y="116900"/>
                  <a:pt x="3982115" y="101600"/>
                  <a:pt x="3982115" y="101600"/>
                </a:cubicBezTo>
                <a:cubicBezTo>
                  <a:pt x="3893215" y="105833"/>
                  <a:pt x="3804108" y="106909"/>
                  <a:pt x="3715415" y="114300"/>
                </a:cubicBezTo>
                <a:cubicBezTo>
                  <a:pt x="3605150" y="123489"/>
                  <a:pt x="3773784" y="146294"/>
                  <a:pt x="3613815" y="114300"/>
                </a:cubicBezTo>
                <a:cubicBezTo>
                  <a:pt x="3561261" y="88023"/>
                  <a:pt x="3549589" y="79193"/>
                  <a:pt x="3486815" y="63500"/>
                </a:cubicBezTo>
                <a:cubicBezTo>
                  <a:pt x="3452948" y="55033"/>
                  <a:pt x="3416439" y="53712"/>
                  <a:pt x="3385215" y="38100"/>
                </a:cubicBezTo>
                <a:cubicBezTo>
                  <a:pt x="3368282" y="29633"/>
                  <a:pt x="3352927" y="16667"/>
                  <a:pt x="3334415" y="12700"/>
                </a:cubicBezTo>
                <a:cubicBezTo>
                  <a:pt x="3292815" y="3786"/>
                  <a:pt x="3249748" y="4233"/>
                  <a:pt x="3207415" y="0"/>
                </a:cubicBezTo>
                <a:cubicBezTo>
                  <a:pt x="3084648" y="4233"/>
                  <a:pt x="2961593" y="3279"/>
                  <a:pt x="2839115" y="12700"/>
                </a:cubicBezTo>
                <a:cubicBezTo>
                  <a:pt x="2816189" y="14464"/>
                  <a:pt x="2677562" y="48113"/>
                  <a:pt x="2635915" y="50800"/>
                </a:cubicBezTo>
                <a:cubicBezTo>
                  <a:pt x="2530217" y="57619"/>
                  <a:pt x="2424248" y="59267"/>
                  <a:pt x="2318415" y="63500"/>
                </a:cubicBezTo>
                <a:cubicBezTo>
                  <a:pt x="2297248" y="67733"/>
                  <a:pt x="2276334" y="73523"/>
                  <a:pt x="2254915" y="76200"/>
                </a:cubicBezTo>
                <a:cubicBezTo>
                  <a:pt x="2189243" y="84409"/>
                  <a:pt x="2082768" y="88634"/>
                  <a:pt x="2013615" y="101600"/>
                </a:cubicBezTo>
                <a:cubicBezTo>
                  <a:pt x="1979304" y="108033"/>
                  <a:pt x="1912015" y="127000"/>
                  <a:pt x="1912015" y="127000"/>
                </a:cubicBezTo>
                <a:cubicBezTo>
                  <a:pt x="1840048" y="122767"/>
                  <a:pt x="1767601" y="123624"/>
                  <a:pt x="1696115" y="114300"/>
                </a:cubicBezTo>
                <a:cubicBezTo>
                  <a:pt x="1669560" y="110836"/>
                  <a:pt x="1614142" y="84282"/>
                  <a:pt x="1581815" y="76200"/>
                </a:cubicBezTo>
                <a:cubicBezTo>
                  <a:pt x="1510074" y="58265"/>
                  <a:pt x="1548131" y="66923"/>
                  <a:pt x="1467515" y="50800"/>
                </a:cubicBezTo>
                <a:lnTo>
                  <a:pt x="1099215" y="63500"/>
                </a:lnTo>
                <a:cubicBezTo>
                  <a:pt x="1060934" y="65515"/>
                  <a:pt x="1023210" y="74459"/>
                  <a:pt x="984915" y="76200"/>
                </a:cubicBezTo>
                <a:cubicBezTo>
                  <a:pt x="836841" y="82931"/>
                  <a:pt x="688582" y="84667"/>
                  <a:pt x="540415" y="88900"/>
                </a:cubicBezTo>
                <a:cubicBezTo>
                  <a:pt x="458521" y="116198"/>
                  <a:pt x="536888" y="93032"/>
                  <a:pt x="388015" y="114300"/>
                </a:cubicBezTo>
                <a:cubicBezTo>
                  <a:pt x="366646" y="117353"/>
                  <a:pt x="345807" y="123451"/>
                  <a:pt x="324515" y="127000"/>
                </a:cubicBezTo>
                <a:cubicBezTo>
                  <a:pt x="294988" y="131921"/>
                  <a:pt x="265248" y="135467"/>
                  <a:pt x="235615" y="139700"/>
                </a:cubicBezTo>
                <a:cubicBezTo>
                  <a:pt x="165814" y="186234"/>
                  <a:pt x="121315" y="154517"/>
                  <a:pt x="95915" y="177800"/>
                </a:cubicBezTo>
                <a:close/>
              </a:path>
            </a:pathLst>
          </a:custGeom>
          <a:solidFill>
            <a:srgbClr val="FFFF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911225" y="822325"/>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6" name="Rectangle 5"/>
          <p:cNvSpPr/>
          <p:nvPr/>
        </p:nvSpPr>
        <p:spPr>
          <a:xfrm>
            <a:off x="2963863" y="3197225"/>
            <a:ext cx="625475" cy="403225"/>
          </a:xfrm>
          <a:prstGeom prst="rect">
            <a:avLst/>
          </a:prstGeom>
          <a:solidFill>
            <a:schemeClr val="bg1"/>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CB</a:t>
            </a:r>
          </a:p>
        </p:txBody>
      </p:sp>
      <p:sp>
        <p:nvSpPr>
          <p:cNvPr id="7" name="Rectangle 6"/>
          <p:cNvSpPr/>
          <p:nvPr/>
        </p:nvSpPr>
        <p:spPr>
          <a:xfrm>
            <a:off x="4298950" y="3197225"/>
            <a:ext cx="635000" cy="403225"/>
          </a:xfrm>
          <a:prstGeom prst="rect">
            <a:avLst/>
          </a:prstGeom>
          <a:solidFill>
            <a:schemeClr val="bg1"/>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CB</a:t>
            </a:r>
          </a:p>
        </p:txBody>
      </p:sp>
      <p:sp>
        <p:nvSpPr>
          <p:cNvPr id="34822" name="TextBox 7"/>
          <p:cNvSpPr txBox="1">
            <a:spLocks noChangeArrowheads="1"/>
          </p:cNvSpPr>
          <p:nvPr/>
        </p:nvSpPr>
        <p:spPr bwMode="auto">
          <a:xfrm>
            <a:off x="5346700" y="4953000"/>
            <a:ext cx="2195513" cy="1201738"/>
          </a:xfrm>
          <a:prstGeom prst="rect">
            <a:avLst/>
          </a:prstGeom>
          <a:noFill/>
          <a:ln w="9525">
            <a:noFill/>
            <a:miter lim="800000"/>
            <a:headEnd/>
            <a:tailEnd/>
          </a:ln>
        </p:spPr>
        <p:txBody>
          <a:bodyPr>
            <a:spAutoFit/>
          </a:bodyPr>
          <a:lstStyle/>
          <a:p>
            <a:pPr indent="-457200"/>
            <a:r>
              <a:rPr lang="en-US" dirty="0">
                <a:latin typeface="Calibri" charset="0"/>
              </a:rPr>
              <a:t>A = Access Bridge</a:t>
            </a:r>
          </a:p>
          <a:p>
            <a:pPr indent="-457200"/>
            <a:r>
              <a:rPr lang="en-US" dirty="0">
                <a:latin typeface="Calibri" charset="0"/>
              </a:rPr>
              <a:t>GB = aGreggation </a:t>
            </a:r>
          </a:p>
          <a:p>
            <a:pPr indent="-457200"/>
            <a:r>
              <a:rPr lang="en-US" dirty="0">
                <a:latin typeface="Calibri" charset="0"/>
              </a:rPr>
              <a:t>          Bridge</a:t>
            </a:r>
          </a:p>
          <a:p>
            <a:pPr indent="-457200"/>
            <a:r>
              <a:rPr lang="en-US" dirty="0">
                <a:latin typeface="Calibri" charset="0"/>
              </a:rPr>
              <a:t>CB = Core Bridge</a:t>
            </a:r>
          </a:p>
        </p:txBody>
      </p:sp>
      <p:sp>
        <p:nvSpPr>
          <p:cNvPr id="11" name="Rectangle 10"/>
          <p:cNvSpPr/>
          <p:nvPr/>
        </p:nvSpPr>
        <p:spPr>
          <a:xfrm>
            <a:off x="1920875" y="2057400"/>
            <a:ext cx="493713"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12" name="Rectangle 11"/>
          <p:cNvSpPr/>
          <p:nvPr/>
        </p:nvSpPr>
        <p:spPr>
          <a:xfrm>
            <a:off x="2828925" y="2057400"/>
            <a:ext cx="492125"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13" name="Rectangle 12"/>
          <p:cNvSpPr/>
          <p:nvPr/>
        </p:nvSpPr>
        <p:spPr>
          <a:xfrm>
            <a:off x="4545013" y="2057400"/>
            <a:ext cx="493712"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14" name="Rectangle 13"/>
          <p:cNvSpPr/>
          <p:nvPr/>
        </p:nvSpPr>
        <p:spPr>
          <a:xfrm>
            <a:off x="5473700" y="2057400"/>
            <a:ext cx="492125"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15" name="Rectangle 14"/>
          <p:cNvSpPr/>
          <p:nvPr/>
        </p:nvSpPr>
        <p:spPr>
          <a:xfrm>
            <a:off x="1435100" y="822325"/>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6" name="Rectangle 15"/>
          <p:cNvSpPr/>
          <p:nvPr/>
        </p:nvSpPr>
        <p:spPr>
          <a:xfrm>
            <a:off x="1954213" y="822325"/>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7" name="Rectangle 16"/>
          <p:cNvSpPr/>
          <p:nvPr/>
        </p:nvSpPr>
        <p:spPr>
          <a:xfrm>
            <a:off x="2478088" y="822325"/>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9" name="Rectangle 18"/>
          <p:cNvSpPr/>
          <p:nvPr/>
        </p:nvSpPr>
        <p:spPr>
          <a:xfrm>
            <a:off x="2976563" y="822325"/>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0" name="Rectangle 19"/>
          <p:cNvSpPr/>
          <p:nvPr/>
        </p:nvSpPr>
        <p:spPr>
          <a:xfrm>
            <a:off x="4567238" y="815975"/>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1" name="Rectangle 20"/>
          <p:cNvSpPr/>
          <p:nvPr/>
        </p:nvSpPr>
        <p:spPr>
          <a:xfrm>
            <a:off x="5068888" y="822325"/>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2" name="Rectangle 21"/>
          <p:cNvSpPr/>
          <p:nvPr/>
        </p:nvSpPr>
        <p:spPr>
          <a:xfrm>
            <a:off x="5588000" y="822325"/>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3" name="Rectangle 22"/>
          <p:cNvSpPr/>
          <p:nvPr/>
        </p:nvSpPr>
        <p:spPr>
          <a:xfrm>
            <a:off x="6111875" y="822325"/>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4" name="Rectangle 23"/>
          <p:cNvSpPr/>
          <p:nvPr/>
        </p:nvSpPr>
        <p:spPr>
          <a:xfrm>
            <a:off x="6635750" y="822325"/>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cxnSp>
        <p:nvCxnSpPr>
          <p:cNvPr id="59" name="Straight Connector 58"/>
          <p:cNvCxnSpPr>
            <a:stCxn id="5" idx="2"/>
          </p:cNvCxnSpPr>
          <p:nvPr/>
        </p:nvCxnSpPr>
        <p:spPr>
          <a:xfrm rot="16200000" flipH="1">
            <a:off x="1091407" y="1227931"/>
            <a:ext cx="831850" cy="82708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6200000" flipH="1">
            <a:off x="1399382" y="1413668"/>
            <a:ext cx="831850" cy="4556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endCxn id="11" idx="0"/>
          </p:cNvCxnSpPr>
          <p:nvPr/>
        </p:nvCxnSpPr>
        <p:spPr>
          <a:xfrm rot="16200000" flipH="1">
            <a:off x="1731963" y="1622425"/>
            <a:ext cx="831850" cy="381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11" idx="0"/>
          </p:cNvCxnSpPr>
          <p:nvPr/>
        </p:nvCxnSpPr>
        <p:spPr>
          <a:xfrm rot="5400000">
            <a:off x="1997869" y="1396206"/>
            <a:ext cx="831850" cy="49053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0800000" flipV="1">
            <a:off x="2284413" y="1225550"/>
            <a:ext cx="874712" cy="8318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19" idx="2"/>
          </p:cNvCxnSpPr>
          <p:nvPr/>
        </p:nvCxnSpPr>
        <p:spPr>
          <a:xfrm rot="16200000" flipH="1">
            <a:off x="2754313" y="1630362"/>
            <a:ext cx="831850" cy="222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12" idx="0"/>
          </p:cNvCxnSpPr>
          <p:nvPr/>
        </p:nvCxnSpPr>
        <p:spPr>
          <a:xfrm rot="16200000" flipH="1">
            <a:off x="2451101" y="1433512"/>
            <a:ext cx="831850" cy="4159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16" idx="2"/>
            <a:endCxn id="12" idx="0"/>
          </p:cNvCxnSpPr>
          <p:nvPr/>
        </p:nvCxnSpPr>
        <p:spPr>
          <a:xfrm rot="16200000" flipH="1">
            <a:off x="2189957" y="1172368"/>
            <a:ext cx="831850" cy="9382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15" idx="2"/>
          </p:cNvCxnSpPr>
          <p:nvPr/>
        </p:nvCxnSpPr>
        <p:spPr>
          <a:xfrm rot="16200000" flipH="1">
            <a:off x="1881982" y="962818"/>
            <a:ext cx="831850" cy="13573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5" idx="2"/>
          </p:cNvCxnSpPr>
          <p:nvPr/>
        </p:nvCxnSpPr>
        <p:spPr>
          <a:xfrm rot="16200000" flipH="1">
            <a:off x="1553369" y="765969"/>
            <a:ext cx="831850" cy="175101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24" idx="2"/>
          </p:cNvCxnSpPr>
          <p:nvPr/>
        </p:nvCxnSpPr>
        <p:spPr>
          <a:xfrm rot="5400000">
            <a:off x="5976144" y="1215231"/>
            <a:ext cx="831850" cy="8524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23" idx="2"/>
          </p:cNvCxnSpPr>
          <p:nvPr/>
        </p:nvCxnSpPr>
        <p:spPr>
          <a:xfrm rot="5400000">
            <a:off x="5187157" y="950118"/>
            <a:ext cx="831850" cy="13827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a:stCxn id="24" idx="2"/>
          </p:cNvCxnSpPr>
          <p:nvPr/>
        </p:nvCxnSpPr>
        <p:spPr>
          <a:xfrm rot="5400000">
            <a:off x="5511801" y="750887"/>
            <a:ext cx="831850" cy="17811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a:stCxn id="20" idx="2"/>
          </p:cNvCxnSpPr>
          <p:nvPr/>
        </p:nvCxnSpPr>
        <p:spPr>
          <a:xfrm rot="5400000">
            <a:off x="4273551" y="1579562"/>
            <a:ext cx="838200" cy="1174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a:stCxn id="21" idx="2"/>
            <a:endCxn id="13" idx="0"/>
          </p:cNvCxnSpPr>
          <p:nvPr/>
        </p:nvCxnSpPr>
        <p:spPr>
          <a:xfrm rot="5400000">
            <a:off x="4606926" y="1411287"/>
            <a:ext cx="831850" cy="4603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a:stCxn id="22" idx="2"/>
            <a:endCxn id="13" idx="0"/>
          </p:cNvCxnSpPr>
          <p:nvPr/>
        </p:nvCxnSpPr>
        <p:spPr>
          <a:xfrm rot="5400000">
            <a:off x="4864894" y="1151731"/>
            <a:ext cx="831850" cy="9794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20" idx="2"/>
          </p:cNvCxnSpPr>
          <p:nvPr/>
        </p:nvCxnSpPr>
        <p:spPr>
          <a:xfrm rot="16200000" flipH="1">
            <a:off x="4750594" y="1219994"/>
            <a:ext cx="838200" cy="83661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21" idx="2"/>
            <a:endCxn id="14" idx="0"/>
          </p:cNvCxnSpPr>
          <p:nvPr/>
        </p:nvCxnSpPr>
        <p:spPr>
          <a:xfrm rot="16200000" flipH="1">
            <a:off x="5069682" y="1407318"/>
            <a:ext cx="831850" cy="4683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22" idx="2"/>
            <a:endCxn id="14" idx="0"/>
          </p:cNvCxnSpPr>
          <p:nvPr/>
        </p:nvCxnSpPr>
        <p:spPr>
          <a:xfrm rot="5400000">
            <a:off x="5329238" y="1616075"/>
            <a:ext cx="831850" cy="508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23" idx="2"/>
          </p:cNvCxnSpPr>
          <p:nvPr/>
        </p:nvCxnSpPr>
        <p:spPr>
          <a:xfrm rot="5400000">
            <a:off x="5655469" y="1418431"/>
            <a:ext cx="831850" cy="4460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1" name="Rectangle 200"/>
          <p:cNvSpPr/>
          <p:nvPr/>
        </p:nvSpPr>
        <p:spPr>
          <a:xfrm>
            <a:off x="1898650" y="4337050"/>
            <a:ext cx="492125"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202" name="Rectangle 201"/>
          <p:cNvSpPr/>
          <p:nvPr/>
        </p:nvSpPr>
        <p:spPr>
          <a:xfrm>
            <a:off x="2825750" y="4337050"/>
            <a:ext cx="493713"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cxnSp>
        <p:nvCxnSpPr>
          <p:cNvPr id="213" name="Straight Connector 212"/>
          <p:cNvCxnSpPr/>
          <p:nvPr/>
        </p:nvCxnSpPr>
        <p:spPr>
          <a:xfrm>
            <a:off x="2043113" y="2460625"/>
            <a:ext cx="1052512"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a:stCxn id="11" idx="3"/>
            <a:endCxn id="12" idx="1"/>
          </p:cNvCxnSpPr>
          <p:nvPr/>
        </p:nvCxnSpPr>
        <p:spPr>
          <a:xfrm>
            <a:off x="2414588" y="2259013"/>
            <a:ext cx="414337" cy="15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a:endCxn id="14" idx="1"/>
          </p:cNvCxnSpPr>
          <p:nvPr/>
        </p:nvCxnSpPr>
        <p:spPr>
          <a:xfrm flipV="1">
            <a:off x="5037138" y="2259013"/>
            <a:ext cx="436562" cy="15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a:off x="3162300" y="2460625"/>
            <a:ext cx="1250950"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rot="10800000" flipV="1">
            <a:off x="4791075" y="2460625"/>
            <a:ext cx="1057275"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rot="10800000" flipV="1">
            <a:off x="3479800" y="2460625"/>
            <a:ext cx="1154113"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rot="16200000" flipH="1">
            <a:off x="2745582" y="2691606"/>
            <a:ext cx="736600" cy="27463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rot="5400000">
            <a:off x="4446588" y="2732087"/>
            <a:ext cx="736600" cy="193675"/>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2309813" y="2460625"/>
            <a:ext cx="1989137"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rot="10800000" flipV="1">
            <a:off x="3589338" y="2460625"/>
            <a:ext cx="1998662"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a:endCxn id="7" idx="1"/>
          </p:cNvCxnSpPr>
          <p:nvPr/>
        </p:nvCxnSpPr>
        <p:spPr>
          <a:xfrm>
            <a:off x="3589338" y="3397250"/>
            <a:ext cx="709612"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rot="10800000" flipV="1">
            <a:off x="1955800" y="3600450"/>
            <a:ext cx="1154113"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rot="10800000" flipV="1">
            <a:off x="3144838" y="3600450"/>
            <a:ext cx="1268412"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rot="5400000">
            <a:off x="2745582" y="3831431"/>
            <a:ext cx="736600" cy="27463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rot="10800000" flipV="1">
            <a:off x="2309813" y="3600450"/>
            <a:ext cx="1989137"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a:stCxn id="201" idx="3"/>
            <a:endCxn id="202" idx="1"/>
          </p:cNvCxnSpPr>
          <p:nvPr/>
        </p:nvCxnSpPr>
        <p:spPr>
          <a:xfrm>
            <a:off x="2390775" y="4538663"/>
            <a:ext cx="434975" cy="15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2" name="Rectangle 281"/>
          <p:cNvSpPr/>
          <p:nvPr/>
        </p:nvSpPr>
        <p:spPr>
          <a:xfrm>
            <a:off x="873125" y="5602288"/>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83" name="Rectangle 282"/>
          <p:cNvSpPr/>
          <p:nvPr/>
        </p:nvSpPr>
        <p:spPr>
          <a:xfrm>
            <a:off x="1397000" y="5602288"/>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84" name="Rectangle 283"/>
          <p:cNvSpPr/>
          <p:nvPr/>
        </p:nvSpPr>
        <p:spPr>
          <a:xfrm>
            <a:off x="1916113" y="5602288"/>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85" name="Rectangle 284"/>
          <p:cNvSpPr/>
          <p:nvPr/>
        </p:nvSpPr>
        <p:spPr>
          <a:xfrm>
            <a:off x="2439988" y="5602288"/>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86" name="Rectangle 285"/>
          <p:cNvSpPr/>
          <p:nvPr/>
        </p:nvSpPr>
        <p:spPr>
          <a:xfrm>
            <a:off x="2938463" y="5602288"/>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cxnSp>
        <p:nvCxnSpPr>
          <p:cNvPr id="317" name="Straight Connector 316"/>
          <p:cNvCxnSpPr>
            <a:endCxn id="286" idx="0"/>
          </p:cNvCxnSpPr>
          <p:nvPr/>
        </p:nvCxnSpPr>
        <p:spPr>
          <a:xfrm rot="5400000">
            <a:off x="2755106" y="5106194"/>
            <a:ext cx="862013" cy="1301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a:stCxn id="202" idx="2"/>
            <a:endCxn id="285" idx="0"/>
          </p:cNvCxnSpPr>
          <p:nvPr/>
        </p:nvCxnSpPr>
        <p:spPr>
          <a:xfrm rot="5400000">
            <a:off x="2417762" y="4946651"/>
            <a:ext cx="862013" cy="44926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a:endCxn id="284" idx="0"/>
          </p:cNvCxnSpPr>
          <p:nvPr/>
        </p:nvCxnSpPr>
        <p:spPr>
          <a:xfrm rot="10800000" flipV="1">
            <a:off x="2098675" y="4740275"/>
            <a:ext cx="996950" cy="8620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a:endCxn id="282" idx="0"/>
          </p:cNvCxnSpPr>
          <p:nvPr/>
        </p:nvCxnSpPr>
        <p:spPr>
          <a:xfrm rot="5400000">
            <a:off x="1054894" y="4741069"/>
            <a:ext cx="862013" cy="8604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a:endCxn id="283" idx="0"/>
          </p:cNvCxnSpPr>
          <p:nvPr/>
        </p:nvCxnSpPr>
        <p:spPr>
          <a:xfrm rot="5400000">
            <a:off x="1360487" y="4960938"/>
            <a:ext cx="862013" cy="4206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a:stCxn id="201" idx="2"/>
            <a:endCxn id="284" idx="0"/>
          </p:cNvCxnSpPr>
          <p:nvPr/>
        </p:nvCxnSpPr>
        <p:spPr>
          <a:xfrm rot="5400000">
            <a:off x="1690687" y="5148263"/>
            <a:ext cx="862013" cy="4603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a:stCxn id="201" idx="2"/>
            <a:endCxn id="285" idx="0"/>
          </p:cNvCxnSpPr>
          <p:nvPr/>
        </p:nvCxnSpPr>
        <p:spPr>
          <a:xfrm rot="16200000" flipH="1">
            <a:off x="1953419" y="4931569"/>
            <a:ext cx="862013" cy="4794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a:endCxn id="283" idx="0"/>
          </p:cNvCxnSpPr>
          <p:nvPr/>
        </p:nvCxnSpPr>
        <p:spPr>
          <a:xfrm rot="10800000" flipV="1">
            <a:off x="1581150" y="4740275"/>
            <a:ext cx="1357313" cy="8620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a:endCxn id="282" idx="0"/>
          </p:cNvCxnSpPr>
          <p:nvPr/>
        </p:nvCxnSpPr>
        <p:spPr>
          <a:xfrm rot="10800000" flipV="1">
            <a:off x="1055688" y="4740275"/>
            <a:ext cx="1751012" cy="8620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endCxn id="286" idx="0"/>
          </p:cNvCxnSpPr>
          <p:nvPr/>
        </p:nvCxnSpPr>
        <p:spPr>
          <a:xfrm rot="16200000" flipH="1">
            <a:off x="2264568" y="4745832"/>
            <a:ext cx="862013" cy="8509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889" name="TextBox 165"/>
          <p:cNvSpPr txBox="1">
            <a:spLocks noChangeArrowheads="1"/>
          </p:cNvSpPr>
          <p:nvPr/>
        </p:nvSpPr>
        <p:spPr bwMode="auto">
          <a:xfrm>
            <a:off x="685800" y="2967038"/>
            <a:ext cx="1895475" cy="860425"/>
          </a:xfrm>
          <a:prstGeom prst="rect">
            <a:avLst/>
          </a:prstGeom>
          <a:noFill/>
          <a:ln w="9525">
            <a:noFill/>
            <a:miter lim="800000"/>
            <a:headEnd/>
            <a:tailEnd/>
          </a:ln>
        </p:spPr>
        <p:txBody>
          <a:bodyPr>
            <a:spAutoFit/>
          </a:bodyPr>
          <a:lstStyle/>
          <a:p>
            <a:pPr algn="ctr"/>
            <a:r>
              <a:rPr lang="en-US" sz="1600" b="1" dirty="0"/>
              <a:t>Rapid Spanning Tree Protocol</a:t>
            </a:r>
          </a:p>
          <a:p>
            <a:pPr algn="ctr"/>
            <a:r>
              <a:rPr lang="en-US" sz="1600" b="1" dirty="0"/>
              <a:t>Domain</a:t>
            </a:r>
          </a:p>
        </p:txBody>
      </p:sp>
      <p:sp>
        <p:nvSpPr>
          <p:cNvPr id="34890" name="TextBox 167"/>
          <p:cNvSpPr txBox="1">
            <a:spLocks noChangeArrowheads="1"/>
          </p:cNvSpPr>
          <p:nvPr/>
        </p:nvSpPr>
        <p:spPr bwMode="auto">
          <a:xfrm>
            <a:off x="6146800" y="2460625"/>
            <a:ext cx="2133600" cy="2246313"/>
          </a:xfrm>
          <a:prstGeom prst="rect">
            <a:avLst/>
          </a:prstGeom>
          <a:noFill/>
          <a:ln w="9525">
            <a:noFill/>
            <a:miter lim="800000"/>
            <a:headEnd/>
            <a:tailEnd/>
          </a:ln>
        </p:spPr>
        <p:txBody>
          <a:bodyPr>
            <a:spAutoFit/>
          </a:bodyPr>
          <a:lstStyle/>
          <a:p>
            <a:pPr algn="ctr"/>
            <a:r>
              <a:rPr lang="en-US" sz="2000" b="1" dirty="0"/>
              <a:t>1. Acme Power</a:t>
            </a:r>
          </a:p>
          <a:p>
            <a:pPr algn="ctr"/>
            <a:r>
              <a:rPr lang="en-US" sz="2000" b="1" dirty="0"/>
              <a:t>Plant</a:t>
            </a:r>
          </a:p>
          <a:p>
            <a:pPr algn="ctr"/>
            <a:endParaRPr lang="en-US" sz="2000" b="1" dirty="0"/>
          </a:p>
          <a:p>
            <a:pPr algn="ctr"/>
            <a:r>
              <a:rPr lang="en-US" sz="2000" b="1" dirty="0"/>
              <a:t>Bridged Process Control Network</a:t>
            </a:r>
          </a:p>
        </p:txBody>
      </p:sp>
      <p:sp>
        <p:nvSpPr>
          <p:cNvPr id="34891" name="Date Placeholder 168"/>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34892" name="Slide Number Placeholder 170"/>
          <p:cNvSpPr>
            <a:spLocks noGrp="1"/>
          </p:cNvSpPr>
          <p:nvPr>
            <p:ph type="sldNum" sz="quarter" idx="12"/>
          </p:nvPr>
        </p:nvSpPr>
        <p:spPr bwMode="auto">
          <a:noFill/>
          <a:ln>
            <a:miter lim="800000"/>
            <a:headEnd/>
            <a:tailEnd/>
          </a:ln>
        </p:spPr>
        <p:txBody>
          <a:bodyPr/>
          <a:lstStyle/>
          <a:p>
            <a:fld id="{5635DF2A-A481-486B-BA1F-0E65A933FB7A}" type="slidenum">
              <a:rPr lang="en-US"/>
              <a:pPr/>
              <a:t>30</a:t>
            </a:fld>
            <a:endParaRPr lang="en-US" dirty="0"/>
          </a:p>
        </p:txBody>
      </p:sp>
      <p:sp>
        <p:nvSpPr>
          <p:cNvPr id="34893" name="Footer Placeholder 171"/>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80" name="Rectangle 179"/>
          <p:cNvSpPr/>
          <p:nvPr/>
        </p:nvSpPr>
        <p:spPr>
          <a:xfrm>
            <a:off x="3455988" y="5602288"/>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94" name="Oval 193"/>
          <p:cNvSpPr/>
          <p:nvPr/>
        </p:nvSpPr>
        <p:spPr>
          <a:xfrm>
            <a:off x="1957388"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6" name="Oval 195"/>
          <p:cNvSpPr/>
          <p:nvPr/>
        </p:nvSpPr>
        <p:spPr>
          <a:xfrm>
            <a:off x="265112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7" name="Oval 196"/>
          <p:cNvSpPr/>
          <p:nvPr/>
        </p:nvSpPr>
        <p:spPr>
          <a:xfrm>
            <a:off x="212407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8" name="Oval 197"/>
          <p:cNvSpPr/>
          <p:nvPr/>
        </p:nvSpPr>
        <p:spPr>
          <a:xfrm>
            <a:off x="2503488"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9" name="Oval 198"/>
          <p:cNvSpPr/>
          <p:nvPr/>
        </p:nvSpPr>
        <p:spPr>
          <a:xfrm>
            <a:off x="232251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00" name="Straight Connector 199"/>
          <p:cNvCxnSpPr>
            <a:endCxn id="180" idx="0"/>
          </p:cNvCxnSpPr>
          <p:nvPr/>
        </p:nvCxnSpPr>
        <p:spPr>
          <a:xfrm rot="16200000" flipH="1">
            <a:off x="3040062" y="5003801"/>
            <a:ext cx="862013" cy="33496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a:endCxn id="180" idx="0"/>
          </p:cNvCxnSpPr>
          <p:nvPr/>
        </p:nvCxnSpPr>
        <p:spPr>
          <a:xfrm>
            <a:off x="2390775" y="4740275"/>
            <a:ext cx="1247775" cy="8620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a:endCxn id="194" idx="1"/>
          </p:cNvCxnSpPr>
          <p:nvPr/>
        </p:nvCxnSpPr>
        <p:spPr>
          <a:xfrm rot="16200000" flipH="1">
            <a:off x="1833563" y="6091238"/>
            <a:ext cx="225425"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a:endCxn id="196" idx="7"/>
          </p:cNvCxnSpPr>
          <p:nvPr/>
        </p:nvCxnSpPr>
        <p:spPr>
          <a:xfrm rot="5400000">
            <a:off x="2660650" y="6089651"/>
            <a:ext cx="225425" cy="571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a:endCxn id="199" idx="1"/>
          </p:cNvCxnSpPr>
          <p:nvPr/>
        </p:nvCxnSpPr>
        <p:spPr>
          <a:xfrm rot="16200000" flipH="1">
            <a:off x="2107406" y="5999957"/>
            <a:ext cx="225425"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a:endCxn id="199" idx="7"/>
          </p:cNvCxnSpPr>
          <p:nvPr/>
        </p:nvCxnSpPr>
        <p:spPr>
          <a:xfrm rot="5400000">
            <a:off x="2405062" y="6016626"/>
            <a:ext cx="225425"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stCxn id="196" idx="1"/>
          </p:cNvCxnSpPr>
          <p:nvPr/>
        </p:nvCxnSpPr>
        <p:spPr>
          <a:xfrm rot="16200000" flipV="1">
            <a:off x="2362994" y="5926932"/>
            <a:ext cx="225425"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a:endCxn id="194" idx="7"/>
          </p:cNvCxnSpPr>
          <p:nvPr/>
        </p:nvCxnSpPr>
        <p:spPr>
          <a:xfrm rot="10800000" flipV="1">
            <a:off x="2051050" y="6005513"/>
            <a:ext cx="385763"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a:endCxn id="197" idx="1"/>
          </p:cNvCxnSpPr>
          <p:nvPr/>
        </p:nvCxnSpPr>
        <p:spPr>
          <a:xfrm rot="16200000" flipH="1">
            <a:off x="1939925" y="6030913"/>
            <a:ext cx="225425"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endCxn id="198" idx="7"/>
          </p:cNvCxnSpPr>
          <p:nvPr/>
        </p:nvCxnSpPr>
        <p:spPr>
          <a:xfrm rot="5400000">
            <a:off x="2558256" y="6044407"/>
            <a:ext cx="225425" cy="1476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endCxn id="198" idx="1"/>
          </p:cNvCxnSpPr>
          <p:nvPr/>
        </p:nvCxnSpPr>
        <p:spPr>
          <a:xfrm>
            <a:off x="2217738" y="6005513"/>
            <a:ext cx="301625"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a:endCxn id="197" idx="7"/>
          </p:cNvCxnSpPr>
          <p:nvPr/>
        </p:nvCxnSpPr>
        <p:spPr>
          <a:xfrm rot="10800000" flipV="1">
            <a:off x="2217738" y="6005513"/>
            <a:ext cx="285750"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0" name="Oval 279"/>
          <p:cNvSpPr/>
          <p:nvPr/>
        </p:nvSpPr>
        <p:spPr>
          <a:xfrm>
            <a:off x="297656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1" name="Oval 280"/>
          <p:cNvSpPr/>
          <p:nvPr/>
        </p:nvSpPr>
        <p:spPr>
          <a:xfrm>
            <a:off x="3670300"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7" name="Oval 286"/>
          <p:cNvSpPr/>
          <p:nvPr/>
        </p:nvSpPr>
        <p:spPr>
          <a:xfrm>
            <a:off x="3143250"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3" name="Oval 292"/>
          <p:cNvSpPr/>
          <p:nvPr/>
        </p:nvSpPr>
        <p:spPr>
          <a:xfrm>
            <a:off x="352266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9" name="Oval 298"/>
          <p:cNvSpPr/>
          <p:nvPr/>
        </p:nvSpPr>
        <p:spPr>
          <a:xfrm>
            <a:off x="3341688"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05" name="Straight Connector 304"/>
          <p:cNvCxnSpPr>
            <a:endCxn id="280" idx="1"/>
          </p:cNvCxnSpPr>
          <p:nvPr/>
        </p:nvCxnSpPr>
        <p:spPr>
          <a:xfrm rot="16200000" flipH="1">
            <a:off x="2852738" y="6091238"/>
            <a:ext cx="225425"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a:endCxn id="281" idx="7"/>
          </p:cNvCxnSpPr>
          <p:nvPr/>
        </p:nvCxnSpPr>
        <p:spPr>
          <a:xfrm rot="5400000">
            <a:off x="3679031" y="6088857"/>
            <a:ext cx="225425" cy="587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a:endCxn id="299" idx="1"/>
          </p:cNvCxnSpPr>
          <p:nvPr/>
        </p:nvCxnSpPr>
        <p:spPr>
          <a:xfrm rot="16200000" flipH="1">
            <a:off x="3126581" y="5999957"/>
            <a:ext cx="225425"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a:endCxn id="299" idx="7"/>
          </p:cNvCxnSpPr>
          <p:nvPr/>
        </p:nvCxnSpPr>
        <p:spPr>
          <a:xfrm rot="5400000">
            <a:off x="3424237" y="6016626"/>
            <a:ext cx="225425"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a:stCxn id="281" idx="1"/>
          </p:cNvCxnSpPr>
          <p:nvPr/>
        </p:nvCxnSpPr>
        <p:spPr>
          <a:xfrm rot="16200000" flipV="1">
            <a:off x="3382169" y="5926932"/>
            <a:ext cx="225425"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a:endCxn id="280" idx="7"/>
          </p:cNvCxnSpPr>
          <p:nvPr/>
        </p:nvCxnSpPr>
        <p:spPr>
          <a:xfrm rot="10800000" flipV="1">
            <a:off x="3070225" y="6005513"/>
            <a:ext cx="385763"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a:endCxn id="287" idx="1"/>
          </p:cNvCxnSpPr>
          <p:nvPr/>
        </p:nvCxnSpPr>
        <p:spPr>
          <a:xfrm rot="16200000" flipH="1">
            <a:off x="2959100" y="6030913"/>
            <a:ext cx="225425"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a:endCxn id="293" idx="7"/>
          </p:cNvCxnSpPr>
          <p:nvPr/>
        </p:nvCxnSpPr>
        <p:spPr>
          <a:xfrm rot="5400000">
            <a:off x="3576637" y="6045201"/>
            <a:ext cx="225425"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a:endCxn id="293" idx="1"/>
          </p:cNvCxnSpPr>
          <p:nvPr/>
        </p:nvCxnSpPr>
        <p:spPr>
          <a:xfrm>
            <a:off x="3236913" y="6005513"/>
            <a:ext cx="301625"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a:endCxn id="287" idx="7"/>
          </p:cNvCxnSpPr>
          <p:nvPr/>
        </p:nvCxnSpPr>
        <p:spPr>
          <a:xfrm rot="10800000" flipV="1">
            <a:off x="3236913" y="6005513"/>
            <a:ext cx="285750"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8" name="Oval 327"/>
          <p:cNvSpPr/>
          <p:nvPr/>
        </p:nvSpPr>
        <p:spPr>
          <a:xfrm>
            <a:off x="91122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30" name="Oval 329"/>
          <p:cNvSpPr/>
          <p:nvPr/>
        </p:nvSpPr>
        <p:spPr>
          <a:xfrm>
            <a:off x="160496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31" name="Oval 330"/>
          <p:cNvSpPr/>
          <p:nvPr/>
        </p:nvSpPr>
        <p:spPr>
          <a:xfrm>
            <a:off x="107791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33" name="Oval 332"/>
          <p:cNvSpPr/>
          <p:nvPr/>
        </p:nvSpPr>
        <p:spPr>
          <a:xfrm>
            <a:off x="145732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34" name="Oval 333"/>
          <p:cNvSpPr/>
          <p:nvPr/>
        </p:nvSpPr>
        <p:spPr>
          <a:xfrm>
            <a:off x="1276350"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36" name="Straight Connector 335"/>
          <p:cNvCxnSpPr>
            <a:endCxn id="328" idx="1"/>
          </p:cNvCxnSpPr>
          <p:nvPr/>
        </p:nvCxnSpPr>
        <p:spPr>
          <a:xfrm rot="16200000" flipH="1">
            <a:off x="787400" y="6091238"/>
            <a:ext cx="225425"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endCxn id="330" idx="7"/>
          </p:cNvCxnSpPr>
          <p:nvPr/>
        </p:nvCxnSpPr>
        <p:spPr>
          <a:xfrm rot="5400000">
            <a:off x="1613694" y="6088857"/>
            <a:ext cx="225425"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a:endCxn id="334" idx="1"/>
          </p:cNvCxnSpPr>
          <p:nvPr/>
        </p:nvCxnSpPr>
        <p:spPr>
          <a:xfrm rot="16200000" flipH="1">
            <a:off x="1061244" y="5999957"/>
            <a:ext cx="225425"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a:endCxn id="334" idx="7"/>
          </p:cNvCxnSpPr>
          <p:nvPr/>
        </p:nvCxnSpPr>
        <p:spPr>
          <a:xfrm rot="5400000">
            <a:off x="1358900" y="6016626"/>
            <a:ext cx="225425"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a:stCxn id="330" idx="1"/>
          </p:cNvCxnSpPr>
          <p:nvPr/>
        </p:nvCxnSpPr>
        <p:spPr>
          <a:xfrm rot="16200000" flipV="1">
            <a:off x="1316831" y="5926932"/>
            <a:ext cx="225425"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a:endCxn id="328" idx="7"/>
          </p:cNvCxnSpPr>
          <p:nvPr/>
        </p:nvCxnSpPr>
        <p:spPr>
          <a:xfrm rot="10800000" flipV="1">
            <a:off x="1004888" y="6005513"/>
            <a:ext cx="385762"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a:endCxn id="331" idx="1"/>
          </p:cNvCxnSpPr>
          <p:nvPr/>
        </p:nvCxnSpPr>
        <p:spPr>
          <a:xfrm rot="16200000" flipH="1">
            <a:off x="893763" y="6030913"/>
            <a:ext cx="225425"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a:endCxn id="333" idx="7"/>
          </p:cNvCxnSpPr>
          <p:nvPr/>
        </p:nvCxnSpPr>
        <p:spPr>
          <a:xfrm rot="5400000">
            <a:off x="1511300" y="6045201"/>
            <a:ext cx="225425"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endCxn id="333" idx="1"/>
          </p:cNvCxnSpPr>
          <p:nvPr/>
        </p:nvCxnSpPr>
        <p:spPr>
          <a:xfrm>
            <a:off x="1171575" y="6005513"/>
            <a:ext cx="301625"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a:endCxn id="331" idx="7"/>
          </p:cNvCxnSpPr>
          <p:nvPr/>
        </p:nvCxnSpPr>
        <p:spPr>
          <a:xfrm rot="10800000" flipV="1">
            <a:off x="1171575" y="6005513"/>
            <a:ext cx="285750"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6" name="Rectangle 365"/>
          <p:cNvSpPr/>
          <p:nvPr/>
        </p:nvSpPr>
        <p:spPr>
          <a:xfrm>
            <a:off x="3503613" y="822325"/>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grpSp>
        <p:nvGrpSpPr>
          <p:cNvPr id="34943" name="Group 366"/>
          <p:cNvGrpSpPr>
            <a:grpSpLocks/>
          </p:cNvGrpSpPr>
          <p:nvPr/>
        </p:nvGrpSpPr>
        <p:grpSpPr bwMode="auto">
          <a:xfrm rot="10800000">
            <a:off x="2976563" y="503238"/>
            <a:ext cx="882650" cy="319087"/>
            <a:chOff x="7431086" y="1832599"/>
            <a:chExt cx="882651" cy="318298"/>
          </a:xfrm>
        </p:grpSpPr>
        <p:sp>
          <p:nvSpPr>
            <p:cNvPr id="368" name="Oval 367"/>
            <p:cNvSpPr/>
            <p:nvPr/>
          </p:nvSpPr>
          <p:spPr>
            <a:xfrm>
              <a:off x="7486649"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9" name="Oval 368"/>
            <p:cNvSpPr/>
            <p:nvPr/>
          </p:nvSpPr>
          <p:spPr>
            <a:xfrm>
              <a:off x="8180387"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0" name="Oval 369"/>
            <p:cNvSpPr/>
            <p:nvPr/>
          </p:nvSpPr>
          <p:spPr>
            <a:xfrm>
              <a:off x="7653336"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1" name="Oval 370"/>
            <p:cNvSpPr/>
            <p:nvPr/>
          </p:nvSpPr>
          <p:spPr>
            <a:xfrm>
              <a:off x="8032750"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2" name="Oval 371"/>
            <p:cNvSpPr/>
            <p:nvPr/>
          </p:nvSpPr>
          <p:spPr>
            <a:xfrm>
              <a:off x="7851774"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73" name="Straight Connector 372"/>
            <p:cNvCxnSpPr>
              <a:endCxn id="368" idx="1"/>
            </p:cNvCxnSpPr>
            <p:nvPr/>
          </p:nvCxnSpPr>
          <p:spPr>
            <a:xfrm rot="16200000" flipH="1">
              <a:off x="7353578" y="1916461"/>
              <a:ext cx="224868"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a:endCxn id="369" idx="7"/>
            </p:cNvCxnSpPr>
            <p:nvPr/>
          </p:nvCxnSpPr>
          <p:spPr>
            <a:xfrm rot="5400000">
              <a:off x="8189398" y="1914079"/>
              <a:ext cx="224868" cy="587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a:endCxn id="372" idx="1"/>
            </p:cNvCxnSpPr>
            <p:nvPr/>
          </p:nvCxnSpPr>
          <p:spPr>
            <a:xfrm rot="16200000" flipH="1">
              <a:off x="7636947" y="1825179"/>
              <a:ext cx="224868"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a:endCxn id="372" idx="7"/>
            </p:cNvCxnSpPr>
            <p:nvPr/>
          </p:nvCxnSpPr>
          <p:spPr>
            <a:xfrm rot="5400000">
              <a:off x="7925078" y="1841848"/>
              <a:ext cx="224868"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a:stCxn id="369" idx="1"/>
            </p:cNvCxnSpPr>
            <p:nvPr/>
          </p:nvCxnSpPr>
          <p:spPr>
            <a:xfrm rot="16200000" flipV="1">
              <a:off x="7892534" y="1752155"/>
              <a:ext cx="224868"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68" idx="7"/>
            </p:cNvCxnSpPr>
            <p:nvPr/>
          </p:nvCxnSpPr>
          <p:spPr>
            <a:xfrm rot="10800000" flipV="1">
              <a:off x="7580311" y="1831015"/>
              <a:ext cx="385763"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p:cNvCxnSpPr>
              <a:endCxn id="370" idx="1"/>
            </p:cNvCxnSpPr>
            <p:nvPr/>
          </p:nvCxnSpPr>
          <p:spPr>
            <a:xfrm rot="16200000" flipH="1">
              <a:off x="7459940" y="1856136"/>
              <a:ext cx="224868"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a:endCxn id="371" idx="7"/>
            </p:cNvCxnSpPr>
            <p:nvPr/>
          </p:nvCxnSpPr>
          <p:spPr>
            <a:xfrm rot="5400000">
              <a:off x="8077479" y="1870423"/>
              <a:ext cx="224868"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a:endCxn id="371" idx="1"/>
            </p:cNvCxnSpPr>
            <p:nvPr/>
          </p:nvCxnSpPr>
          <p:spPr>
            <a:xfrm>
              <a:off x="7737474" y="1831015"/>
              <a:ext cx="301625"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a:endCxn id="370" idx="7"/>
            </p:cNvCxnSpPr>
            <p:nvPr/>
          </p:nvCxnSpPr>
          <p:spPr>
            <a:xfrm rot="10800000" flipV="1">
              <a:off x="7737474" y="1831015"/>
              <a:ext cx="285750"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387" name="Straight Connector 386"/>
          <p:cNvCxnSpPr>
            <a:stCxn id="366" idx="2"/>
          </p:cNvCxnSpPr>
          <p:nvPr/>
        </p:nvCxnSpPr>
        <p:spPr>
          <a:xfrm rot="5400000">
            <a:off x="3087688" y="1458912"/>
            <a:ext cx="831850" cy="3651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66" idx="2"/>
          </p:cNvCxnSpPr>
          <p:nvPr/>
        </p:nvCxnSpPr>
        <p:spPr>
          <a:xfrm rot="5400000">
            <a:off x="2635250" y="1006475"/>
            <a:ext cx="831850" cy="12700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4946" name="Group 392"/>
          <p:cNvGrpSpPr>
            <a:grpSpLocks/>
          </p:cNvGrpSpPr>
          <p:nvPr/>
        </p:nvGrpSpPr>
        <p:grpSpPr bwMode="auto">
          <a:xfrm rot="10800000">
            <a:off x="1962150" y="503238"/>
            <a:ext cx="882650" cy="319087"/>
            <a:chOff x="7431086" y="1832599"/>
            <a:chExt cx="882651" cy="318298"/>
          </a:xfrm>
        </p:grpSpPr>
        <p:sp>
          <p:nvSpPr>
            <p:cNvPr id="394" name="Oval 393"/>
            <p:cNvSpPr/>
            <p:nvPr/>
          </p:nvSpPr>
          <p:spPr>
            <a:xfrm>
              <a:off x="7486648" y="2051132"/>
              <a:ext cx="109538"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5" name="Oval 394"/>
            <p:cNvSpPr/>
            <p:nvPr/>
          </p:nvSpPr>
          <p:spPr>
            <a:xfrm>
              <a:off x="8180387"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6" name="Oval 395"/>
            <p:cNvSpPr/>
            <p:nvPr/>
          </p:nvSpPr>
          <p:spPr>
            <a:xfrm>
              <a:off x="7653336" y="2051132"/>
              <a:ext cx="109537"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7" name="Oval 396"/>
            <p:cNvSpPr/>
            <p:nvPr/>
          </p:nvSpPr>
          <p:spPr>
            <a:xfrm>
              <a:off x="8032749"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8" name="Oval 397"/>
            <p:cNvSpPr/>
            <p:nvPr/>
          </p:nvSpPr>
          <p:spPr>
            <a:xfrm>
              <a:off x="7851773" y="2051132"/>
              <a:ext cx="109538"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99" name="Straight Connector 398"/>
            <p:cNvCxnSpPr>
              <a:endCxn id="394" idx="1"/>
            </p:cNvCxnSpPr>
            <p:nvPr/>
          </p:nvCxnSpPr>
          <p:spPr>
            <a:xfrm rot="16200000" flipH="1">
              <a:off x="7353577" y="1918045"/>
              <a:ext cx="224868"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a:endCxn id="395" idx="7"/>
            </p:cNvCxnSpPr>
            <p:nvPr/>
          </p:nvCxnSpPr>
          <p:spPr>
            <a:xfrm rot="5400000">
              <a:off x="8189397" y="1914080"/>
              <a:ext cx="224868"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a:endCxn id="398" idx="1"/>
            </p:cNvCxnSpPr>
            <p:nvPr/>
          </p:nvCxnSpPr>
          <p:spPr>
            <a:xfrm rot="16200000" flipH="1">
              <a:off x="7636946" y="1826764"/>
              <a:ext cx="224868"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a:endCxn id="398" idx="7"/>
            </p:cNvCxnSpPr>
            <p:nvPr/>
          </p:nvCxnSpPr>
          <p:spPr>
            <a:xfrm rot="5400000">
              <a:off x="7925078" y="1843432"/>
              <a:ext cx="224868"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395" idx="1"/>
            </p:cNvCxnSpPr>
            <p:nvPr/>
          </p:nvCxnSpPr>
          <p:spPr>
            <a:xfrm rot="16200000" flipV="1">
              <a:off x="7892534" y="1753738"/>
              <a:ext cx="224868"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a:endCxn id="394" idx="7"/>
            </p:cNvCxnSpPr>
            <p:nvPr/>
          </p:nvCxnSpPr>
          <p:spPr>
            <a:xfrm rot="10800000" flipV="1">
              <a:off x="7580311" y="1832599"/>
              <a:ext cx="385762"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endCxn id="396" idx="1"/>
            </p:cNvCxnSpPr>
            <p:nvPr/>
          </p:nvCxnSpPr>
          <p:spPr>
            <a:xfrm rot="16200000" flipH="1">
              <a:off x="7459940" y="1857720"/>
              <a:ext cx="224868"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a:endCxn id="397" idx="7"/>
            </p:cNvCxnSpPr>
            <p:nvPr/>
          </p:nvCxnSpPr>
          <p:spPr>
            <a:xfrm rot="5400000">
              <a:off x="8077479" y="1870423"/>
              <a:ext cx="224868"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endCxn id="397" idx="1"/>
            </p:cNvCxnSpPr>
            <p:nvPr/>
          </p:nvCxnSpPr>
          <p:spPr>
            <a:xfrm>
              <a:off x="7737473" y="1832599"/>
              <a:ext cx="301625"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a:endCxn id="396" idx="7"/>
            </p:cNvCxnSpPr>
            <p:nvPr/>
          </p:nvCxnSpPr>
          <p:spPr>
            <a:xfrm rot="10800000" flipV="1">
              <a:off x="7737473" y="1832599"/>
              <a:ext cx="285750"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4947" name="Group 408"/>
          <p:cNvGrpSpPr>
            <a:grpSpLocks/>
          </p:cNvGrpSpPr>
          <p:nvPr/>
        </p:nvGrpSpPr>
        <p:grpSpPr bwMode="auto">
          <a:xfrm rot="10800000">
            <a:off x="919163" y="503238"/>
            <a:ext cx="882650" cy="319087"/>
            <a:chOff x="7431086" y="1832599"/>
            <a:chExt cx="882651" cy="318298"/>
          </a:xfrm>
        </p:grpSpPr>
        <p:sp>
          <p:nvSpPr>
            <p:cNvPr id="410" name="Oval 409"/>
            <p:cNvSpPr/>
            <p:nvPr/>
          </p:nvSpPr>
          <p:spPr>
            <a:xfrm>
              <a:off x="7486649" y="2051132"/>
              <a:ext cx="109537"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1" name="Oval 410"/>
            <p:cNvSpPr/>
            <p:nvPr/>
          </p:nvSpPr>
          <p:spPr>
            <a:xfrm>
              <a:off x="8181975"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2" name="Oval 411"/>
            <p:cNvSpPr/>
            <p:nvPr/>
          </p:nvSpPr>
          <p:spPr>
            <a:xfrm>
              <a:off x="7654924"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3" name="Oval 412"/>
            <p:cNvSpPr/>
            <p:nvPr/>
          </p:nvSpPr>
          <p:spPr>
            <a:xfrm>
              <a:off x="8034337"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4" name="Oval 413"/>
            <p:cNvSpPr/>
            <p:nvPr/>
          </p:nvSpPr>
          <p:spPr>
            <a:xfrm>
              <a:off x="7853361"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15" name="Straight Connector 414"/>
            <p:cNvCxnSpPr>
              <a:endCxn id="410" idx="1"/>
            </p:cNvCxnSpPr>
            <p:nvPr/>
          </p:nvCxnSpPr>
          <p:spPr>
            <a:xfrm rot="16200000" flipH="1">
              <a:off x="7353578" y="1918045"/>
              <a:ext cx="224868"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a:endCxn id="411" idx="7"/>
            </p:cNvCxnSpPr>
            <p:nvPr/>
          </p:nvCxnSpPr>
          <p:spPr>
            <a:xfrm rot="5400000">
              <a:off x="8189398" y="1914079"/>
              <a:ext cx="224868" cy="587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a:endCxn id="414" idx="1"/>
            </p:cNvCxnSpPr>
            <p:nvPr/>
          </p:nvCxnSpPr>
          <p:spPr>
            <a:xfrm rot="16200000" flipH="1">
              <a:off x="7636947" y="1825179"/>
              <a:ext cx="224868"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a:endCxn id="414" idx="7"/>
            </p:cNvCxnSpPr>
            <p:nvPr/>
          </p:nvCxnSpPr>
          <p:spPr>
            <a:xfrm rot="5400000">
              <a:off x="7925078" y="1841848"/>
              <a:ext cx="224868"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a:stCxn id="411" idx="1"/>
            </p:cNvCxnSpPr>
            <p:nvPr/>
          </p:nvCxnSpPr>
          <p:spPr>
            <a:xfrm rot="16200000" flipV="1">
              <a:off x="7892534" y="1752155"/>
              <a:ext cx="224868"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a:endCxn id="410" idx="7"/>
            </p:cNvCxnSpPr>
            <p:nvPr/>
          </p:nvCxnSpPr>
          <p:spPr>
            <a:xfrm rot="10800000" flipV="1">
              <a:off x="7580311" y="1831015"/>
              <a:ext cx="385763"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a:endCxn id="412" idx="1"/>
            </p:cNvCxnSpPr>
            <p:nvPr/>
          </p:nvCxnSpPr>
          <p:spPr>
            <a:xfrm rot="16200000" flipH="1">
              <a:off x="7459940" y="1857720"/>
              <a:ext cx="224868"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a:endCxn id="413" idx="7"/>
            </p:cNvCxnSpPr>
            <p:nvPr/>
          </p:nvCxnSpPr>
          <p:spPr>
            <a:xfrm rot="5400000">
              <a:off x="8077479" y="1870423"/>
              <a:ext cx="224868"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a:endCxn id="413" idx="1"/>
            </p:cNvCxnSpPr>
            <p:nvPr/>
          </p:nvCxnSpPr>
          <p:spPr>
            <a:xfrm>
              <a:off x="7737474" y="1831015"/>
              <a:ext cx="301625"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a:endCxn id="412" idx="7"/>
            </p:cNvCxnSpPr>
            <p:nvPr/>
          </p:nvCxnSpPr>
          <p:spPr>
            <a:xfrm rot="10800000" flipV="1">
              <a:off x="7737474" y="1831015"/>
              <a:ext cx="285750"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4948" name="Group 424"/>
          <p:cNvGrpSpPr>
            <a:grpSpLocks/>
          </p:cNvGrpSpPr>
          <p:nvPr/>
        </p:nvGrpSpPr>
        <p:grpSpPr bwMode="auto">
          <a:xfrm rot="10800000">
            <a:off x="6118225" y="496888"/>
            <a:ext cx="882650" cy="319087"/>
            <a:chOff x="7431086" y="1832599"/>
            <a:chExt cx="882651" cy="318298"/>
          </a:xfrm>
        </p:grpSpPr>
        <p:sp>
          <p:nvSpPr>
            <p:cNvPr id="426" name="Oval 425"/>
            <p:cNvSpPr/>
            <p:nvPr/>
          </p:nvSpPr>
          <p:spPr>
            <a:xfrm>
              <a:off x="7486648"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27" name="Oval 426"/>
            <p:cNvSpPr/>
            <p:nvPr/>
          </p:nvSpPr>
          <p:spPr>
            <a:xfrm>
              <a:off x="8180387"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28" name="Oval 427"/>
            <p:cNvSpPr/>
            <p:nvPr/>
          </p:nvSpPr>
          <p:spPr>
            <a:xfrm>
              <a:off x="7653336"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29" name="Oval 428"/>
            <p:cNvSpPr/>
            <p:nvPr/>
          </p:nvSpPr>
          <p:spPr>
            <a:xfrm>
              <a:off x="8032749"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30" name="Oval 429"/>
            <p:cNvSpPr/>
            <p:nvPr/>
          </p:nvSpPr>
          <p:spPr>
            <a:xfrm>
              <a:off x="7851773"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31" name="Straight Connector 430"/>
            <p:cNvCxnSpPr>
              <a:endCxn id="426" idx="1"/>
            </p:cNvCxnSpPr>
            <p:nvPr/>
          </p:nvCxnSpPr>
          <p:spPr>
            <a:xfrm rot="16200000" flipH="1">
              <a:off x="7353577" y="1916461"/>
              <a:ext cx="224868"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a:endCxn id="427" idx="7"/>
            </p:cNvCxnSpPr>
            <p:nvPr/>
          </p:nvCxnSpPr>
          <p:spPr>
            <a:xfrm rot="5400000">
              <a:off x="8189397" y="1914080"/>
              <a:ext cx="224868"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a:endCxn id="430" idx="1"/>
            </p:cNvCxnSpPr>
            <p:nvPr/>
          </p:nvCxnSpPr>
          <p:spPr>
            <a:xfrm rot="16200000" flipH="1">
              <a:off x="7636946" y="1825180"/>
              <a:ext cx="224868"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a:endCxn id="430" idx="7"/>
            </p:cNvCxnSpPr>
            <p:nvPr/>
          </p:nvCxnSpPr>
          <p:spPr>
            <a:xfrm rot="5400000">
              <a:off x="7925078" y="1841848"/>
              <a:ext cx="224868"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a:stCxn id="427" idx="1"/>
            </p:cNvCxnSpPr>
            <p:nvPr/>
          </p:nvCxnSpPr>
          <p:spPr>
            <a:xfrm rot="16200000" flipV="1">
              <a:off x="7892534" y="1752154"/>
              <a:ext cx="224868"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a:endCxn id="426" idx="7"/>
            </p:cNvCxnSpPr>
            <p:nvPr/>
          </p:nvCxnSpPr>
          <p:spPr>
            <a:xfrm rot="10800000" flipV="1">
              <a:off x="7580311" y="1831015"/>
              <a:ext cx="385762"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a:endCxn id="428" idx="1"/>
            </p:cNvCxnSpPr>
            <p:nvPr/>
          </p:nvCxnSpPr>
          <p:spPr>
            <a:xfrm rot="16200000" flipH="1">
              <a:off x="7459940" y="1856136"/>
              <a:ext cx="224868"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a:endCxn id="429" idx="7"/>
            </p:cNvCxnSpPr>
            <p:nvPr/>
          </p:nvCxnSpPr>
          <p:spPr>
            <a:xfrm rot="5400000">
              <a:off x="8077479" y="1870423"/>
              <a:ext cx="224868"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a:endCxn id="429" idx="1"/>
            </p:cNvCxnSpPr>
            <p:nvPr/>
          </p:nvCxnSpPr>
          <p:spPr>
            <a:xfrm>
              <a:off x="7737473" y="1831015"/>
              <a:ext cx="301625"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a:endCxn id="428" idx="7"/>
            </p:cNvCxnSpPr>
            <p:nvPr/>
          </p:nvCxnSpPr>
          <p:spPr>
            <a:xfrm rot="10800000" flipV="1">
              <a:off x="7737473" y="1831015"/>
              <a:ext cx="285750"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4949" name="Group 441"/>
          <p:cNvGrpSpPr>
            <a:grpSpLocks/>
          </p:cNvGrpSpPr>
          <p:nvPr/>
        </p:nvGrpSpPr>
        <p:grpSpPr bwMode="auto">
          <a:xfrm rot="10800000">
            <a:off x="5070475" y="503238"/>
            <a:ext cx="882650" cy="319087"/>
            <a:chOff x="7431086" y="1832599"/>
            <a:chExt cx="882651" cy="318298"/>
          </a:xfrm>
        </p:grpSpPr>
        <p:sp>
          <p:nvSpPr>
            <p:cNvPr id="443" name="Oval 442"/>
            <p:cNvSpPr/>
            <p:nvPr/>
          </p:nvSpPr>
          <p:spPr>
            <a:xfrm>
              <a:off x="7486648" y="2051132"/>
              <a:ext cx="109538"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4" name="Oval 443"/>
            <p:cNvSpPr/>
            <p:nvPr/>
          </p:nvSpPr>
          <p:spPr>
            <a:xfrm>
              <a:off x="8180387"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5" name="Oval 444"/>
            <p:cNvSpPr/>
            <p:nvPr/>
          </p:nvSpPr>
          <p:spPr>
            <a:xfrm>
              <a:off x="7653336" y="2051132"/>
              <a:ext cx="109537"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6" name="Oval 445"/>
            <p:cNvSpPr/>
            <p:nvPr/>
          </p:nvSpPr>
          <p:spPr>
            <a:xfrm>
              <a:off x="8032749"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7" name="Oval 446"/>
            <p:cNvSpPr/>
            <p:nvPr/>
          </p:nvSpPr>
          <p:spPr>
            <a:xfrm>
              <a:off x="7851773"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48" name="Straight Connector 447"/>
            <p:cNvCxnSpPr>
              <a:endCxn id="443" idx="1"/>
            </p:cNvCxnSpPr>
            <p:nvPr/>
          </p:nvCxnSpPr>
          <p:spPr>
            <a:xfrm rot="16200000" flipH="1">
              <a:off x="7353577" y="1918045"/>
              <a:ext cx="224868"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p:cNvCxnSpPr>
              <a:endCxn id="444" idx="7"/>
            </p:cNvCxnSpPr>
            <p:nvPr/>
          </p:nvCxnSpPr>
          <p:spPr>
            <a:xfrm rot="5400000">
              <a:off x="8189397" y="1914080"/>
              <a:ext cx="224868"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a:endCxn id="447" idx="1"/>
            </p:cNvCxnSpPr>
            <p:nvPr/>
          </p:nvCxnSpPr>
          <p:spPr>
            <a:xfrm rot="16200000" flipH="1">
              <a:off x="7636946" y="1826764"/>
              <a:ext cx="224868"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a:endCxn id="447" idx="7"/>
            </p:cNvCxnSpPr>
            <p:nvPr/>
          </p:nvCxnSpPr>
          <p:spPr>
            <a:xfrm rot="5400000">
              <a:off x="7925078" y="1841848"/>
              <a:ext cx="224868"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a:stCxn id="444" idx="1"/>
            </p:cNvCxnSpPr>
            <p:nvPr/>
          </p:nvCxnSpPr>
          <p:spPr>
            <a:xfrm rot="16200000" flipV="1">
              <a:off x="7892534" y="1752154"/>
              <a:ext cx="224868"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a:endCxn id="443" idx="7"/>
            </p:cNvCxnSpPr>
            <p:nvPr/>
          </p:nvCxnSpPr>
          <p:spPr>
            <a:xfrm rot="10800000" flipV="1">
              <a:off x="7580311" y="1832599"/>
              <a:ext cx="385762"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a:endCxn id="445" idx="1"/>
            </p:cNvCxnSpPr>
            <p:nvPr/>
          </p:nvCxnSpPr>
          <p:spPr>
            <a:xfrm rot="16200000" flipH="1">
              <a:off x="7459940" y="1857720"/>
              <a:ext cx="224868"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a:endCxn id="446" idx="7"/>
            </p:cNvCxnSpPr>
            <p:nvPr/>
          </p:nvCxnSpPr>
          <p:spPr>
            <a:xfrm rot="5400000">
              <a:off x="8077479" y="1870423"/>
              <a:ext cx="224868"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a:endCxn id="446" idx="1"/>
            </p:cNvCxnSpPr>
            <p:nvPr/>
          </p:nvCxnSpPr>
          <p:spPr>
            <a:xfrm>
              <a:off x="7737473" y="1831015"/>
              <a:ext cx="301625"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7" name="Straight Connector 456"/>
            <p:cNvCxnSpPr>
              <a:endCxn id="445" idx="7"/>
            </p:cNvCxnSpPr>
            <p:nvPr/>
          </p:nvCxnSpPr>
          <p:spPr>
            <a:xfrm rot="10800000" flipV="1">
              <a:off x="7737473" y="1832599"/>
              <a:ext cx="285750"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58" name="Rectangle 457"/>
          <p:cNvSpPr/>
          <p:nvPr/>
        </p:nvSpPr>
        <p:spPr>
          <a:xfrm>
            <a:off x="4046538" y="815975"/>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grpSp>
        <p:nvGrpSpPr>
          <p:cNvPr id="34951" name="Group 459"/>
          <p:cNvGrpSpPr>
            <a:grpSpLocks/>
          </p:cNvGrpSpPr>
          <p:nvPr/>
        </p:nvGrpSpPr>
        <p:grpSpPr bwMode="auto">
          <a:xfrm rot="10800000">
            <a:off x="4046538" y="503238"/>
            <a:ext cx="882650" cy="319087"/>
            <a:chOff x="7431086" y="1832599"/>
            <a:chExt cx="882651" cy="318298"/>
          </a:xfrm>
        </p:grpSpPr>
        <p:sp>
          <p:nvSpPr>
            <p:cNvPr id="461" name="Oval 460"/>
            <p:cNvSpPr/>
            <p:nvPr/>
          </p:nvSpPr>
          <p:spPr>
            <a:xfrm>
              <a:off x="7486649"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2" name="Oval 461"/>
            <p:cNvSpPr/>
            <p:nvPr/>
          </p:nvSpPr>
          <p:spPr>
            <a:xfrm>
              <a:off x="8180387"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3" name="Oval 462"/>
            <p:cNvSpPr/>
            <p:nvPr/>
          </p:nvSpPr>
          <p:spPr>
            <a:xfrm>
              <a:off x="7653336"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4" name="Oval 463"/>
            <p:cNvSpPr/>
            <p:nvPr/>
          </p:nvSpPr>
          <p:spPr>
            <a:xfrm>
              <a:off x="8032750"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5" name="Oval 464"/>
            <p:cNvSpPr/>
            <p:nvPr/>
          </p:nvSpPr>
          <p:spPr>
            <a:xfrm>
              <a:off x="7851774"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66" name="Straight Connector 465"/>
            <p:cNvCxnSpPr>
              <a:endCxn id="461" idx="1"/>
            </p:cNvCxnSpPr>
            <p:nvPr/>
          </p:nvCxnSpPr>
          <p:spPr>
            <a:xfrm rot="16200000" flipH="1">
              <a:off x="7353578" y="1916461"/>
              <a:ext cx="224868"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a:endCxn id="462" idx="7"/>
            </p:cNvCxnSpPr>
            <p:nvPr/>
          </p:nvCxnSpPr>
          <p:spPr>
            <a:xfrm rot="5400000">
              <a:off x="8189398" y="1914079"/>
              <a:ext cx="224868" cy="587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a:endCxn id="465" idx="1"/>
            </p:cNvCxnSpPr>
            <p:nvPr/>
          </p:nvCxnSpPr>
          <p:spPr>
            <a:xfrm rot="16200000" flipH="1">
              <a:off x="7636947" y="1825179"/>
              <a:ext cx="224868"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a:endCxn id="465" idx="7"/>
            </p:cNvCxnSpPr>
            <p:nvPr/>
          </p:nvCxnSpPr>
          <p:spPr>
            <a:xfrm rot="5400000">
              <a:off x="7925078" y="1841848"/>
              <a:ext cx="224868"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a:stCxn id="462" idx="1"/>
            </p:cNvCxnSpPr>
            <p:nvPr/>
          </p:nvCxnSpPr>
          <p:spPr>
            <a:xfrm rot="16200000" flipV="1">
              <a:off x="7892534" y="1752155"/>
              <a:ext cx="224868"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a:endCxn id="461" idx="7"/>
            </p:cNvCxnSpPr>
            <p:nvPr/>
          </p:nvCxnSpPr>
          <p:spPr>
            <a:xfrm rot="10800000" flipV="1">
              <a:off x="7580311" y="1831015"/>
              <a:ext cx="385763"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a:endCxn id="463" idx="1"/>
            </p:cNvCxnSpPr>
            <p:nvPr/>
          </p:nvCxnSpPr>
          <p:spPr>
            <a:xfrm rot="16200000" flipH="1">
              <a:off x="7459940" y="1856136"/>
              <a:ext cx="224868"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a:endCxn id="464" idx="7"/>
            </p:cNvCxnSpPr>
            <p:nvPr/>
          </p:nvCxnSpPr>
          <p:spPr>
            <a:xfrm rot="5400000">
              <a:off x="8077479" y="1870423"/>
              <a:ext cx="224868"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a:endCxn id="464" idx="1"/>
            </p:cNvCxnSpPr>
            <p:nvPr/>
          </p:nvCxnSpPr>
          <p:spPr>
            <a:xfrm>
              <a:off x="7737474" y="1831015"/>
              <a:ext cx="301625"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463" idx="7"/>
            </p:cNvCxnSpPr>
            <p:nvPr/>
          </p:nvCxnSpPr>
          <p:spPr>
            <a:xfrm rot="10800000" flipV="1">
              <a:off x="7737474" y="1831015"/>
              <a:ext cx="285750"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485" name="Straight Connector 484"/>
          <p:cNvCxnSpPr>
            <a:stCxn id="458" idx="2"/>
          </p:cNvCxnSpPr>
          <p:nvPr/>
        </p:nvCxnSpPr>
        <p:spPr>
          <a:xfrm rot="16200000" flipH="1">
            <a:off x="3967957" y="1480343"/>
            <a:ext cx="838200" cy="3159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8" name="Straight Connector 487"/>
          <p:cNvCxnSpPr/>
          <p:nvPr/>
        </p:nvCxnSpPr>
        <p:spPr>
          <a:xfrm>
            <a:off x="4235450" y="1225550"/>
            <a:ext cx="1238250" cy="8318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Freeform 477"/>
          <p:cNvSpPr/>
          <p:nvPr/>
        </p:nvSpPr>
        <p:spPr>
          <a:xfrm>
            <a:off x="539750" y="139700"/>
            <a:ext cx="7043738" cy="6464300"/>
          </a:xfrm>
          <a:custGeom>
            <a:avLst/>
            <a:gdLst>
              <a:gd name="connsiteX0" fmla="*/ 95915 w 7044526"/>
              <a:gd name="connsiteY0" fmla="*/ 177800 h 6464300"/>
              <a:gd name="connsiteX1" fmla="*/ 83215 w 7044526"/>
              <a:gd name="connsiteY1" fmla="*/ 279400 h 6464300"/>
              <a:gd name="connsiteX2" fmla="*/ 70515 w 7044526"/>
              <a:gd name="connsiteY2" fmla="*/ 330200 h 6464300"/>
              <a:gd name="connsiteX3" fmla="*/ 57815 w 7044526"/>
              <a:gd name="connsiteY3" fmla="*/ 393700 h 6464300"/>
              <a:gd name="connsiteX4" fmla="*/ 57815 w 7044526"/>
              <a:gd name="connsiteY4" fmla="*/ 1016000 h 6464300"/>
              <a:gd name="connsiteX5" fmla="*/ 95915 w 7044526"/>
              <a:gd name="connsiteY5" fmla="*/ 1219200 h 6464300"/>
              <a:gd name="connsiteX6" fmla="*/ 121315 w 7044526"/>
              <a:gd name="connsiteY6" fmla="*/ 1257300 h 6464300"/>
              <a:gd name="connsiteX7" fmla="*/ 146715 w 7044526"/>
              <a:gd name="connsiteY7" fmla="*/ 1346200 h 6464300"/>
              <a:gd name="connsiteX8" fmla="*/ 172115 w 7044526"/>
              <a:gd name="connsiteY8" fmla="*/ 1384300 h 6464300"/>
              <a:gd name="connsiteX9" fmla="*/ 184815 w 7044526"/>
              <a:gd name="connsiteY9" fmla="*/ 1435100 h 6464300"/>
              <a:gd name="connsiteX10" fmla="*/ 222915 w 7044526"/>
              <a:gd name="connsiteY10" fmla="*/ 1549400 h 6464300"/>
              <a:gd name="connsiteX11" fmla="*/ 235615 w 7044526"/>
              <a:gd name="connsiteY11" fmla="*/ 1587500 h 6464300"/>
              <a:gd name="connsiteX12" fmla="*/ 248315 w 7044526"/>
              <a:gd name="connsiteY12" fmla="*/ 1625600 h 6464300"/>
              <a:gd name="connsiteX13" fmla="*/ 273715 w 7044526"/>
              <a:gd name="connsiteY13" fmla="*/ 1663700 h 6464300"/>
              <a:gd name="connsiteX14" fmla="*/ 286415 w 7044526"/>
              <a:gd name="connsiteY14" fmla="*/ 1701800 h 6464300"/>
              <a:gd name="connsiteX15" fmla="*/ 311815 w 7044526"/>
              <a:gd name="connsiteY15" fmla="*/ 1752600 h 6464300"/>
              <a:gd name="connsiteX16" fmla="*/ 349915 w 7044526"/>
              <a:gd name="connsiteY16" fmla="*/ 1828800 h 6464300"/>
              <a:gd name="connsiteX17" fmla="*/ 362615 w 7044526"/>
              <a:gd name="connsiteY17" fmla="*/ 1917700 h 6464300"/>
              <a:gd name="connsiteX18" fmla="*/ 375315 w 7044526"/>
              <a:gd name="connsiteY18" fmla="*/ 1968500 h 6464300"/>
              <a:gd name="connsiteX19" fmla="*/ 362615 w 7044526"/>
              <a:gd name="connsiteY19" fmla="*/ 2184400 h 6464300"/>
              <a:gd name="connsiteX20" fmla="*/ 324515 w 7044526"/>
              <a:gd name="connsiteY20" fmla="*/ 2260600 h 6464300"/>
              <a:gd name="connsiteX21" fmla="*/ 311815 w 7044526"/>
              <a:gd name="connsiteY21" fmla="*/ 2298700 h 6464300"/>
              <a:gd name="connsiteX22" fmla="*/ 286415 w 7044526"/>
              <a:gd name="connsiteY22" fmla="*/ 2336800 h 6464300"/>
              <a:gd name="connsiteX23" fmla="*/ 248315 w 7044526"/>
              <a:gd name="connsiteY23" fmla="*/ 2425700 h 6464300"/>
              <a:gd name="connsiteX24" fmla="*/ 222915 w 7044526"/>
              <a:gd name="connsiteY24" fmla="*/ 2463800 h 6464300"/>
              <a:gd name="connsiteX25" fmla="*/ 197515 w 7044526"/>
              <a:gd name="connsiteY25" fmla="*/ 2552700 h 6464300"/>
              <a:gd name="connsiteX26" fmla="*/ 172115 w 7044526"/>
              <a:gd name="connsiteY26" fmla="*/ 2590800 h 6464300"/>
              <a:gd name="connsiteX27" fmla="*/ 146715 w 7044526"/>
              <a:gd name="connsiteY27" fmla="*/ 2705100 h 6464300"/>
              <a:gd name="connsiteX28" fmla="*/ 121315 w 7044526"/>
              <a:gd name="connsiteY28" fmla="*/ 2743200 h 6464300"/>
              <a:gd name="connsiteX29" fmla="*/ 108615 w 7044526"/>
              <a:gd name="connsiteY29" fmla="*/ 2781300 h 6464300"/>
              <a:gd name="connsiteX30" fmla="*/ 83215 w 7044526"/>
              <a:gd name="connsiteY30" fmla="*/ 2832100 h 6464300"/>
              <a:gd name="connsiteX31" fmla="*/ 57815 w 7044526"/>
              <a:gd name="connsiteY31" fmla="*/ 2921000 h 6464300"/>
              <a:gd name="connsiteX32" fmla="*/ 45115 w 7044526"/>
              <a:gd name="connsiteY32" fmla="*/ 3035300 h 6464300"/>
              <a:gd name="connsiteX33" fmla="*/ 19715 w 7044526"/>
              <a:gd name="connsiteY33" fmla="*/ 3136900 h 6464300"/>
              <a:gd name="connsiteX34" fmla="*/ 57815 w 7044526"/>
              <a:gd name="connsiteY34" fmla="*/ 3390900 h 6464300"/>
              <a:gd name="connsiteX35" fmla="*/ 83215 w 7044526"/>
              <a:gd name="connsiteY35" fmla="*/ 3467100 h 6464300"/>
              <a:gd name="connsiteX36" fmla="*/ 95915 w 7044526"/>
              <a:gd name="connsiteY36" fmla="*/ 3505200 h 6464300"/>
              <a:gd name="connsiteX37" fmla="*/ 134015 w 7044526"/>
              <a:gd name="connsiteY37" fmla="*/ 3543300 h 6464300"/>
              <a:gd name="connsiteX38" fmla="*/ 184815 w 7044526"/>
              <a:gd name="connsiteY38" fmla="*/ 3568700 h 6464300"/>
              <a:gd name="connsiteX39" fmla="*/ 197515 w 7044526"/>
              <a:gd name="connsiteY39" fmla="*/ 3619500 h 6464300"/>
              <a:gd name="connsiteX40" fmla="*/ 222915 w 7044526"/>
              <a:gd name="connsiteY40" fmla="*/ 3771900 h 6464300"/>
              <a:gd name="connsiteX41" fmla="*/ 248315 w 7044526"/>
              <a:gd name="connsiteY41" fmla="*/ 3848100 h 6464300"/>
              <a:gd name="connsiteX42" fmla="*/ 299115 w 7044526"/>
              <a:gd name="connsiteY42" fmla="*/ 3962400 h 6464300"/>
              <a:gd name="connsiteX43" fmla="*/ 349915 w 7044526"/>
              <a:gd name="connsiteY43" fmla="*/ 4191000 h 6464300"/>
              <a:gd name="connsiteX44" fmla="*/ 362615 w 7044526"/>
              <a:gd name="connsiteY44" fmla="*/ 4229100 h 6464300"/>
              <a:gd name="connsiteX45" fmla="*/ 388015 w 7044526"/>
              <a:gd name="connsiteY45" fmla="*/ 4279900 h 6464300"/>
              <a:gd name="connsiteX46" fmla="*/ 400715 w 7044526"/>
              <a:gd name="connsiteY46" fmla="*/ 4343400 h 6464300"/>
              <a:gd name="connsiteX47" fmla="*/ 375315 w 7044526"/>
              <a:gd name="connsiteY47" fmla="*/ 4521200 h 6464300"/>
              <a:gd name="connsiteX48" fmla="*/ 324515 w 7044526"/>
              <a:gd name="connsiteY48" fmla="*/ 4610100 h 6464300"/>
              <a:gd name="connsiteX49" fmla="*/ 299115 w 7044526"/>
              <a:gd name="connsiteY49" fmla="*/ 4686300 h 6464300"/>
              <a:gd name="connsiteX50" fmla="*/ 273715 w 7044526"/>
              <a:gd name="connsiteY50" fmla="*/ 4800600 h 6464300"/>
              <a:gd name="connsiteX51" fmla="*/ 248315 w 7044526"/>
              <a:gd name="connsiteY51" fmla="*/ 4851400 h 6464300"/>
              <a:gd name="connsiteX52" fmla="*/ 222915 w 7044526"/>
              <a:gd name="connsiteY52" fmla="*/ 4965700 h 6464300"/>
              <a:gd name="connsiteX53" fmla="*/ 184815 w 7044526"/>
              <a:gd name="connsiteY53" fmla="*/ 5067300 h 6464300"/>
              <a:gd name="connsiteX54" fmla="*/ 146715 w 7044526"/>
              <a:gd name="connsiteY54" fmla="*/ 5207000 h 6464300"/>
              <a:gd name="connsiteX55" fmla="*/ 134015 w 7044526"/>
              <a:gd name="connsiteY55" fmla="*/ 5295900 h 6464300"/>
              <a:gd name="connsiteX56" fmla="*/ 83215 w 7044526"/>
              <a:gd name="connsiteY56" fmla="*/ 5461000 h 6464300"/>
              <a:gd name="connsiteX57" fmla="*/ 70515 w 7044526"/>
              <a:gd name="connsiteY57" fmla="*/ 5499100 h 6464300"/>
              <a:gd name="connsiteX58" fmla="*/ 57815 w 7044526"/>
              <a:gd name="connsiteY58" fmla="*/ 5537200 h 6464300"/>
              <a:gd name="connsiteX59" fmla="*/ 32415 w 7044526"/>
              <a:gd name="connsiteY59" fmla="*/ 5575300 h 6464300"/>
              <a:gd name="connsiteX60" fmla="*/ 45115 w 7044526"/>
              <a:gd name="connsiteY60" fmla="*/ 6184900 h 6464300"/>
              <a:gd name="connsiteX61" fmla="*/ 70515 w 7044526"/>
              <a:gd name="connsiteY61" fmla="*/ 6261100 h 6464300"/>
              <a:gd name="connsiteX62" fmla="*/ 83215 w 7044526"/>
              <a:gd name="connsiteY62" fmla="*/ 6299200 h 6464300"/>
              <a:gd name="connsiteX63" fmla="*/ 95915 w 7044526"/>
              <a:gd name="connsiteY63" fmla="*/ 6337300 h 6464300"/>
              <a:gd name="connsiteX64" fmla="*/ 172115 w 7044526"/>
              <a:gd name="connsiteY64" fmla="*/ 6388100 h 6464300"/>
              <a:gd name="connsiteX65" fmla="*/ 248315 w 7044526"/>
              <a:gd name="connsiteY65" fmla="*/ 6426200 h 6464300"/>
              <a:gd name="connsiteX66" fmla="*/ 832515 w 7044526"/>
              <a:gd name="connsiteY66" fmla="*/ 6400800 h 6464300"/>
              <a:gd name="connsiteX67" fmla="*/ 934115 w 7044526"/>
              <a:gd name="connsiteY67" fmla="*/ 6388100 h 6464300"/>
              <a:gd name="connsiteX68" fmla="*/ 1099215 w 7044526"/>
              <a:gd name="connsiteY68" fmla="*/ 6400800 h 6464300"/>
              <a:gd name="connsiteX69" fmla="*/ 1137315 w 7044526"/>
              <a:gd name="connsiteY69" fmla="*/ 6413500 h 6464300"/>
              <a:gd name="connsiteX70" fmla="*/ 1264315 w 7044526"/>
              <a:gd name="connsiteY70" fmla="*/ 6426200 h 6464300"/>
              <a:gd name="connsiteX71" fmla="*/ 1327815 w 7044526"/>
              <a:gd name="connsiteY71" fmla="*/ 6438900 h 6464300"/>
              <a:gd name="connsiteX72" fmla="*/ 1404015 w 7044526"/>
              <a:gd name="connsiteY72" fmla="*/ 6464300 h 6464300"/>
              <a:gd name="connsiteX73" fmla="*/ 1505615 w 7044526"/>
              <a:gd name="connsiteY73" fmla="*/ 6438900 h 6464300"/>
              <a:gd name="connsiteX74" fmla="*/ 1569115 w 7044526"/>
              <a:gd name="connsiteY74" fmla="*/ 6413500 h 6464300"/>
              <a:gd name="connsiteX75" fmla="*/ 2051715 w 7044526"/>
              <a:gd name="connsiteY75" fmla="*/ 6400800 h 6464300"/>
              <a:gd name="connsiteX76" fmla="*/ 2140615 w 7044526"/>
              <a:gd name="connsiteY76" fmla="*/ 6388100 h 6464300"/>
              <a:gd name="connsiteX77" fmla="*/ 2178715 w 7044526"/>
              <a:gd name="connsiteY77" fmla="*/ 6375400 h 6464300"/>
              <a:gd name="connsiteX78" fmla="*/ 2623215 w 7044526"/>
              <a:gd name="connsiteY78" fmla="*/ 6388100 h 6464300"/>
              <a:gd name="connsiteX79" fmla="*/ 2712115 w 7044526"/>
              <a:gd name="connsiteY79" fmla="*/ 6400800 h 6464300"/>
              <a:gd name="connsiteX80" fmla="*/ 2788315 w 7044526"/>
              <a:gd name="connsiteY80" fmla="*/ 6426200 h 6464300"/>
              <a:gd name="connsiteX81" fmla="*/ 2864515 w 7044526"/>
              <a:gd name="connsiteY81" fmla="*/ 6413500 h 6464300"/>
              <a:gd name="connsiteX82" fmla="*/ 2902615 w 7044526"/>
              <a:gd name="connsiteY82" fmla="*/ 6388100 h 6464300"/>
              <a:gd name="connsiteX83" fmla="*/ 2991515 w 7044526"/>
              <a:gd name="connsiteY83" fmla="*/ 6350000 h 6464300"/>
              <a:gd name="connsiteX84" fmla="*/ 3042315 w 7044526"/>
              <a:gd name="connsiteY84" fmla="*/ 6324600 h 6464300"/>
              <a:gd name="connsiteX85" fmla="*/ 3169315 w 7044526"/>
              <a:gd name="connsiteY85" fmla="*/ 6299200 h 6464300"/>
              <a:gd name="connsiteX86" fmla="*/ 3220115 w 7044526"/>
              <a:gd name="connsiteY86" fmla="*/ 6286500 h 6464300"/>
              <a:gd name="connsiteX87" fmla="*/ 3258215 w 7044526"/>
              <a:gd name="connsiteY87" fmla="*/ 6273800 h 6464300"/>
              <a:gd name="connsiteX88" fmla="*/ 3372515 w 7044526"/>
              <a:gd name="connsiteY88" fmla="*/ 6261100 h 6464300"/>
              <a:gd name="connsiteX89" fmla="*/ 3410615 w 7044526"/>
              <a:gd name="connsiteY89" fmla="*/ 6235700 h 6464300"/>
              <a:gd name="connsiteX90" fmla="*/ 3474115 w 7044526"/>
              <a:gd name="connsiteY90" fmla="*/ 6210300 h 6464300"/>
              <a:gd name="connsiteX91" fmla="*/ 3563015 w 7044526"/>
              <a:gd name="connsiteY91" fmla="*/ 6134100 h 6464300"/>
              <a:gd name="connsiteX92" fmla="*/ 3613815 w 7044526"/>
              <a:gd name="connsiteY92" fmla="*/ 6032500 h 6464300"/>
              <a:gd name="connsiteX93" fmla="*/ 3639215 w 7044526"/>
              <a:gd name="connsiteY93" fmla="*/ 5905500 h 6464300"/>
              <a:gd name="connsiteX94" fmla="*/ 3613815 w 7044526"/>
              <a:gd name="connsiteY94" fmla="*/ 5549900 h 6464300"/>
              <a:gd name="connsiteX95" fmla="*/ 3575715 w 7044526"/>
              <a:gd name="connsiteY95" fmla="*/ 5410200 h 6464300"/>
              <a:gd name="connsiteX96" fmla="*/ 3550315 w 7044526"/>
              <a:gd name="connsiteY96" fmla="*/ 5283200 h 6464300"/>
              <a:gd name="connsiteX97" fmla="*/ 3537615 w 7044526"/>
              <a:gd name="connsiteY97" fmla="*/ 5245100 h 6464300"/>
              <a:gd name="connsiteX98" fmla="*/ 3524915 w 7044526"/>
              <a:gd name="connsiteY98" fmla="*/ 4889500 h 6464300"/>
              <a:gd name="connsiteX99" fmla="*/ 3512215 w 7044526"/>
              <a:gd name="connsiteY99" fmla="*/ 4813300 h 6464300"/>
              <a:gd name="connsiteX100" fmla="*/ 3524915 w 7044526"/>
              <a:gd name="connsiteY100" fmla="*/ 4546600 h 6464300"/>
              <a:gd name="connsiteX101" fmla="*/ 3537615 w 7044526"/>
              <a:gd name="connsiteY101" fmla="*/ 4495800 h 6464300"/>
              <a:gd name="connsiteX102" fmla="*/ 3575715 w 7044526"/>
              <a:gd name="connsiteY102" fmla="*/ 4445000 h 6464300"/>
              <a:gd name="connsiteX103" fmla="*/ 3601115 w 7044526"/>
              <a:gd name="connsiteY103" fmla="*/ 4394200 h 6464300"/>
              <a:gd name="connsiteX104" fmla="*/ 3626515 w 7044526"/>
              <a:gd name="connsiteY104" fmla="*/ 4330700 h 6464300"/>
              <a:gd name="connsiteX105" fmla="*/ 3715415 w 7044526"/>
              <a:gd name="connsiteY105" fmla="*/ 4267200 h 6464300"/>
              <a:gd name="connsiteX106" fmla="*/ 3778915 w 7044526"/>
              <a:gd name="connsiteY106" fmla="*/ 4229100 h 6464300"/>
              <a:gd name="connsiteX107" fmla="*/ 3817015 w 7044526"/>
              <a:gd name="connsiteY107" fmla="*/ 4191000 h 6464300"/>
              <a:gd name="connsiteX108" fmla="*/ 3867815 w 7044526"/>
              <a:gd name="connsiteY108" fmla="*/ 4165600 h 6464300"/>
              <a:gd name="connsiteX109" fmla="*/ 3956715 w 7044526"/>
              <a:gd name="connsiteY109" fmla="*/ 4114800 h 6464300"/>
              <a:gd name="connsiteX110" fmla="*/ 4058315 w 7044526"/>
              <a:gd name="connsiteY110" fmla="*/ 4051300 h 6464300"/>
              <a:gd name="connsiteX111" fmla="*/ 4121815 w 7044526"/>
              <a:gd name="connsiteY111" fmla="*/ 4025900 h 6464300"/>
              <a:gd name="connsiteX112" fmla="*/ 4299615 w 7044526"/>
              <a:gd name="connsiteY112" fmla="*/ 3860800 h 6464300"/>
              <a:gd name="connsiteX113" fmla="*/ 4325015 w 7044526"/>
              <a:gd name="connsiteY113" fmla="*/ 3784600 h 6464300"/>
              <a:gd name="connsiteX114" fmla="*/ 4706015 w 7044526"/>
              <a:gd name="connsiteY114" fmla="*/ 3378200 h 6464300"/>
              <a:gd name="connsiteX115" fmla="*/ 4909215 w 7044526"/>
              <a:gd name="connsiteY115" fmla="*/ 3200400 h 6464300"/>
              <a:gd name="connsiteX116" fmla="*/ 4998115 w 7044526"/>
              <a:gd name="connsiteY116" fmla="*/ 3124200 h 6464300"/>
              <a:gd name="connsiteX117" fmla="*/ 5036215 w 7044526"/>
              <a:gd name="connsiteY117" fmla="*/ 3048000 h 6464300"/>
              <a:gd name="connsiteX118" fmla="*/ 5074315 w 7044526"/>
              <a:gd name="connsiteY118" fmla="*/ 2895600 h 6464300"/>
              <a:gd name="connsiteX119" fmla="*/ 5125115 w 7044526"/>
              <a:gd name="connsiteY119" fmla="*/ 2870200 h 6464300"/>
              <a:gd name="connsiteX120" fmla="*/ 5226715 w 7044526"/>
              <a:gd name="connsiteY120" fmla="*/ 2794000 h 6464300"/>
              <a:gd name="connsiteX121" fmla="*/ 5328315 w 7044526"/>
              <a:gd name="connsiteY121" fmla="*/ 2730500 h 6464300"/>
              <a:gd name="connsiteX122" fmla="*/ 5569615 w 7044526"/>
              <a:gd name="connsiteY122" fmla="*/ 2527300 h 6464300"/>
              <a:gd name="connsiteX123" fmla="*/ 5645815 w 7044526"/>
              <a:gd name="connsiteY123" fmla="*/ 2425700 h 6464300"/>
              <a:gd name="connsiteX124" fmla="*/ 5658515 w 7044526"/>
              <a:gd name="connsiteY124" fmla="*/ 2374900 h 6464300"/>
              <a:gd name="connsiteX125" fmla="*/ 5671215 w 7044526"/>
              <a:gd name="connsiteY125" fmla="*/ 2336800 h 6464300"/>
              <a:gd name="connsiteX126" fmla="*/ 5760115 w 7044526"/>
              <a:gd name="connsiteY126" fmla="*/ 2311400 h 6464300"/>
              <a:gd name="connsiteX127" fmla="*/ 5836315 w 7044526"/>
              <a:gd name="connsiteY127" fmla="*/ 2273300 h 6464300"/>
              <a:gd name="connsiteX128" fmla="*/ 5912515 w 7044526"/>
              <a:gd name="connsiteY128" fmla="*/ 2247900 h 6464300"/>
              <a:gd name="connsiteX129" fmla="*/ 5963315 w 7044526"/>
              <a:gd name="connsiteY129" fmla="*/ 2197100 h 6464300"/>
              <a:gd name="connsiteX130" fmla="*/ 6026815 w 7044526"/>
              <a:gd name="connsiteY130" fmla="*/ 2146300 h 6464300"/>
              <a:gd name="connsiteX131" fmla="*/ 6064915 w 7044526"/>
              <a:gd name="connsiteY131" fmla="*/ 2070100 h 6464300"/>
              <a:gd name="connsiteX132" fmla="*/ 6103015 w 7044526"/>
              <a:gd name="connsiteY132" fmla="*/ 2032000 h 6464300"/>
              <a:gd name="connsiteX133" fmla="*/ 6115715 w 7044526"/>
              <a:gd name="connsiteY133" fmla="*/ 1943100 h 6464300"/>
              <a:gd name="connsiteX134" fmla="*/ 6179215 w 7044526"/>
              <a:gd name="connsiteY134" fmla="*/ 1930400 h 6464300"/>
              <a:gd name="connsiteX135" fmla="*/ 6445915 w 7044526"/>
              <a:gd name="connsiteY135" fmla="*/ 1778000 h 6464300"/>
              <a:gd name="connsiteX136" fmla="*/ 6572915 w 7044526"/>
              <a:gd name="connsiteY136" fmla="*/ 1638300 h 6464300"/>
              <a:gd name="connsiteX137" fmla="*/ 6598315 w 7044526"/>
              <a:gd name="connsiteY137" fmla="*/ 1587500 h 6464300"/>
              <a:gd name="connsiteX138" fmla="*/ 6636415 w 7044526"/>
              <a:gd name="connsiteY138" fmla="*/ 1524000 h 6464300"/>
              <a:gd name="connsiteX139" fmla="*/ 6649115 w 7044526"/>
              <a:gd name="connsiteY139" fmla="*/ 1485900 h 6464300"/>
              <a:gd name="connsiteX140" fmla="*/ 6687215 w 7044526"/>
              <a:gd name="connsiteY140" fmla="*/ 1460500 h 6464300"/>
              <a:gd name="connsiteX141" fmla="*/ 6712615 w 7044526"/>
              <a:gd name="connsiteY141" fmla="*/ 1422400 h 6464300"/>
              <a:gd name="connsiteX142" fmla="*/ 6826915 w 7044526"/>
              <a:gd name="connsiteY142" fmla="*/ 1333500 h 6464300"/>
              <a:gd name="connsiteX143" fmla="*/ 6903115 w 7044526"/>
              <a:gd name="connsiteY143" fmla="*/ 1206500 h 6464300"/>
              <a:gd name="connsiteX144" fmla="*/ 6979315 w 7044526"/>
              <a:gd name="connsiteY144" fmla="*/ 1092200 h 6464300"/>
              <a:gd name="connsiteX145" fmla="*/ 7004715 w 7044526"/>
              <a:gd name="connsiteY145" fmla="*/ 1028700 h 6464300"/>
              <a:gd name="connsiteX146" fmla="*/ 7017415 w 7044526"/>
              <a:gd name="connsiteY146" fmla="*/ 990600 h 6464300"/>
              <a:gd name="connsiteX147" fmla="*/ 7042815 w 7044526"/>
              <a:gd name="connsiteY147" fmla="*/ 927100 h 6464300"/>
              <a:gd name="connsiteX148" fmla="*/ 7030115 w 7044526"/>
              <a:gd name="connsiteY148" fmla="*/ 749300 h 6464300"/>
              <a:gd name="connsiteX149" fmla="*/ 6941215 w 7044526"/>
              <a:gd name="connsiteY149" fmla="*/ 635000 h 6464300"/>
              <a:gd name="connsiteX150" fmla="*/ 6890415 w 7044526"/>
              <a:gd name="connsiteY150" fmla="*/ 533400 h 6464300"/>
              <a:gd name="connsiteX151" fmla="*/ 6865015 w 7044526"/>
              <a:gd name="connsiteY151" fmla="*/ 495300 h 6464300"/>
              <a:gd name="connsiteX152" fmla="*/ 6814215 w 7044526"/>
              <a:gd name="connsiteY152" fmla="*/ 469900 h 6464300"/>
              <a:gd name="connsiteX153" fmla="*/ 6788815 w 7044526"/>
              <a:gd name="connsiteY153" fmla="*/ 431800 h 6464300"/>
              <a:gd name="connsiteX154" fmla="*/ 6725315 w 7044526"/>
              <a:gd name="connsiteY154" fmla="*/ 355600 h 6464300"/>
              <a:gd name="connsiteX155" fmla="*/ 6687215 w 7044526"/>
              <a:gd name="connsiteY155" fmla="*/ 266700 h 6464300"/>
              <a:gd name="connsiteX156" fmla="*/ 6318915 w 7044526"/>
              <a:gd name="connsiteY156" fmla="*/ 177800 h 6464300"/>
              <a:gd name="connsiteX157" fmla="*/ 6039515 w 7044526"/>
              <a:gd name="connsiteY157" fmla="*/ 139700 h 6464300"/>
              <a:gd name="connsiteX158" fmla="*/ 5937915 w 7044526"/>
              <a:gd name="connsiteY158" fmla="*/ 101600 h 6464300"/>
              <a:gd name="connsiteX159" fmla="*/ 5899815 w 7044526"/>
              <a:gd name="connsiteY159" fmla="*/ 76200 h 6464300"/>
              <a:gd name="connsiteX160" fmla="*/ 5849015 w 7044526"/>
              <a:gd name="connsiteY160" fmla="*/ 63500 h 6464300"/>
              <a:gd name="connsiteX161" fmla="*/ 5810915 w 7044526"/>
              <a:gd name="connsiteY161" fmla="*/ 50800 h 6464300"/>
              <a:gd name="connsiteX162" fmla="*/ 5722015 w 7044526"/>
              <a:gd name="connsiteY162" fmla="*/ 25400 h 6464300"/>
              <a:gd name="connsiteX163" fmla="*/ 5455315 w 7044526"/>
              <a:gd name="connsiteY163" fmla="*/ 50800 h 6464300"/>
              <a:gd name="connsiteX164" fmla="*/ 5328315 w 7044526"/>
              <a:gd name="connsiteY164" fmla="*/ 101600 h 6464300"/>
              <a:gd name="connsiteX165" fmla="*/ 5239415 w 7044526"/>
              <a:gd name="connsiteY165" fmla="*/ 127000 h 6464300"/>
              <a:gd name="connsiteX166" fmla="*/ 5201315 w 7044526"/>
              <a:gd name="connsiteY166" fmla="*/ 139700 h 6464300"/>
              <a:gd name="connsiteX167" fmla="*/ 5023515 w 7044526"/>
              <a:gd name="connsiteY167" fmla="*/ 152400 h 6464300"/>
              <a:gd name="connsiteX168" fmla="*/ 4325015 w 7044526"/>
              <a:gd name="connsiteY168" fmla="*/ 165100 h 6464300"/>
              <a:gd name="connsiteX169" fmla="*/ 4134515 w 7044526"/>
              <a:gd name="connsiteY169" fmla="*/ 127000 h 6464300"/>
              <a:gd name="connsiteX170" fmla="*/ 3982115 w 7044526"/>
              <a:gd name="connsiteY170" fmla="*/ 101600 h 6464300"/>
              <a:gd name="connsiteX171" fmla="*/ 3715415 w 7044526"/>
              <a:gd name="connsiteY171" fmla="*/ 114300 h 6464300"/>
              <a:gd name="connsiteX172" fmla="*/ 3613815 w 7044526"/>
              <a:gd name="connsiteY172" fmla="*/ 114300 h 6464300"/>
              <a:gd name="connsiteX173" fmla="*/ 3486815 w 7044526"/>
              <a:gd name="connsiteY173" fmla="*/ 63500 h 6464300"/>
              <a:gd name="connsiteX174" fmla="*/ 3385215 w 7044526"/>
              <a:gd name="connsiteY174" fmla="*/ 38100 h 6464300"/>
              <a:gd name="connsiteX175" fmla="*/ 3334415 w 7044526"/>
              <a:gd name="connsiteY175" fmla="*/ 12700 h 6464300"/>
              <a:gd name="connsiteX176" fmla="*/ 3207415 w 7044526"/>
              <a:gd name="connsiteY176" fmla="*/ 0 h 6464300"/>
              <a:gd name="connsiteX177" fmla="*/ 2839115 w 7044526"/>
              <a:gd name="connsiteY177" fmla="*/ 12700 h 6464300"/>
              <a:gd name="connsiteX178" fmla="*/ 2635915 w 7044526"/>
              <a:gd name="connsiteY178" fmla="*/ 50800 h 6464300"/>
              <a:gd name="connsiteX179" fmla="*/ 2318415 w 7044526"/>
              <a:gd name="connsiteY179" fmla="*/ 63500 h 6464300"/>
              <a:gd name="connsiteX180" fmla="*/ 2254915 w 7044526"/>
              <a:gd name="connsiteY180" fmla="*/ 76200 h 6464300"/>
              <a:gd name="connsiteX181" fmla="*/ 2013615 w 7044526"/>
              <a:gd name="connsiteY181" fmla="*/ 101600 h 6464300"/>
              <a:gd name="connsiteX182" fmla="*/ 1912015 w 7044526"/>
              <a:gd name="connsiteY182" fmla="*/ 127000 h 6464300"/>
              <a:gd name="connsiteX183" fmla="*/ 1696115 w 7044526"/>
              <a:gd name="connsiteY183" fmla="*/ 114300 h 6464300"/>
              <a:gd name="connsiteX184" fmla="*/ 1581815 w 7044526"/>
              <a:gd name="connsiteY184" fmla="*/ 76200 h 6464300"/>
              <a:gd name="connsiteX185" fmla="*/ 1467515 w 7044526"/>
              <a:gd name="connsiteY185" fmla="*/ 50800 h 6464300"/>
              <a:gd name="connsiteX186" fmla="*/ 1099215 w 7044526"/>
              <a:gd name="connsiteY186" fmla="*/ 63500 h 6464300"/>
              <a:gd name="connsiteX187" fmla="*/ 984915 w 7044526"/>
              <a:gd name="connsiteY187" fmla="*/ 76200 h 6464300"/>
              <a:gd name="connsiteX188" fmla="*/ 540415 w 7044526"/>
              <a:gd name="connsiteY188" fmla="*/ 88900 h 6464300"/>
              <a:gd name="connsiteX189" fmla="*/ 388015 w 7044526"/>
              <a:gd name="connsiteY189" fmla="*/ 114300 h 6464300"/>
              <a:gd name="connsiteX190" fmla="*/ 324515 w 7044526"/>
              <a:gd name="connsiteY190" fmla="*/ 127000 h 6464300"/>
              <a:gd name="connsiteX191" fmla="*/ 235615 w 7044526"/>
              <a:gd name="connsiteY191" fmla="*/ 139700 h 6464300"/>
              <a:gd name="connsiteX192" fmla="*/ 95915 w 7044526"/>
              <a:gd name="connsiteY192" fmla="*/ 177800 h 646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7044526" h="6464300">
                <a:moveTo>
                  <a:pt x="95915" y="177800"/>
                </a:moveTo>
                <a:cubicBezTo>
                  <a:pt x="70515" y="201083"/>
                  <a:pt x="88826" y="245734"/>
                  <a:pt x="83215" y="279400"/>
                </a:cubicBezTo>
                <a:cubicBezTo>
                  <a:pt x="80346" y="296617"/>
                  <a:pt x="74301" y="313161"/>
                  <a:pt x="70515" y="330200"/>
                </a:cubicBezTo>
                <a:cubicBezTo>
                  <a:pt x="65832" y="351272"/>
                  <a:pt x="62048" y="372533"/>
                  <a:pt x="57815" y="393700"/>
                </a:cubicBezTo>
                <a:cubicBezTo>
                  <a:pt x="33844" y="681350"/>
                  <a:pt x="38384" y="559382"/>
                  <a:pt x="57815" y="1016000"/>
                </a:cubicBezTo>
                <a:cubicBezTo>
                  <a:pt x="61239" y="1096472"/>
                  <a:pt x="64575" y="1148685"/>
                  <a:pt x="95915" y="1219200"/>
                </a:cubicBezTo>
                <a:cubicBezTo>
                  <a:pt x="102114" y="1233148"/>
                  <a:pt x="112848" y="1244600"/>
                  <a:pt x="121315" y="1257300"/>
                </a:cubicBezTo>
                <a:cubicBezTo>
                  <a:pt x="125384" y="1273576"/>
                  <a:pt x="137605" y="1327980"/>
                  <a:pt x="146715" y="1346200"/>
                </a:cubicBezTo>
                <a:cubicBezTo>
                  <a:pt x="153541" y="1359852"/>
                  <a:pt x="163648" y="1371600"/>
                  <a:pt x="172115" y="1384300"/>
                </a:cubicBezTo>
                <a:cubicBezTo>
                  <a:pt x="176348" y="1401233"/>
                  <a:pt x="179799" y="1418382"/>
                  <a:pt x="184815" y="1435100"/>
                </a:cubicBezTo>
                <a:lnTo>
                  <a:pt x="222915" y="1549400"/>
                </a:lnTo>
                <a:lnTo>
                  <a:pt x="235615" y="1587500"/>
                </a:lnTo>
                <a:cubicBezTo>
                  <a:pt x="239848" y="1600200"/>
                  <a:pt x="240889" y="1614461"/>
                  <a:pt x="248315" y="1625600"/>
                </a:cubicBezTo>
                <a:cubicBezTo>
                  <a:pt x="256782" y="1638300"/>
                  <a:pt x="266889" y="1650048"/>
                  <a:pt x="273715" y="1663700"/>
                </a:cubicBezTo>
                <a:cubicBezTo>
                  <a:pt x="279702" y="1675674"/>
                  <a:pt x="281142" y="1689495"/>
                  <a:pt x="286415" y="1701800"/>
                </a:cubicBezTo>
                <a:cubicBezTo>
                  <a:pt x="293873" y="1719201"/>
                  <a:pt x="304357" y="1735199"/>
                  <a:pt x="311815" y="1752600"/>
                </a:cubicBezTo>
                <a:cubicBezTo>
                  <a:pt x="343363" y="1826212"/>
                  <a:pt x="301102" y="1755581"/>
                  <a:pt x="349915" y="1828800"/>
                </a:cubicBezTo>
                <a:cubicBezTo>
                  <a:pt x="354148" y="1858433"/>
                  <a:pt x="357260" y="1888249"/>
                  <a:pt x="362615" y="1917700"/>
                </a:cubicBezTo>
                <a:cubicBezTo>
                  <a:pt x="365737" y="1934873"/>
                  <a:pt x="375315" y="1951046"/>
                  <a:pt x="375315" y="1968500"/>
                </a:cubicBezTo>
                <a:cubicBezTo>
                  <a:pt x="375315" y="2040591"/>
                  <a:pt x="369788" y="2112667"/>
                  <a:pt x="362615" y="2184400"/>
                </a:cubicBezTo>
                <a:cubicBezTo>
                  <a:pt x="358625" y="2224302"/>
                  <a:pt x="341907" y="2225816"/>
                  <a:pt x="324515" y="2260600"/>
                </a:cubicBezTo>
                <a:cubicBezTo>
                  <a:pt x="318528" y="2272574"/>
                  <a:pt x="317802" y="2286726"/>
                  <a:pt x="311815" y="2298700"/>
                </a:cubicBezTo>
                <a:cubicBezTo>
                  <a:pt x="304989" y="2312352"/>
                  <a:pt x="293988" y="2323548"/>
                  <a:pt x="286415" y="2336800"/>
                </a:cubicBezTo>
                <a:cubicBezTo>
                  <a:pt x="180706" y="2521790"/>
                  <a:pt x="319555" y="2283219"/>
                  <a:pt x="248315" y="2425700"/>
                </a:cubicBezTo>
                <a:cubicBezTo>
                  <a:pt x="241489" y="2439352"/>
                  <a:pt x="229741" y="2450148"/>
                  <a:pt x="222915" y="2463800"/>
                </a:cubicBezTo>
                <a:cubicBezTo>
                  <a:pt x="198201" y="2513228"/>
                  <a:pt x="221930" y="2495733"/>
                  <a:pt x="197515" y="2552700"/>
                </a:cubicBezTo>
                <a:cubicBezTo>
                  <a:pt x="191502" y="2566729"/>
                  <a:pt x="180582" y="2578100"/>
                  <a:pt x="172115" y="2590800"/>
                </a:cubicBezTo>
                <a:cubicBezTo>
                  <a:pt x="163648" y="2628900"/>
                  <a:pt x="159057" y="2668073"/>
                  <a:pt x="146715" y="2705100"/>
                </a:cubicBezTo>
                <a:cubicBezTo>
                  <a:pt x="141888" y="2719580"/>
                  <a:pt x="128141" y="2729548"/>
                  <a:pt x="121315" y="2743200"/>
                </a:cubicBezTo>
                <a:cubicBezTo>
                  <a:pt x="115328" y="2755174"/>
                  <a:pt x="113888" y="2768995"/>
                  <a:pt x="108615" y="2781300"/>
                </a:cubicBezTo>
                <a:cubicBezTo>
                  <a:pt x="101157" y="2798701"/>
                  <a:pt x="90673" y="2814699"/>
                  <a:pt x="83215" y="2832100"/>
                </a:cubicBezTo>
                <a:cubicBezTo>
                  <a:pt x="72283" y="2857607"/>
                  <a:pt x="64260" y="2895221"/>
                  <a:pt x="57815" y="2921000"/>
                </a:cubicBezTo>
                <a:cubicBezTo>
                  <a:pt x="53582" y="2959100"/>
                  <a:pt x="51777" y="2997549"/>
                  <a:pt x="45115" y="3035300"/>
                </a:cubicBezTo>
                <a:cubicBezTo>
                  <a:pt x="39048" y="3069678"/>
                  <a:pt x="19715" y="3136900"/>
                  <a:pt x="19715" y="3136900"/>
                </a:cubicBezTo>
                <a:cubicBezTo>
                  <a:pt x="40998" y="3477423"/>
                  <a:pt x="0" y="3246362"/>
                  <a:pt x="57815" y="3390900"/>
                </a:cubicBezTo>
                <a:cubicBezTo>
                  <a:pt x="67759" y="3415759"/>
                  <a:pt x="74748" y="3441700"/>
                  <a:pt x="83215" y="3467100"/>
                </a:cubicBezTo>
                <a:cubicBezTo>
                  <a:pt x="87448" y="3479800"/>
                  <a:pt x="86449" y="3495734"/>
                  <a:pt x="95915" y="3505200"/>
                </a:cubicBezTo>
                <a:cubicBezTo>
                  <a:pt x="108615" y="3517900"/>
                  <a:pt x="119400" y="3532861"/>
                  <a:pt x="134015" y="3543300"/>
                </a:cubicBezTo>
                <a:cubicBezTo>
                  <a:pt x="149421" y="3554304"/>
                  <a:pt x="167882" y="3560233"/>
                  <a:pt x="184815" y="3568700"/>
                </a:cubicBezTo>
                <a:cubicBezTo>
                  <a:pt x="189048" y="3585633"/>
                  <a:pt x="194646" y="3602283"/>
                  <a:pt x="197515" y="3619500"/>
                </a:cubicBezTo>
                <a:cubicBezTo>
                  <a:pt x="213274" y="3714053"/>
                  <a:pt x="201480" y="3700450"/>
                  <a:pt x="222915" y="3771900"/>
                </a:cubicBezTo>
                <a:cubicBezTo>
                  <a:pt x="230608" y="3797545"/>
                  <a:pt x="233463" y="3825823"/>
                  <a:pt x="248315" y="3848100"/>
                </a:cubicBezTo>
                <a:cubicBezTo>
                  <a:pt x="277079" y="3891245"/>
                  <a:pt x="289039" y="3901947"/>
                  <a:pt x="299115" y="3962400"/>
                </a:cubicBezTo>
                <a:cubicBezTo>
                  <a:pt x="313154" y="4046636"/>
                  <a:pt x="320351" y="4102309"/>
                  <a:pt x="349915" y="4191000"/>
                </a:cubicBezTo>
                <a:cubicBezTo>
                  <a:pt x="354148" y="4203700"/>
                  <a:pt x="357342" y="4216795"/>
                  <a:pt x="362615" y="4229100"/>
                </a:cubicBezTo>
                <a:cubicBezTo>
                  <a:pt x="370073" y="4246501"/>
                  <a:pt x="379548" y="4262967"/>
                  <a:pt x="388015" y="4279900"/>
                </a:cubicBezTo>
                <a:cubicBezTo>
                  <a:pt x="392248" y="4301067"/>
                  <a:pt x="400715" y="4321814"/>
                  <a:pt x="400715" y="4343400"/>
                </a:cubicBezTo>
                <a:cubicBezTo>
                  <a:pt x="400715" y="4372602"/>
                  <a:pt x="398818" y="4474193"/>
                  <a:pt x="375315" y="4521200"/>
                </a:cubicBezTo>
                <a:cubicBezTo>
                  <a:pt x="329493" y="4612843"/>
                  <a:pt x="369045" y="4498774"/>
                  <a:pt x="324515" y="4610100"/>
                </a:cubicBezTo>
                <a:cubicBezTo>
                  <a:pt x="314571" y="4634959"/>
                  <a:pt x="306160" y="4660469"/>
                  <a:pt x="299115" y="4686300"/>
                </a:cubicBezTo>
                <a:cubicBezTo>
                  <a:pt x="291068" y="4715804"/>
                  <a:pt x="285120" y="4770188"/>
                  <a:pt x="273715" y="4800600"/>
                </a:cubicBezTo>
                <a:cubicBezTo>
                  <a:pt x="267068" y="4818327"/>
                  <a:pt x="256782" y="4834467"/>
                  <a:pt x="248315" y="4851400"/>
                </a:cubicBezTo>
                <a:cubicBezTo>
                  <a:pt x="243282" y="4876564"/>
                  <a:pt x="231883" y="4938797"/>
                  <a:pt x="222915" y="4965700"/>
                </a:cubicBezTo>
                <a:cubicBezTo>
                  <a:pt x="216323" y="4985475"/>
                  <a:pt x="190760" y="5040548"/>
                  <a:pt x="184815" y="5067300"/>
                </a:cubicBezTo>
                <a:cubicBezTo>
                  <a:pt x="156031" y="5196827"/>
                  <a:pt x="192600" y="5092289"/>
                  <a:pt x="146715" y="5207000"/>
                </a:cubicBezTo>
                <a:cubicBezTo>
                  <a:pt x="142482" y="5236633"/>
                  <a:pt x="139370" y="5266449"/>
                  <a:pt x="134015" y="5295900"/>
                </a:cubicBezTo>
                <a:cubicBezTo>
                  <a:pt x="125039" y="5345269"/>
                  <a:pt x="95855" y="5423081"/>
                  <a:pt x="83215" y="5461000"/>
                </a:cubicBezTo>
                <a:lnTo>
                  <a:pt x="70515" y="5499100"/>
                </a:lnTo>
                <a:cubicBezTo>
                  <a:pt x="66282" y="5511800"/>
                  <a:pt x="65241" y="5526061"/>
                  <a:pt x="57815" y="5537200"/>
                </a:cubicBezTo>
                <a:lnTo>
                  <a:pt x="32415" y="5575300"/>
                </a:lnTo>
                <a:cubicBezTo>
                  <a:pt x="20293" y="5866225"/>
                  <a:pt x="6435" y="5894802"/>
                  <a:pt x="45115" y="6184900"/>
                </a:cubicBezTo>
                <a:cubicBezTo>
                  <a:pt x="48654" y="6211439"/>
                  <a:pt x="62048" y="6235700"/>
                  <a:pt x="70515" y="6261100"/>
                </a:cubicBezTo>
                <a:lnTo>
                  <a:pt x="83215" y="6299200"/>
                </a:lnTo>
                <a:cubicBezTo>
                  <a:pt x="87448" y="6311900"/>
                  <a:pt x="84776" y="6329874"/>
                  <a:pt x="95915" y="6337300"/>
                </a:cubicBezTo>
                <a:cubicBezTo>
                  <a:pt x="121315" y="6354233"/>
                  <a:pt x="143155" y="6378447"/>
                  <a:pt x="172115" y="6388100"/>
                </a:cubicBezTo>
                <a:cubicBezTo>
                  <a:pt x="224695" y="6405627"/>
                  <a:pt x="199076" y="6393374"/>
                  <a:pt x="248315" y="6426200"/>
                </a:cubicBezTo>
                <a:cubicBezTo>
                  <a:pt x="420296" y="6420270"/>
                  <a:pt x="651484" y="6415282"/>
                  <a:pt x="832515" y="6400800"/>
                </a:cubicBezTo>
                <a:cubicBezTo>
                  <a:pt x="866537" y="6398078"/>
                  <a:pt x="900248" y="6392333"/>
                  <a:pt x="934115" y="6388100"/>
                </a:cubicBezTo>
                <a:cubicBezTo>
                  <a:pt x="989148" y="6392333"/>
                  <a:pt x="1044445" y="6393954"/>
                  <a:pt x="1099215" y="6400800"/>
                </a:cubicBezTo>
                <a:cubicBezTo>
                  <a:pt x="1112499" y="6402460"/>
                  <a:pt x="1124084" y="6411464"/>
                  <a:pt x="1137315" y="6413500"/>
                </a:cubicBezTo>
                <a:cubicBezTo>
                  <a:pt x="1179365" y="6419969"/>
                  <a:pt x="1222144" y="6420577"/>
                  <a:pt x="1264315" y="6426200"/>
                </a:cubicBezTo>
                <a:cubicBezTo>
                  <a:pt x="1285711" y="6429053"/>
                  <a:pt x="1306990" y="6433220"/>
                  <a:pt x="1327815" y="6438900"/>
                </a:cubicBezTo>
                <a:cubicBezTo>
                  <a:pt x="1353646" y="6445945"/>
                  <a:pt x="1404015" y="6464300"/>
                  <a:pt x="1404015" y="6464300"/>
                </a:cubicBezTo>
                <a:cubicBezTo>
                  <a:pt x="1437882" y="6455833"/>
                  <a:pt x="1472250" y="6449166"/>
                  <a:pt x="1505615" y="6438900"/>
                </a:cubicBezTo>
                <a:cubicBezTo>
                  <a:pt x="1527404" y="6432196"/>
                  <a:pt x="1546373" y="6415087"/>
                  <a:pt x="1569115" y="6413500"/>
                </a:cubicBezTo>
                <a:cubicBezTo>
                  <a:pt x="1729647" y="6402300"/>
                  <a:pt x="1890848" y="6405033"/>
                  <a:pt x="2051715" y="6400800"/>
                </a:cubicBezTo>
                <a:cubicBezTo>
                  <a:pt x="2081348" y="6396567"/>
                  <a:pt x="2111262" y="6393971"/>
                  <a:pt x="2140615" y="6388100"/>
                </a:cubicBezTo>
                <a:cubicBezTo>
                  <a:pt x="2153742" y="6385475"/>
                  <a:pt x="2165328" y="6375400"/>
                  <a:pt x="2178715" y="6375400"/>
                </a:cubicBezTo>
                <a:cubicBezTo>
                  <a:pt x="2326942" y="6375400"/>
                  <a:pt x="2475048" y="6383867"/>
                  <a:pt x="2623215" y="6388100"/>
                </a:cubicBezTo>
                <a:cubicBezTo>
                  <a:pt x="2652848" y="6392333"/>
                  <a:pt x="2682947" y="6394069"/>
                  <a:pt x="2712115" y="6400800"/>
                </a:cubicBezTo>
                <a:cubicBezTo>
                  <a:pt x="2738203" y="6406820"/>
                  <a:pt x="2788315" y="6426200"/>
                  <a:pt x="2788315" y="6426200"/>
                </a:cubicBezTo>
                <a:cubicBezTo>
                  <a:pt x="2813715" y="6421967"/>
                  <a:pt x="2840086" y="6421643"/>
                  <a:pt x="2864515" y="6413500"/>
                </a:cubicBezTo>
                <a:cubicBezTo>
                  <a:pt x="2878995" y="6408673"/>
                  <a:pt x="2889363" y="6395673"/>
                  <a:pt x="2902615" y="6388100"/>
                </a:cubicBezTo>
                <a:cubicBezTo>
                  <a:pt x="2986856" y="6339962"/>
                  <a:pt x="2920275" y="6380532"/>
                  <a:pt x="2991515" y="6350000"/>
                </a:cubicBezTo>
                <a:cubicBezTo>
                  <a:pt x="3008916" y="6342542"/>
                  <a:pt x="3024588" y="6331247"/>
                  <a:pt x="3042315" y="6324600"/>
                </a:cubicBezTo>
                <a:cubicBezTo>
                  <a:pt x="3076028" y="6311958"/>
                  <a:pt x="3137961" y="6305471"/>
                  <a:pt x="3169315" y="6299200"/>
                </a:cubicBezTo>
                <a:cubicBezTo>
                  <a:pt x="3186431" y="6295777"/>
                  <a:pt x="3203332" y="6291295"/>
                  <a:pt x="3220115" y="6286500"/>
                </a:cubicBezTo>
                <a:cubicBezTo>
                  <a:pt x="3232987" y="6282822"/>
                  <a:pt x="3245010" y="6276001"/>
                  <a:pt x="3258215" y="6273800"/>
                </a:cubicBezTo>
                <a:cubicBezTo>
                  <a:pt x="3296028" y="6267498"/>
                  <a:pt x="3334415" y="6265333"/>
                  <a:pt x="3372515" y="6261100"/>
                </a:cubicBezTo>
                <a:cubicBezTo>
                  <a:pt x="3385215" y="6252633"/>
                  <a:pt x="3396963" y="6242526"/>
                  <a:pt x="3410615" y="6235700"/>
                </a:cubicBezTo>
                <a:cubicBezTo>
                  <a:pt x="3431005" y="6225505"/>
                  <a:pt x="3454187" y="6221371"/>
                  <a:pt x="3474115" y="6210300"/>
                </a:cubicBezTo>
                <a:cubicBezTo>
                  <a:pt x="3491631" y="6200569"/>
                  <a:pt x="3550382" y="6153951"/>
                  <a:pt x="3563015" y="6134100"/>
                </a:cubicBezTo>
                <a:cubicBezTo>
                  <a:pt x="3583343" y="6102156"/>
                  <a:pt x="3613815" y="6032500"/>
                  <a:pt x="3613815" y="6032500"/>
                </a:cubicBezTo>
                <a:cubicBezTo>
                  <a:pt x="3622282" y="5990167"/>
                  <a:pt x="3642291" y="5948562"/>
                  <a:pt x="3639215" y="5905500"/>
                </a:cubicBezTo>
                <a:cubicBezTo>
                  <a:pt x="3630748" y="5786967"/>
                  <a:pt x="3626938" y="5668009"/>
                  <a:pt x="3613815" y="5549900"/>
                </a:cubicBezTo>
                <a:cubicBezTo>
                  <a:pt x="3605583" y="5475813"/>
                  <a:pt x="3591625" y="5465886"/>
                  <a:pt x="3575715" y="5410200"/>
                </a:cubicBezTo>
                <a:cubicBezTo>
                  <a:pt x="3550412" y="5321639"/>
                  <a:pt x="3575264" y="5395470"/>
                  <a:pt x="3550315" y="5283200"/>
                </a:cubicBezTo>
                <a:cubicBezTo>
                  <a:pt x="3547411" y="5270132"/>
                  <a:pt x="3541848" y="5257800"/>
                  <a:pt x="3537615" y="5245100"/>
                </a:cubicBezTo>
                <a:cubicBezTo>
                  <a:pt x="3533382" y="5126567"/>
                  <a:pt x="3531880" y="5007904"/>
                  <a:pt x="3524915" y="4889500"/>
                </a:cubicBezTo>
                <a:cubicBezTo>
                  <a:pt x="3523403" y="4863794"/>
                  <a:pt x="3512215" y="4839050"/>
                  <a:pt x="3512215" y="4813300"/>
                </a:cubicBezTo>
                <a:cubicBezTo>
                  <a:pt x="3512215" y="4724299"/>
                  <a:pt x="3517818" y="4635317"/>
                  <a:pt x="3524915" y="4546600"/>
                </a:cubicBezTo>
                <a:cubicBezTo>
                  <a:pt x="3526307" y="4529201"/>
                  <a:pt x="3529809" y="4511412"/>
                  <a:pt x="3537615" y="4495800"/>
                </a:cubicBezTo>
                <a:cubicBezTo>
                  <a:pt x="3547081" y="4476868"/>
                  <a:pt x="3564497" y="4462949"/>
                  <a:pt x="3575715" y="4445000"/>
                </a:cubicBezTo>
                <a:cubicBezTo>
                  <a:pt x="3585749" y="4428946"/>
                  <a:pt x="3593426" y="4411500"/>
                  <a:pt x="3601115" y="4394200"/>
                </a:cubicBezTo>
                <a:cubicBezTo>
                  <a:pt x="3610374" y="4373368"/>
                  <a:pt x="3614433" y="4350032"/>
                  <a:pt x="3626515" y="4330700"/>
                </a:cubicBezTo>
                <a:cubicBezTo>
                  <a:pt x="3651798" y="4290246"/>
                  <a:pt x="3676172" y="4289002"/>
                  <a:pt x="3715415" y="4267200"/>
                </a:cubicBezTo>
                <a:cubicBezTo>
                  <a:pt x="3736993" y="4255212"/>
                  <a:pt x="3759168" y="4243911"/>
                  <a:pt x="3778915" y="4229100"/>
                </a:cubicBezTo>
                <a:cubicBezTo>
                  <a:pt x="3793283" y="4218324"/>
                  <a:pt x="3802400" y="4201439"/>
                  <a:pt x="3817015" y="4191000"/>
                </a:cubicBezTo>
                <a:cubicBezTo>
                  <a:pt x="3832421" y="4179996"/>
                  <a:pt x="3851761" y="4175634"/>
                  <a:pt x="3867815" y="4165600"/>
                </a:cubicBezTo>
                <a:cubicBezTo>
                  <a:pt x="3955686" y="4110681"/>
                  <a:pt x="3881862" y="4139751"/>
                  <a:pt x="3956715" y="4114800"/>
                </a:cubicBezTo>
                <a:cubicBezTo>
                  <a:pt x="4008486" y="4075972"/>
                  <a:pt x="4001262" y="4076657"/>
                  <a:pt x="4058315" y="4051300"/>
                </a:cubicBezTo>
                <a:cubicBezTo>
                  <a:pt x="4079147" y="4042041"/>
                  <a:pt x="4102638" y="4038228"/>
                  <a:pt x="4121815" y="4025900"/>
                </a:cubicBezTo>
                <a:cubicBezTo>
                  <a:pt x="4228214" y="3957501"/>
                  <a:pt x="4228505" y="3946132"/>
                  <a:pt x="4299615" y="3860800"/>
                </a:cubicBezTo>
                <a:cubicBezTo>
                  <a:pt x="4308082" y="3835400"/>
                  <a:pt x="4310470" y="3807079"/>
                  <a:pt x="4325015" y="3784600"/>
                </a:cubicBezTo>
                <a:cubicBezTo>
                  <a:pt x="4397849" y="3672039"/>
                  <a:pt x="4649775" y="3427410"/>
                  <a:pt x="4706015" y="3378200"/>
                </a:cubicBezTo>
                <a:lnTo>
                  <a:pt x="4909215" y="3200400"/>
                </a:lnTo>
                <a:cubicBezTo>
                  <a:pt x="4938667" y="3174790"/>
                  <a:pt x="4998115" y="3124200"/>
                  <a:pt x="4998115" y="3124200"/>
                </a:cubicBezTo>
                <a:cubicBezTo>
                  <a:pt x="5010815" y="3098800"/>
                  <a:pt x="5028898" y="3075439"/>
                  <a:pt x="5036215" y="3048000"/>
                </a:cubicBezTo>
                <a:cubicBezTo>
                  <a:pt x="5049707" y="2997407"/>
                  <a:pt x="5028007" y="2934190"/>
                  <a:pt x="5074315" y="2895600"/>
                </a:cubicBezTo>
                <a:cubicBezTo>
                  <a:pt x="5088859" y="2883480"/>
                  <a:pt x="5109363" y="2880702"/>
                  <a:pt x="5125115" y="2870200"/>
                </a:cubicBezTo>
                <a:cubicBezTo>
                  <a:pt x="5160338" y="2846718"/>
                  <a:pt x="5191831" y="2817983"/>
                  <a:pt x="5226715" y="2794000"/>
                </a:cubicBezTo>
                <a:cubicBezTo>
                  <a:pt x="5259625" y="2771374"/>
                  <a:pt x="5296790" y="2755019"/>
                  <a:pt x="5328315" y="2730500"/>
                </a:cubicBezTo>
                <a:cubicBezTo>
                  <a:pt x="5411318" y="2665942"/>
                  <a:pt x="5515514" y="2617469"/>
                  <a:pt x="5569615" y="2527300"/>
                </a:cubicBezTo>
                <a:cubicBezTo>
                  <a:pt x="5616956" y="2448399"/>
                  <a:pt x="5590261" y="2481254"/>
                  <a:pt x="5645815" y="2425700"/>
                </a:cubicBezTo>
                <a:cubicBezTo>
                  <a:pt x="5650048" y="2408767"/>
                  <a:pt x="5653720" y="2391683"/>
                  <a:pt x="5658515" y="2374900"/>
                </a:cubicBezTo>
                <a:cubicBezTo>
                  <a:pt x="5662193" y="2362028"/>
                  <a:pt x="5659863" y="2343895"/>
                  <a:pt x="5671215" y="2336800"/>
                </a:cubicBezTo>
                <a:cubicBezTo>
                  <a:pt x="5697350" y="2320466"/>
                  <a:pt x="5731350" y="2322463"/>
                  <a:pt x="5760115" y="2311400"/>
                </a:cubicBezTo>
                <a:cubicBezTo>
                  <a:pt x="5786620" y="2301206"/>
                  <a:pt x="5810101" y="2284222"/>
                  <a:pt x="5836315" y="2273300"/>
                </a:cubicBezTo>
                <a:cubicBezTo>
                  <a:pt x="5861029" y="2263002"/>
                  <a:pt x="5887115" y="2256367"/>
                  <a:pt x="5912515" y="2247900"/>
                </a:cubicBezTo>
                <a:cubicBezTo>
                  <a:pt x="5929448" y="2230967"/>
                  <a:pt x="5945417" y="2213010"/>
                  <a:pt x="5963315" y="2197100"/>
                </a:cubicBezTo>
                <a:cubicBezTo>
                  <a:pt x="5983575" y="2179091"/>
                  <a:pt x="6007648" y="2165467"/>
                  <a:pt x="6026815" y="2146300"/>
                </a:cubicBezTo>
                <a:cubicBezTo>
                  <a:pt x="6086766" y="2086349"/>
                  <a:pt x="6023598" y="2132075"/>
                  <a:pt x="6064915" y="2070100"/>
                </a:cubicBezTo>
                <a:cubicBezTo>
                  <a:pt x="6074878" y="2055156"/>
                  <a:pt x="6090315" y="2044700"/>
                  <a:pt x="6103015" y="2032000"/>
                </a:cubicBezTo>
                <a:cubicBezTo>
                  <a:pt x="6107248" y="2002367"/>
                  <a:pt x="6097754" y="1967047"/>
                  <a:pt x="6115715" y="1943100"/>
                </a:cubicBezTo>
                <a:cubicBezTo>
                  <a:pt x="6128667" y="1925831"/>
                  <a:pt x="6159321" y="1938777"/>
                  <a:pt x="6179215" y="1930400"/>
                </a:cubicBezTo>
                <a:cubicBezTo>
                  <a:pt x="6274265" y="1890379"/>
                  <a:pt x="6366474" y="1844201"/>
                  <a:pt x="6445915" y="1778000"/>
                </a:cubicBezTo>
                <a:cubicBezTo>
                  <a:pt x="6479730" y="1749821"/>
                  <a:pt x="6548864" y="1672659"/>
                  <a:pt x="6572915" y="1638300"/>
                </a:cubicBezTo>
                <a:cubicBezTo>
                  <a:pt x="6583772" y="1622790"/>
                  <a:pt x="6589121" y="1604050"/>
                  <a:pt x="6598315" y="1587500"/>
                </a:cubicBezTo>
                <a:cubicBezTo>
                  <a:pt x="6610303" y="1565922"/>
                  <a:pt x="6625376" y="1546078"/>
                  <a:pt x="6636415" y="1524000"/>
                </a:cubicBezTo>
                <a:cubicBezTo>
                  <a:pt x="6642402" y="1512026"/>
                  <a:pt x="6640752" y="1496353"/>
                  <a:pt x="6649115" y="1485900"/>
                </a:cubicBezTo>
                <a:cubicBezTo>
                  <a:pt x="6658650" y="1473981"/>
                  <a:pt x="6674515" y="1468967"/>
                  <a:pt x="6687215" y="1460500"/>
                </a:cubicBezTo>
                <a:cubicBezTo>
                  <a:pt x="6695682" y="1447800"/>
                  <a:pt x="6701026" y="1432333"/>
                  <a:pt x="6712615" y="1422400"/>
                </a:cubicBezTo>
                <a:cubicBezTo>
                  <a:pt x="6784615" y="1360686"/>
                  <a:pt x="6770336" y="1412711"/>
                  <a:pt x="6826915" y="1333500"/>
                </a:cubicBezTo>
                <a:cubicBezTo>
                  <a:pt x="6855610" y="1293327"/>
                  <a:pt x="6875730" y="1247577"/>
                  <a:pt x="6903115" y="1206500"/>
                </a:cubicBezTo>
                <a:cubicBezTo>
                  <a:pt x="6928515" y="1168400"/>
                  <a:pt x="6962309" y="1134715"/>
                  <a:pt x="6979315" y="1092200"/>
                </a:cubicBezTo>
                <a:cubicBezTo>
                  <a:pt x="6987782" y="1071033"/>
                  <a:pt x="6996710" y="1050046"/>
                  <a:pt x="7004715" y="1028700"/>
                </a:cubicBezTo>
                <a:cubicBezTo>
                  <a:pt x="7009415" y="1016165"/>
                  <a:pt x="7012715" y="1003135"/>
                  <a:pt x="7017415" y="990600"/>
                </a:cubicBezTo>
                <a:cubicBezTo>
                  <a:pt x="7025420" y="969254"/>
                  <a:pt x="7034348" y="948267"/>
                  <a:pt x="7042815" y="927100"/>
                </a:cubicBezTo>
                <a:cubicBezTo>
                  <a:pt x="7038582" y="867833"/>
                  <a:pt x="7044526" y="806944"/>
                  <a:pt x="7030115" y="749300"/>
                </a:cubicBezTo>
                <a:cubicBezTo>
                  <a:pt x="7016359" y="694274"/>
                  <a:pt x="6973245" y="673436"/>
                  <a:pt x="6941215" y="635000"/>
                </a:cubicBezTo>
                <a:cubicBezTo>
                  <a:pt x="6904436" y="590865"/>
                  <a:pt x="6919593" y="591755"/>
                  <a:pt x="6890415" y="533400"/>
                </a:cubicBezTo>
                <a:cubicBezTo>
                  <a:pt x="6883589" y="519748"/>
                  <a:pt x="6876741" y="505071"/>
                  <a:pt x="6865015" y="495300"/>
                </a:cubicBezTo>
                <a:cubicBezTo>
                  <a:pt x="6850471" y="483180"/>
                  <a:pt x="6831148" y="478367"/>
                  <a:pt x="6814215" y="469900"/>
                </a:cubicBezTo>
                <a:cubicBezTo>
                  <a:pt x="6805748" y="457200"/>
                  <a:pt x="6798586" y="443526"/>
                  <a:pt x="6788815" y="431800"/>
                </a:cubicBezTo>
                <a:cubicBezTo>
                  <a:pt x="6707327" y="334014"/>
                  <a:pt x="6788378" y="450195"/>
                  <a:pt x="6725315" y="355600"/>
                </a:cubicBezTo>
                <a:cubicBezTo>
                  <a:pt x="6714146" y="310923"/>
                  <a:pt x="6717721" y="301019"/>
                  <a:pt x="6687215" y="266700"/>
                </a:cubicBezTo>
                <a:cubicBezTo>
                  <a:pt x="6558873" y="122316"/>
                  <a:pt x="6601398" y="190082"/>
                  <a:pt x="6318915" y="177800"/>
                </a:cubicBezTo>
                <a:cubicBezTo>
                  <a:pt x="6307582" y="176383"/>
                  <a:pt x="6101029" y="153370"/>
                  <a:pt x="6039515" y="139700"/>
                </a:cubicBezTo>
                <a:cubicBezTo>
                  <a:pt x="6019730" y="135303"/>
                  <a:pt x="5945825" y="105555"/>
                  <a:pt x="5937915" y="101600"/>
                </a:cubicBezTo>
                <a:cubicBezTo>
                  <a:pt x="5924263" y="94774"/>
                  <a:pt x="5913844" y="82213"/>
                  <a:pt x="5899815" y="76200"/>
                </a:cubicBezTo>
                <a:cubicBezTo>
                  <a:pt x="5883772" y="69324"/>
                  <a:pt x="5865798" y="68295"/>
                  <a:pt x="5849015" y="63500"/>
                </a:cubicBezTo>
                <a:cubicBezTo>
                  <a:pt x="5836143" y="59822"/>
                  <a:pt x="5823787" y="54478"/>
                  <a:pt x="5810915" y="50800"/>
                </a:cubicBezTo>
                <a:cubicBezTo>
                  <a:pt x="5699287" y="18906"/>
                  <a:pt x="5813366" y="55850"/>
                  <a:pt x="5722015" y="25400"/>
                </a:cubicBezTo>
                <a:cubicBezTo>
                  <a:pt x="5633115" y="33867"/>
                  <a:pt x="5543653" y="37713"/>
                  <a:pt x="5455315" y="50800"/>
                </a:cubicBezTo>
                <a:cubicBezTo>
                  <a:pt x="5375180" y="62672"/>
                  <a:pt x="5393145" y="78025"/>
                  <a:pt x="5328315" y="101600"/>
                </a:cubicBezTo>
                <a:cubicBezTo>
                  <a:pt x="5299351" y="112132"/>
                  <a:pt x="5268934" y="118144"/>
                  <a:pt x="5239415" y="127000"/>
                </a:cubicBezTo>
                <a:cubicBezTo>
                  <a:pt x="5226593" y="130847"/>
                  <a:pt x="5214610" y="138136"/>
                  <a:pt x="5201315" y="139700"/>
                </a:cubicBezTo>
                <a:cubicBezTo>
                  <a:pt x="5142304" y="146642"/>
                  <a:pt x="5082782" y="148167"/>
                  <a:pt x="5023515" y="152400"/>
                </a:cubicBezTo>
                <a:cubicBezTo>
                  <a:pt x="4747628" y="231225"/>
                  <a:pt x="4909789" y="194339"/>
                  <a:pt x="4325015" y="165100"/>
                </a:cubicBezTo>
                <a:cubicBezTo>
                  <a:pt x="3990851" y="148392"/>
                  <a:pt x="4265288" y="153155"/>
                  <a:pt x="4134515" y="127000"/>
                </a:cubicBezTo>
                <a:cubicBezTo>
                  <a:pt x="4084014" y="116900"/>
                  <a:pt x="3982115" y="101600"/>
                  <a:pt x="3982115" y="101600"/>
                </a:cubicBezTo>
                <a:cubicBezTo>
                  <a:pt x="3893215" y="105833"/>
                  <a:pt x="3804108" y="106909"/>
                  <a:pt x="3715415" y="114300"/>
                </a:cubicBezTo>
                <a:cubicBezTo>
                  <a:pt x="3605150" y="123489"/>
                  <a:pt x="3773784" y="146294"/>
                  <a:pt x="3613815" y="114300"/>
                </a:cubicBezTo>
                <a:cubicBezTo>
                  <a:pt x="3561261" y="88023"/>
                  <a:pt x="3549589" y="79193"/>
                  <a:pt x="3486815" y="63500"/>
                </a:cubicBezTo>
                <a:cubicBezTo>
                  <a:pt x="3452948" y="55033"/>
                  <a:pt x="3416439" y="53712"/>
                  <a:pt x="3385215" y="38100"/>
                </a:cubicBezTo>
                <a:cubicBezTo>
                  <a:pt x="3368282" y="29633"/>
                  <a:pt x="3352927" y="16667"/>
                  <a:pt x="3334415" y="12700"/>
                </a:cubicBezTo>
                <a:cubicBezTo>
                  <a:pt x="3292815" y="3786"/>
                  <a:pt x="3249748" y="4233"/>
                  <a:pt x="3207415" y="0"/>
                </a:cubicBezTo>
                <a:cubicBezTo>
                  <a:pt x="3084648" y="4233"/>
                  <a:pt x="2961593" y="3279"/>
                  <a:pt x="2839115" y="12700"/>
                </a:cubicBezTo>
                <a:cubicBezTo>
                  <a:pt x="2816189" y="14464"/>
                  <a:pt x="2677562" y="48113"/>
                  <a:pt x="2635915" y="50800"/>
                </a:cubicBezTo>
                <a:cubicBezTo>
                  <a:pt x="2530217" y="57619"/>
                  <a:pt x="2424248" y="59267"/>
                  <a:pt x="2318415" y="63500"/>
                </a:cubicBezTo>
                <a:cubicBezTo>
                  <a:pt x="2297248" y="67733"/>
                  <a:pt x="2276334" y="73523"/>
                  <a:pt x="2254915" y="76200"/>
                </a:cubicBezTo>
                <a:cubicBezTo>
                  <a:pt x="2189243" y="84409"/>
                  <a:pt x="2082768" y="88634"/>
                  <a:pt x="2013615" y="101600"/>
                </a:cubicBezTo>
                <a:cubicBezTo>
                  <a:pt x="1979304" y="108033"/>
                  <a:pt x="1912015" y="127000"/>
                  <a:pt x="1912015" y="127000"/>
                </a:cubicBezTo>
                <a:cubicBezTo>
                  <a:pt x="1840048" y="122767"/>
                  <a:pt x="1767601" y="123624"/>
                  <a:pt x="1696115" y="114300"/>
                </a:cubicBezTo>
                <a:cubicBezTo>
                  <a:pt x="1669560" y="110836"/>
                  <a:pt x="1614142" y="84282"/>
                  <a:pt x="1581815" y="76200"/>
                </a:cubicBezTo>
                <a:cubicBezTo>
                  <a:pt x="1510074" y="58265"/>
                  <a:pt x="1548131" y="66923"/>
                  <a:pt x="1467515" y="50800"/>
                </a:cubicBezTo>
                <a:lnTo>
                  <a:pt x="1099215" y="63500"/>
                </a:lnTo>
                <a:cubicBezTo>
                  <a:pt x="1060934" y="65515"/>
                  <a:pt x="1023210" y="74459"/>
                  <a:pt x="984915" y="76200"/>
                </a:cubicBezTo>
                <a:cubicBezTo>
                  <a:pt x="836841" y="82931"/>
                  <a:pt x="688582" y="84667"/>
                  <a:pt x="540415" y="88900"/>
                </a:cubicBezTo>
                <a:cubicBezTo>
                  <a:pt x="458521" y="116198"/>
                  <a:pt x="536888" y="93032"/>
                  <a:pt x="388015" y="114300"/>
                </a:cubicBezTo>
                <a:cubicBezTo>
                  <a:pt x="366646" y="117353"/>
                  <a:pt x="345807" y="123451"/>
                  <a:pt x="324515" y="127000"/>
                </a:cubicBezTo>
                <a:cubicBezTo>
                  <a:pt x="294988" y="131921"/>
                  <a:pt x="265248" y="135467"/>
                  <a:pt x="235615" y="139700"/>
                </a:cubicBezTo>
                <a:cubicBezTo>
                  <a:pt x="165814" y="186234"/>
                  <a:pt x="121315" y="154517"/>
                  <a:pt x="95915" y="177800"/>
                </a:cubicBezTo>
                <a:close/>
              </a:path>
            </a:pathLst>
          </a:custGeom>
          <a:solidFill>
            <a:srgbClr val="FFFF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p:nvPr/>
        </p:nvSpPr>
        <p:spPr>
          <a:xfrm>
            <a:off x="911225" y="822325"/>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6" name="Rectangle 5"/>
          <p:cNvSpPr/>
          <p:nvPr/>
        </p:nvSpPr>
        <p:spPr>
          <a:xfrm>
            <a:off x="2938463" y="3197225"/>
            <a:ext cx="650875" cy="403225"/>
          </a:xfrm>
          <a:prstGeom prst="rect">
            <a:avLst/>
          </a:prstGeom>
          <a:solidFill>
            <a:schemeClr val="bg1"/>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CB</a:t>
            </a:r>
          </a:p>
        </p:txBody>
      </p:sp>
      <p:sp>
        <p:nvSpPr>
          <p:cNvPr id="7" name="Rectangle 6"/>
          <p:cNvSpPr/>
          <p:nvPr/>
        </p:nvSpPr>
        <p:spPr>
          <a:xfrm>
            <a:off x="4298950" y="3197225"/>
            <a:ext cx="635000" cy="403225"/>
          </a:xfrm>
          <a:prstGeom prst="rect">
            <a:avLst/>
          </a:prstGeom>
          <a:solidFill>
            <a:schemeClr val="bg1"/>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CB</a:t>
            </a:r>
          </a:p>
        </p:txBody>
      </p:sp>
      <p:sp>
        <p:nvSpPr>
          <p:cNvPr id="35846" name="TextBox 7"/>
          <p:cNvSpPr txBox="1">
            <a:spLocks noChangeArrowheads="1"/>
          </p:cNvSpPr>
          <p:nvPr/>
        </p:nvSpPr>
        <p:spPr bwMode="auto">
          <a:xfrm>
            <a:off x="5410200" y="4894263"/>
            <a:ext cx="2195513" cy="1201737"/>
          </a:xfrm>
          <a:prstGeom prst="rect">
            <a:avLst/>
          </a:prstGeom>
          <a:noFill/>
          <a:ln w="9525">
            <a:noFill/>
            <a:miter lim="800000"/>
            <a:headEnd/>
            <a:tailEnd/>
          </a:ln>
        </p:spPr>
        <p:txBody>
          <a:bodyPr>
            <a:spAutoFit/>
          </a:bodyPr>
          <a:lstStyle/>
          <a:p>
            <a:pPr indent="-457200"/>
            <a:r>
              <a:rPr lang="en-US" dirty="0">
                <a:latin typeface="Calibri" charset="0"/>
              </a:rPr>
              <a:t>A = Access Bridge</a:t>
            </a:r>
          </a:p>
          <a:p>
            <a:pPr indent="-457200"/>
            <a:r>
              <a:rPr lang="en-US" dirty="0">
                <a:latin typeface="Calibri" charset="0"/>
              </a:rPr>
              <a:t>GB = aGreggation </a:t>
            </a:r>
          </a:p>
          <a:p>
            <a:pPr indent="-457200"/>
            <a:r>
              <a:rPr lang="en-US" dirty="0">
                <a:latin typeface="Calibri" charset="0"/>
              </a:rPr>
              <a:t>          Bridge</a:t>
            </a:r>
          </a:p>
          <a:p>
            <a:pPr indent="-457200"/>
            <a:r>
              <a:rPr lang="en-US" dirty="0">
                <a:latin typeface="Calibri" charset="0"/>
              </a:rPr>
              <a:t>CB = Core Bridge</a:t>
            </a:r>
          </a:p>
        </p:txBody>
      </p:sp>
      <p:sp>
        <p:nvSpPr>
          <p:cNvPr id="11" name="Rectangle 10"/>
          <p:cNvSpPr/>
          <p:nvPr/>
        </p:nvSpPr>
        <p:spPr>
          <a:xfrm>
            <a:off x="1920875" y="2057400"/>
            <a:ext cx="493713"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12" name="Rectangle 11"/>
          <p:cNvSpPr/>
          <p:nvPr/>
        </p:nvSpPr>
        <p:spPr>
          <a:xfrm>
            <a:off x="2828925" y="2057400"/>
            <a:ext cx="492125"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13" name="Rectangle 12"/>
          <p:cNvSpPr/>
          <p:nvPr/>
        </p:nvSpPr>
        <p:spPr>
          <a:xfrm>
            <a:off x="4545013" y="2057400"/>
            <a:ext cx="493712"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14" name="Rectangle 13"/>
          <p:cNvSpPr/>
          <p:nvPr/>
        </p:nvSpPr>
        <p:spPr>
          <a:xfrm>
            <a:off x="5473700" y="2057400"/>
            <a:ext cx="492125"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15" name="Rectangle 14"/>
          <p:cNvSpPr/>
          <p:nvPr/>
        </p:nvSpPr>
        <p:spPr>
          <a:xfrm>
            <a:off x="1435100" y="822325"/>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6" name="Rectangle 15"/>
          <p:cNvSpPr/>
          <p:nvPr/>
        </p:nvSpPr>
        <p:spPr>
          <a:xfrm>
            <a:off x="1954213" y="822325"/>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7" name="Rectangle 16"/>
          <p:cNvSpPr/>
          <p:nvPr/>
        </p:nvSpPr>
        <p:spPr>
          <a:xfrm>
            <a:off x="2478088" y="822325"/>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9" name="Rectangle 18"/>
          <p:cNvSpPr/>
          <p:nvPr/>
        </p:nvSpPr>
        <p:spPr>
          <a:xfrm>
            <a:off x="2976563" y="822325"/>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0" name="Rectangle 19"/>
          <p:cNvSpPr/>
          <p:nvPr/>
        </p:nvSpPr>
        <p:spPr>
          <a:xfrm>
            <a:off x="4567238" y="815975"/>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1" name="Rectangle 20"/>
          <p:cNvSpPr/>
          <p:nvPr/>
        </p:nvSpPr>
        <p:spPr>
          <a:xfrm>
            <a:off x="5068888" y="822325"/>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2" name="Rectangle 21"/>
          <p:cNvSpPr/>
          <p:nvPr/>
        </p:nvSpPr>
        <p:spPr>
          <a:xfrm>
            <a:off x="5588000" y="822325"/>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3" name="Rectangle 22"/>
          <p:cNvSpPr/>
          <p:nvPr/>
        </p:nvSpPr>
        <p:spPr>
          <a:xfrm>
            <a:off x="6111875" y="822325"/>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4" name="Rectangle 23"/>
          <p:cNvSpPr/>
          <p:nvPr/>
        </p:nvSpPr>
        <p:spPr>
          <a:xfrm>
            <a:off x="6635750" y="822325"/>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cxnSp>
        <p:nvCxnSpPr>
          <p:cNvPr id="59" name="Straight Connector 58"/>
          <p:cNvCxnSpPr>
            <a:stCxn id="5" idx="2"/>
          </p:cNvCxnSpPr>
          <p:nvPr/>
        </p:nvCxnSpPr>
        <p:spPr>
          <a:xfrm rot="16200000" flipH="1">
            <a:off x="1091407" y="1227931"/>
            <a:ext cx="831850" cy="827087"/>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6200000" flipH="1">
            <a:off x="1399382" y="1413668"/>
            <a:ext cx="831850" cy="455613"/>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endCxn id="11" idx="0"/>
          </p:cNvCxnSpPr>
          <p:nvPr/>
        </p:nvCxnSpPr>
        <p:spPr>
          <a:xfrm rot="16200000" flipH="1">
            <a:off x="1731963" y="1622425"/>
            <a:ext cx="831850" cy="38100"/>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11" idx="0"/>
          </p:cNvCxnSpPr>
          <p:nvPr/>
        </p:nvCxnSpPr>
        <p:spPr>
          <a:xfrm rot="5400000">
            <a:off x="1997869" y="1396206"/>
            <a:ext cx="831850" cy="490538"/>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0800000" flipV="1">
            <a:off x="2284413" y="1225550"/>
            <a:ext cx="874712" cy="831850"/>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19" idx="2"/>
          </p:cNvCxnSpPr>
          <p:nvPr/>
        </p:nvCxnSpPr>
        <p:spPr>
          <a:xfrm rot="16200000" flipH="1">
            <a:off x="2754313" y="1630362"/>
            <a:ext cx="831850" cy="22225"/>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12" idx="0"/>
          </p:cNvCxnSpPr>
          <p:nvPr/>
        </p:nvCxnSpPr>
        <p:spPr>
          <a:xfrm rot="16200000" flipH="1">
            <a:off x="2451101" y="1433512"/>
            <a:ext cx="831850" cy="415925"/>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16" idx="2"/>
            <a:endCxn id="12" idx="0"/>
          </p:cNvCxnSpPr>
          <p:nvPr/>
        </p:nvCxnSpPr>
        <p:spPr>
          <a:xfrm rot="16200000" flipH="1">
            <a:off x="2189957" y="1172368"/>
            <a:ext cx="831850" cy="938213"/>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15" idx="2"/>
          </p:cNvCxnSpPr>
          <p:nvPr/>
        </p:nvCxnSpPr>
        <p:spPr>
          <a:xfrm rot="16200000" flipH="1">
            <a:off x="1881982" y="962818"/>
            <a:ext cx="831850" cy="1357313"/>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5" idx="2"/>
          </p:cNvCxnSpPr>
          <p:nvPr/>
        </p:nvCxnSpPr>
        <p:spPr>
          <a:xfrm rot="16200000" flipH="1">
            <a:off x="1553369" y="765969"/>
            <a:ext cx="831850" cy="1751012"/>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24" idx="2"/>
          </p:cNvCxnSpPr>
          <p:nvPr/>
        </p:nvCxnSpPr>
        <p:spPr>
          <a:xfrm rot="5400000">
            <a:off x="5976144" y="1215231"/>
            <a:ext cx="831850" cy="8524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23" idx="2"/>
          </p:cNvCxnSpPr>
          <p:nvPr/>
        </p:nvCxnSpPr>
        <p:spPr>
          <a:xfrm rot="5400000">
            <a:off x="5187157" y="950118"/>
            <a:ext cx="831850" cy="1382713"/>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a:stCxn id="24" idx="2"/>
          </p:cNvCxnSpPr>
          <p:nvPr/>
        </p:nvCxnSpPr>
        <p:spPr>
          <a:xfrm rot="5400000">
            <a:off x="5511801" y="750887"/>
            <a:ext cx="831850" cy="1781175"/>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a:stCxn id="20" idx="2"/>
          </p:cNvCxnSpPr>
          <p:nvPr/>
        </p:nvCxnSpPr>
        <p:spPr>
          <a:xfrm rot="5400000">
            <a:off x="4273551" y="1579562"/>
            <a:ext cx="838200" cy="117475"/>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a:stCxn id="21" idx="2"/>
            <a:endCxn id="13" idx="0"/>
          </p:cNvCxnSpPr>
          <p:nvPr/>
        </p:nvCxnSpPr>
        <p:spPr>
          <a:xfrm rot="5400000">
            <a:off x="4606926" y="1411287"/>
            <a:ext cx="831850" cy="460375"/>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a:stCxn id="22" idx="2"/>
            <a:endCxn id="13" idx="0"/>
          </p:cNvCxnSpPr>
          <p:nvPr/>
        </p:nvCxnSpPr>
        <p:spPr>
          <a:xfrm rot="5400000">
            <a:off x="4864894" y="1151731"/>
            <a:ext cx="831850" cy="979488"/>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20" idx="2"/>
          </p:cNvCxnSpPr>
          <p:nvPr/>
        </p:nvCxnSpPr>
        <p:spPr>
          <a:xfrm rot="16200000" flipH="1">
            <a:off x="4750594" y="1219994"/>
            <a:ext cx="838200" cy="836612"/>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21" idx="2"/>
            <a:endCxn id="14" idx="0"/>
          </p:cNvCxnSpPr>
          <p:nvPr/>
        </p:nvCxnSpPr>
        <p:spPr>
          <a:xfrm rot="16200000" flipH="1">
            <a:off x="5069682" y="1407318"/>
            <a:ext cx="831850" cy="468313"/>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22" idx="2"/>
            <a:endCxn id="14" idx="0"/>
          </p:cNvCxnSpPr>
          <p:nvPr/>
        </p:nvCxnSpPr>
        <p:spPr>
          <a:xfrm rot="5400000">
            <a:off x="5329238" y="1616075"/>
            <a:ext cx="831850" cy="50800"/>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23" idx="2"/>
          </p:cNvCxnSpPr>
          <p:nvPr/>
        </p:nvCxnSpPr>
        <p:spPr>
          <a:xfrm rot="5400000">
            <a:off x="5655469" y="1418431"/>
            <a:ext cx="831850" cy="4460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1" name="Rectangle 200"/>
          <p:cNvSpPr/>
          <p:nvPr/>
        </p:nvSpPr>
        <p:spPr>
          <a:xfrm>
            <a:off x="1898650" y="4337050"/>
            <a:ext cx="492125"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202" name="Rectangle 201"/>
          <p:cNvSpPr/>
          <p:nvPr/>
        </p:nvSpPr>
        <p:spPr>
          <a:xfrm>
            <a:off x="2825750" y="4337050"/>
            <a:ext cx="493713"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cxnSp>
        <p:nvCxnSpPr>
          <p:cNvPr id="213" name="Straight Connector 212"/>
          <p:cNvCxnSpPr/>
          <p:nvPr/>
        </p:nvCxnSpPr>
        <p:spPr>
          <a:xfrm>
            <a:off x="2043113" y="2460625"/>
            <a:ext cx="1052512" cy="736600"/>
          </a:xfrm>
          <a:prstGeom prst="line">
            <a:avLst/>
          </a:prstGeom>
          <a:ln w="1905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a:stCxn id="11" idx="3"/>
            <a:endCxn id="12" idx="1"/>
          </p:cNvCxnSpPr>
          <p:nvPr/>
        </p:nvCxnSpPr>
        <p:spPr>
          <a:xfrm>
            <a:off x="2414588" y="2259013"/>
            <a:ext cx="414337" cy="1587"/>
          </a:xfrm>
          <a:prstGeom prst="line">
            <a:avLst/>
          </a:prstGeom>
          <a:ln w="1905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a:endCxn id="14" idx="1"/>
          </p:cNvCxnSpPr>
          <p:nvPr/>
        </p:nvCxnSpPr>
        <p:spPr>
          <a:xfrm flipV="1">
            <a:off x="5037138" y="2259013"/>
            <a:ext cx="436562" cy="1587"/>
          </a:xfrm>
          <a:prstGeom prst="line">
            <a:avLst/>
          </a:prstGeom>
          <a:ln w="1905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a:off x="3162300" y="2460625"/>
            <a:ext cx="1250950" cy="736600"/>
          </a:xfrm>
          <a:prstGeom prst="line">
            <a:avLst/>
          </a:prstGeom>
          <a:ln w="1905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rot="10800000" flipV="1">
            <a:off x="4791075" y="2460625"/>
            <a:ext cx="1057275" cy="736600"/>
          </a:xfrm>
          <a:prstGeom prst="line">
            <a:avLst/>
          </a:prstGeom>
          <a:ln w="1905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rot="10800000" flipV="1">
            <a:off x="3479800" y="2460625"/>
            <a:ext cx="1154113" cy="736600"/>
          </a:xfrm>
          <a:prstGeom prst="line">
            <a:avLst/>
          </a:prstGeom>
          <a:ln w="1905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rot="16200000" flipH="1">
            <a:off x="2745582" y="2691606"/>
            <a:ext cx="736600" cy="274637"/>
          </a:xfrm>
          <a:prstGeom prst="line">
            <a:avLst/>
          </a:prstGeom>
          <a:ln w="381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rot="5400000">
            <a:off x="4446588" y="2732087"/>
            <a:ext cx="736600" cy="193675"/>
          </a:xfrm>
          <a:prstGeom prst="line">
            <a:avLst/>
          </a:prstGeom>
          <a:ln w="1905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2309813" y="2460625"/>
            <a:ext cx="1989137" cy="736600"/>
          </a:xfrm>
          <a:prstGeom prst="line">
            <a:avLst/>
          </a:prstGeom>
          <a:ln w="19050" cap="flat" cmpd="sng" algn="ctr">
            <a:solidFill>
              <a:srgbClr val="00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rot="10800000" flipV="1">
            <a:off x="3589338" y="2460625"/>
            <a:ext cx="1998662" cy="736600"/>
          </a:xfrm>
          <a:prstGeom prst="line">
            <a:avLst/>
          </a:prstGeom>
          <a:ln w="381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a:endCxn id="7" idx="1"/>
          </p:cNvCxnSpPr>
          <p:nvPr/>
        </p:nvCxnSpPr>
        <p:spPr>
          <a:xfrm>
            <a:off x="3589338" y="3397250"/>
            <a:ext cx="709612"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rot="10800000" flipV="1">
            <a:off x="1955800" y="3600450"/>
            <a:ext cx="1154113" cy="736600"/>
          </a:xfrm>
          <a:prstGeom prst="line">
            <a:avLst/>
          </a:prstGeom>
          <a:ln w="381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rot="10800000" flipV="1">
            <a:off x="3144838" y="3600450"/>
            <a:ext cx="1268412" cy="736600"/>
          </a:xfrm>
          <a:prstGeom prst="line">
            <a:avLst/>
          </a:prstGeom>
          <a:ln w="1905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rot="5400000">
            <a:off x="2745582" y="3831431"/>
            <a:ext cx="736600" cy="274637"/>
          </a:xfrm>
          <a:prstGeom prst="line">
            <a:avLst/>
          </a:prstGeom>
          <a:ln w="1905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rot="10800000" flipV="1">
            <a:off x="2309813" y="3600450"/>
            <a:ext cx="1989137" cy="736600"/>
          </a:xfrm>
          <a:prstGeom prst="line">
            <a:avLst/>
          </a:prstGeom>
          <a:ln w="1905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a:stCxn id="201" idx="3"/>
            <a:endCxn id="202" idx="1"/>
          </p:cNvCxnSpPr>
          <p:nvPr/>
        </p:nvCxnSpPr>
        <p:spPr>
          <a:xfrm>
            <a:off x="2390775" y="4538663"/>
            <a:ext cx="434975" cy="1587"/>
          </a:xfrm>
          <a:prstGeom prst="line">
            <a:avLst/>
          </a:prstGeom>
          <a:ln w="1905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2" name="Rectangle 281"/>
          <p:cNvSpPr/>
          <p:nvPr/>
        </p:nvSpPr>
        <p:spPr>
          <a:xfrm>
            <a:off x="873125" y="5602288"/>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83" name="Rectangle 282"/>
          <p:cNvSpPr/>
          <p:nvPr/>
        </p:nvSpPr>
        <p:spPr>
          <a:xfrm>
            <a:off x="1397000" y="5602288"/>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84" name="Rectangle 283"/>
          <p:cNvSpPr/>
          <p:nvPr/>
        </p:nvSpPr>
        <p:spPr>
          <a:xfrm>
            <a:off x="1916113" y="5602288"/>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85" name="Rectangle 284"/>
          <p:cNvSpPr/>
          <p:nvPr/>
        </p:nvSpPr>
        <p:spPr>
          <a:xfrm>
            <a:off x="2439988" y="5602288"/>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86" name="Rectangle 285"/>
          <p:cNvSpPr/>
          <p:nvPr/>
        </p:nvSpPr>
        <p:spPr>
          <a:xfrm>
            <a:off x="2938463" y="5602288"/>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cxnSp>
        <p:nvCxnSpPr>
          <p:cNvPr id="317" name="Straight Connector 316"/>
          <p:cNvCxnSpPr>
            <a:endCxn id="286" idx="0"/>
          </p:cNvCxnSpPr>
          <p:nvPr/>
        </p:nvCxnSpPr>
        <p:spPr>
          <a:xfrm rot="5400000">
            <a:off x="2755106" y="5106194"/>
            <a:ext cx="862013" cy="130175"/>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a:stCxn id="202" idx="2"/>
            <a:endCxn id="285" idx="0"/>
          </p:cNvCxnSpPr>
          <p:nvPr/>
        </p:nvCxnSpPr>
        <p:spPr>
          <a:xfrm rot="5400000">
            <a:off x="2417762" y="4946651"/>
            <a:ext cx="862013" cy="449262"/>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a:endCxn id="284" idx="0"/>
          </p:cNvCxnSpPr>
          <p:nvPr/>
        </p:nvCxnSpPr>
        <p:spPr>
          <a:xfrm rot="10800000" flipV="1">
            <a:off x="2098675" y="4740275"/>
            <a:ext cx="996950" cy="862013"/>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a:endCxn id="282" idx="0"/>
          </p:cNvCxnSpPr>
          <p:nvPr/>
        </p:nvCxnSpPr>
        <p:spPr>
          <a:xfrm rot="5400000">
            <a:off x="1054894" y="4741069"/>
            <a:ext cx="862013" cy="860425"/>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a:endCxn id="283" idx="0"/>
          </p:cNvCxnSpPr>
          <p:nvPr/>
        </p:nvCxnSpPr>
        <p:spPr>
          <a:xfrm rot="5400000">
            <a:off x="1360487" y="4960938"/>
            <a:ext cx="862013" cy="4206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a:stCxn id="201" idx="2"/>
            <a:endCxn id="284" idx="0"/>
          </p:cNvCxnSpPr>
          <p:nvPr/>
        </p:nvCxnSpPr>
        <p:spPr>
          <a:xfrm rot="5400000">
            <a:off x="1690687" y="5148263"/>
            <a:ext cx="862013" cy="4603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a:stCxn id="201" idx="2"/>
            <a:endCxn id="285" idx="0"/>
          </p:cNvCxnSpPr>
          <p:nvPr/>
        </p:nvCxnSpPr>
        <p:spPr>
          <a:xfrm rot="16200000" flipH="1">
            <a:off x="1953419" y="4931569"/>
            <a:ext cx="862013" cy="479425"/>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a:endCxn id="283" idx="0"/>
          </p:cNvCxnSpPr>
          <p:nvPr/>
        </p:nvCxnSpPr>
        <p:spPr>
          <a:xfrm rot="10800000" flipV="1">
            <a:off x="1581150" y="4740275"/>
            <a:ext cx="1357313" cy="862013"/>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a:endCxn id="282" idx="0"/>
          </p:cNvCxnSpPr>
          <p:nvPr/>
        </p:nvCxnSpPr>
        <p:spPr>
          <a:xfrm rot="10800000" flipV="1">
            <a:off x="1055688" y="4740275"/>
            <a:ext cx="1751012" cy="862013"/>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endCxn id="286" idx="0"/>
          </p:cNvCxnSpPr>
          <p:nvPr/>
        </p:nvCxnSpPr>
        <p:spPr>
          <a:xfrm rot="16200000" flipH="1">
            <a:off x="2264568" y="4745832"/>
            <a:ext cx="862013" cy="850900"/>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913" name="TextBox 165"/>
          <p:cNvSpPr txBox="1">
            <a:spLocks noChangeArrowheads="1"/>
          </p:cNvSpPr>
          <p:nvPr/>
        </p:nvSpPr>
        <p:spPr bwMode="auto">
          <a:xfrm>
            <a:off x="685800" y="2967038"/>
            <a:ext cx="1895475" cy="860425"/>
          </a:xfrm>
          <a:prstGeom prst="rect">
            <a:avLst/>
          </a:prstGeom>
          <a:noFill/>
          <a:ln w="9525">
            <a:noFill/>
            <a:miter lim="800000"/>
            <a:headEnd/>
            <a:tailEnd/>
          </a:ln>
        </p:spPr>
        <p:txBody>
          <a:bodyPr>
            <a:spAutoFit/>
          </a:bodyPr>
          <a:lstStyle/>
          <a:p>
            <a:pPr algn="ctr"/>
            <a:r>
              <a:rPr lang="en-US" sz="1600" b="1" dirty="0"/>
              <a:t>Rapid Spanning Tree Protocol</a:t>
            </a:r>
          </a:p>
          <a:p>
            <a:pPr algn="ctr"/>
            <a:r>
              <a:rPr lang="en-US" sz="1600" b="1" dirty="0"/>
              <a:t>Domain</a:t>
            </a:r>
          </a:p>
        </p:txBody>
      </p:sp>
      <p:sp>
        <p:nvSpPr>
          <p:cNvPr id="35914" name="Date Placeholder 168"/>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35915" name="Slide Number Placeholder 170"/>
          <p:cNvSpPr>
            <a:spLocks noGrp="1"/>
          </p:cNvSpPr>
          <p:nvPr>
            <p:ph type="sldNum" sz="quarter" idx="12"/>
          </p:nvPr>
        </p:nvSpPr>
        <p:spPr bwMode="auto">
          <a:noFill/>
          <a:ln>
            <a:miter lim="800000"/>
            <a:headEnd/>
            <a:tailEnd/>
          </a:ln>
        </p:spPr>
        <p:txBody>
          <a:bodyPr/>
          <a:lstStyle/>
          <a:p>
            <a:fld id="{6C53E402-5E70-42C2-9E60-3EA6DE74E658}" type="slidenum">
              <a:rPr lang="en-US"/>
              <a:pPr/>
              <a:t>31</a:t>
            </a:fld>
            <a:endParaRPr lang="en-US" dirty="0"/>
          </a:p>
        </p:txBody>
      </p:sp>
      <p:sp>
        <p:nvSpPr>
          <p:cNvPr id="35916" name="Footer Placeholder 171"/>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80" name="Rectangle 179"/>
          <p:cNvSpPr/>
          <p:nvPr/>
        </p:nvSpPr>
        <p:spPr>
          <a:xfrm>
            <a:off x="3455988" y="5602288"/>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94" name="Oval 193"/>
          <p:cNvSpPr/>
          <p:nvPr/>
        </p:nvSpPr>
        <p:spPr>
          <a:xfrm>
            <a:off x="1957388"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6" name="Oval 195"/>
          <p:cNvSpPr/>
          <p:nvPr/>
        </p:nvSpPr>
        <p:spPr>
          <a:xfrm>
            <a:off x="265112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7" name="Oval 196"/>
          <p:cNvSpPr/>
          <p:nvPr/>
        </p:nvSpPr>
        <p:spPr>
          <a:xfrm>
            <a:off x="212407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8" name="Oval 197"/>
          <p:cNvSpPr/>
          <p:nvPr/>
        </p:nvSpPr>
        <p:spPr>
          <a:xfrm>
            <a:off x="2503488"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9" name="Oval 198"/>
          <p:cNvSpPr/>
          <p:nvPr/>
        </p:nvSpPr>
        <p:spPr>
          <a:xfrm>
            <a:off x="232251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00" name="Straight Connector 199"/>
          <p:cNvCxnSpPr>
            <a:endCxn id="180" idx="0"/>
          </p:cNvCxnSpPr>
          <p:nvPr/>
        </p:nvCxnSpPr>
        <p:spPr>
          <a:xfrm rot="16200000" flipH="1">
            <a:off x="3040062" y="5003801"/>
            <a:ext cx="862013" cy="334962"/>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a:endCxn id="180" idx="0"/>
          </p:cNvCxnSpPr>
          <p:nvPr/>
        </p:nvCxnSpPr>
        <p:spPr>
          <a:xfrm>
            <a:off x="2390775" y="4740275"/>
            <a:ext cx="1247775" cy="862013"/>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a:endCxn id="194" idx="1"/>
          </p:cNvCxnSpPr>
          <p:nvPr/>
        </p:nvCxnSpPr>
        <p:spPr>
          <a:xfrm rot="16200000" flipH="1">
            <a:off x="1833563" y="6091238"/>
            <a:ext cx="225425"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a:endCxn id="196" idx="7"/>
          </p:cNvCxnSpPr>
          <p:nvPr/>
        </p:nvCxnSpPr>
        <p:spPr>
          <a:xfrm rot="5400000">
            <a:off x="2660650" y="6089651"/>
            <a:ext cx="225425" cy="571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a:endCxn id="199" idx="1"/>
          </p:cNvCxnSpPr>
          <p:nvPr/>
        </p:nvCxnSpPr>
        <p:spPr>
          <a:xfrm rot="16200000" flipH="1">
            <a:off x="2107406" y="5999957"/>
            <a:ext cx="225425"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a:endCxn id="199" idx="7"/>
          </p:cNvCxnSpPr>
          <p:nvPr/>
        </p:nvCxnSpPr>
        <p:spPr>
          <a:xfrm rot="5400000">
            <a:off x="2405062" y="6016626"/>
            <a:ext cx="225425"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stCxn id="196" idx="1"/>
          </p:cNvCxnSpPr>
          <p:nvPr/>
        </p:nvCxnSpPr>
        <p:spPr>
          <a:xfrm rot="16200000" flipV="1">
            <a:off x="2362994" y="5926932"/>
            <a:ext cx="225425"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a:endCxn id="194" idx="7"/>
          </p:cNvCxnSpPr>
          <p:nvPr/>
        </p:nvCxnSpPr>
        <p:spPr>
          <a:xfrm rot="10800000" flipV="1">
            <a:off x="2051050" y="6005513"/>
            <a:ext cx="385763"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a:endCxn id="197" idx="1"/>
          </p:cNvCxnSpPr>
          <p:nvPr/>
        </p:nvCxnSpPr>
        <p:spPr>
          <a:xfrm rot="16200000" flipH="1">
            <a:off x="1939925" y="6030913"/>
            <a:ext cx="225425"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endCxn id="198" idx="7"/>
          </p:cNvCxnSpPr>
          <p:nvPr/>
        </p:nvCxnSpPr>
        <p:spPr>
          <a:xfrm rot="5400000">
            <a:off x="2558256" y="6044407"/>
            <a:ext cx="225425" cy="1476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endCxn id="198" idx="1"/>
          </p:cNvCxnSpPr>
          <p:nvPr/>
        </p:nvCxnSpPr>
        <p:spPr>
          <a:xfrm>
            <a:off x="2217738" y="6005513"/>
            <a:ext cx="301625"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a:endCxn id="197" idx="7"/>
          </p:cNvCxnSpPr>
          <p:nvPr/>
        </p:nvCxnSpPr>
        <p:spPr>
          <a:xfrm rot="10800000" flipV="1">
            <a:off x="2217738" y="6005513"/>
            <a:ext cx="285750"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0" name="Oval 279"/>
          <p:cNvSpPr/>
          <p:nvPr/>
        </p:nvSpPr>
        <p:spPr>
          <a:xfrm>
            <a:off x="297656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1" name="Oval 280"/>
          <p:cNvSpPr/>
          <p:nvPr/>
        </p:nvSpPr>
        <p:spPr>
          <a:xfrm>
            <a:off x="3670300"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87" name="Oval 286"/>
          <p:cNvSpPr/>
          <p:nvPr/>
        </p:nvSpPr>
        <p:spPr>
          <a:xfrm>
            <a:off x="3143250"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3" name="Oval 292"/>
          <p:cNvSpPr/>
          <p:nvPr/>
        </p:nvSpPr>
        <p:spPr>
          <a:xfrm>
            <a:off x="352266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9" name="Oval 298"/>
          <p:cNvSpPr/>
          <p:nvPr/>
        </p:nvSpPr>
        <p:spPr>
          <a:xfrm>
            <a:off x="3341688"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05" name="Straight Connector 304"/>
          <p:cNvCxnSpPr>
            <a:endCxn id="280" idx="1"/>
          </p:cNvCxnSpPr>
          <p:nvPr/>
        </p:nvCxnSpPr>
        <p:spPr>
          <a:xfrm rot="16200000" flipH="1">
            <a:off x="2852738" y="6091238"/>
            <a:ext cx="225425"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a:endCxn id="281" idx="7"/>
          </p:cNvCxnSpPr>
          <p:nvPr/>
        </p:nvCxnSpPr>
        <p:spPr>
          <a:xfrm rot="5400000">
            <a:off x="3679031" y="6088857"/>
            <a:ext cx="225425" cy="587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a:endCxn id="299" idx="1"/>
          </p:cNvCxnSpPr>
          <p:nvPr/>
        </p:nvCxnSpPr>
        <p:spPr>
          <a:xfrm rot="16200000" flipH="1">
            <a:off x="3126581" y="5999957"/>
            <a:ext cx="225425"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a:endCxn id="299" idx="7"/>
          </p:cNvCxnSpPr>
          <p:nvPr/>
        </p:nvCxnSpPr>
        <p:spPr>
          <a:xfrm rot="5400000">
            <a:off x="3424237" y="6016626"/>
            <a:ext cx="225425"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a:stCxn id="281" idx="1"/>
          </p:cNvCxnSpPr>
          <p:nvPr/>
        </p:nvCxnSpPr>
        <p:spPr>
          <a:xfrm rot="16200000" flipV="1">
            <a:off x="3382169" y="5926932"/>
            <a:ext cx="225425"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a:endCxn id="280" idx="7"/>
          </p:cNvCxnSpPr>
          <p:nvPr/>
        </p:nvCxnSpPr>
        <p:spPr>
          <a:xfrm rot="10800000" flipV="1">
            <a:off x="3070225" y="6005513"/>
            <a:ext cx="385763"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a:endCxn id="287" idx="1"/>
          </p:cNvCxnSpPr>
          <p:nvPr/>
        </p:nvCxnSpPr>
        <p:spPr>
          <a:xfrm rot="16200000" flipH="1">
            <a:off x="2959100" y="6030913"/>
            <a:ext cx="225425"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a:endCxn id="293" idx="7"/>
          </p:cNvCxnSpPr>
          <p:nvPr/>
        </p:nvCxnSpPr>
        <p:spPr>
          <a:xfrm rot="5400000">
            <a:off x="3576637" y="6045201"/>
            <a:ext cx="225425"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a:endCxn id="293" idx="1"/>
          </p:cNvCxnSpPr>
          <p:nvPr/>
        </p:nvCxnSpPr>
        <p:spPr>
          <a:xfrm>
            <a:off x="3236913" y="6005513"/>
            <a:ext cx="301625"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a:endCxn id="287" idx="7"/>
          </p:cNvCxnSpPr>
          <p:nvPr/>
        </p:nvCxnSpPr>
        <p:spPr>
          <a:xfrm rot="10800000" flipV="1">
            <a:off x="3236913" y="6005513"/>
            <a:ext cx="285750"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8" name="Oval 327"/>
          <p:cNvSpPr/>
          <p:nvPr/>
        </p:nvSpPr>
        <p:spPr>
          <a:xfrm>
            <a:off x="91122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30" name="Oval 329"/>
          <p:cNvSpPr/>
          <p:nvPr/>
        </p:nvSpPr>
        <p:spPr>
          <a:xfrm>
            <a:off x="160496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31" name="Oval 330"/>
          <p:cNvSpPr/>
          <p:nvPr/>
        </p:nvSpPr>
        <p:spPr>
          <a:xfrm>
            <a:off x="107791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33" name="Oval 332"/>
          <p:cNvSpPr/>
          <p:nvPr/>
        </p:nvSpPr>
        <p:spPr>
          <a:xfrm>
            <a:off x="145732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34" name="Oval 333"/>
          <p:cNvSpPr/>
          <p:nvPr/>
        </p:nvSpPr>
        <p:spPr>
          <a:xfrm>
            <a:off x="1276350"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36" name="Straight Connector 335"/>
          <p:cNvCxnSpPr>
            <a:endCxn id="328" idx="1"/>
          </p:cNvCxnSpPr>
          <p:nvPr/>
        </p:nvCxnSpPr>
        <p:spPr>
          <a:xfrm rot="16200000" flipH="1">
            <a:off x="787400" y="6091238"/>
            <a:ext cx="225425"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endCxn id="330" idx="7"/>
          </p:cNvCxnSpPr>
          <p:nvPr/>
        </p:nvCxnSpPr>
        <p:spPr>
          <a:xfrm rot="5400000">
            <a:off x="1613694" y="6088857"/>
            <a:ext cx="225425"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a:endCxn id="334" idx="1"/>
          </p:cNvCxnSpPr>
          <p:nvPr/>
        </p:nvCxnSpPr>
        <p:spPr>
          <a:xfrm rot="16200000" flipH="1">
            <a:off x="1061244" y="5999957"/>
            <a:ext cx="225425"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a:endCxn id="334" idx="7"/>
          </p:cNvCxnSpPr>
          <p:nvPr/>
        </p:nvCxnSpPr>
        <p:spPr>
          <a:xfrm rot="5400000">
            <a:off x="1358900" y="6016626"/>
            <a:ext cx="225425"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a:stCxn id="330" idx="1"/>
          </p:cNvCxnSpPr>
          <p:nvPr/>
        </p:nvCxnSpPr>
        <p:spPr>
          <a:xfrm rot="16200000" flipV="1">
            <a:off x="1316831" y="5926932"/>
            <a:ext cx="225425"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a:endCxn id="328" idx="7"/>
          </p:cNvCxnSpPr>
          <p:nvPr/>
        </p:nvCxnSpPr>
        <p:spPr>
          <a:xfrm rot="10800000" flipV="1">
            <a:off x="1004888" y="6005513"/>
            <a:ext cx="385762"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a:endCxn id="331" idx="1"/>
          </p:cNvCxnSpPr>
          <p:nvPr/>
        </p:nvCxnSpPr>
        <p:spPr>
          <a:xfrm rot="16200000" flipH="1">
            <a:off x="893763" y="6030913"/>
            <a:ext cx="225425"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a:endCxn id="333" idx="7"/>
          </p:cNvCxnSpPr>
          <p:nvPr/>
        </p:nvCxnSpPr>
        <p:spPr>
          <a:xfrm rot="5400000">
            <a:off x="1511300" y="6045201"/>
            <a:ext cx="225425"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endCxn id="333" idx="1"/>
          </p:cNvCxnSpPr>
          <p:nvPr/>
        </p:nvCxnSpPr>
        <p:spPr>
          <a:xfrm>
            <a:off x="1171575" y="6005513"/>
            <a:ext cx="301625"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a:endCxn id="331" idx="7"/>
          </p:cNvCxnSpPr>
          <p:nvPr/>
        </p:nvCxnSpPr>
        <p:spPr>
          <a:xfrm rot="10800000" flipV="1">
            <a:off x="1171575" y="6005513"/>
            <a:ext cx="285750"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6" name="Rectangle 365"/>
          <p:cNvSpPr/>
          <p:nvPr/>
        </p:nvSpPr>
        <p:spPr>
          <a:xfrm>
            <a:off x="3503613" y="822325"/>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grpSp>
        <p:nvGrpSpPr>
          <p:cNvPr id="35966" name="Group 366"/>
          <p:cNvGrpSpPr>
            <a:grpSpLocks/>
          </p:cNvGrpSpPr>
          <p:nvPr/>
        </p:nvGrpSpPr>
        <p:grpSpPr bwMode="auto">
          <a:xfrm rot="10800000">
            <a:off x="2976563" y="503238"/>
            <a:ext cx="882650" cy="319087"/>
            <a:chOff x="7431086" y="1832599"/>
            <a:chExt cx="882651" cy="318298"/>
          </a:xfrm>
        </p:grpSpPr>
        <p:sp>
          <p:nvSpPr>
            <p:cNvPr id="368" name="Oval 367"/>
            <p:cNvSpPr/>
            <p:nvPr/>
          </p:nvSpPr>
          <p:spPr>
            <a:xfrm>
              <a:off x="7486649"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9" name="Oval 368"/>
            <p:cNvSpPr/>
            <p:nvPr/>
          </p:nvSpPr>
          <p:spPr>
            <a:xfrm>
              <a:off x="8180387"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0" name="Oval 369"/>
            <p:cNvSpPr/>
            <p:nvPr/>
          </p:nvSpPr>
          <p:spPr>
            <a:xfrm>
              <a:off x="7653336"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1" name="Oval 370"/>
            <p:cNvSpPr/>
            <p:nvPr/>
          </p:nvSpPr>
          <p:spPr>
            <a:xfrm>
              <a:off x="8032750"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2" name="Oval 371"/>
            <p:cNvSpPr/>
            <p:nvPr/>
          </p:nvSpPr>
          <p:spPr>
            <a:xfrm>
              <a:off x="7851774"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73" name="Straight Connector 372"/>
            <p:cNvCxnSpPr>
              <a:endCxn id="368" idx="1"/>
            </p:cNvCxnSpPr>
            <p:nvPr/>
          </p:nvCxnSpPr>
          <p:spPr>
            <a:xfrm rot="16200000" flipH="1">
              <a:off x="7353578" y="1916461"/>
              <a:ext cx="224868"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a:endCxn id="369" idx="7"/>
            </p:cNvCxnSpPr>
            <p:nvPr/>
          </p:nvCxnSpPr>
          <p:spPr>
            <a:xfrm rot="5400000">
              <a:off x="8189398" y="1914079"/>
              <a:ext cx="224868" cy="587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a:endCxn id="372" idx="1"/>
            </p:cNvCxnSpPr>
            <p:nvPr/>
          </p:nvCxnSpPr>
          <p:spPr>
            <a:xfrm rot="16200000" flipH="1">
              <a:off x="7636947" y="1825179"/>
              <a:ext cx="224868"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a:endCxn id="372" idx="7"/>
            </p:cNvCxnSpPr>
            <p:nvPr/>
          </p:nvCxnSpPr>
          <p:spPr>
            <a:xfrm rot="5400000">
              <a:off x="7925078" y="1841848"/>
              <a:ext cx="224868"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a:stCxn id="369" idx="1"/>
            </p:cNvCxnSpPr>
            <p:nvPr/>
          </p:nvCxnSpPr>
          <p:spPr>
            <a:xfrm rot="16200000" flipV="1">
              <a:off x="7892534" y="1752155"/>
              <a:ext cx="224868"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68" idx="7"/>
            </p:cNvCxnSpPr>
            <p:nvPr/>
          </p:nvCxnSpPr>
          <p:spPr>
            <a:xfrm rot="10800000" flipV="1">
              <a:off x="7580311" y="1831015"/>
              <a:ext cx="385763"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p:cNvCxnSpPr>
              <a:endCxn id="370" idx="1"/>
            </p:cNvCxnSpPr>
            <p:nvPr/>
          </p:nvCxnSpPr>
          <p:spPr>
            <a:xfrm rot="16200000" flipH="1">
              <a:off x="7459940" y="1856136"/>
              <a:ext cx="224868"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a:endCxn id="371" idx="7"/>
            </p:cNvCxnSpPr>
            <p:nvPr/>
          </p:nvCxnSpPr>
          <p:spPr>
            <a:xfrm rot="5400000">
              <a:off x="8077479" y="1870423"/>
              <a:ext cx="224868"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a:endCxn id="371" idx="1"/>
            </p:cNvCxnSpPr>
            <p:nvPr/>
          </p:nvCxnSpPr>
          <p:spPr>
            <a:xfrm>
              <a:off x="7737474" y="1831015"/>
              <a:ext cx="301625"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a:endCxn id="370" idx="7"/>
            </p:cNvCxnSpPr>
            <p:nvPr/>
          </p:nvCxnSpPr>
          <p:spPr>
            <a:xfrm rot="10800000" flipV="1">
              <a:off x="7737474" y="1831015"/>
              <a:ext cx="285750"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387" name="Straight Connector 386"/>
          <p:cNvCxnSpPr>
            <a:stCxn id="366" idx="2"/>
          </p:cNvCxnSpPr>
          <p:nvPr/>
        </p:nvCxnSpPr>
        <p:spPr>
          <a:xfrm rot="5400000">
            <a:off x="3087688" y="1458912"/>
            <a:ext cx="831850" cy="365125"/>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66" idx="2"/>
          </p:cNvCxnSpPr>
          <p:nvPr/>
        </p:nvCxnSpPr>
        <p:spPr>
          <a:xfrm rot="5400000">
            <a:off x="2635250" y="1006475"/>
            <a:ext cx="831850" cy="1270000"/>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5969" name="Group 392"/>
          <p:cNvGrpSpPr>
            <a:grpSpLocks/>
          </p:cNvGrpSpPr>
          <p:nvPr/>
        </p:nvGrpSpPr>
        <p:grpSpPr bwMode="auto">
          <a:xfrm rot="10800000">
            <a:off x="1962150" y="503238"/>
            <a:ext cx="882650" cy="319087"/>
            <a:chOff x="7431086" y="1832599"/>
            <a:chExt cx="882651" cy="318298"/>
          </a:xfrm>
        </p:grpSpPr>
        <p:sp>
          <p:nvSpPr>
            <p:cNvPr id="394" name="Oval 393"/>
            <p:cNvSpPr/>
            <p:nvPr/>
          </p:nvSpPr>
          <p:spPr>
            <a:xfrm>
              <a:off x="7486648" y="2051132"/>
              <a:ext cx="109538"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5" name="Oval 394"/>
            <p:cNvSpPr/>
            <p:nvPr/>
          </p:nvSpPr>
          <p:spPr>
            <a:xfrm>
              <a:off x="8180387"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6" name="Oval 395"/>
            <p:cNvSpPr/>
            <p:nvPr/>
          </p:nvSpPr>
          <p:spPr>
            <a:xfrm>
              <a:off x="7653336" y="2051132"/>
              <a:ext cx="109537"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7" name="Oval 396"/>
            <p:cNvSpPr/>
            <p:nvPr/>
          </p:nvSpPr>
          <p:spPr>
            <a:xfrm>
              <a:off x="8032749"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8" name="Oval 397"/>
            <p:cNvSpPr/>
            <p:nvPr/>
          </p:nvSpPr>
          <p:spPr>
            <a:xfrm>
              <a:off x="7851773" y="2051132"/>
              <a:ext cx="109538"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99" name="Straight Connector 398"/>
            <p:cNvCxnSpPr>
              <a:endCxn id="394" idx="1"/>
            </p:cNvCxnSpPr>
            <p:nvPr/>
          </p:nvCxnSpPr>
          <p:spPr>
            <a:xfrm rot="16200000" flipH="1">
              <a:off x="7353577" y="1918045"/>
              <a:ext cx="224868"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a:endCxn id="395" idx="7"/>
            </p:cNvCxnSpPr>
            <p:nvPr/>
          </p:nvCxnSpPr>
          <p:spPr>
            <a:xfrm rot="5400000">
              <a:off x="8189397" y="1914080"/>
              <a:ext cx="224868"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a:endCxn id="398" idx="1"/>
            </p:cNvCxnSpPr>
            <p:nvPr/>
          </p:nvCxnSpPr>
          <p:spPr>
            <a:xfrm rot="16200000" flipH="1">
              <a:off x="7636946" y="1826764"/>
              <a:ext cx="224868"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a:endCxn id="398" idx="7"/>
            </p:cNvCxnSpPr>
            <p:nvPr/>
          </p:nvCxnSpPr>
          <p:spPr>
            <a:xfrm rot="5400000">
              <a:off x="7925078" y="1843432"/>
              <a:ext cx="224868"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395" idx="1"/>
            </p:cNvCxnSpPr>
            <p:nvPr/>
          </p:nvCxnSpPr>
          <p:spPr>
            <a:xfrm rot="16200000" flipV="1">
              <a:off x="7892534" y="1753738"/>
              <a:ext cx="224868"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a:endCxn id="394" idx="7"/>
            </p:cNvCxnSpPr>
            <p:nvPr/>
          </p:nvCxnSpPr>
          <p:spPr>
            <a:xfrm rot="10800000" flipV="1">
              <a:off x="7580311" y="1832599"/>
              <a:ext cx="385762"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endCxn id="396" idx="1"/>
            </p:cNvCxnSpPr>
            <p:nvPr/>
          </p:nvCxnSpPr>
          <p:spPr>
            <a:xfrm rot="16200000" flipH="1">
              <a:off x="7459940" y="1857720"/>
              <a:ext cx="224868"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a:endCxn id="397" idx="7"/>
            </p:cNvCxnSpPr>
            <p:nvPr/>
          </p:nvCxnSpPr>
          <p:spPr>
            <a:xfrm rot="5400000">
              <a:off x="8077479" y="1870423"/>
              <a:ext cx="224868"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endCxn id="397" idx="1"/>
            </p:cNvCxnSpPr>
            <p:nvPr/>
          </p:nvCxnSpPr>
          <p:spPr>
            <a:xfrm>
              <a:off x="7737473" y="1832599"/>
              <a:ext cx="301625"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a:endCxn id="396" idx="7"/>
            </p:cNvCxnSpPr>
            <p:nvPr/>
          </p:nvCxnSpPr>
          <p:spPr>
            <a:xfrm rot="10800000" flipV="1">
              <a:off x="7737473" y="1832599"/>
              <a:ext cx="285750"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5970" name="Group 408"/>
          <p:cNvGrpSpPr>
            <a:grpSpLocks/>
          </p:cNvGrpSpPr>
          <p:nvPr/>
        </p:nvGrpSpPr>
        <p:grpSpPr bwMode="auto">
          <a:xfrm rot="10800000">
            <a:off x="919163" y="503238"/>
            <a:ext cx="882650" cy="319087"/>
            <a:chOff x="7431086" y="1832599"/>
            <a:chExt cx="882651" cy="318298"/>
          </a:xfrm>
        </p:grpSpPr>
        <p:sp>
          <p:nvSpPr>
            <p:cNvPr id="410" name="Oval 409"/>
            <p:cNvSpPr/>
            <p:nvPr/>
          </p:nvSpPr>
          <p:spPr>
            <a:xfrm>
              <a:off x="7486649" y="2051132"/>
              <a:ext cx="109537"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1" name="Oval 410"/>
            <p:cNvSpPr/>
            <p:nvPr/>
          </p:nvSpPr>
          <p:spPr>
            <a:xfrm>
              <a:off x="8181975"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2" name="Oval 411"/>
            <p:cNvSpPr/>
            <p:nvPr/>
          </p:nvSpPr>
          <p:spPr>
            <a:xfrm>
              <a:off x="7654924"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3" name="Oval 412"/>
            <p:cNvSpPr/>
            <p:nvPr/>
          </p:nvSpPr>
          <p:spPr>
            <a:xfrm>
              <a:off x="8034337"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4" name="Oval 413"/>
            <p:cNvSpPr/>
            <p:nvPr/>
          </p:nvSpPr>
          <p:spPr>
            <a:xfrm>
              <a:off x="7853361"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15" name="Straight Connector 414"/>
            <p:cNvCxnSpPr>
              <a:endCxn id="410" idx="1"/>
            </p:cNvCxnSpPr>
            <p:nvPr/>
          </p:nvCxnSpPr>
          <p:spPr>
            <a:xfrm rot="16200000" flipH="1">
              <a:off x="7353578" y="1918045"/>
              <a:ext cx="224868"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a:endCxn id="411" idx="7"/>
            </p:cNvCxnSpPr>
            <p:nvPr/>
          </p:nvCxnSpPr>
          <p:spPr>
            <a:xfrm rot="5400000">
              <a:off x="8189398" y="1914079"/>
              <a:ext cx="224868" cy="587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a:endCxn id="414" idx="1"/>
            </p:cNvCxnSpPr>
            <p:nvPr/>
          </p:nvCxnSpPr>
          <p:spPr>
            <a:xfrm rot="16200000" flipH="1">
              <a:off x="7636947" y="1825179"/>
              <a:ext cx="224868"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a:endCxn id="414" idx="7"/>
            </p:cNvCxnSpPr>
            <p:nvPr/>
          </p:nvCxnSpPr>
          <p:spPr>
            <a:xfrm rot="5400000">
              <a:off x="7925078" y="1841848"/>
              <a:ext cx="224868"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a:stCxn id="411" idx="1"/>
            </p:cNvCxnSpPr>
            <p:nvPr/>
          </p:nvCxnSpPr>
          <p:spPr>
            <a:xfrm rot="16200000" flipV="1">
              <a:off x="7892534" y="1752155"/>
              <a:ext cx="224868"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a:endCxn id="410" idx="7"/>
            </p:cNvCxnSpPr>
            <p:nvPr/>
          </p:nvCxnSpPr>
          <p:spPr>
            <a:xfrm rot="10800000" flipV="1">
              <a:off x="7580311" y="1831015"/>
              <a:ext cx="385763"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a:endCxn id="412" idx="1"/>
            </p:cNvCxnSpPr>
            <p:nvPr/>
          </p:nvCxnSpPr>
          <p:spPr>
            <a:xfrm rot="16200000" flipH="1">
              <a:off x="7459940" y="1857720"/>
              <a:ext cx="224868"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a:endCxn id="413" idx="7"/>
            </p:cNvCxnSpPr>
            <p:nvPr/>
          </p:nvCxnSpPr>
          <p:spPr>
            <a:xfrm rot="5400000">
              <a:off x="8077479" y="1870423"/>
              <a:ext cx="224868"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a:endCxn id="413" idx="1"/>
            </p:cNvCxnSpPr>
            <p:nvPr/>
          </p:nvCxnSpPr>
          <p:spPr>
            <a:xfrm>
              <a:off x="7737474" y="1831015"/>
              <a:ext cx="301625"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a:endCxn id="412" idx="7"/>
            </p:cNvCxnSpPr>
            <p:nvPr/>
          </p:nvCxnSpPr>
          <p:spPr>
            <a:xfrm rot="10800000" flipV="1">
              <a:off x="7737474" y="1831015"/>
              <a:ext cx="285750"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5971" name="Group 424"/>
          <p:cNvGrpSpPr>
            <a:grpSpLocks/>
          </p:cNvGrpSpPr>
          <p:nvPr/>
        </p:nvGrpSpPr>
        <p:grpSpPr bwMode="auto">
          <a:xfrm rot="10800000">
            <a:off x="6118225" y="496888"/>
            <a:ext cx="882650" cy="319087"/>
            <a:chOff x="7431086" y="1832599"/>
            <a:chExt cx="882651" cy="318298"/>
          </a:xfrm>
        </p:grpSpPr>
        <p:sp>
          <p:nvSpPr>
            <p:cNvPr id="426" name="Oval 425"/>
            <p:cNvSpPr/>
            <p:nvPr/>
          </p:nvSpPr>
          <p:spPr>
            <a:xfrm>
              <a:off x="7486648"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27" name="Oval 426"/>
            <p:cNvSpPr/>
            <p:nvPr/>
          </p:nvSpPr>
          <p:spPr>
            <a:xfrm>
              <a:off x="8180387"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28" name="Oval 427"/>
            <p:cNvSpPr/>
            <p:nvPr/>
          </p:nvSpPr>
          <p:spPr>
            <a:xfrm>
              <a:off x="7653336"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29" name="Oval 428"/>
            <p:cNvSpPr/>
            <p:nvPr/>
          </p:nvSpPr>
          <p:spPr>
            <a:xfrm>
              <a:off x="8032749"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30" name="Oval 429"/>
            <p:cNvSpPr/>
            <p:nvPr/>
          </p:nvSpPr>
          <p:spPr>
            <a:xfrm>
              <a:off x="7851773"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31" name="Straight Connector 430"/>
            <p:cNvCxnSpPr>
              <a:endCxn id="426" idx="1"/>
            </p:cNvCxnSpPr>
            <p:nvPr/>
          </p:nvCxnSpPr>
          <p:spPr>
            <a:xfrm rot="16200000" flipH="1">
              <a:off x="7353577" y="1916461"/>
              <a:ext cx="224868"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a:endCxn id="427" idx="7"/>
            </p:cNvCxnSpPr>
            <p:nvPr/>
          </p:nvCxnSpPr>
          <p:spPr>
            <a:xfrm rot="5400000">
              <a:off x="8189397" y="1914080"/>
              <a:ext cx="224868"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a:endCxn id="430" idx="1"/>
            </p:cNvCxnSpPr>
            <p:nvPr/>
          </p:nvCxnSpPr>
          <p:spPr>
            <a:xfrm rot="16200000" flipH="1">
              <a:off x="7636946" y="1825180"/>
              <a:ext cx="224868"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a:endCxn id="430" idx="7"/>
            </p:cNvCxnSpPr>
            <p:nvPr/>
          </p:nvCxnSpPr>
          <p:spPr>
            <a:xfrm rot="5400000">
              <a:off x="7925078" y="1841848"/>
              <a:ext cx="224868"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a:stCxn id="427" idx="1"/>
            </p:cNvCxnSpPr>
            <p:nvPr/>
          </p:nvCxnSpPr>
          <p:spPr>
            <a:xfrm rot="16200000" flipV="1">
              <a:off x="7892534" y="1752154"/>
              <a:ext cx="224868"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a:endCxn id="426" idx="7"/>
            </p:cNvCxnSpPr>
            <p:nvPr/>
          </p:nvCxnSpPr>
          <p:spPr>
            <a:xfrm rot="10800000" flipV="1">
              <a:off x="7580311" y="1831015"/>
              <a:ext cx="385762"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a:endCxn id="428" idx="1"/>
            </p:cNvCxnSpPr>
            <p:nvPr/>
          </p:nvCxnSpPr>
          <p:spPr>
            <a:xfrm rot="16200000" flipH="1">
              <a:off x="7459940" y="1856136"/>
              <a:ext cx="224868"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a:endCxn id="429" idx="7"/>
            </p:cNvCxnSpPr>
            <p:nvPr/>
          </p:nvCxnSpPr>
          <p:spPr>
            <a:xfrm rot="5400000">
              <a:off x="8077479" y="1870423"/>
              <a:ext cx="224868"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a:endCxn id="429" idx="1"/>
            </p:cNvCxnSpPr>
            <p:nvPr/>
          </p:nvCxnSpPr>
          <p:spPr>
            <a:xfrm>
              <a:off x="7737473" y="1831015"/>
              <a:ext cx="301625"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a:endCxn id="428" idx="7"/>
            </p:cNvCxnSpPr>
            <p:nvPr/>
          </p:nvCxnSpPr>
          <p:spPr>
            <a:xfrm rot="10800000" flipV="1">
              <a:off x="7737473" y="1831015"/>
              <a:ext cx="285750"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5972" name="Group 441"/>
          <p:cNvGrpSpPr>
            <a:grpSpLocks/>
          </p:cNvGrpSpPr>
          <p:nvPr/>
        </p:nvGrpSpPr>
        <p:grpSpPr bwMode="auto">
          <a:xfrm rot="10800000">
            <a:off x="5070475" y="503238"/>
            <a:ext cx="882650" cy="319087"/>
            <a:chOff x="7431086" y="1832599"/>
            <a:chExt cx="882651" cy="318298"/>
          </a:xfrm>
        </p:grpSpPr>
        <p:sp>
          <p:nvSpPr>
            <p:cNvPr id="443" name="Oval 442"/>
            <p:cNvSpPr/>
            <p:nvPr/>
          </p:nvSpPr>
          <p:spPr>
            <a:xfrm>
              <a:off x="7486648" y="2051132"/>
              <a:ext cx="109538"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4" name="Oval 443"/>
            <p:cNvSpPr/>
            <p:nvPr/>
          </p:nvSpPr>
          <p:spPr>
            <a:xfrm>
              <a:off x="8180387"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5" name="Oval 444"/>
            <p:cNvSpPr/>
            <p:nvPr/>
          </p:nvSpPr>
          <p:spPr>
            <a:xfrm>
              <a:off x="7653336" y="2051132"/>
              <a:ext cx="109537"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6" name="Oval 445"/>
            <p:cNvSpPr/>
            <p:nvPr/>
          </p:nvSpPr>
          <p:spPr>
            <a:xfrm>
              <a:off x="8032749"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7" name="Oval 446"/>
            <p:cNvSpPr/>
            <p:nvPr/>
          </p:nvSpPr>
          <p:spPr>
            <a:xfrm>
              <a:off x="7851773"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48" name="Straight Connector 447"/>
            <p:cNvCxnSpPr>
              <a:endCxn id="443" idx="1"/>
            </p:cNvCxnSpPr>
            <p:nvPr/>
          </p:nvCxnSpPr>
          <p:spPr>
            <a:xfrm rot="16200000" flipH="1">
              <a:off x="7353577" y="1918045"/>
              <a:ext cx="224868"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p:cNvCxnSpPr>
              <a:endCxn id="444" idx="7"/>
            </p:cNvCxnSpPr>
            <p:nvPr/>
          </p:nvCxnSpPr>
          <p:spPr>
            <a:xfrm rot="5400000">
              <a:off x="8189397" y="1914080"/>
              <a:ext cx="224868"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a:endCxn id="447" idx="1"/>
            </p:cNvCxnSpPr>
            <p:nvPr/>
          </p:nvCxnSpPr>
          <p:spPr>
            <a:xfrm rot="16200000" flipH="1">
              <a:off x="7636946" y="1826764"/>
              <a:ext cx="224868"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a:endCxn id="447" idx="7"/>
            </p:cNvCxnSpPr>
            <p:nvPr/>
          </p:nvCxnSpPr>
          <p:spPr>
            <a:xfrm rot="5400000">
              <a:off x="7925078" y="1841848"/>
              <a:ext cx="224868"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a:stCxn id="444" idx="1"/>
            </p:cNvCxnSpPr>
            <p:nvPr/>
          </p:nvCxnSpPr>
          <p:spPr>
            <a:xfrm rot="16200000" flipV="1">
              <a:off x="7892534" y="1752154"/>
              <a:ext cx="224868"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a:endCxn id="443" idx="7"/>
            </p:cNvCxnSpPr>
            <p:nvPr/>
          </p:nvCxnSpPr>
          <p:spPr>
            <a:xfrm rot="10800000" flipV="1">
              <a:off x="7580311" y="1832599"/>
              <a:ext cx="385762"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a:endCxn id="445" idx="1"/>
            </p:cNvCxnSpPr>
            <p:nvPr/>
          </p:nvCxnSpPr>
          <p:spPr>
            <a:xfrm rot="16200000" flipH="1">
              <a:off x="7459940" y="1857720"/>
              <a:ext cx="224868"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a:endCxn id="446" idx="7"/>
            </p:cNvCxnSpPr>
            <p:nvPr/>
          </p:nvCxnSpPr>
          <p:spPr>
            <a:xfrm rot="5400000">
              <a:off x="8077479" y="1870423"/>
              <a:ext cx="224868"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a:endCxn id="446" idx="1"/>
            </p:cNvCxnSpPr>
            <p:nvPr/>
          </p:nvCxnSpPr>
          <p:spPr>
            <a:xfrm>
              <a:off x="7737473" y="1831015"/>
              <a:ext cx="301625"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7" name="Straight Connector 456"/>
            <p:cNvCxnSpPr>
              <a:endCxn id="445" idx="7"/>
            </p:cNvCxnSpPr>
            <p:nvPr/>
          </p:nvCxnSpPr>
          <p:spPr>
            <a:xfrm rot="10800000" flipV="1">
              <a:off x="7737473" y="1832599"/>
              <a:ext cx="285750"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58" name="Rectangle 457"/>
          <p:cNvSpPr/>
          <p:nvPr/>
        </p:nvSpPr>
        <p:spPr>
          <a:xfrm>
            <a:off x="4046538" y="815975"/>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grpSp>
        <p:nvGrpSpPr>
          <p:cNvPr id="35974" name="Group 459"/>
          <p:cNvGrpSpPr>
            <a:grpSpLocks/>
          </p:cNvGrpSpPr>
          <p:nvPr/>
        </p:nvGrpSpPr>
        <p:grpSpPr bwMode="auto">
          <a:xfrm rot="10800000">
            <a:off x="4046538" y="503238"/>
            <a:ext cx="882650" cy="319087"/>
            <a:chOff x="7431086" y="1832599"/>
            <a:chExt cx="882651" cy="318298"/>
          </a:xfrm>
        </p:grpSpPr>
        <p:sp>
          <p:nvSpPr>
            <p:cNvPr id="461" name="Oval 460"/>
            <p:cNvSpPr/>
            <p:nvPr/>
          </p:nvSpPr>
          <p:spPr>
            <a:xfrm>
              <a:off x="7486649"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2" name="Oval 461"/>
            <p:cNvSpPr/>
            <p:nvPr/>
          </p:nvSpPr>
          <p:spPr>
            <a:xfrm>
              <a:off x="8180387"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3" name="Oval 462"/>
            <p:cNvSpPr/>
            <p:nvPr/>
          </p:nvSpPr>
          <p:spPr>
            <a:xfrm>
              <a:off x="7653336" y="2049548"/>
              <a:ext cx="109538"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4" name="Oval 463"/>
            <p:cNvSpPr/>
            <p:nvPr/>
          </p:nvSpPr>
          <p:spPr>
            <a:xfrm>
              <a:off x="8032750"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65" name="Oval 464"/>
            <p:cNvSpPr/>
            <p:nvPr/>
          </p:nvSpPr>
          <p:spPr>
            <a:xfrm>
              <a:off x="7851774" y="2049548"/>
              <a:ext cx="109537" cy="10926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66" name="Straight Connector 465"/>
            <p:cNvCxnSpPr>
              <a:endCxn id="461" idx="1"/>
            </p:cNvCxnSpPr>
            <p:nvPr/>
          </p:nvCxnSpPr>
          <p:spPr>
            <a:xfrm rot="16200000" flipH="1">
              <a:off x="7353578" y="1916461"/>
              <a:ext cx="224868"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a:endCxn id="462" idx="7"/>
            </p:cNvCxnSpPr>
            <p:nvPr/>
          </p:nvCxnSpPr>
          <p:spPr>
            <a:xfrm rot="5400000">
              <a:off x="8189398" y="1914079"/>
              <a:ext cx="224868" cy="587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a:endCxn id="465" idx="1"/>
            </p:cNvCxnSpPr>
            <p:nvPr/>
          </p:nvCxnSpPr>
          <p:spPr>
            <a:xfrm rot="16200000" flipH="1">
              <a:off x="7636947" y="1825179"/>
              <a:ext cx="224868"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a:endCxn id="465" idx="7"/>
            </p:cNvCxnSpPr>
            <p:nvPr/>
          </p:nvCxnSpPr>
          <p:spPr>
            <a:xfrm rot="5400000">
              <a:off x="7925078" y="1841848"/>
              <a:ext cx="224868"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a:stCxn id="462" idx="1"/>
            </p:cNvCxnSpPr>
            <p:nvPr/>
          </p:nvCxnSpPr>
          <p:spPr>
            <a:xfrm rot="16200000" flipV="1">
              <a:off x="7892534" y="1752155"/>
              <a:ext cx="224868"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a:endCxn id="461" idx="7"/>
            </p:cNvCxnSpPr>
            <p:nvPr/>
          </p:nvCxnSpPr>
          <p:spPr>
            <a:xfrm rot="10800000" flipV="1">
              <a:off x="7580311" y="1831015"/>
              <a:ext cx="385763"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a:endCxn id="463" idx="1"/>
            </p:cNvCxnSpPr>
            <p:nvPr/>
          </p:nvCxnSpPr>
          <p:spPr>
            <a:xfrm rot="16200000" flipH="1">
              <a:off x="7459940" y="1856136"/>
              <a:ext cx="224868"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a:endCxn id="464" idx="7"/>
            </p:cNvCxnSpPr>
            <p:nvPr/>
          </p:nvCxnSpPr>
          <p:spPr>
            <a:xfrm rot="5400000">
              <a:off x="8077479" y="1870423"/>
              <a:ext cx="224868"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4" name="Straight Connector 473"/>
            <p:cNvCxnSpPr>
              <a:endCxn id="464" idx="1"/>
            </p:cNvCxnSpPr>
            <p:nvPr/>
          </p:nvCxnSpPr>
          <p:spPr>
            <a:xfrm>
              <a:off x="7737474" y="1831015"/>
              <a:ext cx="301625"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463" idx="7"/>
            </p:cNvCxnSpPr>
            <p:nvPr/>
          </p:nvCxnSpPr>
          <p:spPr>
            <a:xfrm rot="10800000" flipV="1">
              <a:off x="7737474" y="1831015"/>
              <a:ext cx="285750" cy="22486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485" name="Straight Connector 484"/>
          <p:cNvCxnSpPr>
            <a:stCxn id="458" idx="2"/>
          </p:cNvCxnSpPr>
          <p:nvPr/>
        </p:nvCxnSpPr>
        <p:spPr>
          <a:xfrm rot="16200000" flipH="1">
            <a:off x="3967957" y="1480343"/>
            <a:ext cx="838200" cy="315913"/>
          </a:xfrm>
          <a:prstGeom prst="line">
            <a:avLst/>
          </a:prstGeom>
          <a:ln w="127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8" name="Straight Connector 487"/>
          <p:cNvCxnSpPr/>
          <p:nvPr/>
        </p:nvCxnSpPr>
        <p:spPr>
          <a:xfrm>
            <a:off x="4235450" y="1225550"/>
            <a:ext cx="1238250" cy="831850"/>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977" name="TextBox 167"/>
          <p:cNvSpPr txBox="1">
            <a:spLocks noChangeArrowheads="1"/>
          </p:cNvSpPr>
          <p:nvPr/>
        </p:nvSpPr>
        <p:spPr bwMode="auto">
          <a:xfrm>
            <a:off x="6096000" y="2460625"/>
            <a:ext cx="2133600" cy="2246313"/>
          </a:xfrm>
          <a:prstGeom prst="rect">
            <a:avLst/>
          </a:prstGeom>
          <a:noFill/>
          <a:ln w="9525">
            <a:noFill/>
            <a:miter lim="800000"/>
            <a:headEnd/>
            <a:tailEnd/>
          </a:ln>
        </p:spPr>
        <p:txBody>
          <a:bodyPr>
            <a:spAutoFit/>
          </a:bodyPr>
          <a:lstStyle/>
          <a:p>
            <a:pPr algn="ctr"/>
            <a:r>
              <a:rPr lang="en-US" sz="2000" b="1" dirty="0"/>
              <a:t>1. Acme Power</a:t>
            </a:r>
          </a:p>
          <a:p>
            <a:pPr algn="ctr"/>
            <a:r>
              <a:rPr lang="en-US" sz="2000" b="1" dirty="0"/>
              <a:t>Plant</a:t>
            </a:r>
          </a:p>
          <a:p>
            <a:pPr algn="ctr"/>
            <a:endParaRPr lang="en-US" sz="2000" b="1" dirty="0"/>
          </a:p>
          <a:p>
            <a:pPr algn="ctr"/>
            <a:r>
              <a:rPr lang="en-US" sz="2000" b="1" dirty="0"/>
              <a:t>Spanning Tree Eliminates Loops by Disabling Ports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Oval 175"/>
          <p:cNvSpPr>
            <a:spLocks noChangeArrowheads="1"/>
          </p:cNvSpPr>
          <p:nvPr/>
        </p:nvSpPr>
        <p:spPr bwMode="auto">
          <a:xfrm>
            <a:off x="3948113" y="0"/>
            <a:ext cx="3735387" cy="2954338"/>
          </a:xfrm>
          <a:prstGeom prst="ellipse">
            <a:avLst/>
          </a:prstGeom>
          <a:solidFill>
            <a:srgbClr val="FF6600"/>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chemeClr val="lt1"/>
              </a:solidFill>
              <a:latin typeface="+mn-lt"/>
              <a:ea typeface="+mn-ea"/>
            </a:endParaRPr>
          </a:p>
        </p:txBody>
      </p:sp>
      <p:sp>
        <p:nvSpPr>
          <p:cNvPr id="172" name="Oval 171"/>
          <p:cNvSpPr>
            <a:spLocks noChangeArrowheads="1"/>
          </p:cNvSpPr>
          <p:nvPr/>
        </p:nvSpPr>
        <p:spPr bwMode="auto">
          <a:xfrm>
            <a:off x="317500" y="3924300"/>
            <a:ext cx="4114800" cy="2738438"/>
          </a:xfrm>
          <a:prstGeom prst="ellipse">
            <a:avLst/>
          </a:prstGeom>
          <a:solidFill>
            <a:srgbClr val="FFFF00"/>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chemeClr val="lt1"/>
              </a:solidFill>
              <a:latin typeface="+mn-lt"/>
              <a:ea typeface="+mn-ea"/>
            </a:endParaRPr>
          </a:p>
        </p:txBody>
      </p:sp>
      <p:sp>
        <p:nvSpPr>
          <p:cNvPr id="169" name="Oval 168"/>
          <p:cNvSpPr/>
          <p:nvPr/>
        </p:nvSpPr>
        <p:spPr>
          <a:xfrm>
            <a:off x="317500" y="0"/>
            <a:ext cx="3644900" cy="29543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871" name="TextBox 7"/>
          <p:cNvSpPr txBox="1">
            <a:spLocks noChangeArrowheads="1"/>
          </p:cNvSpPr>
          <p:nvPr/>
        </p:nvSpPr>
        <p:spPr bwMode="auto">
          <a:xfrm>
            <a:off x="5529263" y="5053013"/>
            <a:ext cx="2195512" cy="1201737"/>
          </a:xfrm>
          <a:prstGeom prst="rect">
            <a:avLst/>
          </a:prstGeom>
          <a:noFill/>
          <a:ln w="9525">
            <a:noFill/>
            <a:miter lim="800000"/>
            <a:headEnd/>
            <a:tailEnd/>
          </a:ln>
        </p:spPr>
        <p:txBody>
          <a:bodyPr>
            <a:spAutoFit/>
          </a:bodyPr>
          <a:lstStyle/>
          <a:p>
            <a:pPr indent="-457200"/>
            <a:r>
              <a:rPr lang="en-US" dirty="0">
                <a:latin typeface="Calibri" charset="0"/>
              </a:rPr>
              <a:t>A = Access Bridge</a:t>
            </a:r>
          </a:p>
          <a:p>
            <a:pPr indent="-457200"/>
            <a:r>
              <a:rPr lang="en-US" dirty="0">
                <a:latin typeface="Calibri" charset="0"/>
              </a:rPr>
              <a:t>GB = aGreggation </a:t>
            </a:r>
          </a:p>
          <a:p>
            <a:pPr indent="-457200"/>
            <a:r>
              <a:rPr lang="en-US" dirty="0">
                <a:latin typeface="Calibri" charset="0"/>
              </a:rPr>
              <a:t>          Bridge</a:t>
            </a:r>
          </a:p>
          <a:p>
            <a:pPr indent="-457200"/>
            <a:r>
              <a:rPr lang="en-US" dirty="0">
                <a:latin typeface="Calibri" charset="0"/>
              </a:rPr>
              <a:t>CRB = Core RBridge</a:t>
            </a:r>
          </a:p>
        </p:txBody>
      </p:sp>
      <p:sp>
        <p:nvSpPr>
          <p:cNvPr id="36872" name="TextBox 165"/>
          <p:cNvSpPr txBox="1">
            <a:spLocks noChangeArrowheads="1"/>
          </p:cNvSpPr>
          <p:nvPr/>
        </p:nvSpPr>
        <p:spPr bwMode="auto">
          <a:xfrm>
            <a:off x="6270625" y="1674813"/>
            <a:ext cx="1219200" cy="584200"/>
          </a:xfrm>
          <a:prstGeom prst="rect">
            <a:avLst/>
          </a:prstGeom>
          <a:noFill/>
          <a:ln w="9525">
            <a:noFill/>
            <a:miter lim="800000"/>
            <a:headEnd/>
            <a:tailEnd/>
          </a:ln>
        </p:spPr>
        <p:txBody>
          <a:bodyPr>
            <a:spAutoFit/>
          </a:bodyPr>
          <a:lstStyle/>
          <a:p>
            <a:pPr algn="ctr"/>
            <a:r>
              <a:rPr lang="en-US" sz="1600" b="1" dirty="0"/>
              <a:t>RSTP</a:t>
            </a:r>
          </a:p>
          <a:p>
            <a:pPr algn="ctr"/>
            <a:r>
              <a:rPr lang="en-US" sz="1600" b="1" dirty="0"/>
              <a:t>Domain</a:t>
            </a:r>
          </a:p>
        </p:txBody>
      </p:sp>
      <p:sp>
        <p:nvSpPr>
          <p:cNvPr id="36873" name="TextBox 167"/>
          <p:cNvSpPr txBox="1">
            <a:spLocks noChangeArrowheads="1"/>
          </p:cNvSpPr>
          <p:nvPr/>
        </p:nvSpPr>
        <p:spPr bwMode="auto">
          <a:xfrm>
            <a:off x="4905376" y="3197225"/>
            <a:ext cx="3408362" cy="1938992"/>
          </a:xfrm>
          <a:prstGeom prst="rect">
            <a:avLst/>
          </a:prstGeom>
          <a:noFill/>
          <a:ln w="9525">
            <a:noFill/>
            <a:miter lim="800000"/>
            <a:headEnd/>
            <a:tailEnd/>
          </a:ln>
        </p:spPr>
        <p:txBody>
          <a:bodyPr wrap="square">
            <a:spAutoFit/>
          </a:bodyPr>
          <a:lstStyle/>
          <a:p>
            <a:pPr algn="ctr"/>
            <a:r>
              <a:rPr lang="en-US" sz="2000" b="1" dirty="0"/>
              <a:t>1. Acme Power</a:t>
            </a:r>
          </a:p>
          <a:p>
            <a:pPr algn="ctr"/>
            <a:r>
              <a:rPr lang="en-US" sz="2000" b="1" dirty="0"/>
              <a:t>Plant</a:t>
            </a:r>
          </a:p>
          <a:p>
            <a:pPr algn="ctr"/>
            <a:endParaRPr lang="en-US" sz="2000" b="1" dirty="0"/>
          </a:p>
          <a:p>
            <a:pPr algn="ctr"/>
            <a:r>
              <a:rPr lang="en-US" sz="2000" b="1" dirty="0"/>
              <a:t>Process Control Network with RBridge </a:t>
            </a:r>
            <a:r>
              <a:rPr lang="en-US" sz="2000" b="1" dirty="0" smtClean="0"/>
              <a:t>Core breaking up spanning tree</a:t>
            </a:r>
            <a:endParaRPr lang="en-US" sz="2000" b="1" dirty="0"/>
          </a:p>
        </p:txBody>
      </p:sp>
      <p:sp>
        <p:nvSpPr>
          <p:cNvPr id="36874" name="TextBox 170"/>
          <p:cNvSpPr txBox="1">
            <a:spLocks noChangeArrowheads="1"/>
          </p:cNvSpPr>
          <p:nvPr/>
        </p:nvSpPr>
        <p:spPr bwMode="auto">
          <a:xfrm>
            <a:off x="482600" y="1674813"/>
            <a:ext cx="1219200" cy="584200"/>
          </a:xfrm>
          <a:prstGeom prst="rect">
            <a:avLst/>
          </a:prstGeom>
          <a:noFill/>
          <a:ln w="9525">
            <a:noFill/>
            <a:miter lim="800000"/>
            <a:headEnd/>
            <a:tailEnd/>
          </a:ln>
        </p:spPr>
        <p:txBody>
          <a:bodyPr>
            <a:spAutoFit/>
          </a:bodyPr>
          <a:lstStyle/>
          <a:p>
            <a:pPr algn="ctr"/>
            <a:r>
              <a:rPr lang="en-US" sz="1600" b="1" dirty="0"/>
              <a:t>RSTP</a:t>
            </a:r>
          </a:p>
          <a:p>
            <a:pPr algn="ctr"/>
            <a:r>
              <a:rPr lang="en-US" sz="1600" b="1" dirty="0"/>
              <a:t>Domain</a:t>
            </a:r>
          </a:p>
        </p:txBody>
      </p:sp>
      <p:sp>
        <p:nvSpPr>
          <p:cNvPr id="36875" name="TextBox 174"/>
          <p:cNvSpPr txBox="1">
            <a:spLocks noChangeArrowheads="1"/>
          </p:cNvSpPr>
          <p:nvPr/>
        </p:nvSpPr>
        <p:spPr bwMode="auto">
          <a:xfrm>
            <a:off x="534988" y="4538663"/>
            <a:ext cx="1219200" cy="584200"/>
          </a:xfrm>
          <a:prstGeom prst="rect">
            <a:avLst/>
          </a:prstGeom>
          <a:noFill/>
          <a:ln w="9525">
            <a:noFill/>
            <a:miter lim="800000"/>
            <a:headEnd/>
            <a:tailEnd/>
          </a:ln>
        </p:spPr>
        <p:txBody>
          <a:bodyPr>
            <a:spAutoFit/>
          </a:bodyPr>
          <a:lstStyle/>
          <a:p>
            <a:pPr algn="ctr"/>
            <a:r>
              <a:rPr lang="en-US" sz="1600" b="1" dirty="0"/>
              <a:t>RSTP</a:t>
            </a:r>
          </a:p>
          <a:p>
            <a:pPr algn="ctr"/>
            <a:r>
              <a:rPr lang="en-US" sz="1600" b="1" dirty="0"/>
              <a:t>Domain</a:t>
            </a:r>
          </a:p>
        </p:txBody>
      </p:sp>
      <p:sp>
        <p:nvSpPr>
          <p:cNvPr id="36876" name="Date Placeholder 177"/>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36877" name="Slide Number Placeholder 178"/>
          <p:cNvSpPr>
            <a:spLocks noGrp="1"/>
          </p:cNvSpPr>
          <p:nvPr>
            <p:ph type="sldNum" sz="quarter" idx="12"/>
          </p:nvPr>
        </p:nvSpPr>
        <p:spPr bwMode="auto">
          <a:noFill/>
          <a:ln>
            <a:miter lim="800000"/>
            <a:headEnd/>
            <a:tailEnd/>
          </a:ln>
        </p:spPr>
        <p:txBody>
          <a:bodyPr/>
          <a:lstStyle/>
          <a:p>
            <a:fld id="{DE0E01D8-1B8D-42F6-85DE-2C41D945772B}" type="slidenum">
              <a:rPr lang="en-US"/>
              <a:pPr/>
              <a:t>32</a:t>
            </a:fld>
            <a:endParaRPr lang="en-US" dirty="0"/>
          </a:p>
        </p:txBody>
      </p:sp>
      <p:sp>
        <p:nvSpPr>
          <p:cNvPr id="36878" name="Footer Placeholder 179"/>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74" name="Rectangle 173"/>
          <p:cNvSpPr/>
          <p:nvPr/>
        </p:nvSpPr>
        <p:spPr>
          <a:xfrm>
            <a:off x="650875" y="798513"/>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75" name="Rectangle 174"/>
          <p:cNvSpPr/>
          <p:nvPr/>
        </p:nvSpPr>
        <p:spPr>
          <a:xfrm>
            <a:off x="1920875" y="2057400"/>
            <a:ext cx="493713"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181" name="Rectangle 180"/>
          <p:cNvSpPr/>
          <p:nvPr/>
        </p:nvSpPr>
        <p:spPr>
          <a:xfrm>
            <a:off x="2828925" y="2057400"/>
            <a:ext cx="492125"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183" name="Rectangle 182"/>
          <p:cNvSpPr/>
          <p:nvPr/>
        </p:nvSpPr>
        <p:spPr>
          <a:xfrm>
            <a:off x="4545013" y="2057400"/>
            <a:ext cx="493712"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184" name="Rectangle 183"/>
          <p:cNvSpPr/>
          <p:nvPr/>
        </p:nvSpPr>
        <p:spPr>
          <a:xfrm>
            <a:off x="5473700" y="2057400"/>
            <a:ext cx="492125"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185" name="Rectangle 184"/>
          <p:cNvSpPr/>
          <p:nvPr/>
        </p:nvSpPr>
        <p:spPr>
          <a:xfrm>
            <a:off x="1174750" y="798513"/>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86" name="Rectangle 185"/>
          <p:cNvSpPr/>
          <p:nvPr/>
        </p:nvSpPr>
        <p:spPr>
          <a:xfrm>
            <a:off x="1693863" y="79851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87" name="Rectangle 186"/>
          <p:cNvSpPr/>
          <p:nvPr/>
        </p:nvSpPr>
        <p:spPr>
          <a:xfrm>
            <a:off x="2217738" y="798513"/>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88" name="Rectangle 187"/>
          <p:cNvSpPr/>
          <p:nvPr/>
        </p:nvSpPr>
        <p:spPr>
          <a:xfrm>
            <a:off x="2716213" y="79851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89" name="Rectangle 188"/>
          <p:cNvSpPr/>
          <p:nvPr/>
        </p:nvSpPr>
        <p:spPr>
          <a:xfrm>
            <a:off x="4849813" y="792163"/>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91" name="Rectangle 190"/>
          <p:cNvSpPr/>
          <p:nvPr/>
        </p:nvSpPr>
        <p:spPr>
          <a:xfrm>
            <a:off x="5351463" y="798513"/>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92" name="Rectangle 191"/>
          <p:cNvSpPr/>
          <p:nvPr/>
        </p:nvSpPr>
        <p:spPr>
          <a:xfrm>
            <a:off x="5870575" y="79851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93" name="Rectangle 192"/>
          <p:cNvSpPr/>
          <p:nvPr/>
        </p:nvSpPr>
        <p:spPr>
          <a:xfrm>
            <a:off x="6394450" y="79851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94" name="Rectangle 193"/>
          <p:cNvSpPr/>
          <p:nvPr/>
        </p:nvSpPr>
        <p:spPr>
          <a:xfrm>
            <a:off x="6918325" y="79851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cxnSp>
        <p:nvCxnSpPr>
          <p:cNvPr id="196" name="Straight Connector 195"/>
          <p:cNvCxnSpPr>
            <a:stCxn id="174" idx="2"/>
          </p:cNvCxnSpPr>
          <p:nvPr/>
        </p:nvCxnSpPr>
        <p:spPr>
          <a:xfrm rot="16200000" flipH="1">
            <a:off x="942976" y="1093787"/>
            <a:ext cx="855662" cy="10715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rot="16200000" flipH="1">
            <a:off x="1278732" y="1293019"/>
            <a:ext cx="855662" cy="6731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a:stCxn id="186" idx="2"/>
            <a:endCxn id="175" idx="0"/>
          </p:cNvCxnSpPr>
          <p:nvPr/>
        </p:nvCxnSpPr>
        <p:spPr>
          <a:xfrm rot="16200000" flipH="1">
            <a:off x="1593851" y="1484312"/>
            <a:ext cx="855662" cy="2905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a:endCxn id="175" idx="0"/>
          </p:cNvCxnSpPr>
          <p:nvPr/>
        </p:nvCxnSpPr>
        <p:spPr>
          <a:xfrm rot="5400000">
            <a:off x="1851819" y="1518444"/>
            <a:ext cx="855662" cy="2222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a:stCxn id="188" idx="2"/>
          </p:cNvCxnSpPr>
          <p:nvPr/>
        </p:nvCxnSpPr>
        <p:spPr>
          <a:xfrm rot="5400000">
            <a:off x="2163763" y="1322388"/>
            <a:ext cx="855662" cy="61436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a:stCxn id="188" idx="2"/>
          </p:cNvCxnSpPr>
          <p:nvPr/>
        </p:nvCxnSpPr>
        <p:spPr>
          <a:xfrm rot="16200000" flipH="1">
            <a:off x="2619376" y="1481137"/>
            <a:ext cx="855662" cy="2968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a:stCxn id="187" idx="2"/>
            <a:endCxn id="181" idx="0"/>
          </p:cNvCxnSpPr>
          <p:nvPr/>
        </p:nvCxnSpPr>
        <p:spPr>
          <a:xfrm rot="16200000" flipH="1">
            <a:off x="2310607" y="1293019"/>
            <a:ext cx="855662" cy="6731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a:stCxn id="186" idx="2"/>
            <a:endCxn id="181" idx="0"/>
          </p:cNvCxnSpPr>
          <p:nvPr/>
        </p:nvCxnSpPr>
        <p:spPr>
          <a:xfrm rot="16200000" flipH="1">
            <a:off x="2047876" y="1030287"/>
            <a:ext cx="855662" cy="11985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a:stCxn id="185" idx="2"/>
          </p:cNvCxnSpPr>
          <p:nvPr/>
        </p:nvCxnSpPr>
        <p:spPr>
          <a:xfrm rot="16200000" flipH="1">
            <a:off x="1720851" y="839787"/>
            <a:ext cx="855662" cy="15795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174" idx="2"/>
          </p:cNvCxnSpPr>
          <p:nvPr/>
        </p:nvCxnSpPr>
        <p:spPr>
          <a:xfrm rot="16200000" flipH="1">
            <a:off x="1404144" y="632619"/>
            <a:ext cx="855662" cy="19939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a:stCxn id="194" idx="2"/>
          </p:cNvCxnSpPr>
          <p:nvPr/>
        </p:nvCxnSpPr>
        <p:spPr>
          <a:xfrm rot="5400000">
            <a:off x="6105526" y="1062037"/>
            <a:ext cx="855662" cy="11350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a:stCxn id="193" idx="2"/>
          </p:cNvCxnSpPr>
          <p:nvPr/>
        </p:nvCxnSpPr>
        <p:spPr>
          <a:xfrm rot="5400000">
            <a:off x="5317332" y="797719"/>
            <a:ext cx="855662" cy="16637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a:stCxn id="194" idx="2"/>
          </p:cNvCxnSpPr>
          <p:nvPr/>
        </p:nvCxnSpPr>
        <p:spPr>
          <a:xfrm rot="5400000">
            <a:off x="5637213" y="593725"/>
            <a:ext cx="855662" cy="20716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a:stCxn id="189" idx="2"/>
          </p:cNvCxnSpPr>
          <p:nvPr/>
        </p:nvCxnSpPr>
        <p:spPr>
          <a:xfrm rot="5400000">
            <a:off x="4432301" y="1457325"/>
            <a:ext cx="862012" cy="33813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a:stCxn id="191" idx="2"/>
            <a:endCxn id="183" idx="0"/>
          </p:cNvCxnSpPr>
          <p:nvPr/>
        </p:nvCxnSpPr>
        <p:spPr>
          <a:xfrm rot="5400000">
            <a:off x="4735513" y="1258888"/>
            <a:ext cx="855662" cy="74136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a:stCxn id="192" idx="2"/>
            <a:endCxn id="183" idx="0"/>
          </p:cNvCxnSpPr>
          <p:nvPr/>
        </p:nvCxnSpPr>
        <p:spPr>
          <a:xfrm rot="5400000">
            <a:off x="4995070" y="999331"/>
            <a:ext cx="855662" cy="12604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a:stCxn id="189" idx="2"/>
          </p:cNvCxnSpPr>
          <p:nvPr/>
        </p:nvCxnSpPr>
        <p:spPr>
          <a:xfrm rot="16200000" flipH="1">
            <a:off x="4879182" y="1348581"/>
            <a:ext cx="862012" cy="5556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a:stCxn id="191" idx="2"/>
            <a:endCxn id="184" idx="0"/>
          </p:cNvCxnSpPr>
          <p:nvPr/>
        </p:nvCxnSpPr>
        <p:spPr>
          <a:xfrm rot="16200000" flipH="1">
            <a:off x="5199063" y="1536700"/>
            <a:ext cx="855662" cy="18573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a:stCxn id="192" idx="2"/>
            <a:endCxn id="184" idx="0"/>
          </p:cNvCxnSpPr>
          <p:nvPr/>
        </p:nvCxnSpPr>
        <p:spPr>
          <a:xfrm rot="5400000">
            <a:off x="5458620" y="1462881"/>
            <a:ext cx="855662" cy="3333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a:stCxn id="193" idx="2"/>
          </p:cNvCxnSpPr>
          <p:nvPr/>
        </p:nvCxnSpPr>
        <p:spPr>
          <a:xfrm rot="5400000">
            <a:off x="5776913" y="1257300"/>
            <a:ext cx="855662" cy="74453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a:stCxn id="175" idx="3"/>
            <a:endCxn id="181" idx="1"/>
          </p:cNvCxnSpPr>
          <p:nvPr/>
        </p:nvCxnSpPr>
        <p:spPr>
          <a:xfrm>
            <a:off x="2414588" y="2259013"/>
            <a:ext cx="414337" cy="15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a:endCxn id="184" idx="1"/>
          </p:cNvCxnSpPr>
          <p:nvPr/>
        </p:nvCxnSpPr>
        <p:spPr>
          <a:xfrm flipV="1">
            <a:off x="5037138" y="2259013"/>
            <a:ext cx="436562" cy="15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4" name="Rectangle 223"/>
          <p:cNvSpPr/>
          <p:nvPr/>
        </p:nvSpPr>
        <p:spPr>
          <a:xfrm>
            <a:off x="3243263" y="79851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grpSp>
        <p:nvGrpSpPr>
          <p:cNvPr id="36916" name="Group 225"/>
          <p:cNvGrpSpPr>
            <a:grpSpLocks/>
          </p:cNvGrpSpPr>
          <p:nvPr/>
        </p:nvGrpSpPr>
        <p:grpSpPr bwMode="auto">
          <a:xfrm rot="10800000">
            <a:off x="2716213" y="481013"/>
            <a:ext cx="882650" cy="317500"/>
            <a:chOff x="7431086" y="1832599"/>
            <a:chExt cx="882651" cy="318298"/>
          </a:xfrm>
        </p:grpSpPr>
        <p:sp>
          <p:nvSpPr>
            <p:cNvPr id="227" name="Oval 226"/>
            <p:cNvSpPr/>
            <p:nvPr/>
          </p:nvSpPr>
          <p:spPr>
            <a:xfrm>
              <a:off x="7486649"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9" name="Oval 228"/>
            <p:cNvSpPr/>
            <p:nvPr/>
          </p:nvSpPr>
          <p:spPr>
            <a:xfrm>
              <a:off x="8180387"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0" name="Oval 229"/>
            <p:cNvSpPr/>
            <p:nvPr/>
          </p:nvSpPr>
          <p:spPr>
            <a:xfrm>
              <a:off x="7653336"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2" name="Oval 231"/>
            <p:cNvSpPr/>
            <p:nvPr/>
          </p:nvSpPr>
          <p:spPr>
            <a:xfrm>
              <a:off x="8032750"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3" name="Oval 232"/>
            <p:cNvSpPr/>
            <p:nvPr/>
          </p:nvSpPr>
          <p:spPr>
            <a:xfrm>
              <a:off x="7851774"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34" name="Straight Connector 233"/>
            <p:cNvCxnSpPr>
              <a:endCxn id="227" idx="1"/>
            </p:cNvCxnSpPr>
            <p:nvPr/>
          </p:nvCxnSpPr>
          <p:spPr>
            <a:xfrm rot="16200000" flipH="1">
              <a:off x="7353812" y="1935318"/>
              <a:ext cx="224400"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a:endCxn id="229" idx="7"/>
            </p:cNvCxnSpPr>
            <p:nvPr/>
          </p:nvCxnSpPr>
          <p:spPr>
            <a:xfrm rot="5400000">
              <a:off x="8189632" y="1932936"/>
              <a:ext cx="224400" cy="587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a:endCxn id="233" idx="1"/>
            </p:cNvCxnSpPr>
            <p:nvPr/>
          </p:nvCxnSpPr>
          <p:spPr>
            <a:xfrm rot="16200000" flipH="1">
              <a:off x="7637181" y="1844036"/>
              <a:ext cx="224400"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a:endCxn id="233" idx="7"/>
            </p:cNvCxnSpPr>
            <p:nvPr/>
          </p:nvCxnSpPr>
          <p:spPr>
            <a:xfrm rot="5400000">
              <a:off x="7925312" y="1860705"/>
              <a:ext cx="224400"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a:stCxn id="229" idx="1"/>
            </p:cNvCxnSpPr>
            <p:nvPr/>
          </p:nvCxnSpPr>
          <p:spPr>
            <a:xfrm rot="16200000" flipV="1">
              <a:off x="7892768" y="1771012"/>
              <a:ext cx="224400"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endCxn id="227" idx="7"/>
            </p:cNvCxnSpPr>
            <p:nvPr/>
          </p:nvCxnSpPr>
          <p:spPr>
            <a:xfrm rot="10800000" flipV="1">
              <a:off x="7580311" y="1850106"/>
              <a:ext cx="385763"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a:endCxn id="230" idx="1"/>
            </p:cNvCxnSpPr>
            <p:nvPr/>
          </p:nvCxnSpPr>
          <p:spPr>
            <a:xfrm rot="16200000" flipH="1">
              <a:off x="7460174" y="1874993"/>
              <a:ext cx="224400"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a:endCxn id="232" idx="7"/>
            </p:cNvCxnSpPr>
            <p:nvPr/>
          </p:nvCxnSpPr>
          <p:spPr>
            <a:xfrm rot="5400000">
              <a:off x="8077713" y="1889280"/>
              <a:ext cx="224400"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endCxn id="232" idx="1"/>
            </p:cNvCxnSpPr>
            <p:nvPr/>
          </p:nvCxnSpPr>
          <p:spPr>
            <a:xfrm>
              <a:off x="7737474" y="1850106"/>
              <a:ext cx="301625"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a:endCxn id="230" idx="7"/>
            </p:cNvCxnSpPr>
            <p:nvPr/>
          </p:nvCxnSpPr>
          <p:spPr>
            <a:xfrm rot="10800000" flipV="1">
              <a:off x="7737474" y="1850106"/>
              <a:ext cx="285750"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246" name="Straight Connector 245"/>
          <p:cNvCxnSpPr>
            <a:stCxn id="224" idx="2"/>
          </p:cNvCxnSpPr>
          <p:nvPr/>
        </p:nvCxnSpPr>
        <p:spPr>
          <a:xfrm rot="5400000">
            <a:off x="2945607" y="1577181"/>
            <a:ext cx="855662" cy="1047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a:stCxn id="224" idx="2"/>
          </p:cNvCxnSpPr>
          <p:nvPr/>
        </p:nvCxnSpPr>
        <p:spPr>
          <a:xfrm rot="5400000">
            <a:off x="2486026" y="1117600"/>
            <a:ext cx="855662" cy="102393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6919" name="Group 248"/>
          <p:cNvGrpSpPr>
            <a:grpSpLocks/>
          </p:cNvGrpSpPr>
          <p:nvPr/>
        </p:nvGrpSpPr>
        <p:grpSpPr bwMode="auto">
          <a:xfrm rot="10800000">
            <a:off x="1701800" y="481013"/>
            <a:ext cx="882650" cy="317500"/>
            <a:chOff x="7431086" y="1832599"/>
            <a:chExt cx="882651" cy="318298"/>
          </a:xfrm>
        </p:grpSpPr>
        <p:sp>
          <p:nvSpPr>
            <p:cNvPr id="250" name="Oval 249"/>
            <p:cNvSpPr/>
            <p:nvPr/>
          </p:nvSpPr>
          <p:spPr>
            <a:xfrm>
              <a:off x="7486648" y="2060183"/>
              <a:ext cx="109538" cy="10981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1" name="Oval 250"/>
            <p:cNvSpPr/>
            <p:nvPr/>
          </p:nvSpPr>
          <p:spPr>
            <a:xfrm>
              <a:off x="8180387" y="2060183"/>
              <a:ext cx="109537" cy="10981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2" name="Oval 251"/>
            <p:cNvSpPr/>
            <p:nvPr/>
          </p:nvSpPr>
          <p:spPr>
            <a:xfrm>
              <a:off x="7653336" y="2060183"/>
              <a:ext cx="109537" cy="10981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3" name="Oval 252"/>
            <p:cNvSpPr/>
            <p:nvPr/>
          </p:nvSpPr>
          <p:spPr>
            <a:xfrm>
              <a:off x="8032749" y="2060183"/>
              <a:ext cx="109538" cy="10981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4" name="Oval 253"/>
            <p:cNvSpPr/>
            <p:nvPr/>
          </p:nvSpPr>
          <p:spPr>
            <a:xfrm>
              <a:off x="7851773" y="2060183"/>
              <a:ext cx="109538" cy="10981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55" name="Straight Connector 254"/>
            <p:cNvCxnSpPr>
              <a:endCxn id="250" idx="1"/>
            </p:cNvCxnSpPr>
            <p:nvPr/>
          </p:nvCxnSpPr>
          <p:spPr>
            <a:xfrm rot="16200000" flipH="1">
              <a:off x="7353810" y="1936910"/>
              <a:ext cx="224401"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endCxn id="251" idx="7"/>
            </p:cNvCxnSpPr>
            <p:nvPr/>
          </p:nvCxnSpPr>
          <p:spPr>
            <a:xfrm rot="5400000">
              <a:off x="8189630" y="1934529"/>
              <a:ext cx="224401"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a:endCxn id="254" idx="1"/>
            </p:cNvCxnSpPr>
            <p:nvPr/>
          </p:nvCxnSpPr>
          <p:spPr>
            <a:xfrm rot="16200000" flipH="1">
              <a:off x="7637179" y="1845629"/>
              <a:ext cx="224401"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a:endCxn id="254" idx="7"/>
            </p:cNvCxnSpPr>
            <p:nvPr/>
          </p:nvCxnSpPr>
          <p:spPr>
            <a:xfrm rot="5400000">
              <a:off x="7925311" y="1862297"/>
              <a:ext cx="224401"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a:stCxn id="251" idx="1"/>
            </p:cNvCxnSpPr>
            <p:nvPr/>
          </p:nvCxnSpPr>
          <p:spPr>
            <a:xfrm rot="16200000" flipV="1">
              <a:off x="7892767" y="1772603"/>
              <a:ext cx="224401"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a:endCxn id="250" idx="7"/>
            </p:cNvCxnSpPr>
            <p:nvPr/>
          </p:nvCxnSpPr>
          <p:spPr>
            <a:xfrm rot="10800000" flipV="1">
              <a:off x="7580311" y="1851697"/>
              <a:ext cx="385762" cy="224401"/>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a:endCxn id="252" idx="1"/>
            </p:cNvCxnSpPr>
            <p:nvPr/>
          </p:nvCxnSpPr>
          <p:spPr>
            <a:xfrm rot="16200000" flipH="1">
              <a:off x="7460173" y="1876585"/>
              <a:ext cx="224401"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a:endCxn id="253" idx="7"/>
            </p:cNvCxnSpPr>
            <p:nvPr/>
          </p:nvCxnSpPr>
          <p:spPr>
            <a:xfrm rot="5400000">
              <a:off x="8077712" y="1890872"/>
              <a:ext cx="224401"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a:endCxn id="253" idx="1"/>
            </p:cNvCxnSpPr>
            <p:nvPr/>
          </p:nvCxnSpPr>
          <p:spPr>
            <a:xfrm>
              <a:off x="7737473" y="1851697"/>
              <a:ext cx="301625" cy="224401"/>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a:endCxn id="252" idx="7"/>
            </p:cNvCxnSpPr>
            <p:nvPr/>
          </p:nvCxnSpPr>
          <p:spPr>
            <a:xfrm rot="10800000" flipV="1">
              <a:off x="7737473" y="1851697"/>
              <a:ext cx="285750" cy="224401"/>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6920" name="Group 266"/>
          <p:cNvGrpSpPr>
            <a:grpSpLocks/>
          </p:cNvGrpSpPr>
          <p:nvPr/>
        </p:nvGrpSpPr>
        <p:grpSpPr bwMode="auto">
          <a:xfrm rot="10800000">
            <a:off x="658813" y="481013"/>
            <a:ext cx="882650" cy="317500"/>
            <a:chOff x="7431086" y="1832599"/>
            <a:chExt cx="882651" cy="318298"/>
          </a:xfrm>
        </p:grpSpPr>
        <p:sp>
          <p:nvSpPr>
            <p:cNvPr id="270" name="Oval 269"/>
            <p:cNvSpPr/>
            <p:nvPr/>
          </p:nvSpPr>
          <p:spPr>
            <a:xfrm>
              <a:off x="7488236"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1" name="Oval 270"/>
            <p:cNvSpPr/>
            <p:nvPr/>
          </p:nvSpPr>
          <p:spPr>
            <a:xfrm>
              <a:off x="8181975"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2" name="Oval 271"/>
            <p:cNvSpPr/>
            <p:nvPr/>
          </p:nvSpPr>
          <p:spPr>
            <a:xfrm>
              <a:off x="7654924"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4" name="Oval 273"/>
            <p:cNvSpPr/>
            <p:nvPr/>
          </p:nvSpPr>
          <p:spPr>
            <a:xfrm>
              <a:off x="8034337"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5" name="Oval 274"/>
            <p:cNvSpPr/>
            <p:nvPr/>
          </p:nvSpPr>
          <p:spPr>
            <a:xfrm>
              <a:off x="7853361"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76" name="Straight Connector 275"/>
            <p:cNvCxnSpPr>
              <a:endCxn id="270" idx="1"/>
            </p:cNvCxnSpPr>
            <p:nvPr/>
          </p:nvCxnSpPr>
          <p:spPr>
            <a:xfrm rot="16200000" flipH="1">
              <a:off x="7353812" y="1935318"/>
              <a:ext cx="224400"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a:endCxn id="271" idx="7"/>
            </p:cNvCxnSpPr>
            <p:nvPr/>
          </p:nvCxnSpPr>
          <p:spPr>
            <a:xfrm rot="5400000">
              <a:off x="8191219" y="1932937"/>
              <a:ext cx="224400"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a:endCxn id="275" idx="1"/>
            </p:cNvCxnSpPr>
            <p:nvPr/>
          </p:nvCxnSpPr>
          <p:spPr>
            <a:xfrm rot="16200000" flipH="1">
              <a:off x="7637181" y="1844036"/>
              <a:ext cx="224400"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a:endCxn id="275" idx="7"/>
            </p:cNvCxnSpPr>
            <p:nvPr/>
          </p:nvCxnSpPr>
          <p:spPr>
            <a:xfrm rot="5400000">
              <a:off x="7925312" y="1860705"/>
              <a:ext cx="224400"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a:stCxn id="271" idx="1"/>
            </p:cNvCxnSpPr>
            <p:nvPr/>
          </p:nvCxnSpPr>
          <p:spPr>
            <a:xfrm rot="16200000" flipV="1">
              <a:off x="7892768" y="1771012"/>
              <a:ext cx="224400"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a:endCxn id="270" idx="7"/>
            </p:cNvCxnSpPr>
            <p:nvPr/>
          </p:nvCxnSpPr>
          <p:spPr>
            <a:xfrm rot="10800000" flipV="1">
              <a:off x="7580311" y="1850106"/>
              <a:ext cx="385763"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a:endCxn id="272" idx="1"/>
            </p:cNvCxnSpPr>
            <p:nvPr/>
          </p:nvCxnSpPr>
          <p:spPr>
            <a:xfrm rot="16200000" flipH="1">
              <a:off x="7460174" y="1874993"/>
              <a:ext cx="224400"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a:endCxn id="274" idx="7"/>
            </p:cNvCxnSpPr>
            <p:nvPr/>
          </p:nvCxnSpPr>
          <p:spPr>
            <a:xfrm rot="5400000">
              <a:off x="8079301" y="1889280"/>
              <a:ext cx="224400"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a:endCxn id="274" idx="1"/>
            </p:cNvCxnSpPr>
            <p:nvPr/>
          </p:nvCxnSpPr>
          <p:spPr>
            <a:xfrm>
              <a:off x="7737474" y="1850106"/>
              <a:ext cx="301625"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a:endCxn id="272" idx="7"/>
            </p:cNvCxnSpPr>
            <p:nvPr/>
          </p:nvCxnSpPr>
          <p:spPr>
            <a:xfrm rot="10800000" flipV="1">
              <a:off x="7737474" y="1850106"/>
              <a:ext cx="285750"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6921" name="Group 317"/>
          <p:cNvGrpSpPr>
            <a:grpSpLocks/>
          </p:cNvGrpSpPr>
          <p:nvPr/>
        </p:nvGrpSpPr>
        <p:grpSpPr bwMode="auto">
          <a:xfrm rot="10800000">
            <a:off x="6400800" y="473075"/>
            <a:ext cx="882650" cy="319088"/>
            <a:chOff x="7431086" y="1832599"/>
            <a:chExt cx="882651" cy="318298"/>
          </a:xfrm>
        </p:grpSpPr>
        <p:sp>
          <p:nvSpPr>
            <p:cNvPr id="319" name="Oval 318"/>
            <p:cNvSpPr/>
            <p:nvPr/>
          </p:nvSpPr>
          <p:spPr>
            <a:xfrm>
              <a:off x="7486648" y="2049549"/>
              <a:ext cx="109538"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0" name="Oval 319"/>
            <p:cNvSpPr/>
            <p:nvPr/>
          </p:nvSpPr>
          <p:spPr>
            <a:xfrm>
              <a:off x="8180387" y="2049549"/>
              <a:ext cx="109537"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1" name="Oval 320"/>
            <p:cNvSpPr/>
            <p:nvPr/>
          </p:nvSpPr>
          <p:spPr>
            <a:xfrm>
              <a:off x="7653336" y="2049549"/>
              <a:ext cx="109537"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2" name="Oval 321"/>
            <p:cNvSpPr/>
            <p:nvPr/>
          </p:nvSpPr>
          <p:spPr>
            <a:xfrm>
              <a:off x="8032749" y="2049549"/>
              <a:ext cx="109538"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4" name="Oval 323"/>
            <p:cNvSpPr/>
            <p:nvPr/>
          </p:nvSpPr>
          <p:spPr>
            <a:xfrm>
              <a:off x="7851773" y="2049549"/>
              <a:ext cx="109538"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25" name="Straight Connector 324"/>
            <p:cNvCxnSpPr>
              <a:endCxn id="319" idx="1"/>
            </p:cNvCxnSpPr>
            <p:nvPr/>
          </p:nvCxnSpPr>
          <p:spPr>
            <a:xfrm rot="16200000" flipH="1">
              <a:off x="7353577" y="1916462"/>
              <a:ext cx="224867"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a:endCxn id="320" idx="7"/>
            </p:cNvCxnSpPr>
            <p:nvPr/>
          </p:nvCxnSpPr>
          <p:spPr>
            <a:xfrm rot="5400000">
              <a:off x="8189397" y="1914081"/>
              <a:ext cx="224867"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a:endCxn id="324" idx="1"/>
            </p:cNvCxnSpPr>
            <p:nvPr/>
          </p:nvCxnSpPr>
          <p:spPr>
            <a:xfrm rot="16200000" flipH="1">
              <a:off x="7636946" y="1825181"/>
              <a:ext cx="224867"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a:endCxn id="324" idx="7"/>
            </p:cNvCxnSpPr>
            <p:nvPr/>
          </p:nvCxnSpPr>
          <p:spPr>
            <a:xfrm rot="5400000">
              <a:off x="7925079" y="1841849"/>
              <a:ext cx="224867"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a:stCxn id="320" idx="1"/>
            </p:cNvCxnSpPr>
            <p:nvPr/>
          </p:nvCxnSpPr>
          <p:spPr>
            <a:xfrm rot="16200000" flipV="1">
              <a:off x="7892535" y="1752155"/>
              <a:ext cx="224867"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a:endCxn id="319" idx="7"/>
            </p:cNvCxnSpPr>
            <p:nvPr/>
          </p:nvCxnSpPr>
          <p:spPr>
            <a:xfrm rot="10800000" flipV="1">
              <a:off x="7580311" y="1831016"/>
              <a:ext cx="385762" cy="22486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a:endCxn id="321" idx="1"/>
            </p:cNvCxnSpPr>
            <p:nvPr/>
          </p:nvCxnSpPr>
          <p:spPr>
            <a:xfrm rot="16200000" flipH="1">
              <a:off x="7459940" y="1856137"/>
              <a:ext cx="224867"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a:endCxn id="322" idx="7"/>
            </p:cNvCxnSpPr>
            <p:nvPr/>
          </p:nvCxnSpPr>
          <p:spPr>
            <a:xfrm rot="5400000">
              <a:off x="8077479" y="1870424"/>
              <a:ext cx="224867"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endCxn id="322" idx="1"/>
            </p:cNvCxnSpPr>
            <p:nvPr/>
          </p:nvCxnSpPr>
          <p:spPr>
            <a:xfrm>
              <a:off x="7737473" y="1831016"/>
              <a:ext cx="301625" cy="22486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a:endCxn id="321" idx="7"/>
            </p:cNvCxnSpPr>
            <p:nvPr/>
          </p:nvCxnSpPr>
          <p:spPr>
            <a:xfrm rot="10800000" flipV="1">
              <a:off x="7737473" y="1831016"/>
              <a:ext cx="285750" cy="22486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6922" name="Group 339"/>
          <p:cNvGrpSpPr>
            <a:grpSpLocks/>
          </p:cNvGrpSpPr>
          <p:nvPr/>
        </p:nvGrpSpPr>
        <p:grpSpPr bwMode="auto">
          <a:xfrm rot="10800000">
            <a:off x="5353050" y="481013"/>
            <a:ext cx="882650" cy="317500"/>
            <a:chOff x="7431086" y="1832599"/>
            <a:chExt cx="882651" cy="318298"/>
          </a:xfrm>
        </p:grpSpPr>
        <p:sp>
          <p:nvSpPr>
            <p:cNvPr id="341" name="Oval 340"/>
            <p:cNvSpPr/>
            <p:nvPr/>
          </p:nvSpPr>
          <p:spPr>
            <a:xfrm>
              <a:off x="7486648" y="2060183"/>
              <a:ext cx="109538" cy="10981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43" name="Oval 342"/>
            <p:cNvSpPr/>
            <p:nvPr/>
          </p:nvSpPr>
          <p:spPr>
            <a:xfrm>
              <a:off x="8180387"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44" name="Oval 343"/>
            <p:cNvSpPr/>
            <p:nvPr/>
          </p:nvSpPr>
          <p:spPr>
            <a:xfrm>
              <a:off x="7653336"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45" name="Oval 344"/>
            <p:cNvSpPr/>
            <p:nvPr/>
          </p:nvSpPr>
          <p:spPr>
            <a:xfrm>
              <a:off x="8032749"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47" name="Oval 346"/>
            <p:cNvSpPr/>
            <p:nvPr/>
          </p:nvSpPr>
          <p:spPr>
            <a:xfrm>
              <a:off x="7851773"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48" name="Straight Connector 347"/>
            <p:cNvCxnSpPr>
              <a:endCxn id="341" idx="1"/>
            </p:cNvCxnSpPr>
            <p:nvPr/>
          </p:nvCxnSpPr>
          <p:spPr>
            <a:xfrm rot="16200000" flipH="1">
              <a:off x="7353810" y="1936910"/>
              <a:ext cx="224401"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a:endCxn id="343" idx="7"/>
            </p:cNvCxnSpPr>
            <p:nvPr/>
          </p:nvCxnSpPr>
          <p:spPr>
            <a:xfrm rot="5400000">
              <a:off x="8189631" y="1932937"/>
              <a:ext cx="224400"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a:endCxn id="347" idx="1"/>
            </p:cNvCxnSpPr>
            <p:nvPr/>
          </p:nvCxnSpPr>
          <p:spPr>
            <a:xfrm rot="16200000" flipH="1">
              <a:off x="7637180" y="1844037"/>
              <a:ext cx="224400"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a:endCxn id="347" idx="7"/>
            </p:cNvCxnSpPr>
            <p:nvPr/>
          </p:nvCxnSpPr>
          <p:spPr>
            <a:xfrm rot="5400000">
              <a:off x="7925312" y="1860705"/>
              <a:ext cx="224400"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a:stCxn id="343" idx="1"/>
            </p:cNvCxnSpPr>
            <p:nvPr/>
          </p:nvCxnSpPr>
          <p:spPr>
            <a:xfrm rot="16200000" flipV="1">
              <a:off x="7892768" y="1771011"/>
              <a:ext cx="224400"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a:endCxn id="341" idx="7"/>
            </p:cNvCxnSpPr>
            <p:nvPr/>
          </p:nvCxnSpPr>
          <p:spPr>
            <a:xfrm rot="10800000" flipV="1">
              <a:off x="7580311" y="1850106"/>
              <a:ext cx="385762"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endCxn id="344" idx="1"/>
            </p:cNvCxnSpPr>
            <p:nvPr/>
          </p:nvCxnSpPr>
          <p:spPr>
            <a:xfrm rot="16200000" flipH="1">
              <a:off x="7460173" y="1876585"/>
              <a:ext cx="224401"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a:endCxn id="345" idx="7"/>
            </p:cNvCxnSpPr>
            <p:nvPr/>
          </p:nvCxnSpPr>
          <p:spPr>
            <a:xfrm rot="5400000">
              <a:off x="8077713" y="1889280"/>
              <a:ext cx="224400"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endCxn id="345" idx="1"/>
            </p:cNvCxnSpPr>
            <p:nvPr/>
          </p:nvCxnSpPr>
          <p:spPr>
            <a:xfrm>
              <a:off x="7737473" y="1850106"/>
              <a:ext cx="301625"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a:endCxn id="344" idx="7"/>
            </p:cNvCxnSpPr>
            <p:nvPr/>
          </p:nvCxnSpPr>
          <p:spPr>
            <a:xfrm rot="10800000" flipV="1">
              <a:off x="7737473" y="1850106"/>
              <a:ext cx="285750"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59" name="Rectangle 358"/>
          <p:cNvSpPr/>
          <p:nvPr/>
        </p:nvSpPr>
        <p:spPr>
          <a:xfrm>
            <a:off x="4329113" y="792163"/>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grpSp>
        <p:nvGrpSpPr>
          <p:cNvPr id="36924" name="Group 359"/>
          <p:cNvGrpSpPr>
            <a:grpSpLocks/>
          </p:cNvGrpSpPr>
          <p:nvPr/>
        </p:nvGrpSpPr>
        <p:grpSpPr bwMode="auto">
          <a:xfrm rot="10800000">
            <a:off x="4329113" y="481013"/>
            <a:ext cx="882650" cy="317500"/>
            <a:chOff x="7431086" y="1832599"/>
            <a:chExt cx="882651" cy="318298"/>
          </a:xfrm>
        </p:grpSpPr>
        <p:sp>
          <p:nvSpPr>
            <p:cNvPr id="361" name="Oval 360"/>
            <p:cNvSpPr/>
            <p:nvPr/>
          </p:nvSpPr>
          <p:spPr>
            <a:xfrm>
              <a:off x="7486649"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2" name="Oval 361"/>
            <p:cNvSpPr/>
            <p:nvPr/>
          </p:nvSpPr>
          <p:spPr>
            <a:xfrm>
              <a:off x="8180387"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3" name="Oval 362"/>
            <p:cNvSpPr/>
            <p:nvPr/>
          </p:nvSpPr>
          <p:spPr>
            <a:xfrm>
              <a:off x="7653336"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4" name="Oval 363"/>
            <p:cNvSpPr/>
            <p:nvPr/>
          </p:nvSpPr>
          <p:spPr>
            <a:xfrm>
              <a:off x="8032750"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5" name="Oval 364"/>
            <p:cNvSpPr/>
            <p:nvPr/>
          </p:nvSpPr>
          <p:spPr>
            <a:xfrm>
              <a:off x="7851774"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66" name="Straight Connector 365"/>
            <p:cNvCxnSpPr>
              <a:endCxn id="361" idx="1"/>
            </p:cNvCxnSpPr>
            <p:nvPr/>
          </p:nvCxnSpPr>
          <p:spPr>
            <a:xfrm rot="16200000" flipH="1">
              <a:off x="7353812" y="1935318"/>
              <a:ext cx="224400"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2" idx="7"/>
            </p:cNvCxnSpPr>
            <p:nvPr/>
          </p:nvCxnSpPr>
          <p:spPr>
            <a:xfrm rot="5400000">
              <a:off x="8189632" y="1932936"/>
              <a:ext cx="224400" cy="587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endCxn id="365" idx="1"/>
            </p:cNvCxnSpPr>
            <p:nvPr/>
          </p:nvCxnSpPr>
          <p:spPr>
            <a:xfrm rot="16200000" flipH="1">
              <a:off x="7637181" y="1844036"/>
              <a:ext cx="224400"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p:cNvCxnSpPr>
              <a:endCxn id="365" idx="7"/>
            </p:cNvCxnSpPr>
            <p:nvPr/>
          </p:nvCxnSpPr>
          <p:spPr>
            <a:xfrm rot="5400000">
              <a:off x="7925312" y="1860705"/>
              <a:ext cx="224400"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p:cNvCxnSpPr>
              <a:stCxn id="362" idx="1"/>
            </p:cNvCxnSpPr>
            <p:nvPr/>
          </p:nvCxnSpPr>
          <p:spPr>
            <a:xfrm rot="16200000" flipV="1">
              <a:off x="7892768" y="1771012"/>
              <a:ext cx="224400"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a:endCxn id="361" idx="7"/>
            </p:cNvCxnSpPr>
            <p:nvPr/>
          </p:nvCxnSpPr>
          <p:spPr>
            <a:xfrm rot="10800000" flipV="1">
              <a:off x="7580311" y="1850106"/>
              <a:ext cx="385763"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endCxn id="363" idx="1"/>
            </p:cNvCxnSpPr>
            <p:nvPr/>
          </p:nvCxnSpPr>
          <p:spPr>
            <a:xfrm rot="16200000" flipH="1">
              <a:off x="7460174" y="1874993"/>
              <a:ext cx="224400"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p:cNvCxnSpPr>
              <a:endCxn id="364" idx="7"/>
            </p:cNvCxnSpPr>
            <p:nvPr/>
          </p:nvCxnSpPr>
          <p:spPr>
            <a:xfrm rot="5400000">
              <a:off x="8077713" y="1889280"/>
              <a:ext cx="224400"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a:endCxn id="364" idx="1"/>
            </p:cNvCxnSpPr>
            <p:nvPr/>
          </p:nvCxnSpPr>
          <p:spPr>
            <a:xfrm>
              <a:off x="7737474" y="1850106"/>
              <a:ext cx="301625"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p:cNvCxnSpPr>
              <a:endCxn id="363" idx="7"/>
            </p:cNvCxnSpPr>
            <p:nvPr/>
          </p:nvCxnSpPr>
          <p:spPr>
            <a:xfrm rot="10800000" flipV="1">
              <a:off x="7737474" y="1850106"/>
              <a:ext cx="285750"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76" name="Rectangle 375"/>
          <p:cNvSpPr/>
          <p:nvPr/>
        </p:nvSpPr>
        <p:spPr>
          <a:xfrm>
            <a:off x="2801938" y="3197225"/>
            <a:ext cx="787400" cy="403225"/>
          </a:xfrm>
          <a:prstGeom prst="rect">
            <a:avLst/>
          </a:prstGeom>
          <a:solidFill>
            <a:schemeClr val="bg1"/>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CRB</a:t>
            </a:r>
          </a:p>
        </p:txBody>
      </p:sp>
      <p:sp>
        <p:nvSpPr>
          <p:cNvPr id="377" name="Rectangle 376"/>
          <p:cNvSpPr/>
          <p:nvPr/>
        </p:nvSpPr>
        <p:spPr>
          <a:xfrm>
            <a:off x="4298950" y="3197225"/>
            <a:ext cx="752475" cy="403225"/>
          </a:xfrm>
          <a:prstGeom prst="rect">
            <a:avLst/>
          </a:prstGeom>
          <a:solidFill>
            <a:schemeClr val="bg1"/>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CRB</a:t>
            </a:r>
          </a:p>
        </p:txBody>
      </p:sp>
      <p:cxnSp>
        <p:nvCxnSpPr>
          <p:cNvPr id="378" name="Straight Connector 377"/>
          <p:cNvCxnSpPr/>
          <p:nvPr/>
        </p:nvCxnSpPr>
        <p:spPr>
          <a:xfrm>
            <a:off x="2043113" y="2460625"/>
            <a:ext cx="971550"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a:off x="3162300" y="2460625"/>
            <a:ext cx="1250950"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rot="10800000" flipV="1">
            <a:off x="4846638" y="2460625"/>
            <a:ext cx="1001712"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rot="10800000" flipV="1">
            <a:off x="3479800" y="2460625"/>
            <a:ext cx="1154113"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rot="16200000" flipH="1">
            <a:off x="2709863" y="2727325"/>
            <a:ext cx="736600" cy="2032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rot="5400000">
            <a:off x="4446588" y="2732087"/>
            <a:ext cx="736600" cy="193675"/>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a:off x="2309813" y="2460625"/>
            <a:ext cx="1989137"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rot="10800000" flipV="1">
            <a:off x="3589338" y="2460625"/>
            <a:ext cx="1998662"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a:endCxn id="377" idx="1"/>
          </p:cNvCxnSpPr>
          <p:nvPr/>
        </p:nvCxnSpPr>
        <p:spPr>
          <a:xfrm>
            <a:off x="3589338" y="3397250"/>
            <a:ext cx="709612"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rot="10800000" flipV="1">
            <a:off x="1955800" y="3600450"/>
            <a:ext cx="1058863"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a:stCxn id="377" idx="2"/>
          </p:cNvCxnSpPr>
          <p:nvPr/>
        </p:nvCxnSpPr>
        <p:spPr>
          <a:xfrm rot="5400000">
            <a:off x="3541713" y="3203575"/>
            <a:ext cx="736600" cy="153035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a:stCxn id="376" idx="2"/>
          </p:cNvCxnSpPr>
          <p:nvPr/>
        </p:nvCxnSpPr>
        <p:spPr>
          <a:xfrm rot="5400000">
            <a:off x="2717801" y="3859212"/>
            <a:ext cx="736600" cy="219075"/>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rot="10800000" flipV="1">
            <a:off x="2309813" y="3600450"/>
            <a:ext cx="1989137" cy="7366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1" name="Rectangle 390"/>
          <p:cNvSpPr/>
          <p:nvPr/>
        </p:nvSpPr>
        <p:spPr>
          <a:xfrm>
            <a:off x="1898650" y="4337050"/>
            <a:ext cx="492125"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sp>
        <p:nvSpPr>
          <p:cNvPr id="392" name="Rectangle 391"/>
          <p:cNvSpPr/>
          <p:nvPr/>
        </p:nvSpPr>
        <p:spPr>
          <a:xfrm>
            <a:off x="2825750" y="4337050"/>
            <a:ext cx="493713"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GB</a:t>
            </a:r>
          </a:p>
        </p:txBody>
      </p:sp>
      <p:cxnSp>
        <p:nvCxnSpPr>
          <p:cNvPr id="393" name="Straight Connector 392"/>
          <p:cNvCxnSpPr>
            <a:stCxn id="391" idx="3"/>
            <a:endCxn id="392" idx="1"/>
          </p:cNvCxnSpPr>
          <p:nvPr/>
        </p:nvCxnSpPr>
        <p:spPr>
          <a:xfrm>
            <a:off x="2390775" y="4538663"/>
            <a:ext cx="434975" cy="15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4" name="Rectangle 393"/>
          <p:cNvSpPr/>
          <p:nvPr/>
        </p:nvSpPr>
        <p:spPr>
          <a:xfrm>
            <a:off x="873125" y="5602288"/>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395" name="Rectangle 394"/>
          <p:cNvSpPr/>
          <p:nvPr/>
        </p:nvSpPr>
        <p:spPr>
          <a:xfrm>
            <a:off x="1397000" y="5602288"/>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396" name="Rectangle 395"/>
          <p:cNvSpPr/>
          <p:nvPr/>
        </p:nvSpPr>
        <p:spPr>
          <a:xfrm>
            <a:off x="1916113" y="5602288"/>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397" name="Rectangle 396"/>
          <p:cNvSpPr/>
          <p:nvPr/>
        </p:nvSpPr>
        <p:spPr>
          <a:xfrm>
            <a:off x="2439988" y="5602288"/>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398" name="Rectangle 397"/>
          <p:cNvSpPr/>
          <p:nvPr/>
        </p:nvSpPr>
        <p:spPr>
          <a:xfrm>
            <a:off x="2938463" y="5602288"/>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cxnSp>
        <p:nvCxnSpPr>
          <p:cNvPr id="399" name="Straight Connector 398"/>
          <p:cNvCxnSpPr>
            <a:endCxn id="398" idx="0"/>
          </p:cNvCxnSpPr>
          <p:nvPr/>
        </p:nvCxnSpPr>
        <p:spPr>
          <a:xfrm rot="5400000">
            <a:off x="2755106" y="5106194"/>
            <a:ext cx="862013" cy="1301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a:stCxn id="392" idx="2"/>
            <a:endCxn id="397" idx="0"/>
          </p:cNvCxnSpPr>
          <p:nvPr/>
        </p:nvCxnSpPr>
        <p:spPr>
          <a:xfrm rot="5400000">
            <a:off x="2417762" y="4946651"/>
            <a:ext cx="862013" cy="44926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a:endCxn id="396" idx="0"/>
          </p:cNvCxnSpPr>
          <p:nvPr/>
        </p:nvCxnSpPr>
        <p:spPr>
          <a:xfrm rot="10800000" flipV="1">
            <a:off x="2098675" y="4740275"/>
            <a:ext cx="996950" cy="8620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a:endCxn id="394" idx="0"/>
          </p:cNvCxnSpPr>
          <p:nvPr/>
        </p:nvCxnSpPr>
        <p:spPr>
          <a:xfrm rot="5400000">
            <a:off x="1054894" y="4741069"/>
            <a:ext cx="862013" cy="8604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endCxn id="395" idx="0"/>
          </p:cNvCxnSpPr>
          <p:nvPr/>
        </p:nvCxnSpPr>
        <p:spPr>
          <a:xfrm rot="5400000">
            <a:off x="1360487" y="4960938"/>
            <a:ext cx="862013" cy="4206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a:stCxn id="391" idx="2"/>
            <a:endCxn id="396" idx="0"/>
          </p:cNvCxnSpPr>
          <p:nvPr/>
        </p:nvCxnSpPr>
        <p:spPr>
          <a:xfrm rot="5400000">
            <a:off x="1690687" y="5148263"/>
            <a:ext cx="862013" cy="4603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91" idx="2"/>
            <a:endCxn id="397" idx="0"/>
          </p:cNvCxnSpPr>
          <p:nvPr/>
        </p:nvCxnSpPr>
        <p:spPr>
          <a:xfrm rot="16200000" flipH="1">
            <a:off x="1953419" y="4931569"/>
            <a:ext cx="862013" cy="4794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a:endCxn id="395" idx="0"/>
          </p:cNvCxnSpPr>
          <p:nvPr/>
        </p:nvCxnSpPr>
        <p:spPr>
          <a:xfrm rot="10800000" flipV="1">
            <a:off x="1581150" y="4740275"/>
            <a:ext cx="1357313" cy="8620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endCxn id="394" idx="0"/>
          </p:cNvCxnSpPr>
          <p:nvPr/>
        </p:nvCxnSpPr>
        <p:spPr>
          <a:xfrm rot="10800000" flipV="1">
            <a:off x="1055688" y="4740275"/>
            <a:ext cx="1751012" cy="8620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a:endCxn id="398" idx="0"/>
          </p:cNvCxnSpPr>
          <p:nvPr/>
        </p:nvCxnSpPr>
        <p:spPr>
          <a:xfrm rot="16200000" flipH="1">
            <a:off x="2264568" y="4745832"/>
            <a:ext cx="862013" cy="8509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9" name="Rectangle 408"/>
          <p:cNvSpPr/>
          <p:nvPr/>
        </p:nvSpPr>
        <p:spPr>
          <a:xfrm>
            <a:off x="3455988" y="5602288"/>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410" name="Oval 409"/>
          <p:cNvSpPr/>
          <p:nvPr/>
        </p:nvSpPr>
        <p:spPr>
          <a:xfrm>
            <a:off x="1957388"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1" name="Oval 410"/>
          <p:cNvSpPr/>
          <p:nvPr/>
        </p:nvSpPr>
        <p:spPr>
          <a:xfrm>
            <a:off x="265112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2" name="Oval 411"/>
          <p:cNvSpPr/>
          <p:nvPr/>
        </p:nvSpPr>
        <p:spPr>
          <a:xfrm>
            <a:off x="212407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3" name="Oval 412"/>
          <p:cNvSpPr/>
          <p:nvPr/>
        </p:nvSpPr>
        <p:spPr>
          <a:xfrm>
            <a:off x="2503488"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4" name="Oval 413"/>
          <p:cNvSpPr/>
          <p:nvPr/>
        </p:nvSpPr>
        <p:spPr>
          <a:xfrm>
            <a:off x="232251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15" name="Straight Connector 414"/>
          <p:cNvCxnSpPr>
            <a:endCxn id="409" idx="0"/>
          </p:cNvCxnSpPr>
          <p:nvPr/>
        </p:nvCxnSpPr>
        <p:spPr>
          <a:xfrm rot="16200000" flipH="1">
            <a:off x="3040062" y="5003801"/>
            <a:ext cx="862013" cy="33496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a:endCxn id="409" idx="0"/>
          </p:cNvCxnSpPr>
          <p:nvPr/>
        </p:nvCxnSpPr>
        <p:spPr>
          <a:xfrm>
            <a:off x="2390775" y="4740275"/>
            <a:ext cx="1247775" cy="8620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p:cNvCxnSpPr>
            <a:endCxn id="410" idx="1"/>
          </p:cNvCxnSpPr>
          <p:nvPr/>
        </p:nvCxnSpPr>
        <p:spPr>
          <a:xfrm rot="16200000" flipH="1">
            <a:off x="1833563" y="6091238"/>
            <a:ext cx="225425"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a:endCxn id="411" idx="7"/>
          </p:cNvCxnSpPr>
          <p:nvPr/>
        </p:nvCxnSpPr>
        <p:spPr>
          <a:xfrm rot="5400000">
            <a:off x="2660650" y="6089651"/>
            <a:ext cx="225425" cy="571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a:endCxn id="414" idx="1"/>
          </p:cNvCxnSpPr>
          <p:nvPr/>
        </p:nvCxnSpPr>
        <p:spPr>
          <a:xfrm rot="16200000" flipH="1">
            <a:off x="2107406" y="5999957"/>
            <a:ext cx="225425"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0" name="Straight Connector 419"/>
          <p:cNvCxnSpPr>
            <a:endCxn id="414" idx="7"/>
          </p:cNvCxnSpPr>
          <p:nvPr/>
        </p:nvCxnSpPr>
        <p:spPr>
          <a:xfrm rot="5400000">
            <a:off x="2405062" y="6016626"/>
            <a:ext cx="225425"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a:stCxn id="411" idx="1"/>
          </p:cNvCxnSpPr>
          <p:nvPr/>
        </p:nvCxnSpPr>
        <p:spPr>
          <a:xfrm rot="16200000" flipV="1">
            <a:off x="2362994" y="5926932"/>
            <a:ext cx="225425"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a:endCxn id="410" idx="7"/>
          </p:cNvCxnSpPr>
          <p:nvPr/>
        </p:nvCxnSpPr>
        <p:spPr>
          <a:xfrm rot="10800000" flipV="1">
            <a:off x="2051050" y="6005513"/>
            <a:ext cx="385763"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a:endCxn id="412" idx="1"/>
          </p:cNvCxnSpPr>
          <p:nvPr/>
        </p:nvCxnSpPr>
        <p:spPr>
          <a:xfrm rot="16200000" flipH="1">
            <a:off x="1939925" y="6030913"/>
            <a:ext cx="225425"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a:endCxn id="413" idx="7"/>
          </p:cNvCxnSpPr>
          <p:nvPr/>
        </p:nvCxnSpPr>
        <p:spPr>
          <a:xfrm rot="5400000">
            <a:off x="2558256" y="6044407"/>
            <a:ext cx="225425" cy="1476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a:endCxn id="413" idx="1"/>
          </p:cNvCxnSpPr>
          <p:nvPr/>
        </p:nvCxnSpPr>
        <p:spPr>
          <a:xfrm>
            <a:off x="2217738" y="6005513"/>
            <a:ext cx="301625"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a:endCxn id="412" idx="7"/>
          </p:cNvCxnSpPr>
          <p:nvPr/>
        </p:nvCxnSpPr>
        <p:spPr>
          <a:xfrm rot="10800000" flipV="1">
            <a:off x="2217738" y="6005513"/>
            <a:ext cx="285750"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7" name="Oval 426"/>
          <p:cNvSpPr/>
          <p:nvPr/>
        </p:nvSpPr>
        <p:spPr>
          <a:xfrm>
            <a:off x="297656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28" name="Oval 427"/>
          <p:cNvSpPr/>
          <p:nvPr/>
        </p:nvSpPr>
        <p:spPr>
          <a:xfrm>
            <a:off x="3670300"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29" name="Oval 428"/>
          <p:cNvSpPr/>
          <p:nvPr/>
        </p:nvSpPr>
        <p:spPr>
          <a:xfrm>
            <a:off x="3143250"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30" name="Oval 429"/>
          <p:cNvSpPr/>
          <p:nvPr/>
        </p:nvSpPr>
        <p:spPr>
          <a:xfrm>
            <a:off x="352266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31" name="Oval 430"/>
          <p:cNvSpPr/>
          <p:nvPr/>
        </p:nvSpPr>
        <p:spPr>
          <a:xfrm>
            <a:off x="3341688"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32" name="Straight Connector 431"/>
          <p:cNvCxnSpPr>
            <a:endCxn id="427" idx="1"/>
          </p:cNvCxnSpPr>
          <p:nvPr/>
        </p:nvCxnSpPr>
        <p:spPr>
          <a:xfrm rot="16200000" flipH="1">
            <a:off x="2852738" y="6091238"/>
            <a:ext cx="225425"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a:endCxn id="428" idx="7"/>
          </p:cNvCxnSpPr>
          <p:nvPr/>
        </p:nvCxnSpPr>
        <p:spPr>
          <a:xfrm rot="5400000">
            <a:off x="3679031" y="6088857"/>
            <a:ext cx="225425" cy="587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a:endCxn id="431" idx="1"/>
          </p:cNvCxnSpPr>
          <p:nvPr/>
        </p:nvCxnSpPr>
        <p:spPr>
          <a:xfrm rot="16200000" flipH="1">
            <a:off x="3126581" y="5999957"/>
            <a:ext cx="225425"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p:cNvCxnSpPr>
            <a:endCxn id="431" idx="7"/>
          </p:cNvCxnSpPr>
          <p:nvPr/>
        </p:nvCxnSpPr>
        <p:spPr>
          <a:xfrm rot="5400000">
            <a:off x="3424237" y="6016626"/>
            <a:ext cx="225425"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a:stCxn id="428" idx="1"/>
          </p:cNvCxnSpPr>
          <p:nvPr/>
        </p:nvCxnSpPr>
        <p:spPr>
          <a:xfrm rot="16200000" flipV="1">
            <a:off x="3382169" y="5926932"/>
            <a:ext cx="225425"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a:endCxn id="427" idx="7"/>
          </p:cNvCxnSpPr>
          <p:nvPr/>
        </p:nvCxnSpPr>
        <p:spPr>
          <a:xfrm rot="10800000" flipV="1">
            <a:off x="3070225" y="6005513"/>
            <a:ext cx="385763"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a:endCxn id="429" idx="1"/>
          </p:cNvCxnSpPr>
          <p:nvPr/>
        </p:nvCxnSpPr>
        <p:spPr>
          <a:xfrm rot="16200000" flipH="1">
            <a:off x="2959100" y="6030913"/>
            <a:ext cx="225425"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a:endCxn id="430" idx="7"/>
          </p:cNvCxnSpPr>
          <p:nvPr/>
        </p:nvCxnSpPr>
        <p:spPr>
          <a:xfrm rot="5400000">
            <a:off x="3576637" y="6045201"/>
            <a:ext cx="225425"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a:endCxn id="430" idx="1"/>
          </p:cNvCxnSpPr>
          <p:nvPr/>
        </p:nvCxnSpPr>
        <p:spPr>
          <a:xfrm>
            <a:off x="3236913" y="6005513"/>
            <a:ext cx="301625"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p:cNvCxnSpPr>
            <a:endCxn id="429" idx="7"/>
          </p:cNvCxnSpPr>
          <p:nvPr/>
        </p:nvCxnSpPr>
        <p:spPr>
          <a:xfrm rot="10800000" flipV="1">
            <a:off x="3236913" y="6005513"/>
            <a:ext cx="285750"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2" name="Oval 441"/>
          <p:cNvSpPr/>
          <p:nvPr/>
        </p:nvSpPr>
        <p:spPr>
          <a:xfrm>
            <a:off x="91122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3" name="Oval 442"/>
          <p:cNvSpPr/>
          <p:nvPr/>
        </p:nvSpPr>
        <p:spPr>
          <a:xfrm>
            <a:off x="160496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4" name="Oval 443"/>
          <p:cNvSpPr/>
          <p:nvPr/>
        </p:nvSpPr>
        <p:spPr>
          <a:xfrm>
            <a:off x="107791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5" name="Oval 444"/>
          <p:cNvSpPr/>
          <p:nvPr/>
        </p:nvSpPr>
        <p:spPr>
          <a:xfrm>
            <a:off x="145732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46" name="Oval 445"/>
          <p:cNvSpPr/>
          <p:nvPr/>
        </p:nvSpPr>
        <p:spPr>
          <a:xfrm>
            <a:off x="1276350"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47" name="Straight Connector 446"/>
          <p:cNvCxnSpPr>
            <a:endCxn id="442" idx="1"/>
          </p:cNvCxnSpPr>
          <p:nvPr/>
        </p:nvCxnSpPr>
        <p:spPr>
          <a:xfrm rot="16200000" flipH="1">
            <a:off x="787400" y="6091238"/>
            <a:ext cx="225425"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8" name="Straight Connector 447"/>
          <p:cNvCxnSpPr>
            <a:endCxn id="443" idx="7"/>
          </p:cNvCxnSpPr>
          <p:nvPr/>
        </p:nvCxnSpPr>
        <p:spPr>
          <a:xfrm rot="5400000">
            <a:off x="1613694" y="6088857"/>
            <a:ext cx="225425"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p:cNvCxnSpPr>
            <a:endCxn id="446" idx="1"/>
          </p:cNvCxnSpPr>
          <p:nvPr/>
        </p:nvCxnSpPr>
        <p:spPr>
          <a:xfrm rot="16200000" flipH="1">
            <a:off x="1061244" y="5999957"/>
            <a:ext cx="225425"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0" name="Straight Connector 449"/>
          <p:cNvCxnSpPr>
            <a:endCxn id="446" idx="7"/>
          </p:cNvCxnSpPr>
          <p:nvPr/>
        </p:nvCxnSpPr>
        <p:spPr>
          <a:xfrm rot="5400000">
            <a:off x="1358900" y="6016626"/>
            <a:ext cx="225425"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a:stCxn id="443" idx="1"/>
          </p:cNvCxnSpPr>
          <p:nvPr/>
        </p:nvCxnSpPr>
        <p:spPr>
          <a:xfrm rot="16200000" flipV="1">
            <a:off x="1316831" y="5926932"/>
            <a:ext cx="225425"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a:endCxn id="442" idx="7"/>
          </p:cNvCxnSpPr>
          <p:nvPr/>
        </p:nvCxnSpPr>
        <p:spPr>
          <a:xfrm rot="10800000" flipV="1">
            <a:off x="1004888" y="6005513"/>
            <a:ext cx="385762"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p:cNvCxnSpPr>
            <a:endCxn id="444" idx="1"/>
          </p:cNvCxnSpPr>
          <p:nvPr/>
        </p:nvCxnSpPr>
        <p:spPr>
          <a:xfrm rot="16200000" flipH="1">
            <a:off x="893763" y="6030913"/>
            <a:ext cx="225425"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a:endCxn id="445" idx="7"/>
          </p:cNvCxnSpPr>
          <p:nvPr/>
        </p:nvCxnSpPr>
        <p:spPr>
          <a:xfrm rot="5400000">
            <a:off x="1511300" y="6045201"/>
            <a:ext cx="225425"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a:endCxn id="445" idx="1"/>
          </p:cNvCxnSpPr>
          <p:nvPr/>
        </p:nvCxnSpPr>
        <p:spPr>
          <a:xfrm>
            <a:off x="1171575" y="6005513"/>
            <a:ext cx="301625"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6" name="Straight Connector 455"/>
          <p:cNvCxnSpPr>
            <a:endCxn id="444" idx="7"/>
          </p:cNvCxnSpPr>
          <p:nvPr/>
        </p:nvCxnSpPr>
        <p:spPr>
          <a:xfrm rot="10800000" flipV="1">
            <a:off x="1171575" y="6005513"/>
            <a:ext cx="285750"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3" name="Straight Connector 482"/>
          <p:cNvCxnSpPr>
            <a:stCxn id="359" idx="2"/>
          </p:cNvCxnSpPr>
          <p:nvPr/>
        </p:nvCxnSpPr>
        <p:spPr>
          <a:xfrm rot="16200000" flipH="1">
            <a:off x="4110832" y="1596231"/>
            <a:ext cx="862012" cy="603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2" name="Straight Connector 491"/>
          <p:cNvCxnSpPr/>
          <p:nvPr/>
        </p:nvCxnSpPr>
        <p:spPr>
          <a:xfrm>
            <a:off x="4518025" y="1201738"/>
            <a:ext cx="955675" cy="85566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7"/>
          <p:cNvSpPr txBox="1">
            <a:spLocks noChangeArrowheads="1"/>
          </p:cNvSpPr>
          <p:nvPr/>
        </p:nvSpPr>
        <p:spPr bwMode="auto">
          <a:xfrm>
            <a:off x="5330825" y="5081588"/>
            <a:ext cx="2195513" cy="923925"/>
          </a:xfrm>
          <a:prstGeom prst="rect">
            <a:avLst/>
          </a:prstGeom>
          <a:noFill/>
          <a:ln w="9525">
            <a:noFill/>
            <a:miter lim="800000"/>
            <a:headEnd/>
            <a:tailEnd/>
          </a:ln>
        </p:spPr>
        <p:txBody>
          <a:bodyPr>
            <a:spAutoFit/>
          </a:bodyPr>
          <a:lstStyle/>
          <a:p>
            <a:pPr indent="-457200"/>
            <a:r>
              <a:rPr lang="en-US" dirty="0">
                <a:latin typeface="Calibri" charset="0"/>
              </a:rPr>
              <a:t>A = Access Bridge</a:t>
            </a:r>
          </a:p>
          <a:p>
            <a:pPr indent="-457200"/>
            <a:r>
              <a:rPr lang="en-US" dirty="0">
                <a:latin typeface="Calibri" charset="0"/>
              </a:rPr>
              <a:t>GRB = aGreggation </a:t>
            </a:r>
          </a:p>
          <a:p>
            <a:pPr indent="-457200"/>
            <a:r>
              <a:rPr lang="en-US" dirty="0">
                <a:latin typeface="Calibri" charset="0"/>
              </a:rPr>
              <a:t>          RBridge</a:t>
            </a:r>
          </a:p>
        </p:txBody>
      </p:sp>
      <p:sp>
        <p:nvSpPr>
          <p:cNvPr id="11" name="Rectangle 10"/>
          <p:cNvSpPr/>
          <p:nvPr/>
        </p:nvSpPr>
        <p:spPr>
          <a:xfrm>
            <a:off x="1714500" y="2057400"/>
            <a:ext cx="700088"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u="sng" dirty="0">
                <a:solidFill>
                  <a:schemeClr val="tx1"/>
                </a:solidFill>
              </a:rPr>
              <a:t>GRB</a:t>
            </a:r>
          </a:p>
        </p:txBody>
      </p:sp>
      <p:sp>
        <p:nvSpPr>
          <p:cNvPr id="12" name="Rectangle 11"/>
          <p:cNvSpPr/>
          <p:nvPr/>
        </p:nvSpPr>
        <p:spPr>
          <a:xfrm>
            <a:off x="2828925" y="2057400"/>
            <a:ext cx="650875"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u="sng" dirty="0">
                <a:solidFill>
                  <a:schemeClr val="tx1"/>
                </a:solidFill>
              </a:rPr>
              <a:t>GRB</a:t>
            </a:r>
          </a:p>
        </p:txBody>
      </p:sp>
      <p:sp>
        <p:nvSpPr>
          <p:cNvPr id="13" name="Rectangle 12"/>
          <p:cNvSpPr/>
          <p:nvPr/>
        </p:nvSpPr>
        <p:spPr>
          <a:xfrm>
            <a:off x="4316413" y="2057400"/>
            <a:ext cx="722312"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u="sng" dirty="0">
                <a:solidFill>
                  <a:schemeClr val="tx1"/>
                </a:solidFill>
              </a:rPr>
              <a:t>GRB</a:t>
            </a:r>
          </a:p>
        </p:txBody>
      </p:sp>
      <p:sp>
        <p:nvSpPr>
          <p:cNvPr id="14" name="Rectangle 13"/>
          <p:cNvSpPr/>
          <p:nvPr/>
        </p:nvSpPr>
        <p:spPr>
          <a:xfrm>
            <a:off x="5473700" y="2057400"/>
            <a:ext cx="638175"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u="sng" dirty="0">
                <a:solidFill>
                  <a:schemeClr val="tx1"/>
                </a:solidFill>
              </a:rPr>
              <a:t>GRB</a:t>
            </a:r>
          </a:p>
        </p:txBody>
      </p:sp>
      <p:cxnSp>
        <p:nvCxnSpPr>
          <p:cNvPr id="59" name="Straight Connector 58"/>
          <p:cNvCxnSpPr>
            <a:stCxn id="345" idx="2"/>
          </p:cNvCxnSpPr>
          <p:nvPr/>
        </p:nvCxnSpPr>
        <p:spPr>
          <a:xfrm rot="16200000" flipH="1">
            <a:off x="890588" y="1146175"/>
            <a:ext cx="855662" cy="9667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347" idx="2"/>
          </p:cNvCxnSpPr>
          <p:nvPr/>
        </p:nvCxnSpPr>
        <p:spPr>
          <a:xfrm rot="16200000" flipH="1">
            <a:off x="1229519" y="1331119"/>
            <a:ext cx="855662" cy="5969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348" idx="2"/>
            <a:endCxn id="11" idx="0"/>
          </p:cNvCxnSpPr>
          <p:nvPr/>
        </p:nvCxnSpPr>
        <p:spPr>
          <a:xfrm rot="16200000" flipH="1">
            <a:off x="1543051" y="1535112"/>
            <a:ext cx="855662" cy="1889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350" idx="2"/>
            <a:endCxn id="11" idx="0"/>
          </p:cNvCxnSpPr>
          <p:nvPr/>
        </p:nvCxnSpPr>
        <p:spPr>
          <a:xfrm rot="5400000">
            <a:off x="1805782" y="1461294"/>
            <a:ext cx="855662" cy="3365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351" idx="2"/>
          </p:cNvCxnSpPr>
          <p:nvPr/>
        </p:nvCxnSpPr>
        <p:spPr>
          <a:xfrm rot="5400000">
            <a:off x="2157413" y="1316038"/>
            <a:ext cx="855662" cy="62706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351" idx="2"/>
          </p:cNvCxnSpPr>
          <p:nvPr/>
        </p:nvCxnSpPr>
        <p:spPr>
          <a:xfrm rot="16200000" flipH="1">
            <a:off x="2682082" y="1418431"/>
            <a:ext cx="855662" cy="4222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350" idx="2"/>
          </p:cNvCxnSpPr>
          <p:nvPr/>
        </p:nvCxnSpPr>
        <p:spPr>
          <a:xfrm rot="16200000" flipH="1">
            <a:off x="2354263" y="1249363"/>
            <a:ext cx="855662" cy="76041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348" idx="2"/>
            <a:endCxn id="12" idx="0"/>
          </p:cNvCxnSpPr>
          <p:nvPr/>
        </p:nvCxnSpPr>
        <p:spPr>
          <a:xfrm rot="16200000" flipH="1">
            <a:off x="2087563" y="990600"/>
            <a:ext cx="855662" cy="127793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347" idx="2"/>
          </p:cNvCxnSpPr>
          <p:nvPr/>
        </p:nvCxnSpPr>
        <p:spPr>
          <a:xfrm rot="16200000" flipH="1">
            <a:off x="1739901" y="820737"/>
            <a:ext cx="855662" cy="16176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345" idx="2"/>
          </p:cNvCxnSpPr>
          <p:nvPr/>
        </p:nvCxnSpPr>
        <p:spPr>
          <a:xfrm rot="16200000" flipH="1">
            <a:off x="1412082" y="624681"/>
            <a:ext cx="855662" cy="20097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252" idx="2"/>
          </p:cNvCxnSpPr>
          <p:nvPr/>
        </p:nvCxnSpPr>
        <p:spPr>
          <a:xfrm rot="5400000">
            <a:off x="5830095" y="1310481"/>
            <a:ext cx="855662" cy="6381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251" idx="2"/>
            <a:endCxn id="13" idx="0"/>
          </p:cNvCxnSpPr>
          <p:nvPr/>
        </p:nvCxnSpPr>
        <p:spPr>
          <a:xfrm rot="5400000">
            <a:off x="4937920" y="942181"/>
            <a:ext cx="855662" cy="13747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p:cNvCxnSpPr>
            <a:stCxn id="252" idx="2"/>
          </p:cNvCxnSpPr>
          <p:nvPr/>
        </p:nvCxnSpPr>
        <p:spPr>
          <a:xfrm rot="5400000">
            <a:off x="5311776" y="792162"/>
            <a:ext cx="855662" cy="16748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a:stCxn id="321" idx="2"/>
          </p:cNvCxnSpPr>
          <p:nvPr/>
        </p:nvCxnSpPr>
        <p:spPr>
          <a:xfrm rot="5400000">
            <a:off x="4031457" y="1577181"/>
            <a:ext cx="862012" cy="984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a:stCxn id="249" idx="2"/>
          </p:cNvCxnSpPr>
          <p:nvPr/>
        </p:nvCxnSpPr>
        <p:spPr>
          <a:xfrm rot="5400000">
            <a:off x="4391026" y="1416050"/>
            <a:ext cx="862012" cy="42068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a:stCxn id="250" idx="2"/>
            <a:endCxn id="13" idx="0"/>
          </p:cNvCxnSpPr>
          <p:nvPr/>
        </p:nvCxnSpPr>
        <p:spPr>
          <a:xfrm rot="5400000">
            <a:off x="4679157" y="1200944"/>
            <a:ext cx="855662" cy="8572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321" idx="2"/>
          </p:cNvCxnSpPr>
          <p:nvPr/>
        </p:nvCxnSpPr>
        <p:spPr>
          <a:xfrm rot="16200000" flipH="1">
            <a:off x="4561682" y="1145381"/>
            <a:ext cx="862012" cy="9620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249" idx="2"/>
          </p:cNvCxnSpPr>
          <p:nvPr/>
        </p:nvCxnSpPr>
        <p:spPr>
          <a:xfrm rot="16200000" flipH="1">
            <a:off x="4902994" y="1324769"/>
            <a:ext cx="862012" cy="6032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250" idx="2"/>
            <a:endCxn id="14" idx="0"/>
          </p:cNvCxnSpPr>
          <p:nvPr/>
        </p:nvCxnSpPr>
        <p:spPr>
          <a:xfrm rot="16200000" flipH="1">
            <a:off x="5235576" y="1500187"/>
            <a:ext cx="855662" cy="2587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251" idx="2"/>
            <a:endCxn id="14" idx="0"/>
          </p:cNvCxnSpPr>
          <p:nvPr/>
        </p:nvCxnSpPr>
        <p:spPr>
          <a:xfrm rot="5400000">
            <a:off x="5495132" y="1499394"/>
            <a:ext cx="855662" cy="2603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1" name="Rectangle 200"/>
          <p:cNvSpPr/>
          <p:nvPr/>
        </p:nvSpPr>
        <p:spPr>
          <a:xfrm>
            <a:off x="1689100" y="4337050"/>
            <a:ext cx="701675"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u="sng" dirty="0">
                <a:solidFill>
                  <a:schemeClr val="tx1"/>
                </a:solidFill>
              </a:rPr>
              <a:t>GRB</a:t>
            </a:r>
          </a:p>
        </p:txBody>
      </p:sp>
      <p:sp>
        <p:nvSpPr>
          <p:cNvPr id="202" name="Rectangle 201"/>
          <p:cNvSpPr/>
          <p:nvPr/>
        </p:nvSpPr>
        <p:spPr>
          <a:xfrm>
            <a:off x="2825750" y="4337050"/>
            <a:ext cx="654050" cy="4032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u="sng" dirty="0">
                <a:solidFill>
                  <a:schemeClr val="tx1"/>
                </a:solidFill>
              </a:rPr>
              <a:t>GRB</a:t>
            </a:r>
          </a:p>
        </p:txBody>
      </p:sp>
      <p:cxnSp>
        <p:nvCxnSpPr>
          <p:cNvPr id="213" name="Straight Connector 212"/>
          <p:cNvCxnSpPr>
            <a:stCxn id="11" idx="2"/>
            <a:endCxn id="201" idx="0"/>
          </p:cNvCxnSpPr>
          <p:nvPr/>
        </p:nvCxnSpPr>
        <p:spPr>
          <a:xfrm rot="5400000">
            <a:off x="1114425" y="3386138"/>
            <a:ext cx="1876425" cy="254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a:stCxn id="11" idx="3"/>
            <a:endCxn id="12" idx="1"/>
          </p:cNvCxnSpPr>
          <p:nvPr/>
        </p:nvCxnSpPr>
        <p:spPr>
          <a:xfrm>
            <a:off x="2414588" y="2259013"/>
            <a:ext cx="414337" cy="15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a:endCxn id="14" idx="1"/>
          </p:cNvCxnSpPr>
          <p:nvPr/>
        </p:nvCxnSpPr>
        <p:spPr>
          <a:xfrm flipV="1">
            <a:off x="5037138" y="2259013"/>
            <a:ext cx="436562" cy="15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p:cNvCxnSpPr>
            <a:stCxn id="14" idx="2"/>
          </p:cNvCxnSpPr>
          <p:nvPr/>
        </p:nvCxnSpPr>
        <p:spPr>
          <a:xfrm rot="5400000">
            <a:off x="3530600" y="2074863"/>
            <a:ext cx="1876425" cy="264795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rot="16200000" flipH="1">
            <a:off x="2038350" y="3398838"/>
            <a:ext cx="1876425" cy="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p:cNvCxnSpPr>
            <a:stCxn id="13" idx="2"/>
          </p:cNvCxnSpPr>
          <p:nvPr/>
        </p:nvCxnSpPr>
        <p:spPr>
          <a:xfrm rot="5400000">
            <a:off x="2555875" y="2214563"/>
            <a:ext cx="1876425" cy="236855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a:stCxn id="201" idx="3"/>
            <a:endCxn id="202" idx="1"/>
          </p:cNvCxnSpPr>
          <p:nvPr/>
        </p:nvCxnSpPr>
        <p:spPr>
          <a:xfrm>
            <a:off x="2390775" y="4538663"/>
            <a:ext cx="434975" cy="15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rot="5400000">
            <a:off x="2780506" y="5080794"/>
            <a:ext cx="862013" cy="1809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a:stCxn id="202" idx="2"/>
          </p:cNvCxnSpPr>
          <p:nvPr/>
        </p:nvCxnSpPr>
        <p:spPr>
          <a:xfrm rot="5400000">
            <a:off x="2456656" y="4906169"/>
            <a:ext cx="862013" cy="5302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a:stCxn id="202" idx="2"/>
          </p:cNvCxnSpPr>
          <p:nvPr/>
        </p:nvCxnSpPr>
        <p:spPr>
          <a:xfrm rot="5400000">
            <a:off x="2194718" y="4644232"/>
            <a:ext cx="862013" cy="10541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rot="5400000">
            <a:off x="997744" y="4798219"/>
            <a:ext cx="862013" cy="7461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rot="5400000">
            <a:off x="1337468" y="4983957"/>
            <a:ext cx="862013" cy="3746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a:stCxn id="201" idx="2"/>
          </p:cNvCxnSpPr>
          <p:nvPr/>
        </p:nvCxnSpPr>
        <p:spPr>
          <a:xfrm rot="16200000" flipH="1">
            <a:off x="1638300" y="5141913"/>
            <a:ext cx="862013" cy="5873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a:stCxn id="201" idx="2"/>
          </p:cNvCxnSpPr>
          <p:nvPr/>
        </p:nvCxnSpPr>
        <p:spPr>
          <a:xfrm rot="16200000" flipH="1">
            <a:off x="1900237" y="4879976"/>
            <a:ext cx="862013" cy="58261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rot="10800000" flipV="1">
            <a:off x="1581150" y="4740275"/>
            <a:ext cx="1395413" cy="8620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rot="10800000" flipV="1">
            <a:off x="1055688" y="4740275"/>
            <a:ext cx="1770062" cy="8620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rot="16200000" flipH="1">
            <a:off x="2264568" y="4745832"/>
            <a:ext cx="862013" cy="8509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958" name="TextBox 167"/>
          <p:cNvSpPr txBox="1">
            <a:spLocks noChangeArrowheads="1"/>
          </p:cNvSpPr>
          <p:nvPr/>
        </p:nvSpPr>
        <p:spPr bwMode="auto">
          <a:xfrm>
            <a:off x="4829175" y="3168650"/>
            <a:ext cx="3451225" cy="1938992"/>
          </a:xfrm>
          <a:prstGeom prst="rect">
            <a:avLst/>
          </a:prstGeom>
          <a:noFill/>
          <a:ln w="9525">
            <a:noFill/>
            <a:miter lim="800000"/>
            <a:headEnd/>
            <a:tailEnd/>
          </a:ln>
        </p:spPr>
        <p:txBody>
          <a:bodyPr wrap="square">
            <a:spAutoFit/>
          </a:bodyPr>
          <a:lstStyle/>
          <a:p>
            <a:pPr algn="ctr"/>
            <a:r>
              <a:rPr lang="en-US" sz="2000" b="1" dirty="0"/>
              <a:t>1. Acme Power</a:t>
            </a:r>
          </a:p>
          <a:p>
            <a:pPr algn="ctr"/>
            <a:r>
              <a:rPr lang="en-US" sz="2000" b="1" dirty="0"/>
              <a:t>Plant</a:t>
            </a:r>
          </a:p>
          <a:p>
            <a:pPr algn="ctr"/>
            <a:endParaRPr lang="en-US" sz="2000" b="1" dirty="0"/>
          </a:p>
          <a:p>
            <a:pPr algn="ctr"/>
            <a:r>
              <a:rPr lang="en-US" sz="2000" b="1" dirty="0"/>
              <a:t>Process Control Network with RBridge </a:t>
            </a:r>
            <a:r>
              <a:rPr lang="en-US" sz="2000" b="1" dirty="0" smtClean="0"/>
              <a:t>Mesh eliminating spanning tree</a:t>
            </a:r>
            <a:endParaRPr lang="en-US" sz="2000" b="1" dirty="0"/>
          </a:p>
        </p:txBody>
      </p:sp>
      <p:cxnSp>
        <p:nvCxnSpPr>
          <p:cNvPr id="200" name="Straight Connector 199"/>
          <p:cNvCxnSpPr/>
          <p:nvPr/>
        </p:nvCxnSpPr>
        <p:spPr>
          <a:xfrm rot="5400000">
            <a:off x="3101181" y="2574132"/>
            <a:ext cx="225425"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rot="16200000" flipH="1">
            <a:off x="5827712" y="2576513"/>
            <a:ext cx="220663"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3211513" y="2686050"/>
            <a:ext cx="2727325"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rot="16200000" flipH="1">
            <a:off x="2045494" y="2688432"/>
            <a:ext cx="452437" cy="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rot="16200000" flipH="1">
            <a:off x="4675188" y="2687638"/>
            <a:ext cx="452437" cy="15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2270125" y="2914650"/>
            <a:ext cx="2632075"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965" name="Date Placeholder 16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38966" name="Slide Number Placeholder 164"/>
          <p:cNvSpPr>
            <a:spLocks noGrp="1"/>
          </p:cNvSpPr>
          <p:nvPr>
            <p:ph type="sldNum" sz="quarter" idx="12"/>
          </p:nvPr>
        </p:nvSpPr>
        <p:spPr bwMode="auto">
          <a:noFill/>
          <a:ln>
            <a:miter lim="800000"/>
            <a:headEnd/>
            <a:tailEnd/>
          </a:ln>
        </p:spPr>
        <p:txBody>
          <a:bodyPr/>
          <a:lstStyle/>
          <a:p>
            <a:fld id="{2AF1BADE-E8F6-4A9C-BC62-12ABFA5B9EDE}" type="slidenum">
              <a:rPr lang="en-US"/>
              <a:pPr/>
              <a:t>33</a:t>
            </a:fld>
            <a:endParaRPr lang="en-US" dirty="0"/>
          </a:p>
        </p:txBody>
      </p:sp>
      <p:sp>
        <p:nvSpPr>
          <p:cNvPr id="38967" name="Footer Placeholder 16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62" name="Rectangle 161"/>
          <p:cNvSpPr/>
          <p:nvPr/>
        </p:nvSpPr>
        <p:spPr>
          <a:xfrm>
            <a:off x="873125" y="5602288"/>
            <a:ext cx="366713"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68" name="Rectangle 167"/>
          <p:cNvSpPr/>
          <p:nvPr/>
        </p:nvSpPr>
        <p:spPr>
          <a:xfrm>
            <a:off x="1397000" y="5602288"/>
            <a:ext cx="366713"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69" name="Rectangle 168"/>
          <p:cNvSpPr/>
          <p:nvPr/>
        </p:nvSpPr>
        <p:spPr>
          <a:xfrm>
            <a:off x="1916113" y="5602288"/>
            <a:ext cx="365125"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71" name="Rectangle 170"/>
          <p:cNvSpPr/>
          <p:nvPr/>
        </p:nvSpPr>
        <p:spPr>
          <a:xfrm>
            <a:off x="2439988" y="5602288"/>
            <a:ext cx="366712"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72" name="Rectangle 171"/>
          <p:cNvSpPr/>
          <p:nvPr/>
        </p:nvSpPr>
        <p:spPr>
          <a:xfrm>
            <a:off x="2938463" y="5602288"/>
            <a:ext cx="365125"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74" name="Rectangle 173"/>
          <p:cNvSpPr/>
          <p:nvPr/>
        </p:nvSpPr>
        <p:spPr>
          <a:xfrm>
            <a:off x="3455988" y="5602288"/>
            <a:ext cx="365125"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175" name="Oval 174"/>
          <p:cNvSpPr/>
          <p:nvPr/>
        </p:nvSpPr>
        <p:spPr>
          <a:xfrm>
            <a:off x="1957388"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6" name="Oval 175"/>
          <p:cNvSpPr/>
          <p:nvPr/>
        </p:nvSpPr>
        <p:spPr>
          <a:xfrm>
            <a:off x="265112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8" name="Oval 177"/>
          <p:cNvSpPr/>
          <p:nvPr/>
        </p:nvSpPr>
        <p:spPr>
          <a:xfrm>
            <a:off x="212407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9" name="Oval 178"/>
          <p:cNvSpPr/>
          <p:nvPr/>
        </p:nvSpPr>
        <p:spPr>
          <a:xfrm>
            <a:off x="2503488"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0" name="Oval 179"/>
          <p:cNvSpPr/>
          <p:nvPr/>
        </p:nvSpPr>
        <p:spPr>
          <a:xfrm>
            <a:off x="232251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81" name="Straight Connector 180"/>
          <p:cNvCxnSpPr>
            <a:endCxn id="175" idx="1"/>
          </p:cNvCxnSpPr>
          <p:nvPr/>
        </p:nvCxnSpPr>
        <p:spPr>
          <a:xfrm rot="16200000" flipH="1">
            <a:off x="1833563" y="6091238"/>
            <a:ext cx="225425"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a:endCxn id="176" idx="7"/>
          </p:cNvCxnSpPr>
          <p:nvPr/>
        </p:nvCxnSpPr>
        <p:spPr>
          <a:xfrm rot="5400000">
            <a:off x="2660650" y="6089651"/>
            <a:ext cx="225425" cy="571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a:endCxn id="180" idx="1"/>
          </p:cNvCxnSpPr>
          <p:nvPr/>
        </p:nvCxnSpPr>
        <p:spPr>
          <a:xfrm rot="16200000" flipH="1">
            <a:off x="2107406" y="5999957"/>
            <a:ext cx="225425"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a:endCxn id="180" idx="7"/>
          </p:cNvCxnSpPr>
          <p:nvPr/>
        </p:nvCxnSpPr>
        <p:spPr>
          <a:xfrm rot="5400000">
            <a:off x="2405062" y="6016626"/>
            <a:ext cx="225425"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76" idx="1"/>
          </p:cNvCxnSpPr>
          <p:nvPr/>
        </p:nvCxnSpPr>
        <p:spPr>
          <a:xfrm rot="16200000" flipV="1">
            <a:off x="2362994" y="5926932"/>
            <a:ext cx="225425"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a:endCxn id="175" idx="7"/>
          </p:cNvCxnSpPr>
          <p:nvPr/>
        </p:nvCxnSpPr>
        <p:spPr>
          <a:xfrm rot="10800000" flipV="1">
            <a:off x="2051050" y="6005513"/>
            <a:ext cx="385763"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a:endCxn id="178" idx="1"/>
          </p:cNvCxnSpPr>
          <p:nvPr/>
        </p:nvCxnSpPr>
        <p:spPr>
          <a:xfrm rot="16200000" flipH="1">
            <a:off x="1939925" y="6030913"/>
            <a:ext cx="225425"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a:endCxn id="179" idx="7"/>
          </p:cNvCxnSpPr>
          <p:nvPr/>
        </p:nvCxnSpPr>
        <p:spPr>
          <a:xfrm rot="5400000">
            <a:off x="2558256" y="6044407"/>
            <a:ext cx="225425" cy="1476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a:endCxn id="179" idx="1"/>
          </p:cNvCxnSpPr>
          <p:nvPr/>
        </p:nvCxnSpPr>
        <p:spPr>
          <a:xfrm>
            <a:off x="2217738" y="6005513"/>
            <a:ext cx="301625"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a:endCxn id="178" idx="7"/>
          </p:cNvCxnSpPr>
          <p:nvPr/>
        </p:nvCxnSpPr>
        <p:spPr>
          <a:xfrm rot="10800000" flipV="1">
            <a:off x="2217738" y="6005513"/>
            <a:ext cx="285750"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3" name="Oval 192"/>
          <p:cNvSpPr/>
          <p:nvPr/>
        </p:nvSpPr>
        <p:spPr>
          <a:xfrm>
            <a:off x="297656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4" name="Oval 193"/>
          <p:cNvSpPr/>
          <p:nvPr/>
        </p:nvSpPr>
        <p:spPr>
          <a:xfrm>
            <a:off x="3670300"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6" name="Oval 195"/>
          <p:cNvSpPr/>
          <p:nvPr/>
        </p:nvSpPr>
        <p:spPr>
          <a:xfrm>
            <a:off x="3143250"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7" name="Oval 196"/>
          <p:cNvSpPr/>
          <p:nvPr/>
        </p:nvSpPr>
        <p:spPr>
          <a:xfrm>
            <a:off x="352266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8" name="Oval 197"/>
          <p:cNvSpPr/>
          <p:nvPr/>
        </p:nvSpPr>
        <p:spPr>
          <a:xfrm>
            <a:off x="3341688"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99" name="Straight Connector 198"/>
          <p:cNvCxnSpPr>
            <a:endCxn id="193" idx="1"/>
          </p:cNvCxnSpPr>
          <p:nvPr/>
        </p:nvCxnSpPr>
        <p:spPr>
          <a:xfrm rot="16200000" flipH="1">
            <a:off x="2852738" y="6091238"/>
            <a:ext cx="225425"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a:endCxn id="194" idx="7"/>
          </p:cNvCxnSpPr>
          <p:nvPr/>
        </p:nvCxnSpPr>
        <p:spPr>
          <a:xfrm rot="5400000">
            <a:off x="3679031" y="6088857"/>
            <a:ext cx="225425" cy="587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a:endCxn id="198" idx="1"/>
          </p:cNvCxnSpPr>
          <p:nvPr/>
        </p:nvCxnSpPr>
        <p:spPr>
          <a:xfrm rot="16200000" flipH="1">
            <a:off x="3126581" y="5999957"/>
            <a:ext cx="225425"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a:endCxn id="198" idx="7"/>
          </p:cNvCxnSpPr>
          <p:nvPr/>
        </p:nvCxnSpPr>
        <p:spPr>
          <a:xfrm rot="5400000">
            <a:off x="3424237" y="6016626"/>
            <a:ext cx="225425"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a:stCxn id="194" idx="1"/>
          </p:cNvCxnSpPr>
          <p:nvPr/>
        </p:nvCxnSpPr>
        <p:spPr>
          <a:xfrm rot="16200000" flipV="1">
            <a:off x="3382169" y="5926932"/>
            <a:ext cx="225425"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a:endCxn id="193" idx="7"/>
          </p:cNvCxnSpPr>
          <p:nvPr/>
        </p:nvCxnSpPr>
        <p:spPr>
          <a:xfrm rot="10800000" flipV="1">
            <a:off x="3070225" y="6005513"/>
            <a:ext cx="385763"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a:endCxn id="196" idx="1"/>
          </p:cNvCxnSpPr>
          <p:nvPr/>
        </p:nvCxnSpPr>
        <p:spPr>
          <a:xfrm rot="16200000" flipH="1">
            <a:off x="2959100" y="6030913"/>
            <a:ext cx="225425"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a:endCxn id="197" idx="7"/>
          </p:cNvCxnSpPr>
          <p:nvPr/>
        </p:nvCxnSpPr>
        <p:spPr>
          <a:xfrm rot="5400000">
            <a:off x="3576637" y="6045201"/>
            <a:ext cx="225425"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a:endCxn id="197" idx="1"/>
          </p:cNvCxnSpPr>
          <p:nvPr/>
        </p:nvCxnSpPr>
        <p:spPr>
          <a:xfrm>
            <a:off x="3236913" y="6005513"/>
            <a:ext cx="301625"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a:endCxn id="196" idx="7"/>
          </p:cNvCxnSpPr>
          <p:nvPr/>
        </p:nvCxnSpPr>
        <p:spPr>
          <a:xfrm rot="10800000" flipV="1">
            <a:off x="3236913" y="6005513"/>
            <a:ext cx="285750"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7" name="Oval 216"/>
          <p:cNvSpPr/>
          <p:nvPr/>
        </p:nvSpPr>
        <p:spPr>
          <a:xfrm>
            <a:off x="91122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8" name="Oval 217"/>
          <p:cNvSpPr/>
          <p:nvPr/>
        </p:nvSpPr>
        <p:spPr>
          <a:xfrm>
            <a:off x="160496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1" name="Oval 220"/>
          <p:cNvSpPr/>
          <p:nvPr/>
        </p:nvSpPr>
        <p:spPr>
          <a:xfrm>
            <a:off x="1077913" y="6215063"/>
            <a:ext cx="109537"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2" name="Oval 221"/>
          <p:cNvSpPr/>
          <p:nvPr/>
        </p:nvSpPr>
        <p:spPr>
          <a:xfrm>
            <a:off x="1457325"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3" name="Oval 222"/>
          <p:cNvSpPr/>
          <p:nvPr/>
        </p:nvSpPr>
        <p:spPr>
          <a:xfrm>
            <a:off x="1276350" y="6215063"/>
            <a:ext cx="109538" cy="109537"/>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24" name="Straight Connector 223"/>
          <p:cNvCxnSpPr>
            <a:endCxn id="217" idx="1"/>
          </p:cNvCxnSpPr>
          <p:nvPr/>
        </p:nvCxnSpPr>
        <p:spPr>
          <a:xfrm rot="16200000" flipH="1">
            <a:off x="787400" y="6091238"/>
            <a:ext cx="225425"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a:endCxn id="218" idx="7"/>
          </p:cNvCxnSpPr>
          <p:nvPr/>
        </p:nvCxnSpPr>
        <p:spPr>
          <a:xfrm rot="5400000">
            <a:off x="1613694" y="6088857"/>
            <a:ext cx="225425"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a:endCxn id="223" idx="1"/>
          </p:cNvCxnSpPr>
          <p:nvPr/>
        </p:nvCxnSpPr>
        <p:spPr>
          <a:xfrm rot="16200000" flipH="1">
            <a:off x="1061244" y="5999957"/>
            <a:ext cx="225425"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a:endCxn id="223" idx="7"/>
          </p:cNvCxnSpPr>
          <p:nvPr/>
        </p:nvCxnSpPr>
        <p:spPr>
          <a:xfrm rot="5400000">
            <a:off x="1358900" y="6016626"/>
            <a:ext cx="225425"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a:stCxn id="218" idx="1"/>
          </p:cNvCxnSpPr>
          <p:nvPr/>
        </p:nvCxnSpPr>
        <p:spPr>
          <a:xfrm rot="16200000" flipV="1">
            <a:off x="1316831" y="5926932"/>
            <a:ext cx="225425"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17" idx="7"/>
          </p:cNvCxnSpPr>
          <p:nvPr/>
        </p:nvCxnSpPr>
        <p:spPr>
          <a:xfrm rot="10800000" flipV="1">
            <a:off x="1004888" y="6005513"/>
            <a:ext cx="385762"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a:endCxn id="221" idx="1"/>
          </p:cNvCxnSpPr>
          <p:nvPr/>
        </p:nvCxnSpPr>
        <p:spPr>
          <a:xfrm rot="16200000" flipH="1">
            <a:off x="893763" y="6030913"/>
            <a:ext cx="225425"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a:endCxn id="222" idx="7"/>
          </p:cNvCxnSpPr>
          <p:nvPr/>
        </p:nvCxnSpPr>
        <p:spPr>
          <a:xfrm rot="5400000">
            <a:off x="1511300" y="6045201"/>
            <a:ext cx="225425"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a:endCxn id="222" idx="1"/>
          </p:cNvCxnSpPr>
          <p:nvPr/>
        </p:nvCxnSpPr>
        <p:spPr>
          <a:xfrm>
            <a:off x="1171575" y="6005513"/>
            <a:ext cx="301625"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a:endCxn id="221" idx="7"/>
          </p:cNvCxnSpPr>
          <p:nvPr/>
        </p:nvCxnSpPr>
        <p:spPr>
          <a:xfrm rot="10800000" flipV="1">
            <a:off x="1171575" y="6005513"/>
            <a:ext cx="285750" cy="2254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a:endCxn id="174" idx="0"/>
          </p:cNvCxnSpPr>
          <p:nvPr/>
        </p:nvCxnSpPr>
        <p:spPr>
          <a:xfrm rot="16200000" flipH="1">
            <a:off x="3128168" y="5091907"/>
            <a:ext cx="862013" cy="1587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a:endCxn id="174" idx="0"/>
          </p:cNvCxnSpPr>
          <p:nvPr/>
        </p:nvCxnSpPr>
        <p:spPr>
          <a:xfrm>
            <a:off x="2390775" y="4740275"/>
            <a:ext cx="1247775" cy="8620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9" name="Rectangle 248"/>
          <p:cNvSpPr/>
          <p:nvPr/>
        </p:nvSpPr>
        <p:spPr>
          <a:xfrm>
            <a:off x="4849813" y="792163"/>
            <a:ext cx="366712"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50" name="Rectangle 249"/>
          <p:cNvSpPr/>
          <p:nvPr/>
        </p:nvSpPr>
        <p:spPr>
          <a:xfrm>
            <a:off x="5351463" y="798513"/>
            <a:ext cx="366712"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51" name="Rectangle 250"/>
          <p:cNvSpPr/>
          <p:nvPr/>
        </p:nvSpPr>
        <p:spPr>
          <a:xfrm>
            <a:off x="5870575" y="798513"/>
            <a:ext cx="365125"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52" name="Rectangle 251"/>
          <p:cNvSpPr/>
          <p:nvPr/>
        </p:nvSpPr>
        <p:spPr>
          <a:xfrm>
            <a:off x="6394450" y="798513"/>
            <a:ext cx="365125"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253" name="Rectangle 252"/>
          <p:cNvSpPr/>
          <p:nvPr/>
        </p:nvSpPr>
        <p:spPr>
          <a:xfrm>
            <a:off x="6918325" y="798513"/>
            <a:ext cx="365125"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grpSp>
        <p:nvGrpSpPr>
          <p:cNvPr id="39026" name="Group 253"/>
          <p:cNvGrpSpPr>
            <a:grpSpLocks/>
          </p:cNvGrpSpPr>
          <p:nvPr/>
        </p:nvGrpSpPr>
        <p:grpSpPr bwMode="auto">
          <a:xfrm rot="10800000">
            <a:off x="6400800" y="473075"/>
            <a:ext cx="882650" cy="319088"/>
            <a:chOff x="7431086" y="1832599"/>
            <a:chExt cx="882651" cy="318298"/>
          </a:xfrm>
        </p:grpSpPr>
        <p:sp>
          <p:nvSpPr>
            <p:cNvPr id="255" name="Oval 254"/>
            <p:cNvSpPr/>
            <p:nvPr/>
          </p:nvSpPr>
          <p:spPr>
            <a:xfrm>
              <a:off x="7486648" y="2049549"/>
              <a:ext cx="109538"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6" name="Oval 255"/>
            <p:cNvSpPr/>
            <p:nvPr/>
          </p:nvSpPr>
          <p:spPr>
            <a:xfrm>
              <a:off x="8180387" y="2049549"/>
              <a:ext cx="109537"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7" name="Oval 256"/>
            <p:cNvSpPr/>
            <p:nvPr/>
          </p:nvSpPr>
          <p:spPr>
            <a:xfrm>
              <a:off x="7653336" y="2049549"/>
              <a:ext cx="109537"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8" name="Oval 257"/>
            <p:cNvSpPr/>
            <p:nvPr/>
          </p:nvSpPr>
          <p:spPr>
            <a:xfrm>
              <a:off x="8032749" y="2049549"/>
              <a:ext cx="109538"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9" name="Oval 258"/>
            <p:cNvSpPr/>
            <p:nvPr/>
          </p:nvSpPr>
          <p:spPr>
            <a:xfrm>
              <a:off x="7851773" y="2049549"/>
              <a:ext cx="109538" cy="109266"/>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60" name="Straight Connector 259"/>
            <p:cNvCxnSpPr>
              <a:endCxn id="255" idx="1"/>
            </p:cNvCxnSpPr>
            <p:nvPr/>
          </p:nvCxnSpPr>
          <p:spPr>
            <a:xfrm rot="16200000" flipH="1">
              <a:off x="7353577" y="1916462"/>
              <a:ext cx="224867"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p:cNvCxnSpPr>
              <a:endCxn id="256" idx="7"/>
            </p:cNvCxnSpPr>
            <p:nvPr/>
          </p:nvCxnSpPr>
          <p:spPr>
            <a:xfrm rot="5400000">
              <a:off x="8189397" y="1914081"/>
              <a:ext cx="224867"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a:endCxn id="259" idx="1"/>
            </p:cNvCxnSpPr>
            <p:nvPr/>
          </p:nvCxnSpPr>
          <p:spPr>
            <a:xfrm rot="16200000" flipH="1">
              <a:off x="7636946" y="1825181"/>
              <a:ext cx="224867"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a:endCxn id="259" idx="7"/>
            </p:cNvCxnSpPr>
            <p:nvPr/>
          </p:nvCxnSpPr>
          <p:spPr>
            <a:xfrm rot="5400000">
              <a:off x="7925079" y="1841849"/>
              <a:ext cx="224867"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a:stCxn id="256" idx="1"/>
            </p:cNvCxnSpPr>
            <p:nvPr/>
          </p:nvCxnSpPr>
          <p:spPr>
            <a:xfrm rot="16200000" flipV="1">
              <a:off x="7892535" y="1752155"/>
              <a:ext cx="224867"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p:cNvCxnSpPr>
              <a:endCxn id="255" idx="7"/>
            </p:cNvCxnSpPr>
            <p:nvPr/>
          </p:nvCxnSpPr>
          <p:spPr>
            <a:xfrm rot="10800000" flipV="1">
              <a:off x="7580311" y="1831016"/>
              <a:ext cx="385762" cy="22486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a:endCxn id="257" idx="1"/>
            </p:cNvCxnSpPr>
            <p:nvPr/>
          </p:nvCxnSpPr>
          <p:spPr>
            <a:xfrm rot="16200000" flipH="1">
              <a:off x="7459940" y="1856137"/>
              <a:ext cx="224867"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p:cNvCxnSpPr>
              <a:endCxn id="258" idx="7"/>
            </p:cNvCxnSpPr>
            <p:nvPr/>
          </p:nvCxnSpPr>
          <p:spPr>
            <a:xfrm rot="5400000">
              <a:off x="8077479" y="1870424"/>
              <a:ext cx="224867"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a:endCxn id="258" idx="1"/>
            </p:cNvCxnSpPr>
            <p:nvPr/>
          </p:nvCxnSpPr>
          <p:spPr>
            <a:xfrm>
              <a:off x="7737473" y="1831016"/>
              <a:ext cx="301625" cy="22486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a:endCxn id="257" idx="7"/>
            </p:cNvCxnSpPr>
            <p:nvPr/>
          </p:nvCxnSpPr>
          <p:spPr>
            <a:xfrm rot="10800000" flipV="1">
              <a:off x="7737473" y="1831016"/>
              <a:ext cx="285750" cy="22486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027" name="Group 271"/>
          <p:cNvGrpSpPr>
            <a:grpSpLocks/>
          </p:cNvGrpSpPr>
          <p:nvPr/>
        </p:nvGrpSpPr>
        <p:grpSpPr bwMode="auto">
          <a:xfrm rot="10800000">
            <a:off x="5353050" y="481013"/>
            <a:ext cx="882650" cy="317500"/>
            <a:chOff x="7431086" y="1832599"/>
            <a:chExt cx="882651" cy="318298"/>
          </a:xfrm>
        </p:grpSpPr>
        <p:sp>
          <p:nvSpPr>
            <p:cNvPr id="274" name="Oval 273"/>
            <p:cNvSpPr/>
            <p:nvPr/>
          </p:nvSpPr>
          <p:spPr>
            <a:xfrm>
              <a:off x="7486648" y="2060183"/>
              <a:ext cx="109538" cy="10981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5" name="Oval 274"/>
            <p:cNvSpPr/>
            <p:nvPr/>
          </p:nvSpPr>
          <p:spPr>
            <a:xfrm>
              <a:off x="8180387"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6" name="Oval 275"/>
            <p:cNvSpPr/>
            <p:nvPr/>
          </p:nvSpPr>
          <p:spPr>
            <a:xfrm>
              <a:off x="7653336"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7" name="Oval 276"/>
            <p:cNvSpPr/>
            <p:nvPr/>
          </p:nvSpPr>
          <p:spPr>
            <a:xfrm>
              <a:off x="8032749"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9" name="Oval 278"/>
            <p:cNvSpPr/>
            <p:nvPr/>
          </p:nvSpPr>
          <p:spPr>
            <a:xfrm>
              <a:off x="7851773"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80" name="Straight Connector 279"/>
            <p:cNvCxnSpPr>
              <a:endCxn id="274" idx="1"/>
            </p:cNvCxnSpPr>
            <p:nvPr/>
          </p:nvCxnSpPr>
          <p:spPr>
            <a:xfrm rot="16200000" flipH="1">
              <a:off x="7353810" y="1936910"/>
              <a:ext cx="224401"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a:endCxn id="275" idx="7"/>
            </p:cNvCxnSpPr>
            <p:nvPr/>
          </p:nvCxnSpPr>
          <p:spPr>
            <a:xfrm rot="5400000">
              <a:off x="8189631" y="1932937"/>
              <a:ext cx="224400"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a:endCxn id="279" idx="1"/>
            </p:cNvCxnSpPr>
            <p:nvPr/>
          </p:nvCxnSpPr>
          <p:spPr>
            <a:xfrm rot="16200000" flipH="1">
              <a:off x="7637180" y="1844037"/>
              <a:ext cx="224400"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a:endCxn id="279" idx="7"/>
            </p:cNvCxnSpPr>
            <p:nvPr/>
          </p:nvCxnSpPr>
          <p:spPr>
            <a:xfrm rot="5400000">
              <a:off x="7925312" y="1860705"/>
              <a:ext cx="224400"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a:stCxn id="275" idx="1"/>
            </p:cNvCxnSpPr>
            <p:nvPr/>
          </p:nvCxnSpPr>
          <p:spPr>
            <a:xfrm rot="16200000" flipV="1">
              <a:off x="7892768" y="1771011"/>
              <a:ext cx="224400"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a:endCxn id="274" idx="7"/>
            </p:cNvCxnSpPr>
            <p:nvPr/>
          </p:nvCxnSpPr>
          <p:spPr>
            <a:xfrm rot="10800000" flipV="1">
              <a:off x="7580311" y="1850106"/>
              <a:ext cx="385762"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a:endCxn id="276" idx="1"/>
            </p:cNvCxnSpPr>
            <p:nvPr/>
          </p:nvCxnSpPr>
          <p:spPr>
            <a:xfrm rot="16200000" flipH="1">
              <a:off x="7460173" y="1876585"/>
              <a:ext cx="224401"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a:endCxn id="277" idx="7"/>
            </p:cNvCxnSpPr>
            <p:nvPr/>
          </p:nvCxnSpPr>
          <p:spPr>
            <a:xfrm rot="5400000">
              <a:off x="8077713" y="1889280"/>
              <a:ext cx="224400"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a:endCxn id="277" idx="1"/>
            </p:cNvCxnSpPr>
            <p:nvPr/>
          </p:nvCxnSpPr>
          <p:spPr>
            <a:xfrm>
              <a:off x="7737473" y="1850106"/>
              <a:ext cx="301625"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a:endCxn id="276" idx="7"/>
            </p:cNvCxnSpPr>
            <p:nvPr/>
          </p:nvCxnSpPr>
          <p:spPr>
            <a:xfrm rot="10800000" flipV="1">
              <a:off x="7737473" y="1850106"/>
              <a:ext cx="285750"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21" name="Rectangle 320"/>
          <p:cNvSpPr/>
          <p:nvPr/>
        </p:nvSpPr>
        <p:spPr>
          <a:xfrm>
            <a:off x="4329113" y="792163"/>
            <a:ext cx="366712"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grpSp>
        <p:nvGrpSpPr>
          <p:cNvPr id="39029" name="Group 321"/>
          <p:cNvGrpSpPr>
            <a:grpSpLocks/>
          </p:cNvGrpSpPr>
          <p:nvPr/>
        </p:nvGrpSpPr>
        <p:grpSpPr bwMode="auto">
          <a:xfrm rot="10800000">
            <a:off x="4329113" y="481013"/>
            <a:ext cx="882650" cy="317500"/>
            <a:chOff x="7431086" y="1832599"/>
            <a:chExt cx="882651" cy="318298"/>
          </a:xfrm>
        </p:grpSpPr>
        <p:sp>
          <p:nvSpPr>
            <p:cNvPr id="324" name="Oval 323"/>
            <p:cNvSpPr/>
            <p:nvPr/>
          </p:nvSpPr>
          <p:spPr>
            <a:xfrm>
              <a:off x="7486649"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5" name="Oval 324"/>
            <p:cNvSpPr/>
            <p:nvPr/>
          </p:nvSpPr>
          <p:spPr>
            <a:xfrm>
              <a:off x="8180387"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7" name="Oval 326"/>
            <p:cNvSpPr/>
            <p:nvPr/>
          </p:nvSpPr>
          <p:spPr>
            <a:xfrm>
              <a:off x="7653336"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8" name="Oval 327"/>
            <p:cNvSpPr/>
            <p:nvPr/>
          </p:nvSpPr>
          <p:spPr>
            <a:xfrm>
              <a:off x="8032750"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30" name="Oval 329"/>
            <p:cNvSpPr/>
            <p:nvPr/>
          </p:nvSpPr>
          <p:spPr>
            <a:xfrm>
              <a:off x="7851774"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31" name="Straight Connector 330"/>
            <p:cNvCxnSpPr>
              <a:endCxn id="324" idx="1"/>
            </p:cNvCxnSpPr>
            <p:nvPr/>
          </p:nvCxnSpPr>
          <p:spPr>
            <a:xfrm rot="16200000" flipH="1">
              <a:off x="7353812" y="1935318"/>
              <a:ext cx="224400"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a:endCxn id="325" idx="7"/>
            </p:cNvCxnSpPr>
            <p:nvPr/>
          </p:nvCxnSpPr>
          <p:spPr>
            <a:xfrm rot="5400000">
              <a:off x="8189632" y="1932936"/>
              <a:ext cx="224400" cy="587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a:endCxn id="330" idx="1"/>
            </p:cNvCxnSpPr>
            <p:nvPr/>
          </p:nvCxnSpPr>
          <p:spPr>
            <a:xfrm rot="16200000" flipH="1">
              <a:off x="7637181" y="1844036"/>
              <a:ext cx="224400"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a:endCxn id="330" idx="7"/>
            </p:cNvCxnSpPr>
            <p:nvPr/>
          </p:nvCxnSpPr>
          <p:spPr>
            <a:xfrm rot="5400000">
              <a:off x="7925312" y="1860705"/>
              <a:ext cx="224400"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25" idx="1"/>
            </p:cNvCxnSpPr>
            <p:nvPr/>
          </p:nvCxnSpPr>
          <p:spPr>
            <a:xfrm rot="16200000" flipV="1">
              <a:off x="7892768" y="1771012"/>
              <a:ext cx="224400"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a:endCxn id="324" idx="7"/>
            </p:cNvCxnSpPr>
            <p:nvPr/>
          </p:nvCxnSpPr>
          <p:spPr>
            <a:xfrm rot="10800000" flipV="1">
              <a:off x="7580311" y="1850106"/>
              <a:ext cx="385763"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a:endCxn id="327" idx="1"/>
            </p:cNvCxnSpPr>
            <p:nvPr/>
          </p:nvCxnSpPr>
          <p:spPr>
            <a:xfrm rot="16200000" flipH="1">
              <a:off x="7460174" y="1874993"/>
              <a:ext cx="224400"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a:endCxn id="328" idx="7"/>
            </p:cNvCxnSpPr>
            <p:nvPr/>
          </p:nvCxnSpPr>
          <p:spPr>
            <a:xfrm rot="5400000">
              <a:off x="8077713" y="1889280"/>
              <a:ext cx="224400"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a:endCxn id="328" idx="1"/>
            </p:cNvCxnSpPr>
            <p:nvPr/>
          </p:nvCxnSpPr>
          <p:spPr>
            <a:xfrm>
              <a:off x="7737474" y="1850106"/>
              <a:ext cx="301625"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a:endCxn id="327" idx="7"/>
            </p:cNvCxnSpPr>
            <p:nvPr/>
          </p:nvCxnSpPr>
          <p:spPr>
            <a:xfrm rot="10800000" flipV="1">
              <a:off x="7737474" y="1850106"/>
              <a:ext cx="285750"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45" name="Rectangle 344"/>
          <p:cNvSpPr/>
          <p:nvPr/>
        </p:nvSpPr>
        <p:spPr>
          <a:xfrm>
            <a:off x="650875" y="798513"/>
            <a:ext cx="366713"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347" name="Rectangle 346"/>
          <p:cNvSpPr/>
          <p:nvPr/>
        </p:nvSpPr>
        <p:spPr>
          <a:xfrm>
            <a:off x="1174750" y="798513"/>
            <a:ext cx="366713"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348" name="Rectangle 347"/>
          <p:cNvSpPr/>
          <p:nvPr/>
        </p:nvSpPr>
        <p:spPr>
          <a:xfrm>
            <a:off x="1693863" y="798513"/>
            <a:ext cx="365125"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350" name="Rectangle 349"/>
          <p:cNvSpPr/>
          <p:nvPr/>
        </p:nvSpPr>
        <p:spPr>
          <a:xfrm>
            <a:off x="2217738" y="798513"/>
            <a:ext cx="366712"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351" name="Rectangle 350"/>
          <p:cNvSpPr/>
          <p:nvPr/>
        </p:nvSpPr>
        <p:spPr>
          <a:xfrm>
            <a:off x="2716213" y="798513"/>
            <a:ext cx="365125"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sp>
        <p:nvSpPr>
          <p:cNvPr id="352" name="Rectangle 351"/>
          <p:cNvSpPr/>
          <p:nvPr/>
        </p:nvSpPr>
        <p:spPr>
          <a:xfrm>
            <a:off x="3243263" y="798513"/>
            <a:ext cx="365125" cy="4032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a:t>
            </a:r>
          </a:p>
        </p:txBody>
      </p:sp>
      <p:grpSp>
        <p:nvGrpSpPr>
          <p:cNvPr id="39036" name="Group 352"/>
          <p:cNvGrpSpPr>
            <a:grpSpLocks/>
          </p:cNvGrpSpPr>
          <p:nvPr/>
        </p:nvGrpSpPr>
        <p:grpSpPr bwMode="auto">
          <a:xfrm rot="10800000">
            <a:off x="2716213" y="481013"/>
            <a:ext cx="882650" cy="317500"/>
            <a:chOff x="7431086" y="1832599"/>
            <a:chExt cx="882651" cy="318298"/>
          </a:xfrm>
        </p:grpSpPr>
        <p:sp>
          <p:nvSpPr>
            <p:cNvPr id="354" name="Oval 353"/>
            <p:cNvSpPr/>
            <p:nvPr/>
          </p:nvSpPr>
          <p:spPr>
            <a:xfrm>
              <a:off x="7486649"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5" name="Oval 354"/>
            <p:cNvSpPr/>
            <p:nvPr/>
          </p:nvSpPr>
          <p:spPr>
            <a:xfrm>
              <a:off x="8180387"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6" name="Oval 355"/>
            <p:cNvSpPr/>
            <p:nvPr/>
          </p:nvSpPr>
          <p:spPr>
            <a:xfrm>
              <a:off x="7653336"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7" name="Oval 356"/>
            <p:cNvSpPr/>
            <p:nvPr/>
          </p:nvSpPr>
          <p:spPr>
            <a:xfrm>
              <a:off x="8032750"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8" name="Oval 357"/>
            <p:cNvSpPr/>
            <p:nvPr/>
          </p:nvSpPr>
          <p:spPr>
            <a:xfrm>
              <a:off x="7851774"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59" name="Straight Connector 358"/>
            <p:cNvCxnSpPr>
              <a:endCxn id="354" idx="1"/>
            </p:cNvCxnSpPr>
            <p:nvPr/>
          </p:nvCxnSpPr>
          <p:spPr>
            <a:xfrm rot="16200000" flipH="1">
              <a:off x="7353812" y="1935318"/>
              <a:ext cx="224400"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a:endCxn id="355" idx="7"/>
            </p:cNvCxnSpPr>
            <p:nvPr/>
          </p:nvCxnSpPr>
          <p:spPr>
            <a:xfrm rot="5400000">
              <a:off x="8189632" y="1932936"/>
              <a:ext cx="224400" cy="587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a:endCxn id="358" idx="1"/>
            </p:cNvCxnSpPr>
            <p:nvPr/>
          </p:nvCxnSpPr>
          <p:spPr>
            <a:xfrm rot="16200000" flipH="1">
              <a:off x="7637181" y="1844036"/>
              <a:ext cx="224400"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p:cNvCxnSpPr>
              <a:endCxn id="358" idx="7"/>
            </p:cNvCxnSpPr>
            <p:nvPr/>
          </p:nvCxnSpPr>
          <p:spPr>
            <a:xfrm rot="5400000">
              <a:off x="7925312" y="1860705"/>
              <a:ext cx="224400"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a:stCxn id="355" idx="1"/>
            </p:cNvCxnSpPr>
            <p:nvPr/>
          </p:nvCxnSpPr>
          <p:spPr>
            <a:xfrm rot="16200000" flipV="1">
              <a:off x="7892768" y="1771012"/>
              <a:ext cx="224400"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a:endCxn id="354" idx="7"/>
            </p:cNvCxnSpPr>
            <p:nvPr/>
          </p:nvCxnSpPr>
          <p:spPr>
            <a:xfrm rot="10800000" flipV="1">
              <a:off x="7580311" y="1850106"/>
              <a:ext cx="385763"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a:endCxn id="356" idx="1"/>
            </p:cNvCxnSpPr>
            <p:nvPr/>
          </p:nvCxnSpPr>
          <p:spPr>
            <a:xfrm rot="16200000" flipH="1">
              <a:off x="7460174" y="1874993"/>
              <a:ext cx="224400"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a:endCxn id="357" idx="7"/>
            </p:cNvCxnSpPr>
            <p:nvPr/>
          </p:nvCxnSpPr>
          <p:spPr>
            <a:xfrm rot="5400000">
              <a:off x="8077713" y="1889280"/>
              <a:ext cx="224400"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57" idx="1"/>
            </p:cNvCxnSpPr>
            <p:nvPr/>
          </p:nvCxnSpPr>
          <p:spPr>
            <a:xfrm>
              <a:off x="7737474" y="1850106"/>
              <a:ext cx="301625"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endCxn id="356" idx="7"/>
            </p:cNvCxnSpPr>
            <p:nvPr/>
          </p:nvCxnSpPr>
          <p:spPr>
            <a:xfrm rot="10800000" flipV="1">
              <a:off x="7737474" y="1850106"/>
              <a:ext cx="285750"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037" name="Group 368"/>
          <p:cNvGrpSpPr>
            <a:grpSpLocks/>
          </p:cNvGrpSpPr>
          <p:nvPr/>
        </p:nvGrpSpPr>
        <p:grpSpPr bwMode="auto">
          <a:xfrm rot="10800000">
            <a:off x="1701800" y="481013"/>
            <a:ext cx="882650" cy="317500"/>
            <a:chOff x="7431086" y="1832599"/>
            <a:chExt cx="882651" cy="318298"/>
          </a:xfrm>
        </p:grpSpPr>
        <p:sp>
          <p:nvSpPr>
            <p:cNvPr id="370" name="Oval 369"/>
            <p:cNvSpPr/>
            <p:nvPr/>
          </p:nvSpPr>
          <p:spPr>
            <a:xfrm>
              <a:off x="7486648" y="2060183"/>
              <a:ext cx="109538" cy="10981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1" name="Oval 370"/>
            <p:cNvSpPr/>
            <p:nvPr/>
          </p:nvSpPr>
          <p:spPr>
            <a:xfrm>
              <a:off x="8180387" y="2060183"/>
              <a:ext cx="109537" cy="10981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2" name="Oval 371"/>
            <p:cNvSpPr/>
            <p:nvPr/>
          </p:nvSpPr>
          <p:spPr>
            <a:xfrm>
              <a:off x="7653336" y="2060183"/>
              <a:ext cx="109537" cy="10981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3" name="Oval 372"/>
            <p:cNvSpPr/>
            <p:nvPr/>
          </p:nvSpPr>
          <p:spPr>
            <a:xfrm>
              <a:off x="8032749" y="2060183"/>
              <a:ext cx="109538" cy="10981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4" name="Oval 373"/>
            <p:cNvSpPr/>
            <p:nvPr/>
          </p:nvSpPr>
          <p:spPr>
            <a:xfrm>
              <a:off x="7851773" y="2060183"/>
              <a:ext cx="109538" cy="10981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75" name="Straight Connector 374"/>
            <p:cNvCxnSpPr>
              <a:endCxn id="370" idx="1"/>
            </p:cNvCxnSpPr>
            <p:nvPr/>
          </p:nvCxnSpPr>
          <p:spPr>
            <a:xfrm rot="16200000" flipH="1">
              <a:off x="7353810" y="1936910"/>
              <a:ext cx="224401"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a:endCxn id="371" idx="7"/>
            </p:cNvCxnSpPr>
            <p:nvPr/>
          </p:nvCxnSpPr>
          <p:spPr>
            <a:xfrm rot="5400000">
              <a:off x="8189630" y="1934529"/>
              <a:ext cx="224401"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a:endCxn id="374" idx="1"/>
            </p:cNvCxnSpPr>
            <p:nvPr/>
          </p:nvCxnSpPr>
          <p:spPr>
            <a:xfrm rot="16200000" flipH="1">
              <a:off x="7637179" y="1845629"/>
              <a:ext cx="224401" cy="2365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4" idx="7"/>
            </p:cNvCxnSpPr>
            <p:nvPr/>
          </p:nvCxnSpPr>
          <p:spPr>
            <a:xfrm rot="5400000">
              <a:off x="7925311" y="1862297"/>
              <a:ext cx="224401"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p:cNvCxnSpPr>
              <a:stCxn id="371" idx="1"/>
            </p:cNvCxnSpPr>
            <p:nvPr/>
          </p:nvCxnSpPr>
          <p:spPr>
            <a:xfrm rot="16200000" flipV="1">
              <a:off x="7892767" y="1772603"/>
              <a:ext cx="224401" cy="382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a:endCxn id="370" idx="7"/>
            </p:cNvCxnSpPr>
            <p:nvPr/>
          </p:nvCxnSpPr>
          <p:spPr>
            <a:xfrm rot="10800000" flipV="1">
              <a:off x="7580311" y="1851697"/>
              <a:ext cx="385762" cy="224401"/>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a:endCxn id="372" idx="1"/>
            </p:cNvCxnSpPr>
            <p:nvPr/>
          </p:nvCxnSpPr>
          <p:spPr>
            <a:xfrm rot="16200000" flipH="1">
              <a:off x="7460173" y="1876585"/>
              <a:ext cx="224401"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a:endCxn id="373" idx="7"/>
            </p:cNvCxnSpPr>
            <p:nvPr/>
          </p:nvCxnSpPr>
          <p:spPr>
            <a:xfrm rot="5400000">
              <a:off x="8077712" y="1890872"/>
              <a:ext cx="224401"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endCxn id="373" idx="1"/>
            </p:cNvCxnSpPr>
            <p:nvPr/>
          </p:nvCxnSpPr>
          <p:spPr>
            <a:xfrm>
              <a:off x="7737473" y="1851697"/>
              <a:ext cx="301625" cy="224401"/>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4" name="Straight Connector 383"/>
            <p:cNvCxnSpPr>
              <a:endCxn id="372" idx="7"/>
            </p:cNvCxnSpPr>
            <p:nvPr/>
          </p:nvCxnSpPr>
          <p:spPr>
            <a:xfrm rot="10800000" flipV="1">
              <a:off x="7737473" y="1851697"/>
              <a:ext cx="285750" cy="224401"/>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038" name="Group 384"/>
          <p:cNvGrpSpPr>
            <a:grpSpLocks/>
          </p:cNvGrpSpPr>
          <p:nvPr/>
        </p:nvGrpSpPr>
        <p:grpSpPr bwMode="auto">
          <a:xfrm rot="10800000">
            <a:off x="658813" y="481013"/>
            <a:ext cx="882650" cy="317500"/>
            <a:chOff x="7431086" y="1832599"/>
            <a:chExt cx="882651" cy="318298"/>
          </a:xfrm>
        </p:grpSpPr>
        <p:sp>
          <p:nvSpPr>
            <p:cNvPr id="386" name="Oval 385"/>
            <p:cNvSpPr/>
            <p:nvPr/>
          </p:nvSpPr>
          <p:spPr>
            <a:xfrm>
              <a:off x="7488236"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7" name="Oval 386"/>
            <p:cNvSpPr/>
            <p:nvPr/>
          </p:nvSpPr>
          <p:spPr>
            <a:xfrm>
              <a:off x="8181975"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8" name="Oval 387"/>
            <p:cNvSpPr/>
            <p:nvPr/>
          </p:nvSpPr>
          <p:spPr>
            <a:xfrm>
              <a:off x="7654924" y="2058591"/>
              <a:ext cx="109537"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9" name="Oval 388"/>
            <p:cNvSpPr/>
            <p:nvPr/>
          </p:nvSpPr>
          <p:spPr>
            <a:xfrm>
              <a:off x="8034337"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0" name="Oval 389"/>
            <p:cNvSpPr/>
            <p:nvPr/>
          </p:nvSpPr>
          <p:spPr>
            <a:xfrm>
              <a:off x="7853361" y="2058591"/>
              <a:ext cx="109538" cy="10981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391" name="Straight Connector 390"/>
            <p:cNvCxnSpPr>
              <a:endCxn id="386" idx="1"/>
            </p:cNvCxnSpPr>
            <p:nvPr/>
          </p:nvCxnSpPr>
          <p:spPr>
            <a:xfrm rot="16200000" flipH="1">
              <a:off x="7353812" y="1935318"/>
              <a:ext cx="224400" cy="539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a:endCxn id="387" idx="7"/>
            </p:cNvCxnSpPr>
            <p:nvPr/>
          </p:nvCxnSpPr>
          <p:spPr>
            <a:xfrm rot="5400000">
              <a:off x="8191219" y="1932937"/>
              <a:ext cx="224400" cy="5873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3" name="Straight Connector 392"/>
            <p:cNvCxnSpPr>
              <a:endCxn id="390" idx="1"/>
            </p:cNvCxnSpPr>
            <p:nvPr/>
          </p:nvCxnSpPr>
          <p:spPr>
            <a:xfrm rot="16200000" flipH="1">
              <a:off x="7637181" y="1844036"/>
              <a:ext cx="224400" cy="23653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4" name="Straight Connector 393"/>
            <p:cNvCxnSpPr>
              <a:endCxn id="390" idx="7"/>
            </p:cNvCxnSpPr>
            <p:nvPr/>
          </p:nvCxnSpPr>
          <p:spPr>
            <a:xfrm rot="5400000">
              <a:off x="7925312" y="1860705"/>
              <a:ext cx="224400" cy="2032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stCxn id="387" idx="1"/>
            </p:cNvCxnSpPr>
            <p:nvPr/>
          </p:nvCxnSpPr>
          <p:spPr>
            <a:xfrm rot="16200000" flipV="1">
              <a:off x="7892768" y="1771012"/>
              <a:ext cx="224400" cy="382587"/>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endCxn id="386" idx="7"/>
            </p:cNvCxnSpPr>
            <p:nvPr/>
          </p:nvCxnSpPr>
          <p:spPr>
            <a:xfrm rot="10800000" flipV="1">
              <a:off x="7580311" y="1850106"/>
              <a:ext cx="385763"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a:endCxn id="388" idx="1"/>
            </p:cNvCxnSpPr>
            <p:nvPr/>
          </p:nvCxnSpPr>
          <p:spPr>
            <a:xfrm rot="16200000" flipH="1">
              <a:off x="7460174" y="1874993"/>
              <a:ext cx="224400" cy="17462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p:cNvCxnSpPr>
              <a:endCxn id="389" idx="7"/>
            </p:cNvCxnSpPr>
            <p:nvPr/>
          </p:nvCxnSpPr>
          <p:spPr>
            <a:xfrm rot="5400000">
              <a:off x="8079301" y="1889280"/>
              <a:ext cx="224400" cy="14605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89" idx="1"/>
            </p:cNvCxnSpPr>
            <p:nvPr/>
          </p:nvCxnSpPr>
          <p:spPr>
            <a:xfrm>
              <a:off x="7737474" y="1850106"/>
              <a:ext cx="301625"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a:endCxn id="388" idx="7"/>
            </p:cNvCxnSpPr>
            <p:nvPr/>
          </p:nvCxnSpPr>
          <p:spPr>
            <a:xfrm rot="10800000" flipV="1">
              <a:off x="7737474" y="1850106"/>
              <a:ext cx="285750" cy="224400"/>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415" name="Straight Connector 414"/>
          <p:cNvCxnSpPr>
            <a:stCxn id="352" idx="2"/>
          </p:cNvCxnSpPr>
          <p:nvPr/>
        </p:nvCxnSpPr>
        <p:spPr>
          <a:xfrm rot="16200000" flipH="1">
            <a:off x="3021807" y="1605756"/>
            <a:ext cx="855662" cy="476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a:stCxn id="352" idx="2"/>
          </p:cNvCxnSpPr>
          <p:nvPr/>
        </p:nvCxnSpPr>
        <p:spPr>
          <a:xfrm rot="5400000">
            <a:off x="2492376" y="1123950"/>
            <a:ext cx="855662" cy="101123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p:cNvCxnSpPr>
            <a:stCxn id="253" idx="2"/>
          </p:cNvCxnSpPr>
          <p:nvPr/>
        </p:nvCxnSpPr>
        <p:spPr>
          <a:xfrm rot="5400000">
            <a:off x="6174582" y="1131094"/>
            <a:ext cx="855662" cy="9969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4" name="Straight Connector 443"/>
          <p:cNvCxnSpPr>
            <a:stCxn id="253" idx="2"/>
          </p:cNvCxnSpPr>
          <p:nvPr/>
        </p:nvCxnSpPr>
        <p:spPr>
          <a:xfrm rot="5400000">
            <a:off x="5637213" y="593725"/>
            <a:ext cx="855662" cy="20716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200"/>
          <p:cNvSpPr/>
          <p:nvPr/>
        </p:nvSpPr>
        <p:spPr>
          <a:xfrm>
            <a:off x="3554413" y="2276475"/>
            <a:ext cx="736600" cy="595313"/>
          </a:xfrm>
          <a:prstGeom prst="rect">
            <a:avLst/>
          </a:prstGeom>
          <a:solidFill>
            <a:schemeClr val="bg1"/>
          </a:solidFill>
          <a:ln w="571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Dist. Bridge</a:t>
            </a:r>
          </a:p>
        </p:txBody>
      </p:sp>
      <p:cxnSp>
        <p:nvCxnSpPr>
          <p:cNvPr id="213" name="Straight Connector 212"/>
          <p:cNvCxnSpPr>
            <a:stCxn id="260" idx="2"/>
          </p:cNvCxnSpPr>
          <p:nvPr/>
        </p:nvCxnSpPr>
        <p:spPr>
          <a:xfrm rot="5400000">
            <a:off x="3636169" y="1996281"/>
            <a:ext cx="558800" cy="1588"/>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rot="5400000">
            <a:off x="4831556" y="1996282"/>
            <a:ext cx="560387" cy="0"/>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a:stCxn id="201" idx="3"/>
          </p:cNvCxnSpPr>
          <p:nvPr/>
        </p:nvCxnSpPr>
        <p:spPr>
          <a:xfrm>
            <a:off x="4291013" y="2574925"/>
            <a:ext cx="433387" cy="1588"/>
          </a:xfrm>
          <a:prstGeom prst="line">
            <a:avLst/>
          </a:prstGeom>
          <a:ln w="381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2" name="Rectangle 281"/>
          <p:cNvSpPr/>
          <p:nvPr/>
        </p:nvSpPr>
        <p:spPr>
          <a:xfrm>
            <a:off x="441325" y="5338763"/>
            <a:ext cx="366713" cy="403225"/>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sp>
        <p:nvSpPr>
          <p:cNvPr id="283" name="Rectangle 282"/>
          <p:cNvSpPr/>
          <p:nvPr/>
        </p:nvSpPr>
        <p:spPr>
          <a:xfrm>
            <a:off x="965200" y="5338763"/>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sp>
        <p:nvSpPr>
          <p:cNvPr id="284" name="Rectangle 283"/>
          <p:cNvSpPr/>
          <p:nvPr/>
        </p:nvSpPr>
        <p:spPr>
          <a:xfrm>
            <a:off x="1484313" y="533876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sp>
        <p:nvSpPr>
          <p:cNvPr id="285" name="Rectangle 284"/>
          <p:cNvSpPr/>
          <p:nvPr/>
        </p:nvSpPr>
        <p:spPr>
          <a:xfrm>
            <a:off x="2008188" y="5338763"/>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sp>
        <p:nvSpPr>
          <p:cNvPr id="286" name="Rectangle 285"/>
          <p:cNvSpPr/>
          <p:nvPr/>
        </p:nvSpPr>
        <p:spPr>
          <a:xfrm>
            <a:off x="2506663" y="533876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grpSp>
        <p:nvGrpSpPr>
          <p:cNvPr id="39947" name="Group 286"/>
          <p:cNvGrpSpPr>
            <a:grpSpLocks/>
          </p:cNvGrpSpPr>
          <p:nvPr/>
        </p:nvGrpSpPr>
        <p:grpSpPr bwMode="auto">
          <a:xfrm>
            <a:off x="444500" y="5741988"/>
            <a:ext cx="358775" cy="263525"/>
            <a:chOff x="916643" y="558800"/>
            <a:chExt cx="358586" cy="262966"/>
          </a:xfrm>
        </p:grpSpPr>
        <p:cxnSp>
          <p:nvCxnSpPr>
            <p:cNvPr id="288" name="Straight Connector 287"/>
            <p:cNvCxnSpPr/>
            <p:nvPr/>
          </p:nvCxnSpPr>
          <p:spPr>
            <a:xfrm rot="16200000" flipV="1">
              <a:off x="96207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p:nvCxnSpPr>
          <p:spPr>
            <a:xfrm rot="16200000" flipV="1">
              <a:off x="1142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rot="16200000" flipV="1">
              <a:off x="1054100"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rot="16200000" flipV="1">
              <a:off x="874806"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rot="16200000" flipV="1">
              <a:off x="785953"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948" name="Group 292"/>
          <p:cNvGrpSpPr>
            <a:grpSpLocks/>
          </p:cNvGrpSpPr>
          <p:nvPr/>
        </p:nvGrpSpPr>
        <p:grpSpPr bwMode="auto">
          <a:xfrm>
            <a:off x="971550" y="5741988"/>
            <a:ext cx="357188" cy="263525"/>
            <a:chOff x="916643" y="558800"/>
            <a:chExt cx="358586" cy="262966"/>
          </a:xfrm>
        </p:grpSpPr>
        <p:cxnSp>
          <p:nvCxnSpPr>
            <p:cNvPr id="294" name="Straight Connector 293"/>
            <p:cNvCxnSpPr/>
            <p:nvPr/>
          </p:nvCxnSpPr>
          <p:spPr>
            <a:xfrm rot="16200000" flipV="1">
              <a:off x="962062" y="688689"/>
              <a:ext cx="262966" cy="31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6200000" flipV="1">
              <a:off x="1142948"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16200000" flipV="1">
              <a:off x="1053700"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16200000" flipV="1">
              <a:off x="875205"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16200000" flipV="1">
              <a:off x="785957"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949" name="Group 298"/>
          <p:cNvGrpSpPr>
            <a:grpSpLocks/>
          </p:cNvGrpSpPr>
          <p:nvPr/>
        </p:nvGrpSpPr>
        <p:grpSpPr bwMode="auto">
          <a:xfrm>
            <a:off x="1481138" y="5741988"/>
            <a:ext cx="358775" cy="263525"/>
            <a:chOff x="916643" y="558800"/>
            <a:chExt cx="358586" cy="262966"/>
          </a:xfrm>
        </p:grpSpPr>
        <p:cxnSp>
          <p:nvCxnSpPr>
            <p:cNvPr id="300" name="Straight Connector 299"/>
            <p:cNvCxnSpPr/>
            <p:nvPr/>
          </p:nvCxnSpPr>
          <p:spPr>
            <a:xfrm rot="16200000" flipV="1">
              <a:off x="962072"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16200000" flipV="1">
              <a:off x="1142952"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rot="16200000" flipV="1">
              <a:off x="1054099"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rot="16200000" flipV="1">
              <a:off x="874806"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rot="16200000" flipV="1">
              <a:off x="785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950" name="Group 304"/>
          <p:cNvGrpSpPr>
            <a:grpSpLocks/>
          </p:cNvGrpSpPr>
          <p:nvPr/>
        </p:nvGrpSpPr>
        <p:grpSpPr bwMode="auto">
          <a:xfrm>
            <a:off x="2019300" y="5741988"/>
            <a:ext cx="357188" cy="263525"/>
            <a:chOff x="916643" y="558800"/>
            <a:chExt cx="358586" cy="262966"/>
          </a:xfrm>
        </p:grpSpPr>
        <p:cxnSp>
          <p:nvCxnSpPr>
            <p:cNvPr id="306" name="Straight Connector 305"/>
            <p:cNvCxnSpPr/>
            <p:nvPr/>
          </p:nvCxnSpPr>
          <p:spPr>
            <a:xfrm rot="16200000" flipV="1">
              <a:off x="962062" y="688689"/>
              <a:ext cx="262966" cy="31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rot="16200000" flipV="1">
              <a:off x="1142948"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rot="16200000" flipV="1">
              <a:off x="1053700"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rot="16200000" flipV="1">
              <a:off x="875205"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rot="16200000" flipV="1">
              <a:off x="785957"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951" name="Group 310"/>
          <p:cNvGrpSpPr>
            <a:grpSpLocks/>
          </p:cNvGrpSpPr>
          <p:nvPr/>
        </p:nvGrpSpPr>
        <p:grpSpPr bwMode="auto">
          <a:xfrm>
            <a:off x="2511425" y="5741988"/>
            <a:ext cx="358775" cy="263525"/>
            <a:chOff x="916643" y="558800"/>
            <a:chExt cx="358586" cy="262966"/>
          </a:xfrm>
        </p:grpSpPr>
        <p:cxnSp>
          <p:nvCxnSpPr>
            <p:cNvPr id="312" name="Straight Connector 311"/>
            <p:cNvCxnSpPr/>
            <p:nvPr/>
          </p:nvCxnSpPr>
          <p:spPr>
            <a:xfrm rot="16200000" flipV="1">
              <a:off x="96207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rot="16200000" flipV="1">
              <a:off x="1142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rot="16200000" flipV="1">
              <a:off x="1054100"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rot="16200000" flipV="1">
              <a:off x="874806"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rot="16200000" flipV="1">
              <a:off x="785953"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317" name="Straight Connector 316"/>
          <p:cNvCxnSpPr/>
          <p:nvPr/>
        </p:nvCxnSpPr>
        <p:spPr>
          <a:xfrm rot="5400000">
            <a:off x="2602706" y="2959895"/>
            <a:ext cx="2466975" cy="229076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a:endCxn id="285" idx="0"/>
          </p:cNvCxnSpPr>
          <p:nvPr/>
        </p:nvCxnSpPr>
        <p:spPr>
          <a:xfrm rot="10800000" flipV="1">
            <a:off x="2192338" y="2871788"/>
            <a:ext cx="2700337" cy="24669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a:endCxn id="284" idx="0"/>
          </p:cNvCxnSpPr>
          <p:nvPr/>
        </p:nvCxnSpPr>
        <p:spPr>
          <a:xfrm rot="5400000">
            <a:off x="1377156" y="3161507"/>
            <a:ext cx="2466975" cy="188753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a:endCxn id="282" idx="0"/>
          </p:cNvCxnSpPr>
          <p:nvPr/>
        </p:nvCxnSpPr>
        <p:spPr>
          <a:xfrm rot="10800000" flipV="1">
            <a:off x="625475" y="2871788"/>
            <a:ext cx="2928938" cy="2466975"/>
          </a:xfrm>
          <a:prstGeom prst="line">
            <a:avLst/>
          </a:prstGeom>
          <a:ln w="381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a:endCxn id="283" idx="0"/>
          </p:cNvCxnSpPr>
          <p:nvPr/>
        </p:nvCxnSpPr>
        <p:spPr>
          <a:xfrm rot="5400000">
            <a:off x="1118394" y="2902744"/>
            <a:ext cx="2466975" cy="24050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a:endCxn id="285" idx="0"/>
          </p:cNvCxnSpPr>
          <p:nvPr/>
        </p:nvCxnSpPr>
        <p:spPr>
          <a:xfrm rot="5400000">
            <a:off x="1697038" y="3367088"/>
            <a:ext cx="2466975" cy="14763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a:endCxn id="283" idx="0"/>
          </p:cNvCxnSpPr>
          <p:nvPr/>
        </p:nvCxnSpPr>
        <p:spPr>
          <a:xfrm rot="10800000" flipV="1">
            <a:off x="1149350" y="2871788"/>
            <a:ext cx="3603625" cy="24669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a:endCxn id="282" idx="0"/>
          </p:cNvCxnSpPr>
          <p:nvPr/>
        </p:nvCxnSpPr>
        <p:spPr>
          <a:xfrm rot="10800000" flipV="1">
            <a:off x="625475" y="2871788"/>
            <a:ext cx="4127500" cy="24669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endCxn id="286" idx="0"/>
          </p:cNvCxnSpPr>
          <p:nvPr/>
        </p:nvCxnSpPr>
        <p:spPr>
          <a:xfrm rot="5400000">
            <a:off x="1944687" y="3616326"/>
            <a:ext cx="2466975" cy="9779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9961" name="TextBox 167"/>
          <p:cNvSpPr txBox="1">
            <a:spLocks noChangeArrowheads="1"/>
          </p:cNvSpPr>
          <p:nvPr/>
        </p:nvSpPr>
        <p:spPr bwMode="auto">
          <a:xfrm>
            <a:off x="5867400" y="793750"/>
            <a:ext cx="2516188" cy="1200150"/>
          </a:xfrm>
          <a:prstGeom prst="rect">
            <a:avLst/>
          </a:prstGeom>
          <a:noFill/>
          <a:ln w="9525">
            <a:noFill/>
            <a:miter lim="800000"/>
            <a:headEnd/>
            <a:tailEnd/>
          </a:ln>
        </p:spPr>
        <p:txBody>
          <a:bodyPr>
            <a:spAutoFit/>
          </a:bodyPr>
          <a:lstStyle/>
          <a:p>
            <a:pPr algn="ctr"/>
            <a:r>
              <a:rPr lang="en-US" sz="2400" b="1" dirty="0"/>
              <a:t>2. Acme Data Center Network with Bridges</a:t>
            </a:r>
          </a:p>
        </p:txBody>
      </p:sp>
      <p:sp>
        <p:nvSpPr>
          <p:cNvPr id="163" name="Rectangle 162"/>
          <p:cNvSpPr/>
          <p:nvPr/>
        </p:nvSpPr>
        <p:spPr>
          <a:xfrm>
            <a:off x="3048000" y="5338763"/>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sp>
        <p:nvSpPr>
          <p:cNvPr id="165" name="Rectangle 164"/>
          <p:cNvSpPr/>
          <p:nvPr/>
        </p:nvSpPr>
        <p:spPr>
          <a:xfrm>
            <a:off x="3571875" y="5338763"/>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sp>
        <p:nvSpPr>
          <p:cNvPr id="166" name="Rectangle 165"/>
          <p:cNvSpPr/>
          <p:nvPr/>
        </p:nvSpPr>
        <p:spPr>
          <a:xfrm>
            <a:off x="4090988" y="533876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sp>
        <p:nvSpPr>
          <p:cNvPr id="168" name="Rectangle 167"/>
          <p:cNvSpPr/>
          <p:nvPr/>
        </p:nvSpPr>
        <p:spPr>
          <a:xfrm>
            <a:off x="4614863" y="5338763"/>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sp>
        <p:nvSpPr>
          <p:cNvPr id="169" name="Rectangle 168"/>
          <p:cNvSpPr/>
          <p:nvPr/>
        </p:nvSpPr>
        <p:spPr>
          <a:xfrm>
            <a:off x="5113338" y="533876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grpSp>
        <p:nvGrpSpPr>
          <p:cNvPr id="39967" name="Group 286"/>
          <p:cNvGrpSpPr>
            <a:grpSpLocks/>
          </p:cNvGrpSpPr>
          <p:nvPr/>
        </p:nvGrpSpPr>
        <p:grpSpPr bwMode="auto">
          <a:xfrm>
            <a:off x="3051175" y="5741988"/>
            <a:ext cx="358775" cy="263525"/>
            <a:chOff x="916643" y="558800"/>
            <a:chExt cx="358586" cy="262966"/>
          </a:xfrm>
        </p:grpSpPr>
        <p:cxnSp>
          <p:nvCxnSpPr>
            <p:cNvPr id="172" name="Straight Connector 171"/>
            <p:cNvCxnSpPr/>
            <p:nvPr/>
          </p:nvCxnSpPr>
          <p:spPr>
            <a:xfrm rot="16200000" flipV="1">
              <a:off x="96207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rot="16200000" flipV="1">
              <a:off x="1142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rot="16200000" flipV="1">
              <a:off x="1054100"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rot="16200000" flipV="1">
              <a:off x="874806"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16200000" flipV="1">
              <a:off x="785953"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968" name="Group 292"/>
          <p:cNvGrpSpPr>
            <a:grpSpLocks/>
          </p:cNvGrpSpPr>
          <p:nvPr/>
        </p:nvGrpSpPr>
        <p:grpSpPr bwMode="auto">
          <a:xfrm>
            <a:off x="3578225" y="5741988"/>
            <a:ext cx="357188" cy="263525"/>
            <a:chOff x="916643" y="558800"/>
            <a:chExt cx="358586" cy="262966"/>
          </a:xfrm>
        </p:grpSpPr>
        <p:cxnSp>
          <p:nvCxnSpPr>
            <p:cNvPr id="180" name="Straight Connector 179"/>
            <p:cNvCxnSpPr/>
            <p:nvPr/>
          </p:nvCxnSpPr>
          <p:spPr>
            <a:xfrm rot="16200000" flipV="1">
              <a:off x="962062" y="688689"/>
              <a:ext cx="262966" cy="31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16200000" flipV="1">
              <a:off x="1142948"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rot="16200000" flipV="1">
              <a:off x="1053700"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rot="16200000" flipV="1">
              <a:off x="875205"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16200000" flipV="1">
              <a:off x="785957"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969" name="Group 298"/>
          <p:cNvGrpSpPr>
            <a:grpSpLocks/>
          </p:cNvGrpSpPr>
          <p:nvPr/>
        </p:nvGrpSpPr>
        <p:grpSpPr bwMode="auto">
          <a:xfrm>
            <a:off x="4087813" y="5741988"/>
            <a:ext cx="358775" cy="263525"/>
            <a:chOff x="916643" y="558800"/>
            <a:chExt cx="358586" cy="262966"/>
          </a:xfrm>
        </p:grpSpPr>
        <p:cxnSp>
          <p:nvCxnSpPr>
            <p:cNvPr id="187" name="Straight Connector 186"/>
            <p:cNvCxnSpPr/>
            <p:nvPr/>
          </p:nvCxnSpPr>
          <p:spPr>
            <a:xfrm rot="16200000" flipV="1">
              <a:off x="962072"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rot="16200000" flipV="1">
              <a:off x="1142952"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16200000" flipV="1">
              <a:off x="1054099"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rot="16200000" flipV="1">
              <a:off x="874806"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rot="16200000" flipV="1">
              <a:off x="785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970" name="Group 304"/>
          <p:cNvGrpSpPr>
            <a:grpSpLocks/>
          </p:cNvGrpSpPr>
          <p:nvPr/>
        </p:nvGrpSpPr>
        <p:grpSpPr bwMode="auto">
          <a:xfrm>
            <a:off x="4625975" y="5741988"/>
            <a:ext cx="357188" cy="263525"/>
            <a:chOff x="916643" y="558800"/>
            <a:chExt cx="358586" cy="262966"/>
          </a:xfrm>
        </p:grpSpPr>
        <p:cxnSp>
          <p:nvCxnSpPr>
            <p:cNvPr id="194" name="Straight Connector 193"/>
            <p:cNvCxnSpPr/>
            <p:nvPr/>
          </p:nvCxnSpPr>
          <p:spPr>
            <a:xfrm rot="16200000" flipV="1">
              <a:off x="962062" y="688689"/>
              <a:ext cx="262966" cy="31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rot="16200000" flipV="1">
              <a:off x="1142948"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rot="16200000" flipV="1">
              <a:off x="1053700"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rot="16200000" flipV="1">
              <a:off x="875205"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rot="16200000" flipV="1">
              <a:off x="785957"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971" name="Group 310"/>
          <p:cNvGrpSpPr>
            <a:grpSpLocks/>
          </p:cNvGrpSpPr>
          <p:nvPr/>
        </p:nvGrpSpPr>
        <p:grpSpPr bwMode="auto">
          <a:xfrm>
            <a:off x="5118100" y="5741988"/>
            <a:ext cx="358775" cy="263525"/>
            <a:chOff x="916643" y="558800"/>
            <a:chExt cx="358586" cy="262966"/>
          </a:xfrm>
        </p:grpSpPr>
        <p:cxnSp>
          <p:nvCxnSpPr>
            <p:cNvPr id="206" name="Straight Connector 205"/>
            <p:cNvCxnSpPr/>
            <p:nvPr/>
          </p:nvCxnSpPr>
          <p:spPr>
            <a:xfrm rot="16200000" flipV="1">
              <a:off x="96207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rot="16200000" flipV="1">
              <a:off x="1142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rot="16200000" flipV="1">
              <a:off x="1054100"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rot="16200000" flipV="1">
              <a:off x="874806"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rot="16200000" flipV="1">
              <a:off x="785953"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12" name="Rectangle 211"/>
          <p:cNvSpPr/>
          <p:nvPr/>
        </p:nvSpPr>
        <p:spPr>
          <a:xfrm>
            <a:off x="5588000" y="5338763"/>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sp>
        <p:nvSpPr>
          <p:cNvPr id="214" name="Rectangle 213"/>
          <p:cNvSpPr/>
          <p:nvPr/>
        </p:nvSpPr>
        <p:spPr>
          <a:xfrm>
            <a:off x="6111875" y="5338763"/>
            <a:ext cx="366713" cy="403225"/>
          </a:xfrm>
          <a:prstGeom prst="rect">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sp>
        <p:nvSpPr>
          <p:cNvPr id="215" name="Rectangle 214"/>
          <p:cNvSpPr/>
          <p:nvPr/>
        </p:nvSpPr>
        <p:spPr>
          <a:xfrm>
            <a:off x="6630988" y="533876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sp>
        <p:nvSpPr>
          <p:cNvPr id="217" name="Rectangle 216"/>
          <p:cNvSpPr/>
          <p:nvPr/>
        </p:nvSpPr>
        <p:spPr>
          <a:xfrm>
            <a:off x="7154863" y="5338763"/>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sp>
        <p:nvSpPr>
          <p:cNvPr id="218" name="Rectangle 217"/>
          <p:cNvSpPr/>
          <p:nvPr/>
        </p:nvSpPr>
        <p:spPr>
          <a:xfrm>
            <a:off x="7653338" y="533876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a:t>
            </a:r>
          </a:p>
        </p:txBody>
      </p:sp>
      <p:grpSp>
        <p:nvGrpSpPr>
          <p:cNvPr id="39977" name="Group 286"/>
          <p:cNvGrpSpPr>
            <a:grpSpLocks/>
          </p:cNvGrpSpPr>
          <p:nvPr/>
        </p:nvGrpSpPr>
        <p:grpSpPr bwMode="auto">
          <a:xfrm>
            <a:off x="5591175" y="5741988"/>
            <a:ext cx="358775" cy="263525"/>
            <a:chOff x="916643" y="558800"/>
            <a:chExt cx="358586" cy="262966"/>
          </a:xfrm>
        </p:grpSpPr>
        <p:cxnSp>
          <p:nvCxnSpPr>
            <p:cNvPr id="222" name="Straight Connector 221"/>
            <p:cNvCxnSpPr/>
            <p:nvPr/>
          </p:nvCxnSpPr>
          <p:spPr>
            <a:xfrm rot="16200000" flipV="1">
              <a:off x="96207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rot="16200000" flipV="1">
              <a:off x="1142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rot="16200000" flipV="1">
              <a:off x="1054100"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rot="16200000" flipV="1">
              <a:off x="874806"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rot="16200000" flipV="1">
              <a:off x="785953"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978" name="Group 292"/>
          <p:cNvGrpSpPr>
            <a:grpSpLocks/>
          </p:cNvGrpSpPr>
          <p:nvPr/>
        </p:nvGrpSpPr>
        <p:grpSpPr bwMode="auto">
          <a:xfrm>
            <a:off x="6118225" y="5741988"/>
            <a:ext cx="357188" cy="263525"/>
            <a:chOff x="916643" y="558800"/>
            <a:chExt cx="358586" cy="262966"/>
          </a:xfrm>
        </p:grpSpPr>
        <p:cxnSp>
          <p:nvCxnSpPr>
            <p:cNvPr id="228" name="Straight Connector 227"/>
            <p:cNvCxnSpPr/>
            <p:nvPr/>
          </p:nvCxnSpPr>
          <p:spPr>
            <a:xfrm rot="16200000" flipV="1">
              <a:off x="962062" y="688689"/>
              <a:ext cx="262966" cy="31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rot="16200000" flipV="1">
              <a:off x="1142948"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rot="16200000" flipV="1">
              <a:off x="1053700"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rot="16200000" flipV="1">
              <a:off x="875205"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rot="16200000" flipV="1">
              <a:off x="785957"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979" name="Group 298"/>
          <p:cNvGrpSpPr>
            <a:grpSpLocks/>
          </p:cNvGrpSpPr>
          <p:nvPr/>
        </p:nvGrpSpPr>
        <p:grpSpPr bwMode="auto">
          <a:xfrm>
            <a:off x="6627813" y="5741988"/>
            <a:ext cx="358775" cy="263525"/>
            <a:chOff x="916643" y="558800"/>
            <a:chExt cx="358586" cy="262966"/>
          </a:xfrm>
        </p:grpSpPr>
        <p:cxnSp>
          <p:nvCxnSpPr>
            <p:cNvPr id="234" name="Straight Connector 233"/>
            <p:cNvCxnSpPr/>
            <p:nvPr/>
          </p:nvCxnSpPr>
          <p:spPr>
            <a:xfrm rot="16200000" flipV="1">
              <a:off x="962072"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rot="16200000" flipV="1">
              <a:off x="1142952"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rot="16200000" flipV="1">
              <a:off x="1054099"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rot="16200000" flipV="1">
              <a:off x="874806"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rot="16200000" flipV="1">
              <a:off x="785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980" name="Group 304"/>
          <p:cNvGrpSpPr>
            <a:grpSpLocks/>
          </p:cNvGrpSpPr>
          <p:nvPr/>
        </p:nvGrpSpPr>
        <p:grpSpPr bwMode="auto">
          <a:xfrm>
            <a:off x="7165975" y="5741988"/>
            <a:ext cx="357188" cy="263525"/>
            <a:chOff x="916643" y="558800"/>
            <a:chExt cx="358586" cy="262966"/>
          </a:xfrm>
        </p:grpSpPr>
        <p:cxnSp>
          <p:nvCxnSpPr>
            <p:cNvPr id="241" name="Straight Connector 240"/>
            <p:cNvCxnSpPr/>
            <p:nvPr/>
          </p:nvCxnSpPr>
          <p:spPr>
            <a:xfrm rot="16200000" flipV="1">
              <a:off x="962062" y="688689"/>
              <a:ext cx="262966" cy="31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rot="16200000" flipV="1">
              <a:off x="1142948"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rot="16200000" flipV="1">
              <a:off x="1053700"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rot="16200000" flipV="1">
              <a:off x="875205"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16200000" flipV="1">
              <a:off x="785957"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981" name="Group 310"/>
          <p:cNvGrpSpPr>
            <a:grpSpLocks/>
          </p:cNvGrpSpPr>
          <p:nvPr/>
        </p:nvGrpSpPr>
        <p:grpSpPr bwMode="auto">
          <a:xfrm>
            <a:off x="7658100" y="5741988"/>
            <a:ext cx="358775" cy="263525"/>
            <a:chOff x="916643" y="558800"/>
            <a:chExt cx="358586" cy="262966"/>
          </a:xfrm>
        </p:grpSpPr>
        <p:cxnSp>
          <p:nvCxnSpPr>
            <p:cNvPr id="247" name="Straight Connector 246"/>
            <p:cNvCxnSpPr/>
            <p:nvPr/>
          </p:nvCxnSpPr>
          <p:spPr>
            <a:xfrm rot="16200000" flipV="1">
              <a:off x="96207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rot="16200000" flipV="1">
              <a:off x="1142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rot="16200000" flipV="1">
              <a:off x="1054100"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rot="16200000" flipV="1">
              <a:off x="874806"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rot="16200000" flipV="1">
              <a:off x="785953"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54" name="Oval 253"/>
          <p:cNvSpPr/>
          <p:nvPr/>
        </p:nvSpPr>
        <p:spPr>
          <a:xfrm>
            <a:off x="8075613" y="5495925"/>
            <a:ext cx="152400" cy="15716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5" name="Oval 254"/>
          <p:cNvSpPr/>
          <p:nvPr/>
        </p:nvSpPr>
        <p:spPr>
          <a:xfrm>
            <a:off x="8304213" y="5495925"/>
            <a:ext cx="152400" cy="15716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6" name="Oval 255"/>
          <p:cNvSpPr/>
          <p:nvPr/>
        </p:nvSpPr>
        <p:spPr>
          <a:xfrm>
            <a:off x="8539163" y="5495925"/>
            <a:ext cx="152400" cy="15716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0" name="Rectangle 259"/>
          <p:cNvSpPr/>
          <p:nvPr/>
        </p:nvSpPr>
        <p:spPr>
          <a:xfrm>
            <a:off x="3494088" y="1130300"/>
            <a:ext cx="844550" cy="585788"/>
          </a:xfrm>
          <a:prstGeom prst="rect">
            <a:avLst/>
          </a:prstGeom>
          <a:solidFill>
            <a:schemeClr val="bg1"/>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Wan Router</a:t>
            </a:r>
          </a:p>
        </p:txBody>
      </p:sp>
      <p:sp>
        <p:nvSpPr>
          <p:cNvPr id="270" name="Rectangle 269"/>
          <p:cNvSpPr/>
          <p:nvPr/>
        </p:nvSpPr>
        <p:spPr>
          <a:xfrm>
            <a:off x="4751388" y="2276475"/>
            <a:ext cx="736600" cy="595313"/>
          </a:xfrm>
          <a:prstGeom prst="rect">
            <a:avLst/>
          </a:prstGeom>
          <a:solidFill>
            <a:schemeClr val="bg1"/>
          </a:solidFill>
          <a:ln w="571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Dist. Bridge</a:t>
            </a:r>
          </a:p>
        </p:txBody>
      </p:sp>
      <p:sp>
        <p:nvSpPr>
          <p:cNvPr id="275" name="Rectangle 274"/>
          <p:cNvSpPr/>
          <p:nvPr/>
        </p:nvSpPr>
        <p:spPr>
          <a:xfrm>
            <a:off x="4687888" y="1130300"/>
            <a:ext cx="846137" cy="585788"/>
          </a:xfrm>
          <a:prstGeom prst="rect">
            <a:avLst/>
          </a:prstGeom>
          <a:solidFill>
            <a:schemeClr val="bg1"/>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Wan Router</a:t>
            </a:r>
          </a:p>
        </p:txBody>
      </p:sp>
      <p:cxnSp>
        <p:nvCxnSpPr>
          <p:cNvPr id="277" name="Straight Connector 276"/>
          <p:cNvCxnSpPr>
            <a:endCxn id="275" idx="1"/>
          </p:cNvCxnSpPr>
          <p:nvPr/>
        </p:nvCxnSpPr>
        <p:spPr>
          <a:xfrm flipV="1">
            <a:off x="4352925" y="1423988"/>
            <a:ext cx="334963" cy="3175"/>
          </a:xfrm>
          <a:prstGeom prst="line">
            <a:avLst/>
          </a:prstGeom>
          <a:ln w="381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rot="16200000" flipH="1">
            <a:off x="5422900" y="2927351"/>
            <a:ext cx="2466975" cy="23558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rot="16200000" flipH="1">
            <a:off x="5176044" y="3171032"/>
            <a:ext cx="2466975" cy="186848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rot="16200000" flipH="1">
            <a:off x="4918075" y="3441701"/>
            <a:ext cx="2466975" cy="13271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rot="5400000">
            <a:off x="2262188" y="3843338"/>
            <a:ext cx="2466975" cy="5238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rot="16200000" flipH="1">
            <a:off x="2524125" y="4105276"/>
            <a:ext cx="2466975" cy="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a:off x="4291013" y="2871788"/>
            <a:ext cx="3546475" cy="24669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a:off x="4265613" y="2871788"/>
            <a:ext cx="3074987" cy="24669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rot="16200000" flipH="1">
            <a:off x="4609306" y="3650457"/>
            <a:ext cx="2466975" cy="90963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rot="16200000" flipH="1">
            <a:off x="4004469" y="3045619"/>
            <a:ext cx="2466975" cy="2119313"/>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4178300" y="2871788"/>
            <a:ext cx="2636838" cy="24669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rot="16200000" flipH="1">
            <a:off x="4346575" y="3911601"/>
            <a:ext cx="2466975" cy="3873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rot="5400000">
            <a:off x="4060825" y="4105276"/>
            <a:ext cx="2466975" cy="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rot="5400000">
            <a:off x="3813969" y="3858419"/>
            <a:ext cx="2466975" cy="4937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a:stCxn id="270" idx="2"/>
          </p:cNvCxnSpPr>
          <p:nvPr/>
        </p:nvCxnSpPr>
        <p:spPr>
          <a:xfrm rot="5400000">
            <a:off x="3463925" y="3683001"/>
            <a:ext cx="2466975" cy="8445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a:stCxn id="270" idx="2"/>
          </p:cNvCxnSpPr>
          <p:nvPr/>
        </p:nvCxnSpPr>
        <p:spPr>
          <a:xfrm rot="5400000">
            <a:off x="3194844" y="3413919"/>
            <a:ext cx="2466975" cy="13827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rot="5400000">
            <a:off x="2871788" y="3227388"/>
            <a:ext cx="2466975" cy="17557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rot="10800000" flipV="1">
            <a:off x="1668463" y="2871788"/>
            <a:ext cx="3224212" cy="24669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rot="16200000" flipH="1">
            <a:off x="3702050" y="3257551"/>
            <a:ext cx="2466975" cy="16954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rot="16200000" flipH="1">
            <a:off x="3457575" y="3502026"/>
            <a:ext cx="2466975" cy="12065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a:stCxn id="201" idx="2"/>
          </p:cNvCxnSpPr>
          <p:nvPr/>
        </p:nvCxnSpPr>
        <p:spPr>
          <a:xfrm rot="16200000" flipH="1">
            <a:off x="3128963" y="3665538"/>
            <a:ext cx="2466975" cy="8794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a:stCxn id="201" idx="2"/>
          </p:cNvCxnSpPr>
          <p:nvPr/>
        </p:nvCxnSpPr>
        <p:spPr>
          <a:xfrm rot="16200000" flipH="1">
            <a:off x="2852738" y="3941763"/>
            <a:ext cx="2466975" cy="3270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010" name="TextBox 7"/>
          <p:cNvSpPr txBox="1">
            <a:spLocks noChangeArrowheads="1"/>
          </p:cNvSpPr>
          <p:nvPr/>
        </p:nvSpPr>
        <p:spPr bwMode="auto">
          <a:xfrm>
            <a:off x="6386513" y="2501900"/>
            <a:ext cx="2195512" cy="646113"/>
          </a:xfrm>
          <a:prstGeom prst="rect">
            <a:avLst/>
          </a:prstGeom>
          <a:noFill/>
          <a:ln w="9525">
            <a:noFill/>
            <a:miter lim="800000"/>
            <a:headEnd/>
            <a:tailEnd/>
          </a:ln>
        </p:spPr>
        <p:txBody>
          <a:bodyPr>
            <a:spAutoFit/>
          </a:bodyPr>
          <a:lstStyle/>
          <a:p>
            <a:pPr indent="-457200"/>
            <a:r>
              <a:rPr lang="en-US" dirty="0">
                <a:latin typeface="Calibri" charset="0"/>
              </a:rPr>
              <a:t>B = Head of Rack </a:t>
            </a:r>
          </a:p>
          <a:p>
            <a:pPr indent="-457200"/>
            <a:r>
              <a:rPr lang="en-US" dirty="0">
                <a:latin typeface="Calibri" charset="0"/>
              </a:rPr>
              <a:t>       Bridge</a:t>
            </a:r>
          </a:p>
        </p:txBody>
      </p:sp>
      <p:cxnSp>
        <p:nvCxnSpPr>
          <p:cNvPr id="153" name="Straight Connector 152"/>
          <p:cNvCxnSpPr/>
          <p:nvPr/>
        </p:nvCxnSpPr>
        <p:spPr>
          <a:xfrm rot="5400000">
            <a:off x="3656807" y="850106"/>
            <a:ext cx="558800" cy="1587"/>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rot="5400000">
            <a:off x="4841082" y="850106"/>
            <a:ext cx="558800" cy="1587"/>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653" name="TextBox 155"/>
          <p:cNvSpPr txBox="1">
            <a:spLocks noChangeArrowheads="1"/>
          </p:cNvSpPr>
          <p:nvPr/>
        </p:nvSpPr>
        <p:spPr bwMode="auto">
          <a:xfrm>
            <a:off x="446088" y="931863"/>
            <a:ext cx="2466975" cy="2338387"/>
          </a:xfrm>
          <a:prstGeom prst="rect">
            <a:avLst/>
          </a:prstGeom>
          <a:noFill/>
          <a:ln w="9525">
            <a:noFill/>
            <a:miter lim="800000"/>
            <a:headEnd/>
            <a:tailEnd/>
          </a:ln>
        </p:spPr>
        <p:txBody>
          <a:bodyPr>
            <a:spAutoFit/>
          </a:bodyPr>
          <a:lstStyle/>
          <a:p>
            <a:r>
              <a:rPr lang="en-US" sz="2000" dirty="0"/>
              <a:t>1:1 Backup</a:t>
            </a:r>
          </a:p>
          <a:p>
            <a:endParaRPr lang="en-US" dirty="0"/>
          </a:p>
          <a:p>
            <a:r>
              <a:rPr lang="en-US" dirty="0"/>
              <a:t>Distribution Bridges must be able to handle 100% of the load. Only 1 path available between any pair of “B”s.</a:t>
            </a:r>
          </a:p>
        </p:txBody>
      </p:sp>
      <p:sp>
        <p:nvSpPr>
          <p:cNvPr id="40014" name="Date Placeholder 155"/>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40015" name="Slide Number Placeholder 156"/>
          <p:cNvSpPr>
            <a:spLocks noGrp="1"/>
          </p:cNvSpPr>
          <p:nvPr>
            <p:ph type="sldNum" sz="quarter" idx="12"/>
          </p:nvPr>
        </p:nvSpPr>
        <p:spPr bwMode="auto">
          <a:noFill/>
          <a:ln>
            <a:miter lim="800000"/>
            <a:headEnd/>
            <a:tailEnd/>
          </a:ln>
        </p:spPr>
        <p:txBody>
          <a:bodyPr/>
          <a:lstStyle/>
          <a:p>
            <a:fld id="{4883846A-0CF6-4470-A367-3842DDF39236}" type="slidenum">
              <a:rPr lang="en-US"/>
              <a:pPr/>
              <a:t>34</a:t>
            </a:fld>
            <a:endParaRPr lang="en-US" dirty="0"/>
          </a:p>
        </p:txBody>
      </p:sp>
      <p:sp>
        <p:nvSpPr>
          <p:cNvPr id="40016" name="Footer Placeholder 158"/>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cxnSp>
        <p:nvCxnSpPr>
          <p:cNvPr id="158" name="Straight Connector 157"/>
          <p:cNvCxnSpPr/>
          <p:nvPr/>
        </p:nvCxnSpPr>
        <p:spPr>
          <a:xfrm rot="5400000">
            <a:off x="4196557" y="1786731"/>
            <a:ext cx="560388" cy="422275"/>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rot="16200000" flipH="1">
            <a:off x="4260056" y="1812132"/>
            <a:ext cx="560387" cy="368300"/>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176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200"/>
          <p:cNvSpPr/>
          <p:nvPr/>
        </p:nvSpPr>
        <p:spPr>
          <a:xfrm>
            <a:off x="3414713" y="2276475"/>
            <a:ext cx="876300" cy="595313"/>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Dist. RBridge</a:t>
            </a:r>
          </a:p>
        </p:txBody>
      </p:sp>
      <p:cxnSp>
        <p:nvCxnSpPr>
          <p:cNvPr id="213" name="Straight Connector 212"/>
          <p:cNvCxnSpPr>
            <a:stCxn id="260" idx="2"/>
          </p:cNvCxnSpPr>
          <p:nvPr/>
        </p:nvCxnSpPr>
        <p:spPr>
          <a:xfrm rot="5400000">
            <a:off x="3902869" y="1666082"/>
            <a:ext cx="560387" cy="660400"/>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p:cNvCxnSpPr>
            <a:stCxn id="275" idx="2"/>
          </p:cNvCxnSpPr>
          <p:nvPr/>
        </p:nvCxnSpPr>
        <p:spPr>
          <a:xfrm rot="5400000">
            <a:off x="5159375" y="1727201"/>
            <a:ext cx="560387" cy="538162"/>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2" name="Rectangle 281"/>
          <p:cNvSpPr/>
          <p:nvPr/>
        </p:nvSpPr>
        <p:spPr>
          <a:xfrm>
            <a:off x="441325" y="5338763"/>
            <a:ext cx="366713" cy="403225"/>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sp>
        <p:nvSpPr>
          <p:cNvPr id="283" name="Rectangle 282"/>
          <p:cNvSpPr/>
          <p:nvPr/>
        </p:nvSpPr>
        <p:spPr>
          <a:xfrm>
            <a:off x="965200" y="5338763"/>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sp>
        <p:nvSpPr>
          <p:cNvPr id="284" name="Rectangle 283"/>
          <p:cNvSpPr/>
          <p:nvPr/>
        </p:nvSpPr>
        <p:spPr>
          <a:xfrm>
            <a:off x="1484313" y="533876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sp>
        <p:nvSpPr>
          <p:cNvPr id="285" name="Rectangle 284"/>
          <p:cNvSpPr/>
          <p:nvPr/>
        </p:nvSpPr>
        <p:spPr>
          <a:xfrm>
            <a:off x="2008188" y="5338763"/>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sp>
        <p:nvSpPr>
          <p:cNvPr id="286" name="Rectangle 285"/>
          <p:cNvSpPr/>
          <p:nvPr/>
        </p:nvSpPr>
        <p:spPr>
          <a:xfrm>
            <a:off x="2506663" y="533876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grpSp>
        <p:nvGrpSpPr>
          <p:cNvPr id="41994" name="Group 286"/>
          <p:cNvGrpSpPr>
            <a:grpSpLocks/>
          </p:cNvGrpSpPr>
          <p:nvPr/>
        </p:nvGrpSpPr>
        <p:grpSpPr bwMode="auto">
          <a:xfrm>
            <a:off x="444500" y="5741988"/>
            <a:ext cx="358775" cy="263525"/>
            <a:chOff x="916643" y="558800"/>
            <a:chExt cx="358586" cy="262966"/>
          </a:xfrm>
        </p:grpSpPr>
        <p:cxnSp>
          <p:nvCxnSpPr>
            <p:cNvPr id="288" name="Straight Connector 287"/>
            <p:cNvCxnSpPr/>
            <p:nvPr/>
          </p:nvCxnSpPr>
          <p:spPr>
            <a:xfrm rot="16200000" flipV="1">
              <a:off x="96207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p:nvCxnSpPr>
          <p:spPr>
            <a:xfrm rot="16200000" flipV="1">
              <a:off x="1142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rot="16200000" flipV="1">
              <a:off x="1054100"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rot="16200000" flipV="1">
              <a:off x="874806"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rot="16200000" flipV="1">
              <a:off x="785953"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995" name="Group 292"/>
          <p:cNvGrpSpPr>
            <a:grpSpLocks/>
          </p:cNvGrpSpPr>
          <p:nvPr/>
        </p:nvGrpSpPr>
        <p:grpSpPr bwMode="auto">
          <a:xfrm>
            <a:off x="971550" y="5741988"/>
            <a:ext cx="357188" cy="263525"/>
            <a:chOff x="916643" y="558800"/>
            <a:chExt cx="358586" cy="262966"/>
          </a:xfrm>
        </p:grpSpPr>
        <p:cxnSp>
          <p:nvCxnSpPr>
            <p:cNvPr id="294" name="Straight Connector 293"/>
            <p:cNvCxnSpPr/>
            <p:nvPr/>
          </p:nvCxnSpPr>
          <p:spPr>
            <a:xfrm rot="16200000" flipV="1">
              <a:off x="962062" y="688689"/>
              <a:ext cx="262966" cy="31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6200000" flipV="1">
              <a:off x="1142948"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16200000" flipV="1">
              <a:off x="1053700"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16200000" flipV="1">
              <a:off x="875205"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16200000" flipV="1">
              <a:off x="785957"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996" name="Group 298"/>
          <p:cNvGrpSpPr>
            <a:grpSpLocks/>
          </p:cNvGrpSpPr>
          <p:nvPr/>
        </p:nvGrpSpPr>
        <p:grpSpPr bwMode="auto">
          <a:xfrm>
            <a:off x="1481138" y="5741988"/>
            <a:ext cx="358775" cy="263525"/>
            <a:chOff x="916643" y="558800"/>
            <a:chExt cx="358586" cy="262966"/>
          </a:xfrm>
        </p:grpSpPr>
        <p:cxnSp>
          <p:nvCxnSpPr>
            <p:cNvPr id="300" name="Straight Connector 299"/>
            <p:cNvCxnSpPr/>
            <p:nvPr/>
          </p:nvCxnSpPr>
          <p:spPr>
            <a:xfrm rot="16200000" flipV="1">
              <a:off x="962072"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16200000" flipV="1">
              <a:off x="1142952"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rot="16200000" flipV="1">
              <a:off x="1054099"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rot="16200000" flipV="1">
              <a:off x="874806"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rot="16200000" flipV="1">
              <a:off x="785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997" name="Group 304"/>
          <p:cNvGrpSpPr>
            <a:grpSpLocks/>
          </p:cNvGrpSpPr>
          <p:nvPr/>
        </p:nvGrpSpPr>
        <p:grpSpPr bwMode="auto">
          <a:xfrm>
            <a:off x="2019300" y="5741988"/>
            <a:ext cx="357188" cy="263525"/>
            <a:chOff x="916643" y="558800"/>
            <a:chExt cx="358586" cy="262966"/>
          </a:xfrm>
        </p:grpSpPr>
        <p:cxnSp>
          <p:nvCxnSpPr>
            <p:cNvPr id="306" name="Straight Connector 305"/>
            <p:cNvCxnSpPr/>
            <p:nvPr/>
          </p:nvCxnSpPr>
          <p:spPr>
            <a:xfrm rot="16200000" flipV="1">
              <a:off x="962062" y="688689"/>
              <a:ext cx="262966" cy="31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rot="16200000" flipV="1">
              <a:off x="1142948"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rot="16200000" flipV="1">
              <a:off x="1053700"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rot="16200000" flipV="1">
              <a:off x="875205"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rot="16200000" flipV="1">
              <a:off x="785957"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998" name="Group 310"/>
          <p:cNvGrpSpPr>
            <a:grpSpLocks/>
          </p:cNvGrpSpPr>
          <p:nvPr/>
        </p:nvGrpSpPr>
        <p:grpSpPr bwMode="auto">
          <a:xfrm>
            <a:off x="2511425" y="5741988"/>
            <a:ext cx="358775" cy="263525"/>
            <a:chOff x="916643" y="558800"/>
            <a:chExt cx="358586" cy="262966"/>
          </a:xfrm>
        </p:grpSpPr>
        <p:cxnSp>
          <p:nvCxnSpPr>
            <p:cNvPr id="312" name="Straight Connector 311"/>
            <p:cNvCxnSpPr/>
            <p:nvPr/>
          </p:nvCxnSpPr>
          <p:spPr>
            <a:xfrm rot="16200000" flipV="1">
              <a:off x="96207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rot="16200000" flipV="1">
              <a:off x="1142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rot="16200000" flipV="1">
              <a:off x="1054100"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rot="16200000" flipV="1">
              <a:off x="874806"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rot="16200000" flipV="1">
              <a:off x="785953"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317" name="Straight Connector 316"/>
          <p:cNvCxnSpPr/>
          <p:nvPr/>
        </p:nvCxnSpPr>
        <p:spPr>
          <a:xfrm rot="5400000">
            <a:off x="2602706" y="2959895"/>
            <a:ext cx="2466975" cy="229076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a:endCxn id="285" idx="0"/>
          </p:cNvCxnSpPr>
          <p:nvPr/>
        </p:nvCxnSpPr>
        <p:spPr>
          <a:xfrm rot="10800000" flipV="1">
            <a:off x="2192338" y="2871788"/>
            <a:ext cx="2700337" cy="24669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a:endCxn id="284" idx="0"/>
          </p:cNvCxnSpPr>
          <p:nvPr/>
        </p:nvCxnSpPr>
        <p:spPr>
          <a:xfrm rot="5400000">
            <a:off x="743744" y="3794919"/>
            <a:ext cx="2466975" cy="6207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9" name="Straight Connector 328"/>
          <p:cNvCxnSpPr>
            <a:endCxn id="282" idx="0"/>
          </p:cNvCxnSpPr>
          <p:nvPr/>
        </p:nvCxnSpPr>
        <p:spPr>
          <a:xfrm rot="5400000">
            <a:off x="148431" y="3347244"/>
            <a:ext cx="2468563" cy="1514475"/>
          </a:xfrm>
          <a:prstGeom prst="line">
            <a:avLst/>
          </a:prstGeom>
          <a:ln w="381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a:endCxn id="283" idx="0"/>
          </p:cNvCxnSpPr>
          <p:nvPr/>
        </p:nvCxnSpPr>
        <p:spPr>
          <a:xfrm rot="5400000">
            <a:off x="411162" y="3608388"/>
            <a:ext cx="2468563" cy="9921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a:endCxn id="285" idx="0"/>
          </p:cNvCxnSpPr>
          <p:nvPr/>
        </p:nvCxnSpPr>
        <p:spPr>
          <a:xfrm rot="5400000">
            <a:off x="1006475" y="4057651"/>
            <a:ext cx="2466975" cy="952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a:endCxn id="283" idx="0"/>
          </p:cNvCxnSpPr>
          <p:nvPr/>
        </p:nvCxnSpPr>
        <p:spPr>
          <a:xfrm rot="5400000">
            <a:off x="1044575" y="2974975"/>
            <a:ext cx="2468563" cy="22590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a:endCxn id="282" idx="0"/>
          </p:cNvCxnSpPr>
          <p:nvPr/>
        </p:nvCxnSpPr>
        <p:spPr>
          <a:xfrm rot="10800000" flipV="1">
            <a:off x="625475" y="2871788"/>
            <a:ext cx="2789238" cy="2466975"/>
          </a:xfrm>
          <a:prstGeom prst="line">
            <a:avLst/>
          </a:prstGeom>
          <a:ln w="381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endCxn id="286" idx="0"/>
          </p:cNvCxnSpPr>
          <p:nvPr/>
        </p:nvCxnSpPr>
        <p:spPr>
          <a:xfrm rot="5400000">
            <a:off x="1900237" y="3659188"/>
            <a:ext cx="2468563" cy="89058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008" name="TextBox 167"/>
          <p:cNvSpPr txBox="1">
            <a:spLocks noChangeArrowheads="1"/>
          </p:cNvSpPr>
          <p:nvPr/>
        </p:nvSpPr>
        <p:spPr bwMode="auto">
          <a:xfrm>
            <a:off x="6096000" y="609600"/>
            <a:ext cx="2497138" cy="1200150"/>
          </a:xfrm>
          <a:prstGeom prst="rect">
            <a:avLst/>
          </a:prstGeom>
          <a:noFill/>
          <a:ln w="9525">
            <a:noFill/>
            <a:miter lim="800000"/>
            <a:headEnd/>
            <a:tailEnd/>
          </a:ln>
        </p:spPr>
        <p:txBody>
          <a:bodyPr>
            <a:spAutoFit/>
          </a:bodyPr>
          <a:lstStyle/>
          <a:p>
            <a:pPr algn="ctr"/>
            <a:r>
              <a:rPr lang="en-US" sz="2400" b="1" dirty="0"/>
              <a:t>2. Acme Data Center Network with RBridges</a:t>
            </a:r>
          </a:p>
        </p:txBody>
      </p:sp>
      <p:sp>
        <p:nvSpPr>
          <p:cNvPr id="163" name="Rectangle 162"/>
          <p:cNvSpPr/>
          <p:nvPr/>
        </p:nvSpPr>
        <p:spPr>
          <a:xfrm>
            <a:off x="3048000" y="5338763"/>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sp>
        <p:nvSpPr>
          <p:cNvPr id="165" name="Rectangle 164"/>
          <p:cNvSpPr/>
          <p:nvPr/>
        </p:nvSpPr>
        <p:spPr>
          <a:xfrm>
            <a:off x="3571875" y="5338763"/>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sp>
        <p:nvSpPr>
          <p:cNvPr id="166" name="Rectangle 165"/>
          <p:cNvSpPr/>
          <p:nvPr/>
        </p:nvSpPr>
        <p:spPr>
          <a:xfrm>
            <a:off x="4090988" y="533876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sp>
        <p:nvSpPr>
          <p:cNvPr id="168" name="Rectangle 167"/>
          <p:cNvSpPr/>
          <p:nvPr/>
        </p:nvSpPr>
        <p:spPr>
          <a:xfrm>
            <a:off x="4614863" y="5338763"/>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sp>
        <p:nvSpPr>
          <p:cNvPr id="169" name="Rectangle 168"/>
          <p:cNvSpPr/>
          <p:nvPr/>
        </p:nvSpPr>
        <p:spPr>
          <a:xfrm>
            <a:off x="5113338" y="533876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grpSp>
        <p:nvGrpSpPr>
          <p:cNvPr id="42014" name="Group 286"/>
          <p:cNvGrpSpPr>
            <a:grpSpLocks/>
          </p:cNvGrpSpPr>
          <p:nvPr/>
        </p:nvGrpSpPr>
        <p:grpSpPr bwMode="auto">
          <a:xfrm>
            <a:off x="3051175" y="5741988"/>
            <a:ext cx="358775" cy="263525"/>
            <a:chOff x="916643" y="558800"/>
            <a:chExt cx="358586" cy="262966"/>
          </a:xfrm>
        </p:grpSpPr>
        <p:cxnSp>
          <p:nvCxnSpPr>
            <p:cNvPr id="172" name="Straight Connector 171"/>
            <p:cNvCxnSpPr/>
            <p:nvPr/>
          </p:nvCxnSpPr>
          <p:spPr>
            <a:xfrm rot="16200000" flipV="1">
              <a:off x="96207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rot="16200000" flipV="1">
              <a:off x="1142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rot="16200000" flipV="1">
              <a:off x="1054100"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rot="16200000" flipV="1">
              <a:off x="874806"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16200000" flipV="1">
              <a:off x="785953"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015" name="Group 292"/>
          <p:cNvGrpSpPr>
            <a:grpSpLocks/>
          </p:cNvGrpSpPr>
          <p:nvPr/>
        </p:nvGrpSpPr>
        <p:grpSpPr bwMode="auto">
          <a:xfrm>
            <a:off x="3578225" y="5741988"/>
            <a:ext cx="357188" cy="263525"/>
            <a:chOff x="916643" y="558800"/>
            <a:chExt cx="358586" cy="262966"/>
          </a:xfrm>
        </p:grpSpPr>
        <p:cxnSp>
          <p:nvCxnSpPr>
            <p:cNvPr id="180" name="Straight Connector 179"/>
            <p:cNvCxnSpPr/>
            <p:nvPr/>
          </p:nvCxnSpPr>
          <p:spPr>
            <a:xfrm rot="16200000" flipV="1">
              <a:off x="962062" y="688689"/>
              <a:ext cx="262966" cy="31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16200000" flipV="1">
              <a:off x="1142948"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rot="16200000" flipV="1">
              <a:off x="1053700"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rot="16200000" flipV="1">
              <a:off x="875205"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16200000" flipV="1">
              <a:off x="785957"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016" name="Group 298"/>
          <p:cNvGrpSpPr>
            <a:grpSpLocks/>
          </p:cNvGrpSpPr>
          <p:nvPr/>
        </p:nvGrpSpPr>
        <p:grpSpPr bwMode="auto">
          <a:xfrm>
            <a:off x="4087813" y="5741988"/>
            <a:ext cx="358775" cy="263525"/>
            <a:chOff x="916643" y="558800"/>
            <a:chExt cx="358586" cy="262966"/>
          </a:xfrm>
        </p:grpSpPr>
        <p:cxnSp>
          <p:nvCxnSpPr>
            <p:cNvPr id="187" name="Straight Connector 186"/>
            <p:cNvCxnSpPr/>
            <p:nvPr/>
          </p:nvCxnSpPr>
          <p:spPr>
            <a:xfrm rot="16200000" flipV="1">
              <a:off x="962072"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rot="16200000" flipV="1">
              <a:off x="1142952"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16200000" flipV="1">
              <a:off x="1054099"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rot="16200000" flipV="1">
              <a:off x="874806"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rot="16200000" flipV="1">
              <a:off x="785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017" name="Group 304"/>
          <p:cNvGrpSpPr>
            <a:grpSpLocks/>
          </p:cNvGrpSpPr>
          <p:nvPr/>
        </p:nvGrpSpPr>
        <p:grpSpPr bwMode="auto">
          <a:xfrm>
            <a:off x="4625975" y="5741988"/>
            <a:ext cx="357188" cy="263525"/>
            <a:chOff x="916643" y="558800"/>
            <a:chExt cx="358586" cy="262966"/>
          </a:xfrm>
        </p:grpSpPr>
        <p:cxnSp>
          <p:nvCxnSpPr>
            <p:cNvPr id="194" name="Straight Connector 193"/>
            <p:cNvCxnSpPr/>
            <p:nvPr/>
          </p:nvCxnSpPr>
          <p:spPr>
            <a:xfrm rot="16200000" flipV="1">
              <a:off x="962062" y="688689"/>
              <a:ext cx="262966" cy="31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rot="16200000" flipV="1">
              <a:off x="1142948"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rot="16200000" flipV="1">
              <a:off x="1053700"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rot="16200000" flipV="1">
              <a:off x="875205"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rot="16200000" flipV="1">
              <a:off x="785957"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018" name="Group 310"/>
          <p:cNvGrpSpPr>
            <a:grpSpLocks/>
          </p:cNvGrpSpPr>
          <p:nvPr/>
        </p:nvGrpSpPr>
        <p:grpSpPr bwMode="auto">
          <a:xfrm>
            <a:off x="5118100" y="5741988"/>
            <a:ext cx="358775" cy="263525"/>
            <a:chOff x="916643" y="558800"/>
            <a:chExt cx="358586" cy="262966"/>
          </a:xfrm>
        </p:grpSpPr>
        <p:cxnSp>
          <p:nvCxnSpPr>
            <p:cNvPr id="206" name="Straight Connector 205"/>
            <p:cNvCxnSpPr/>
            <p:nvPr/>
          </p:nvCxnSpPr>
          <p:spPr>
            <a:xfrm rot="16200000" flipV="1">
              <a:off x="96207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rot="16200000" flipV="1">
              <a:off x="1142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rot="16200000" flipV="1">
              <a:off x="1054100"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rot="16200000" flipV="1">
              <a:off x="874806"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rot="16200000" flipV="1">
              <a:off x="785953"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12" name="Rectangle 211"/>
          <p:cNvSpPr/>
          <p:nvPr/>
        </p:nvSpPr>
        <p:spPr>
          <a:xfrm>
            <a:off x="5588000" y="5338763"/>
            <a:ext cx="366713"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sp>
        <p:nvSpPr>
          <p:cNvPr id="214" name="Rectangle 213"/>
          <p:cNvSpPr/>
          <p:nvPr/>
        </p:nvSpPr>
        <p:spPr>
          <a:xfrm>
            <a:off x="6111875" y="5338763"/>
            <a:ext cx="366713" cy="403225"/>
          </a:xfrm>
          <a:prstGeom prst="rect">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sp>
        <p:nvSpPr>
          <p:cNvPr id="215" name="Rectangle 214"/>
          <p:cNvSpPr/>
          <p:nvPr/>
        </p:nvSpPr>
        <p:spPr>
          <a:xfrm>
            <a:off x="6630988" y="533876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sp>
        <p:nvSpPr>
          <p:cNvPr id="217" name="Rectangle 216"/>
          <p:cNvSpPr/>
          <p:nvPr/>
        </p:nvSpPr>
        <p:spPr>
          <a:xfrm>
            <a:off x="7154863" y="5338763"/>
            <a:ext cx="366712"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sp>
        <p:nvSpPr>
          <p:cNvPr id="218" name="Rectangle 217"/>
          <p:cNvSpPr/>
          <p:nvPr/>
        </p:nvSpPr>
        <p:spPr>
          <a:xfrm>
            <a:off x="7653338" y="5338763"/>
            <a:ext cx="365125" cy="40322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H</a:t>
            </a:r>
          </a:p>
        </p:txBody>
      </p:sp>
      <p:grpSp>
        <p:nvGrpSpPr>
          <p:cNvPr id="42024" name="Group 286"/>
          <p:cNvGrpSpPr>
            <a:grpSpLocks/>
          </p:cNvGrpSpPr>
          <p:nvPr/>
        </p:nvGrpSpPr>
        <p:grpSpPr bwMode="auto">
          <a:xfrm>
            <a:off x="5591175" y="5741988"/>
            <a:ext cx="358775" cy="263525"/>
            <a:chOff x="916643" y="558800"/>
            <a:chExt cx="358586" cy="262966"/>
          </a:xfrm>
        </p:grpSpPr>
        <p:cxnSp>
          <p:nvCxnSpPr>
            <p:cNvPr id="222" name="Straight Connector 221"/>
            <p:cNvCxnSpPr/>
            <p:nvPr/>
          </p:nvCxnSpPr>
          <p:spPr>
            <a:xfrm rot="16200000" flipV="1">
              <a:off x="96207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rot="16200000" flipV="1">
              <a:off x="1142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rot="16200000" flipV="1">
              <a:off x="1054100"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rot="16200000" flipV="1">
              <a:off x="874806"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rot="16200000" flipV="1">
              <a:off x="785953"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025" name="Group 292"/>
          <p:cNvGrpSpPr>
            <a:grpSpLocks/>
          </p:cNvGrpSpPr>
          <p:nvPr/>
        </p:nvGrpSpPr>
        <p:grpSpPr bwMode="auto">
          <a:xfrm>
            <a:off x="6118225" y="5741988"/>
            <a:ext cx="357188" cy="263525"/>
            <a:chOff x="916643" y="558800"/>
            <a:chExt cx="358586" cy="262966"/>
          </a:xfrm>
        </p:grpSpPr>
        <p:cxnSp>
          <p:nvCxnSpPr>
            <p:cNvPr id="228" name="Straight Connector 227"/>
            <p:cNvCxnSpPr/>
            <p:nvPr/>
          </p:nvCxnSpPr>
          <p:spPr>
            <a:xfrm rot="16200000" flipV="1">
              <a:off x="962062" y="688689"/>
              <a:ext cx="262966" cy="31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rot="16200000" flipV="1">
              <a:off x="1142948"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rot="16200000" flipV="1">
              <a:off x="1053700"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rot="16200000" flipV="1">
              <a:off x="875205"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rot="16200000" flipV="1">
              <a:off x="785957"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026" name="Group 298"/>
          <p:cNvGrpSpPr>
            <a:grpSpLocks/>
          </p:cNvGrpSpPr>
          <p:nvPr/>
        </p:nvGrpSpPr>
        <p:grpSpPr bwMode="auto">
          <a:xfrm>
            <a:off x="6627813" y="5741988"/>
            <a:ext cx="358775" cy="263525"/>
            <a:chOff x="916643" y="558800"/>
            <a:chExt cx="358586" cy="262966"/>
          </a:xfrm>
        </p:grpSpPr>
        <p:cxnSp>
          <p:nvCxnSpPr>
            <p:cNvPr id="234" name="Straight Connector 233"/>
            <p:cNvCxnSpPr/>
            <p:nvPr/>
          </p:nvCxnSpPr>
          <p:spPr>
            <a:xfrm rot="16200000" flipV="1">
              <a:off x="962072"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rot="16200000" flipV="1">
              <a:off x="1142952"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rot="16200000" flipV="1">
              <a:off x="1054099"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rot="16200000" flipV="1">
              <a:off x="874806"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rot="16200000" flipV="1">
              <a:off x="785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027" name="Group 304"/>
          <p:cNvGrpSpPr>
            <a:grpSpLocks/>
          </p:cNvGrpSpPr>
          <p:nvPr/>
        </p:nvGrpSpPr>
        <p:grpSpPr bwMode="auto">
          <a:xfrm>
            <a:off x="7165975" y="5741988"/>
            <a:ext cx="357188" cy="263525"/>
            <a:chOff x="916643" y="558800"/>
            <a:chExt cx="358586" cy="262966"/>
          </a:xfrm>
        </p:grpSpPr>
        <p:cxnSp>
          <p:nvCxnSpPr>
            <p:cNvPr id="241" name="Straight Connector 240"/>
            <p:cNvCxnSpPr/>
            <p:nvPr/>
          </p:nvCxnSpPr>
          <p:spPr>
            <a:xfrm rot="16200000" flipV="1">
              <a:off x="962062" y="688689"/>
              <a:ext cx="262966" cy="31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rot="16200000" flipV="1">
              <a:off x="1142948"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rot="16200000" flipV="1">
              <a:off x="1053700"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rot="16200000" flipV="1">
              <a:off x="875205"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16200000" flipV="1">
              <a:off x="785957" y="689486"/>
              <a:ext cx="262966" cy="1594"/>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028" name="Group 310"/>
          <p:cNvGrpSpPr>
            <a:grpSpLocks/>
          </p:cNvGrpSpPr>
          <p:nvPr/>
        </p:nvGrpSpPr>
        <p:grpSpPr bwMode="auto">
          <a:xfrm>
            <a:off x="7658100" y="5741988"/>
            <a:ext cx="358775" cy="263525"/>
            <a:chOff x="916643" y="558800"/>
            <a:chExt cx="358586" cy="262966"/>
          </a:xfrm>
        </p:grpSpPr>
        <p:cxnSp>
          <p:nvCxnSpPr>
            <p:cNvPr id="247" name="Straight Connector 246"/>
            <p:cNvCxnSpPr/>
            <p:nvPr/>
          </p:nvCxnSpPr>
          <p:spPr>
            <a:xfrm rot="16200000" flipV="1">
              <a:off x="96207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rot="16200000" flipV="1">
              <a:off x="1142953"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rot="16200000" flipV="1">
              <a:off x="1054100" y="689490"/>
              <a:ext cx="262966" cy="1586"/>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rot="16200000" flipV="1">
              <a:off x="874806"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rot="16200000" flipV="1">
              <a:off x="785953" y="689490"/>
              <a:ext cx="262966" cy="1587"/>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54" name="Oval 253"/>
          <p:cNvSpPr/>
          <p:nvPr/>
        </p:nvSpPr>
        <p:spPr>
          <a:xfrm>
            <a:off x="8075613" y="5495925"/>
            <a:ext cx="152400" cy="15716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5" name="Oval 254"/>
          <p:cNvSpPr/>
          <p:nvPr/>
        </p:nvSpPr>
        <p:spPr>
          <a:xfrm>
            <a:off x="8304213" y="5495925"/>
            <a:ext cx="152400" cy="15716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6" name="Oval 255"/>
          <p:cNvSpPr/>
          <p:nvPr/>
        </p:nvSpPr>
        <p:spPr>
          <a:xfrm>
            <a:off x="8539163" y="5495925"/>
            <a:ext cx="152400" cy="157163"/>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0" name="Rectangle 259"/>
          <p:cNvSpPr/>
          <p:nvPr/>
        </p:nvSpPr>
        <p:spPr>
          <a:xfrm>
            <a:off x="4090988" y="1130300"/>
            <a:ext cx="846137" cy="585788"/>
          </a:xfrm>
          <a:prstGeom prst="rect">
            <a:avLst/>
          </a:prstGeom>
          <a:solidFill>
            <a:schemeClr val="bg1"/>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Wan Router</a:t>
            </a:r>
          </a:p>
        </p:txBody>
      </p:sp>
      <p:sp>
        <p:nvSpPr>
          <p:cNvPr id="270" name="Rectangle 269"/>
          <p:cNvSpPr/>
          <p:nvPr/>
        </p:nvSpPr>
        <p:spPr>
          <a:xfrm>
            <a:off x="4751388" y="2276475"/>
            <a:ext cx="836612" cy="595313"/>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Dist. RBridge</a:t>
            </a:r>
          </a:p>
        </p:txBody>
      </p:sp>
      <p:sp>
        <p:nvSpPr>
          <p:cNvPr id="275" name="Rectangle 274"/>
          <p:cNvSpPr/>
          <p:nvPr/>
        </p:nvSpPr>
        <p:spPr>
          <a:xfrm>
            <a:off x="5284788" y="1130300"/>
            <a:ext cx="846137" cy="585788"/>
          </a:xfrm>
          <a:prstGeom prst="rect">
            <a:avLst/>
          </a:prstGeom>
          <a:solidFill>
            <a:schemeClr val="bg1"/>
          </a:solidFill>
          <a:ln w="381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Wan Router</a:t>
            </a:r>
          </a:p>
        </p:txBody>
      </p:sp>
      <p:cxnSp>
        <p:nvCxnSpPr>
          <p:cNvPr id="277" name="Straight Connector 276"/>
          <p:cNvCxnSpPr>
            <a:endCxn id="275" idx="1"/>
          </p:cNvCxnSpPr>
          <p:nvPr/>
        </p:nvCxnSpPr>
        <p:spPr>
          <a:xfrm flipV="1">
            <a:off x="4951413" y="1422400"/>
            <a:ext cx="333375" cy="3175"/>
          </a:xfrm>
          <a:prstGeom prst="line">
            <a:avLst/>
          </a:prstGeom>
          <a:ln w="381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rot="16200000" flipH="1">
            <a:off x="5422900" y="2927351"/>
            <a:ext cx="2466975" cy="23558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rot="16200000" flipH="1">
            <a:off x="5176044" y="3171032"/>
            <a:ext cx="2466975" cy="186848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rot="16200000" flipH="1">
            <a:off x="4918075" y="3441701"/>
            <a:ext cx="2466975" cy="13271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rot="5400000">
            <a:off x="2216150" y="3887788"/>
            <a:ext cx="2468563" cy="43338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rot="16200000" flipH="1">
            <a:off x="2524125" y="4105276"/>
            <a:ext cx="2466975" cy="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a:off x="4291013" y="2871788"/>
            <a:ext cx="3546475" cy="24669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a:off x="2976563" y="2871788"/>
            <a:ext cx="4364037" cy="24669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rot="16200000" flipH="1">
            <a:off x="3959225" y="3000376"/>
            <a:ext cx="2466975" cy="22098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a:off x="2779713" y="2870200"/>
            <a:ext cx="3517900" cy="2468563"/>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2976563" y="2870200"/>
            <a:ext cx="3838575" cy="24685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rot="16200000" flipH="1">
            <a:off x="4346575" y="3911600"/>
            <a:ext cx="2468563" cy="3857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rot="5400000">
            <a:off x="4060825" y="4105276"/>
            <a:ext cx="2466975" cy="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a:stCxn id="201" idx="2"/>
          </p:cNvCxnSpPr>
          <p:nvPr/>
        </p:nvCxnSpPr>
        <p:spPr>
          <a:xfrm rot="16200000" flipH="1">
            <a:off x="3093244" y="3631407"/>
            <a:ext cx="2466975" cy="94773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rot="5400000">
            <a:off x="3552031" y="3594895"/>
            <a:ext cx="2466975" cy="102076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a:stCxn id="270" idx="2"/>
          </p:cNvCxnSpPr>
          <p:nvPr/>
        </p:nvCxnSpPr>
        <p:spPr>
          <a:xfrm rot="5400000">
            <a:off x="3220244" y="3388519"/>
            <a:ext cx="2466975" cy="143351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a:stCxn id="270" idx="2"/>
          </p:cNvCxnSpPr>
          <p:nvPr/>
        </p:nvCxnSpPr>
        <p:spPr>
          <a:xfrm rot="5400000">
            <a:off x="2965450" y="3133726"/>
            <a:ext cx="2466975" cy="19431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rot="5400000">
            <a:off x="1385887" y="3152776"/>
            <a:ext cx="2468563" cy="190341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rot="16200000" flipH="1">
            <a:off x="3702050" y="3257551"/>
            <a:ext cx="2466975" cy="16954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a:off x="2687638" y="2870200"/>
            <a:ext cx="2606675" cy="24685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a:stCxn id="157" idx="2"/>
          </p:cNvCxnSpPr>
          <p:nvPr/>
        </p:nvCxnSpPr>
        <p:spPr>
          <a:xfrm rot="5400000">
            <a:off x="4395787" y="3276601"/>
            <a:ext cx="2468563" cy="165576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a:stCxn id="201" idx="2"/>
          </p:cNvCxnSpPr>
          <p:nvPr/>
        </p:nvCxnSpPr>
        <p:spPr>
          <a:xfrm rot="16200000" flipH="1">
            <a:off x="2817813" y="3906838"/>
            <a:ext cx="2466975" cy="3968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7" name="Rectangle 156"/>
          <p:cNvSpPr/>
          <p:nvPr/>
        </p:nvSpPr>
        <p:spPr>
          <a:xfrm>
            <a:off x="6019800" y="2276475"/>
            <a:ext cx="874713" cy="5937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Dist. RBridge</a:t>
            </a:r>
          </a:p>
        </p:txBody>
      </p:sp>
      <p:cxnSp>
        <p:nvCxnSpPr>
          <p:cNvPr id="159" name="Straight Connector 158"/>
          <p:cNvCxnSpPr>
            <a:stCxn id="157" idx="3"/>
          </p:cNvCxnSpPr>
          <p:nvPr/>
        </p:nvCxnSpPr>
        <p:spPr>
          <a:xfrm>
            <a:off x="6894513" y="2573338"/>
            <a:ext cx="434975" cy="15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7356475" y="2276475"/>
            <a:ext cx="836613" cy="5937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Dist. RBridge</a:t>
            </a:r>
          </a:p>
        </p:txBody>
      </p:sp>
      <p:sp>
        <p:nvSpPr>
          <p:cNvPr id="164" name="Rectangle 163"/>
          <p:cNvSpPr/>
          <p:nvPr/>
        </p:nvSpPr>
        <p:spPr>
          <a:xfrm>
            <a:off x="2139950" y="2276475"/>
            <a:ext cx="836613" cy="593725"/>
          </a:xfrm>
          <a:prstGeom prst="rect">
            <a:avLst/>
          </a:prstGeom>
          <a:solidFill>
            <a:schemeClr val="bg1"/>
          </a:solid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Dist. RBridge</a:t>
            </a:r>
          </a:p>
        </p:txBody>
      </p:sp>
      <p:cxnSp>
        <p:nvCxnSpPr>
          <p:cNvPr id="173" name="Straight Connector 172"/>
          <p:cNvCxnSpPr>
            <a:endCxn id="282" idx="0"/>
          </p:cNvCxnSpPr>
          <p:nvPr/>
        </p:nvCxnSpPr>
        <p:spPr>
          <a:xfrm rot="10800000" flipV="1">
            <a:off x="625475" y="2870200"/>
            <a:ext cx="4125913" cy="2468563"/>
          </a:xfrm>
          <a:prstGeom prst="line">
            <a:avLst/>
          </a:prstGeom>
          <a:ln w="381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rot="10800000" flipV="1">
            <a:off x="1149350" y="2871788"/>
            <a:ext cx="3603625" cy="24669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p:cNvCxnSpPr>
            <a:endCxn id="284" idx="0"/>
          </p:cNvCxnSpPr>
          <p:nvPr/>
        </p:nvCxnSpPr>
        <p:spPr>
          <a:xfrm rot="10800000" flipV="1">
            <a:off x="1666875" y="2870200"/>
            <a:ext cx="4352925" cy="24685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rot="10800000" flipV="1">
            <a:off x="2192338" y="2870200"/>
            <a:ext cx="3827462" cy="24701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rot="10800000" flipV="1">
            <a:off x="2695575" y="2870200"/>
            <a:ext cx="4660900" cy="24685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10800000" flipV="1">
            <a:off x="3227388" y="2870200"/>
            <a:ext cx="4295775" cy="24685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rot="10800000" flipV="1">
            <a:off x="3756025" y="2870200"/>
            <a:ext cx="2541588" cy="24685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rot="10800000" flipV="1">
            <a:off x="4275138" y="2870200"/>
            <a:ext cx="3378200" cy="24685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rot="10800000" flipV="1">
            <a:off x="4803775" y="2870200"/>
            <a:ext cx="2849563" cy="24685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a:stCxn id="157" idx="2"/>
          </p:cNvCxnSpPr>
          <p:nvPr/>
        </p:nvCxnSpPr>
        <p:spPr>
          <a:xfrm rot="5400000">
            <a:off x="4642643" y="3523457"/>
            <a:ext cx="2468563" cy="116205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rot="5400000">
            <a:off x="4964113" y="3675063"/>
            <a:ext cx="2466975" cy="8604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rot="5400000">
            <a:off x="5229225" y="3940176"/>
            <a:ext cx="2466975" cy="33020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rot="16200000" flipH="1">
            <a:off x="5531644" y="4055269"/>
            <a:ext cx="2468563" cy="984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rot="5400000">
            <a:off x="6392863" y="3805238"/>
            <a:ext cx="2466975" cy="6000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rot="5400000">
            <a:off x="6694488" y="4014788"/>
            <a:ext cx="2466975" cy="1809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rot="10800000" flipV="1">
            <a:off x="2976563" y="1716088"/>
            <a:ext cx="1111250" cy="5603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rot="10800000" flipV="1">
            <a:off x="2976563" y="1716088"/>
            <a:ext cx="2317750" cy="5603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6119813" y="1716088"/>
            <a:ext cx="1223962" cy="5603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a:off x="4937125" y="1716088"/>
            <a:ext cx="2403475" cy="5603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a:stCxn id="275" idx="2"/>
          </p:cNvCxnSpPr>
          <p:nvPr/>
        </p:nvCxnSpPr>
        <p:spPr>
          <a:xfrm rot="16200000" flipH="1">
            <a:off x="5811838" y="1612900"/>
            <a:ext cx="560387" cy="766763"/>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a:stCxn id="260" idx="2"/>
            <a:endCxn id="270" idx="0"/>
          </p:cNvCxnSpPr>
          <p:nvPr/>
        </p:nvCxnSpPr>
        <p:spPr>
          <a:xfrm rot="16200000" flipH="1">
            <a:off x="4561682" y="1667669"/>
            <a:ext cx="560387" cy="657225"/>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275" idx="2"/>
            <a:endCxn id="201" idx="0"/>
          </p:cNvCxnSpPr>
          <p:nvPr/>
        </p:nvCxnSpPr>
        <p:spPr>
          <a:xfrm rot="5400000">
            <a:off x="4500563" y="1068388"/>
            <a:ext cx="560387" cy="18557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p:cNvCxnSpPr>
            <a:stCxn id="260" idx="2"/>
            <a:endCxn id="157" idx="0"/>
          </p:cNvCxnSpPr>
          <p:nvPr/>
        </p:nvCxnSpPr>
        <p:spPr>
          <a:xfrm rot="16200000" flipH="1">
            <a:off x="5205413" y="1023938"/>
            <a:ext cx="560387" cy="1944687"/>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084" name="TextBox 7"/>
          <p:cNvSpPr txBox="1">
            <a:spLocks noChangeArrowheads="1"/>
          </p:cNvSpPr>
          <p:nvPr/>
        </p:nvSpPr>
        <p:spPr bwMode="auto">
          <a:xfrm>
            <a:off x="187325" y="2871788"/>
            <a:ext cx="1917700" cy="646112"/>
          </a:xfrm>
          <a:prstGeom prst="rect">
            <a:avLst/>
          </a:prstGeom>
          <a:noFill/>
          <a:ln w="9525">
            <a:noFill/>
            <a:miter lim="800000"/>
            <a:headEnd/>
            <a:tailEnd/>
          </a:ln>
        </p:spPr>
        <p:txBody>
          <a:bodyPr>
            <a:spAutoFit/>
          </a:bodyPr>
          <a:lstStyle/>
          <a:p>
            <a:pPr indent="-457200"/>
            <a:r>
              <a:rPr lang="en-US" dirty="0">
                <a:latin typeface="Calibri" charset="0"/>
              </a:rPr>
              <a:t>H = Head of Rack </a:t>
            </a:r>
          </a:p>
          <a:p>
            <a:pPr indent="-457200"/>
            <a:r>
              <a:rPr lang="en-US" dirty="0">
                <a:latin typeface="Calibri" charset="0"/>
              </a:rPr>
              <a:t>       RBridge</a:t>
            </a:r>
          </a:p>
        </p:txBody>
      </p:sp>
      <p:cxnSp>
        <p:nvCxnSpPr>
          <p:cNvPr id="377" name="Straight Connector 376"/>
          <p:cNvCxnSpPr/>
          <p:nvPr/>
        </p:nvCxnSpPr>
        <p:spPr>
          <a:xfrm rot="10800000" flipV="1">
            <a:off x="625475" y="2871788"/>
            <a:ext cx="5394325" cy="2466975"/>
          </a:xfrm>
          <a:prstGeom prst="line">
            <a:avLst/>
          </a:prstGeom>
          <a:ln w="38100"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rot="10800000" flipV="1">
            <a:off x="1146175" y="2870200"/>
            <a:ext cx="6211888" cy="24685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rot="10800000" flipV="1">
            <a:off x="1668463" y="2870200"/>
            <a:ext cx="5675312" cy="24685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rot="10800000" flipV="1">
            <a:off x="2193925" y="2871788"/>
            <a:ext cx="5327650" cy="24669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rot="10800000" flipV="1">
            <a:off x="2695575" y="2870200"/>
            <a:ext cx="3513138" cy="24987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163" idx="0"/>
          </p:cNvCxnSpPr>
          <p:nvPr/>
        </p:nvCxnSpPr>
        <p:spPr>
          <a:xfrm rot="16200000" flipH="1">
            <a:off x="1570038" y="3678238"/>
            <a:ext cx="2466975" cy="8540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p:cNvCxnSpPr>
            <a:endCxn id="165" idx="0"/>
          </p:cNvCxnSpPr>
          <p:nvPr/>
        </p:nvCxnSpPr>
        <p:spPr>
          <a:xfrm rot="16200000" flipH="1">
            <a:off x="1832769" y="3415507"/>
            <a:ext cx="2466975" cy="137953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a:stCxn id="164" idx="2"/>
            <a:endCxn id="166" idx="0"/>
          </p:cNvCxnSpPr>
          <p:nvPr/>
        </p:nvCxnSpPr>
        <p:spPr>
          <a:xfrm rot="16200000" flipH="1">
            <a:off x="2182018" y="3247232"/>
            <a:ext cx="2468563" cy="1714500"/>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a:stCxn id="164" idx="2"/>
            <a:endCxn id="168" idx="0"/>
          </p:cNvCxnSpPr>
          <p:nvPr/>
        </p:nvCxnSpPr>
        <p:spPr>
          <a:xfrm rot="16200000" flipH="1">
            <a:off x="2444750" y="2984500"/>
            <a:ext cx="2468563" cy="2239963"/>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a:stCxn id="161" idx="2"/>
            <a:endCxn id="212" idx="0"/>
          </p:cNvCxnSpPr>
          <p:nvPr/>
        </p:nvCxnSpPr>
        <p:spPr>
          <a:xfrm rot="5400000">
            <a:off x="5539581" y="3102769"/>
            <a:ext cx="2468563" cy="200342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6" name="Straight Connector 425"/>
          <p:cNvCxnSpPr>
            <a:stCxn id="161" idx="2"/>
            <a:endCxn id="169" idx="0"/>
          </p:cNvCxnSpPr>
          <p:nvPr/>
        </p:nvCxnSpPr>
        <p:spPr>
          <a:xfrm rot="5400000">
            <a:off x="5301456" y="2864644"/>
            <a:ext cx="2468563" cy="2479675"/>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a:endCxn id="214" idx="0"/>
          </p:cNvCxnSpPr>
          <p:nvPr/>
        </p:nvCxnSpPr>
        <p:spPr>
          <a:xfrm rot="16200000" flipH="1">
            <a:off x="4607719" y="3650457"/>
            <a:ext cx="2466975" cy="909637"/>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a:endCxn id="218" idx="0"/>
          </p:cNvCxnSpPr>
          <p:nvPr/>
        </p:nvCxnSpPr>
        <p:spPr>
          <a:xfrm rot="16200000" flipH="1">
            <a:off x="6131719" y="3634582"/>
            <a:ext cx="2466975" cy="941387"/>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a:endCxn id="217" idx="0"/>
          </p:cNvCxnSpPr>
          <p:nvPr/>
        </p:nvCxnSpPr>
        <p:spPr>
          <a:xfrm rot="16200000" flipH="1">
            <a:off x="5881687" y="3883026"/>
            <a:ext cx="2468563" cy="442912"/>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3" name="Straight Connector 442"/>
          <p:cNvCxnSpPr>
            <a:endCxn id="215" idx="0"/>
          </p:cNvCxnSpPr>
          <p:nvPr/>
        </p:nvCxnSpPr>
        <p:spPr>
          <a:xfrm rot="5400000">
            <a:off x="6136481" y="3548857"/>
            <a:ext cx="2466975" cy="1112838"/>
          </a:xfrm>
          <a:prstGeom prst="line">
            <a:avLst/>
          </a:prstGeom>
          <a:ln w="127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5400000">
            <a:off x="4234657" y="850106"/>
            <a:ext cx="558800" cy="1587"/>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rot="5400000">
            <a:off x="5403057" y="850106"/>
            <a:ext cx="558800" cy="1587"/>
          </a:xfrm>
          <a:prstGeom prst="line">
            <a:avLst/>
          </a:prstGeom>
          <a:ln w="285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718" name="TextBox 202"/>
          <p:cNvSpPr txBox="1">
            <a:spLocks noChangeArrowheads="1"/>
          </p:cNvSpPr>
          <p:nvPr/>
        </p:nvSpPr>
        <p:spPr bwMode="auto">
          <a:xfrm>
            <a:off x="439738" y="571500"/>
            <a:ext cx="3132137" cy="1784350"/>
          </a:xfrm>
          <a:prstGeom prst="rect">
            <a:avLst/>
          </a:prstGeom>
          <a:noFill/>
          <a:ln w="9525">
            <a:noFill/>
            <a:miter lim="800000"/>
            <a:headEnd/>
            <a:tailEnd/>
          </a:ln>
        </p:spPr>
        <p:txBody>
          <a:bodyPr>
            <a:spAutoFit/>
          </a:bodyPr>
          <a:lstStyle/>
          <a:p>
            <a:r>
              <a:rPr lang="en-US" sz="2000" dirty="0"/>
              <a:t>N:1 Backup</a:t>
            </a:r>
          </a:p>
          <a:p>
            <a:endParaRPr lang="en-US" dirty="0"/>
          </a:p>
          <a:p>
            <a:r>
              <a:rPr lang="en-US" dirty="0"/>
              <a:t>Distribution Bridges need to handle only 25% of the load. Multiple available paths between “H”s.</a:t>
            </a:r>
          </a:p>
        </p:txBody>
      </p:sp>
      <p:sp>
        <p:nvSpPr>
          <p:cNvPr id="42103" name="Date Placeholder 20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42104" name="Slide Number Placeholder 203"/>
          <p:cNvSpPr>
            <a:spLocks noGrp="1"/>
          </p:cNvSpPr>
          <p:nvPr>
            <p:ph type="sldNum" sz="quarter" idx="12"/>
          </p:nvPr>
        </p:nvSpPr>
        <p:spPr bwMode="auto">
          <a:noFill/>
          <a:ln>
            <a:miter lim="800000"/>
            <a:headEnd/>
            <a:tailEnd/>
          </a:ln>
        </p:spPr>
        <p:txBody>
          <a:bodyPr/>
          <a:lstStyle/>
          <a:p>
            <a:fld id="{9AFAB821-E841-4253-BCDA-54261BA2112A}" type="slidenum">
              <a:rPr lang="en-US"/>
              <a:pPr/>
              <a:t>35</a:t>
            </a:fld>
            <a:endParaRPr lang="en-US" dirty="0"/>
          </a:p>
        </p:txBody>
      </p:sp>
      <p:sp>
        <p:nvSpPr>
          <p:cNvPr id="42105" name="Footer Placeholder 20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cxnSp>
        <p:nvCxnSpPr>
          <p:cNvPr id="208" name="Straight Connector 207"/>
          <p:cNvCxnSpPr/>
          <p:nvPr/>
        </p:nvCxnSpPr>
        <p:spPr>
          <a:xfrm>
            <a:off x="5592763" y="2571750"/>
            <a:ext cx="434975"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4281488" y="2568575"/>
            <a:ext cx="434975"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a:off x="2973388" y="2574925"/>
            <a:ext cx="434975" cy="1588"/>
          </a:xfrm>
          <a:prstGeom prst="line">
            <a:avLst/>
          </a:prstGeom>
          <a:ln w="190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4103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r>
              <a:rPr lang="en-US" sz="4800" cap="none" dirty="0" smtClean="0">
                <a:solidFill>
                  <a:schemeClr val="tx1"/>
                </a:solidFill>
                <a:ea typeface="ＭＳ Ｐゴシック" charset="-128"/>
              </a:rPr>
              <a:t>CONTENTS</a:t>
            </a:r>
          </a:p>
        </p:txBody>
      </p:sp>
      <p:sp>
        <p:nvSpPr>
          <p:cNvPr id="2" name="Content Placeholder 1"/>
          <p:cNvSpPr>
            <a:spLocks noGrp="1"/>
          </p:cNvSpPr>
          <p:nvPr>
            <p:ph sz="quarter" idx="1"/>
          </p:nvPr>
        </p:nvSpPr>
        <p:spPr/>
        <p:txBody>
          <a:bodyPr/>
          <a:lstStyle/>
          <a:p>
            <a:r>
              <a:rPr lang="en-US" dirty="0" smtClean="0"/>
              <a:t>What is TRILL?</a:t>
            </a:r>
            <a:endParaRPr lang="en-US" dirty="0" smtClean="0"/>
          </a:p>
          <a:p>
            <a:r>
              <a:rPr lang="en-US" dirty="0" smtClean="0"/>
              <a:t>TRILL Features</a:t>
            </a:r>
          </a:p>
          <a:p>
            <a:r>
              <a:rPr lang="en-US" dirty="0" smtClean="0"/>
              <a:t>TRILL History</a:t>
            </a:r>
          </a:p>
          <a:p>
            <a:r>
              <a:rPr lang="en-US" dirty="0" smtClean="0"/>
              <a:t>Two </a:t>
            </a:r>
            <a:r>
              <a:rPr lang="en-US" dirty="0" smtClean="0"/>
              <a:t>TRILL Examples</a:t>
            </a:r>
            <a:endParaRPr lang="en-US" dirty="0" smtClean="0"/>
          </a:p>
          <a:p>
            <a:r>
              <a:rPr lang="en-US" u="sng" dirty="0" smtClean="0"/>
              <a:t>TRILL Packet Headers</a:t>
            </a:r>
          </a:p>
          <a:p>
            <a:r>
              <a:rPr lang="en-US" dirty="0" smtClean="0"/>
              <a:t>Step-by-Step Processing Example</a:t>
            </a:r>
          </a:p>
          <a:p>
            <a:r>
              <a:rPr lang="en-US" dirty="0" smtClean="0"/>
              <a:t>Fine Grained </a:t>
            </a:r>
            <a:r>
              <a:rPr lang="en-US" dirty="0" smtClean="0"/>
              <a:t>Labeling</a:t>
            </a:r>
          </a:p>
        </p:txBody>
      </p:sp>
      <p:sp>
        <p:nvSpPr>
          <p:cNvPr id="3" name="Content Placeholder 2"/>
          <p:cNvSpPr>
            <a:spLocks noGrp="1"/>
          </p:cNvSpPr>
          <p:nvPr>
            <p:ph sz="quarter" idx="2"/>
          </p:nvPr>
        </p:nvSpPr>
        <p:spPr>
          <a:xfrm>
            <a:off x="4270248" y="2057400"/>
            <a:ext cx="3657600" cy="4114800"/>
          </a:xfrm>
        </p:spPr>
        <p:txBody>
          <a:bodyPr/>
          <a:lstStyle/>
          <a:p>
            <a:r>
              <a:rPr lang="en-US" dirty="0"/>
              <a:t>How </a:t>
            </a:r>
            <a:r>
              <a:rPr lang="en-US" dirty="0" smtClean="0"/>
              <a:t>TRILL Works</a:t>
            </a:r>
            <a:endParaRPr lang="en-US" dirty="0"/>
          </a:p>
          <a:p>
            <a:r>
              <a:rPr lang="en-US" dirty="0" smtClean="0"/>
              <a:t>Peering </a:t>
            </a:r>
            <a:r>
              <a:rPr lang="en-US" dirty="0" smtClean="0"/>
              <a:t>and Layers</a:t>
            </a:r>
          </a:p>
          <a:p>
            <a:r>
              <a:rPr lang="en-US" dirty="0" smtClean="0"/>
              <a:t>TRILL Support of DCB</a:t>
            </a:r>
            <a:endParaRPr lang="en-US" dirty="0" smtClean="0"/>
          </a:p>
          <a:p>
            <a:r>
              <a:rPr lang="en-US" dirty="0" smtClean="0"/>
              <a:t>TRILL OAM</a:t>
            </a:r>
          </a:p>
          <a:p>
            <a:r>
              <a:rPr lang="en-US" dirty="0" smtClean="0"/>
              <a:t>TRILL Products</a:t>
            </a:r>
          </a:p>
          <a:p>
            <a:r>
              <a:rPr lang="en-US" dirty="0" smtClean="0"/>
              <a:t>Comparisons</a:t>
            </a:r>
            <a:endParaRPr lang="en-US" dirty="0" smtClean="0"/>
          </a:p>
          <a:p>
            <a:r>
              <a:rPr lang="en-US" dirty="0" smtClean="0"/>
              <a:t>Standardization and</a:t>
            </a:r>
            <a:r>
              <a:rPr lang="en-US" dirty="0"/>
              <a:t> </a:t>
            </a:r>
            <a:r>
              <a:rPr lang="en-US" dirty="0" smtClean="0"/>
              <a:t>References</a:t>
            </a:r>
            <a:endParaRPr lang="en-US" dirty="0"/>
          </a:p>
        </p:txBody>
      </p:sp>
      <p:sp>
        <p:nvSpPr>
          <p:cNvPr id="19460" name="Date Placeholder 3"/>
          <p:cNvSpPr>
            <a:spLocks noGrp="1"/>
          </p:cNvSpPr>
          <p:nvPr>
            <p:ph type="dt" sz="half"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94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43904EAB-16E3-49E6-9BAC-5C3B8CB6F3D0}" type="slidenum">
              <a:rPr lang="en-US"/>
              <a:pPr/>
              <a:t>36</a:t>
            </a:fld>
            <a:endParaRPr lang="en-US" dirty="0"/>
          </a:p>
        </p:txBody>
      </p:sp>
    </p:spTree>
    <p:extLst>
      <p:ext uri="{BB962C8B-B14F-4D97-AF65-F5344CB8AC3E}">
        <p14:creationId xmlns:p14="http://schemas.microsoft.com/office/powerpoint/2010/main" val="12404043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p:txBody>
          <a:bodyPr>
            <a:noAutofit/>
          </a:bodyPr>
          <a:lstStyle/>
          <a:p>
            <a:pPr>
              <a:defRPr/>
            </a:pPr>
            <a:r>
              <a:rPr lang="en-US" sz="4400" b="1" cap="none" dirty="0" smtClean="0">
                <a:solidFill>
                  <a:srgbClr val="0000FF"/>
                </a:solidFill>
                <a:ea typeface="ＭＳ Ｐゴシック" charset="-128"/>
                <a:cs typeface="ＭＳ Ｐゴシック" charset="-128"/>
              </a:rPr>
              <a:t>TRILL</a:t>
            </a:r>
            <a:r>
              <a:rPr lang="en-US" sz="4400" b="1" cap="none" dirty="0">
                <a:solidFill>
                  <a:srgbClr val="0000FF"/>
                </a:solidFill>
                <a:ea typeface="ＭＳ Ｐゴシック" charset="-128"/>
                <a:cs typeface="ＭＳ Ｐゴシック" charset="-128"/>
              </a:rPr>
              <a:t> </a:t>
            </a:r>
            <a:r>
              <a:rPr lang="en-US" sz="4400" b="1" cap="none" dirty="0" smtClean="0">
                <a:solidFill>
                  <a:srgbClr val="0000FF"/>
                </a:solidFill>
                <a:ea typeface="ＭＳ Ｐゴシック" charset="-128"/>
                <a:cs typeface="ＭＳ Ｐゴシック" charset="-128"/>
              </a:rPr>
              <a:t>Packet Headers</a:t>
            </a:r>
            <a:endParaRPr lang="en-US" sz="4400" b="1" cap="none" dirty="0" smtClean="0">
              <a:solidFill>
                <a:srgbClr val="0000FF"/>
              </a:solidFill>
              <a:ea typeface="ＭＳ Ｐゴシック" charset="-128"/>
              <a:cs typeface="ＭＳ Ｐゴシック" charset="-128"/>
            </a:endParaRPr>
          </a:p>
        </p:txBody>
      </p:sp>
      <p:sp>
        <p:nvSpPr>
          <p:cNvPr id="32771" name="Content Placeholder 2"/>
          <p:cNvSpPr>
            <a:spLocks noGrp="1"/>
          </p:cNvSpPr>
          <p:nvPr>
            <p:ph sz="quarter" idx="1"/>
          </p:nvPr>
        </p:nvSpPr>
        <p:spPr>
          <a:xfrm>
            <a:off x="457200" y="1600200"/>
            <a:ext cx="7467600" cy="3919538"/>
          </a:xfrm>
        </p:spPr>
        <p:txBody>
          <a:bodyPr/>
          <a:lstStyle/>
          <a:p>
            <a:r>
              <a:rPr lang="en-US" dirty="0" smtClean="0">
                <a:ea typeface="ＭＳ Ｐゴシック" charset="-128"/>
              </a:rPr>
              <a:t>TRILL Data </a:t>
            </a:r>
            <a:r>
              <a:rPr lang="en-US" dirty="0" smtClean="0">
                <a:ea typeface="ＭＳ Ｐゴシック" charset="-128"/>
              </a:rPr>
              <a:t>packets between </a:t>
            </a:r>
            <a:r>
              <a:rPr lang="en-US" dirty="0" err="1" smtClean="0">
                <a:ea typeface="ＭＳ Ｐゴシック" charset="-128"/>
              </a:rPr>
              <a:t>RBridges</a:t>
            </a:r>
            <a:r>
              <a:rPr lang="en-US" dirty="0" smtClean="0">
                <a:ea typeface="ＭＳ Ｐゴシック" charset="-128"/>
              </a:rPr>
              <a:t> </a:t>
            </a:r>
            <a:r>
              <a:rPr lang="en-US" dirty="0" smtClean="0">
                <a:ea typeface="ＭＳ Ｐゴシック" charset="-128"/>
              </a:rPr>
              <a:t>have a </a:t>
            </a:r>
            <a:r>
              <a:rPr lang="en-US" u="sng" dirty="0" smtClean="0">
                <a:ea typeface="ＭＳ Ｐゴシック" charset="-128"/>
              </a:rPr>
              <a:t>local link header </a:t>
            </a:r>
            <a:r>
              <a:rPr lang="en-US" dirty="0" smtClean="0">
                <a:ea typeface="ＭＳ Ｐゴシック" charset="-128"/>
              </a:rPr>
              <a:t>and </a:t>
            </a:r>
            <a:r>
              <a:rPr lang="en-US" u="sng" dirty="0" smtClean="0">
                <a:ea typeface="ＭＳ Ｐゴシック" charset="-128"/>
              </a:rPr>
              <a:t>TRILL Header</a:t>
            </a:r>
            <a:r>
              <a:rPr lang="en-US" dirty="0" smtClean="0">
                <a:ea typeface="ＭＳ Ｐゴシック" charset="-128"/>
              </a:rPr>
              <a:t>.</a:t>
            </a:r>
          </a:p>
          <a:p>
            <a:pPr lvl="1"/>
            <a:r>
              <a:rPr lang="en-US" dirty="0" smtClean="0">
                <a:ea typeface="ＭＳ Ｐゴシック" charset="-128"/>
              </a:rPr>
              <a:t>The </a:t>
            </a:r>
            <a:r>
              <a:rPr lang="en-US" u="sng" dirty="0" smtClean="0">
                <a:ea typeface="ＭＳ Ｐゴシック" charset="-128"/>
              </a:rPr>
              <a:t>local link header</a:t>
            </a:r>
            <a:r>
              <a:rPr lang="en-US" dirty="0" smtClean="0">
                <a:ea typeface="ＭＳ Ｐゴシック" charset="-128"/>
              </a:rPr>
              <a:t> </a:t>
            </a:r>
            <a:r>
              <a:rPr lang="en-US" dirty="0" smtClean="0">
                <a:ea typeface="ＭＳ Ｐゴシック" charset="-128"/>
              </a:rPr>
              <a:t>on Ethernet is </a:t>
            </a:r>
            <a:r>
              <a:rPr lang="en-US" dirty="0" smtClean="0">
                <a:ea typeface="ＭＳ Ｐゴシック" charset="-128"/>
              </a:rPr>
              <a:t>addressed from the local source RBridge to the next hop RBridge for known unicast frames or to the All-RBridges multicast address for multi-destination frames.</a:t>
            </a:r>
          </a:p>
          <a:p>
            <a:pPr lvl="1"/>
            <a:r>
              <a:rPr lang="en-US" dirty="0" smtClean="0">
                <a:ea typeface="ＭＳ Ｐゴシック" charset="-128"/>
              </a:rPr>
              <a:t>The </a:t>
            </a:r>
            <a:r>
              <a:rPr lang="en-US" u="sng" dirty="0" smtClean="0">
                <a:ea typeface="ＭＳ Ｐゴシック" charset="-128"/>
              </a:rPr>
              <a:t>TRILL </a:t>
            </a:r>
            <a:r>
              <a:rPr lang="en-US" u="sng" dirty="0" smtClean="0">
                <a:ea typeface="ＭＳ Ｐゴシック" charset="-128"/>
              </a:rPr>
              <a:t>Header </a:t>
            </a:r>
            <a:r>
              <a:rPr lang="en-US" dirty="0" smtClean="0">
                <a:ea typeface="ＭＳ Ｐゴシック" charset="-128"/>
              </a:rPr>
              <a:t>specifies the first/ingress RBridge and either the last/egress RBridge for known unicast frames or the distribution tree for multi-destination frames.</a:t>
            </a:r>
          </a:p>
        </p:txBody>
      </p:sp>
      <p:sp>
        <p:nvSpPr>
          <p:cNvPr id="4506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45061" name="Slide Number Placeholder 4"/>
          <p:cNvSpPr>
            <a:spLocks noGrp="1"/>
          </p:cNvSpPr>
          <p:nvPr>
            <p:ph type="sldNum" sz="quarter" idx="12"/>
          </p:nvPr>
        </p:nvSpPr>
        <p:spPr bwMode="auto">
          <a:noFill/>
          <a:ln>
            <a:miter lim="800000"/>
            <a:headEnd/>
            <a:tailEnd/>
          </a:ln>
        </p:spPr>
        <p:txBody>
          <a:bodyPr/>
          <a:lstStyle/>
          <a:p>
            <a:fld id="{18EE759E-6D80-4AA6-B913-EA698BBBB6D5}" type="slidenum">
              <a:rPr lang="en-US"/>
              <a:pPr/>
              <a:t>37</a:t>
            </a:fld>
            <a:endParaRPr lang="en-US" dirty="0"/>
          </a:p>
        </p:txBody>
      </p:sp>
      <p:sp>
        <p:nvSpPr>
          <p:cNvPr id="45062" name="Footer Placeholder 10"/>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p:txBody>
          <a:bodyPr>
            <a:normAutofit/>
          </a:bodyPr>
          <a:lstStyle/>
          <a:p>
            <a:pPr>
              <a:defRPr/>
            </a:pPr>
            <a:r>
              <a:rPr lang="en-US" sz="4400" b="1" cap="none" dirty="0" smtClean="0">
                <a:solidFill>
                  <a:srgbClr val="0000FF"/>
                </a:solidFill>
                <a:ea typeface="ＭＳ Ｐゴシック" charset="-128"/>
                <a:cs typeface="ＭＳ Ｐゴシック" charset="-128"/>
              </a:rPr>
              <a:t>TRILL</a:t>
            </a:r>
            <a:r>
              <a:rPr lang="en-US" sz="4400" b="1" cap="none" dirty="0">
                <a:solidFill>
                  <a:srgbClr val="0000FF"/>
                </a:solidFill>
                <a:ea typeface="ＭＳ Ｐゴシック" charset="-128"/>
                <a:cs typeface="ＭＳ Ｐゴシック" charset="-128"/>
              </a:rPr>
              <a:t> </a:t>
            </a:r>
            <a:r>
              <a:rPr lang="en-US" sz="4400" b="1" cap="none" dirty="0" smtClean="0">
                <a:solidFill>
                  <a:srgbClr val="0000FF"/>
                </a:solidFill>
                <a:ea typeface="ＭＳ Ｐゴシック" charset="-128"/>
                <a:cs typeface="ＭＳ Ｐゴシック" charset="-128"/>
              </a:rPr>
              <a:t>Packet Headers</a:t>
            </a:r>
            <a:endParaRPr lang="en-US" sz="4400" cap="none" dirty="0" smtClean="0">
              <a:solidFill>
                <a:srgbClr val="0000FF"/>
              </a:solidFill>
              <a:ea typeface="ＭＳ Ｐゴシック" charset="-128"/>
              <a:cs typeface="ＭＳ Ｐゴシック" charset="-128"/>
            </a:endParaRPr>
          </a:p>
        </p:txBody>
      </p:sp>
      <p:sp>
        <p:nvSpPr>
          <p:cNvPr id="36867" name="Content Placeholder 2"/>
          <p:cNvSpPr>
            <a:spLocks noGrp="1"/>
          </p:cNvSpPr>
          <p:nvPr>
            <p:ph sz="quarter" idx="1"/>
          </p:nvPr>
        </p:nvSpPr>
        <p:spPr>
          <a:xfrm>
            <a:off x="457200" y="1600200"/>
            <a:ext cx="7467600" cy="4873625"/>
          </a:xfrm>
        </p:spPr>
        <p:txBody>
          <a:bodyPr/>
          <a:lstStyle/>
          <a:p>
            <a:r>
              <a:rPr lang="en-US" dirty="0">
                <a:ea typeface="ＭＳ Ｐゴシック" charset="-128"/>
              </a:rPr>
              <a:t>R</a:t>
            </a:r>
            <a:r>
              <a:rPr lang="en-US" dirty="0" smtClean="0">
                <a:ea typeface="ＭＳ Ｐゴシック" charset="-128"/>
              </a:rPr>
              <a:t>easons for </a:t>
            </a:r>
            <a:r>
              <a:rPr lang="en-US" dirty="0" smtClean="0">
                <a:ea typeface="ＭＳ Ｐゴシック" charset="-128"/>
              </a:rPr>
              <a:t>TRILL Header:</a:t>
            </a:r>
            <a:endParaRPr lang="en-US" dirty="0" smtClean="0">
              <a:ea typeface="ＭＳ Ｐゴシック" charset="-128"/>
            </a:endParaRPr>
          </a:p>
          <a:p>
            <a:pPr lvl="1"/>
            <a:r>
              <a:rPr lang="en-US" dirty="0" smtClean="0">
                <a:ea typeface="ＭＳ Ｐゴシック" charset="-128"/>
              </a:rPr>
              <a:t>Provides a hop count to reduce loop issues</a:t>
            </a:r>
          </a:p>
          <a:p>
            <a:pPr lvl="1"/>
            <a:r>
              <a:rPr lang="en-US" dirty="0" smtClean="0">
                <a:ea typeface="ＭＳ Ｐゴシック" charset="-128"/>
              </a:rPr>
              <a:t>To hide the original source address to avoid confusing any bridges present as might happen if multi-pathing were in use</a:t>
            </a:r>
          </a:p>
          <a:p>
            <a:pPr lvl="1"/>
            <a:r>
              <a:rPr lang="en-US" dirty="0" smtClean="0">
                <a:ea typeface="ＭＳ Ｐゴシック" charset="-128"/>
              </a:rPr>
              <a:t>To direct unicast frames toward the egress RBridge so that forwarding tables in transit RBridges need only be sized with the number of RBridges in the campus, not the number of end stations</a:t>
            </a:r>
          </a:p>
          <a:p>
            <a:pPr lvl="1"/>
            <a:r>
              <a:rPr lang="en-US" dirty="0" smtClean="0">
                <a:ea typeface="ＭＳ Ｐゴシック" charset="-128"/>
              </a:rPr>
              <a:t>To provide a separate outer VLAN tag, when necessary, for forwarding traffic between RBridges, independent of the original VLAN of the frame</a:t>
            </a:r>
          </a:p>
          <a:p>
            <a:pPr lvl="1"/>
            <a:endParaRPr lang="en-US" dirty="0" smtClean="0">
              <a:ea typeface="ＭＳ Ｐゴシック" charset="-128"/>
            </a:endParaRPr>
          </a:p>
        </p:txBody>
      </p:sp>
      <p:sp>
        <p:nvSpPr>
          <p:cNvPr id="5530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55301" name="Slide Number Placeholder 4"/>
          <p:cNvSpPr>
            <a:spLocks noGrp="1"/>
          </p:cNvSpPr>
          <p:nvPr>
            <p:ph type="sldNum" sz="quarter" idx="12"/>
          </p:nvPr>
        </p:nvSpPr>
        <p:spPr bwMode="auto">
          <a:noFill/>
          <a:ln>
            <a:miter lim="800000"/>
            <a:headEnd/>
            <a:tailEnd/>
          </a:ln>
        </p:spPr>
        <p:txBody>
          <a:bodyPr/>
          <a:lstStyle/>
          <a:p>
            <a:fld id="{968F4BB8-5C63-4D3F-BCA2-4AC80BFC2F29}" type="slidenum">
              <a:rPr lang="en-US"/>
              <a:pPr/>
              <a:t>38</a:t>
            </a:fld>
            <a:endParaRPr lang="en-US" dirty="0"/>
          </a:p>
        </p:txBody>
      </p:sp>
      <p:sp>
        <p:nvSpPr>
          <p:cNvPr id="5530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p:txBody>
          <a:bodyPr>
            <a:normAutofit/>
          </a:bodyPr>
          <a:lstStyle/>
          <a:p>
            <a:pPr>
              <a:defRPr/>
            </a:pPr>
            <a:r>
              <a:rPr lang="en-US" sz="4400" b="1" cap="none" dirty="0" smtClean="0">
                <a:solidFill>
                  <a:srgbClr val="0000FF"/>
                </a:solidFill>
                <a:ea typeface="ＭＳ Ｐゴシック" charset="-128"/>
                <a:cs typeface="ＭＳ Ｐゴシック" charset="-128"/>
              </a:rPr>
              <a:t>TRILL</a:t>
            </a:r>
            <a:r>
              <a:rPr lang="en-US" sz="4400" b="1" cap="none" dirty="0">
                <a:solidFill>
                  <a:srgbClr val="0000FF"/>
                </a:solidFill>
                <a:ea typeface="ＭＳ Ｐゴシック" charset="-128"/>
                <a:cs typeface="ＭＳ Ｐゴシック" charset="-128"/>
              </a:rPr>
              <a:t> </a:t>
            </a:r>
            <a:r>
              <a:rPr lang="en-US" sz="4400" b="1" cap="none" dirty="0" smtClean="0">
                <a:solidFill>
                  <a:srgbClr val="0000FF"/>
                </a:solidFill>
                <a:ea typeface="ＭＳ Ｐゴシック" charset="-128"/>
                <a:cs typeface="ＭＳ Ｐゴシック" charset="-128"/>
              </a:rPr>
              <a:t>Packet Headers</a:t>
            </a:r>
            <a:endParaRPr lang="en-US" sz="4400" b="1" cap="none" dirty="0" smtClean="0">
              <a:solidFill>
                <a:srgbClr val="0000FF"/>
              </a:solidFill>
              <a:ea typeface="ＭＳ Ｐゴシック" charset="-128"/>
              <a:cs typeface="ＭＳ Ｐゴシック" charset="-128"/>
            </a:endParaRPr>
          </a:p>
        </p:txBody>
      </p:sp>
      <p:sp>
        <p:nvSpPr>
          <p:cNvPr id="32771" name="Content Placeholder 2"/>
          <p:cNvSpPr>
            <a:spLocks noGrp="1"/>
          </p:cNvSpPr>
          <p:nvPr>
            <p:ph sz="quarter" idx="1"/>
          </p:nvPr>
        </p:nvSpPr>
        <p:spPr>
          <a:xfrm>
            <a:off x="457200" y="1600200"/>
            <a:ext cx="7467600" cy="4654550"/>
          </a:xfrm>
        </p:spPr>
        <p:txBody>
          <a:bodyPr/>
          <a:lstStyle/>
          <a:p>
            <a:r>
              <a:rPr lang="en-US" dirty="0">
                <a:latin typeface="Century Schoolbook" charset="0"/>
                <a:ea typeface="ＭＳ Ｐゴシック" charset="0"/>
                <a:cs typeface="ＭＳ Ｐゴシック" charset="0"/>
              </a:rPr>
              <a:t>TRILL </a:t>
            </a:r>
            <a:r>
              <a:rPr lang="en-US" dirty="0" smtClean="0">
                <a:latin typeface="Century Schoolbook" charset="0"/>
                <a:ea typeface="ＭＳ Ｐゴシック" charset="0"/>
                <a:cs typeface="ＭＳ Ｐゴシック" charset="0"/>
              </a:rPr>
              <a:t>Header</a:t>
            </a:r>
            <a:endParaRPr lang="en-US" dirty="0">
              <a:latin typeface="Century Schoolbook" charset="0"/>
              <a:ea typeface="ＭＳ Ｐゴシック" charset="0"/>
              <a:cs typeface="ＭＳ Ｐゴシック" charset="0"/>
            </a:endParaRPr>
          </a:p>
          <a:p>
            <a:endParaRPr lang="en-US" dirty="0">
              <a:latin typeface="Century Schoolbook" charset="0"/>
              <a:ea typeface="ＭＳ Ｐゴシック" charset="0"/>
              <a:cs typeface="ＭＳ Ｐゴシック" charset="0"/>
            </a:endParaRPr>
          </a:p>
          <a:p>
            <a:endParaRPr lang="en-US" dirty="0">
              <a:latin typeface="Century Schoolbook" charset="0"/>
              <a:ea typeface="ＭＳ Ｐゴシック" charset="0"/>
              <a:cs typeface="ＭＳ Ｐゴシック" charset="0"/>
            </a:endParaRPr>
          </a:p>
          <a:p>
            <a:endParaRPr lang="en-US" dirty="0">
              <a:latin typeface="Century Schoolbook" charset="0"/>
              <a:ea typeface="ＭＳ Ｐゴシック" charset="0"/>
              <a:cs typeface="ＭＳ Ｐゴシック" charset="0"/>
            </a:endParaRPr>
          </a:p>
          <a:p>
            <a:pPr lvl="1"/>
            <a:r>
              <a:rPr lang="en-US" dirty="0">
                <a:latin typeface="Century Schoolbook" charset="0"/>
                <a:ea typeface="ＭＳ Ｐゴシック" charset="0"/>
              </a:rPr>
              <a:t>Nicknames – auto-configured 16-bit campus local names for RBridges</a:t>
            </a:r>
          </a:p>
          <a:p>
            <a:pPr lvl="1"/>
            <a:r>
              <a:rPr lang="en-US" dirty="0">
                <a:latin typeface="Century Schoolbook" charset="0"/>
                <a:ea typeface="ＭＳ Ｐゴシック" charset="0"/>
              </a:rPr>
              <a:t>V = Version (2 bits)</a:t>
            </a:r>
          </a:p>
          <a:p>
            <a:pPr lvl="1"/>
            <a:r>
              <a:rPr lang="en-US" dirty="0">
                <a:latin typeface="Century Schoolbook" charset="0"/>
                <a:ea typeface="ＭＳ Ｐゴシック" charset="0"/>
              </a:rPr>
              <a:t>R = Reserved (2 bits)</a:t>
            </a:r>
          </a:p>
          <a:p>
            <a:pPr lvl="1"/>
            <a:r>
              <a:rPr lang="en-US" dirty="0">
                <a:latin typeface="Century Schoolbook" charset="0"/>
                <a:ea typeface="ＭＳ Ｐゴシック" charset="0"/>
              </a:rPr>
              <a:t>M = Multi-Destination (1 bit)</a:t>
            </a:r>
          </a:p>
          <a:p>
            <a:pPr lvl="1"/>
            <a:r>
              <a:rPr lang="en-US" dirty="0" smtClean="0">
                <a:latin typeface="Century Schoolbook" charset="0"/>
                <a:ea typeface="ＭＳ Ｐゴシック" charset="0"/>
              </a:rPr>
              <a:t>ExtLng </a:t>
            </a:r>
            <a:r>
              <a:rPr lang="en-US" dirty="0">
                <a:latin typeface="Century Schoolbook" charset="0"/>
                <a:ea typeface="ＭＳ Ｐゴシック" charset="0"/>
              </a:rPr>
              <a:t>= Length of TRILL </a:t>
            </a:r>
            <a:r>
              <a:rPr lang="en-US" dirty="0" smtClean="0">
                <a:latin typeface="Century Schoolbook" charset="0"/>
                <a:ea typeface="ＭＳ Ｐゴシック" charset="0"/>
              </a:rPr>
              <a:t>Header Extensions</a:t>
            </a:r>
            <a:endParaRPr lang="en-US" dirty="0">
              <a:latin typeface="Century Schoolbook" charset="0"/>
              <a:ea typeface="ＭＳ Ｐゴシック" charset="0"/>
            </a:endParaRPr>
          </a:p>
          <a:p>
            <a:pPr lvl="1"/>
            <a:r>
              <a:rPr lang="en-US" dirty="0">
                <a:latin typeface="Century Schoolbook" charset="0"/>
                <a:ea typeface="ＭＳ Ｐゴシック" charset="0"/>
              </a:rPr>
              <a:t>Hop = Hop Limit (6 bits)</a:t>
            </a:r>
          </a:p>
          <a:p>
            <a:endParaRPr lang="en-US" dirty="0">
              <a:latin typeface="Century Schoolbook" charset="0"/>
              <a:ea typeface="ＭＳ Ｐゴシック" charset="0"/>
              <a:cs typeface="ＭＳ Ｐゴシック" charset="0"/>
            </a:endParaRPr>
          </a:p>
        </p:txBody>
      </p:sp>
      <p:sp>
        <p:nvSpPr>
          <p:cNvPr id="3277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chemeClr val="tx2"/>
                </a:solidFill>
                <a:latin typeface="Century Schoolbook" charset="0"/>
              </a:rPr>
              <a:t>October 2013</a:t>
            </a:r>
            <a:endParaRPr lang="en-US" sz="1200" dirty="0">
              <a:solidFill>
                <a:schemeClr val="tx2"/>
              </a:solidFill>
              <a:latin typeface="Century Schoolbook" charset="0"/>
            </a:endParaRPr>
          </a:p>
        </p:txBody>
      </p:sp>
      <p:sp>
        <p:nvSpPr>
          <p:cNvPr id="327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DCA5EB-2686-7240-9888-0050D211536F}" type="slidenum">
              <a:rPr lang="en-US" sz="1400">
                <a:solidFill>
                  <a:srgbClr val="FFFFFF"/>
                </a:solidFill>
                <a:latin typeface="Century Schoolbook" charset="0"/>
              </a:rPr>
              <a:pPr eaLnBrk="1" hangingPunct="1"/>
              <a:t>39</a:t>
            </a:fld>
            <a:endParaRPr lang="en-US" sz="1400" dirty="0">
              <a:solidFill>
                <a:srgbClr val="FFFFFF"/>
              </a:solidFill>
              <a:latin typeface="Century Schoolbook" charset="0"/>
            </a:endParaRPr>
          </a:p>
        </p:txBody>
      </p:sp>
      <p:sp>
        <p:nvSpPr>
          <p:cNvPr id="6" name="Rectangle 5"/>
          <p:cNvSpPr/>
          <p:nvPr/>
        </p:nvSpPr>
        <p:spPr bwMode="auto">
          <a:xfrm>
            <a:off x="685800" y="2133600"/>
            <a:ext cx="3505200" cy="533400"/>
          </a:xfrm>
          <a:prstGeom prst="rect">
            <a:avLst/>
          </a:prstGeom>
          <a:solidFill>
            <a:schemeClr val="accent4">
              <a:lumMod val="20000"/>
              <a:lumOff val="80000"/>
            </a:schemeClr>
          </a:solidFill>
          <a:ln w="19050" cap="flat" cmpd="sng" algn="ctr">
            <a:solidFill>
              <a:schemeClr val="bg1">
                <a:lumMod val="6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lumMod val="65000"/>
                  </a:schemeClr>
                </a:solidFill>
                <a:ea typeface="ＭＳ Ｐゴシック" pitchFamily="-108" charset="-128"/>
                <a:cs typeface="ＭＳ Ｐゴシック" pitchFamily="-108" charset="-128"/>
              </a:rPr>
              <a:t>TRILL Ethertype</a:t>
            </a:r>
          </a:p>
        </p:txBody>
      </p:sp>
      <p:sp>
        <p:nvSpPr>
          <p:cNvPr id="7" name="Rectangle 6"/>
          <p:cNvSpPr/>
          <p:nvPr/>
        </p:nvSpPr>
        <p:spPr bwMode="auto">
          <a:xfrm>
            <a:off x="685800" y="2667000"/>
            <a:ext cx="3505200" cy="533400"/>
          </a:xfrm>
          <a:prstGeom prst="rect">
            <a:avLst/>
          </a:prstGeom>
          <a:solidFill>
            <a:srgbClr val="FFF39D"/>
          </a:solidFill>
          <a:ln w="190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000000"/>
                </a:solidFill>
                <a:ea typeface="ＭＳ Ｐゴシック" pitchFamily="-108" charset="-128"/>
                <a:cs typeface="ＭＳ Ｐゴシック" pitchFamily="-108" charset="-128"/>
              </a:rPr>
              <a:t>Egress RBridge Nickname</a:t>
            </a:r>
          </a:p>
        </p:txBody>
      </p:sp>
      <p:sp>
        <p:nvSpPr>
          <p:cNvPr id="9" name="Rectangle 8"/>
          <p:cNvSpPr/>
          <p:nvPr/>
        </p:nvSpPr>
        <p:spPr bwMode="auto">
          <a:xfrm>
            <a:off x="6705600" y="2133600"/>
            <a:ext cx="990600" cy="533400"/>
          </a:xfrm>
          <a:prstGeom prst="rect">
            <a:avLst/>
          </a:prstGeom>
          <a:solidFill>
            <a:srgbClr val="FFF39D"/>
          </a:solidFill>
          <a:ln w="190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000000"/>
                </a:solidFill>
                <a:ea typeface="ＭＳ Ｐゴシック" pitchFamily="-108" charset="-128"/>
                <a:cs typeface="ＭＳ Ｐゴシック" pitchFamily="-108" charset="-128"/>
              </a:rPr>
              <a:t>Hop</a:t>
            </a:r>
          </a:p>
        </p:txBody>
      </p:sp>
      <p:sp>
        <p:nvSpPr>
          <p:cNvPr id="12" name="Rectangle 11"/>
          <p:cNvSpPr/>
          <p:nvPr/>
        </p:nvSpPr>
        <p:spPr bwMode="auto">
          <a:xfrm>
            <a:off x="5638800" y="2133600"/>
            <a:ext cx="1066800" cy="533400"/>
          </a:xfrm>
          <a:prstGeom prst="rect">
            <a:avLst/>
          </a:prstGeom>
          <a:solidFill>
            <a:srgbClr val="FFF39D"/>
          </a:solidFill>
          <a:ln w="190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smtClean="0">
                <a:solidFill>
                  <a:srgbClr val="000000"/>
                </a:solidFill>
                <a:ea typeface="ＭＳ Ｐゴシック" pitchFamily="-108" charset="-128"/>
                <a:cs typeface="ＭＳ Ｐゴシック" pitchFamily="-108" charset="-128"/>
              </a:rPr>
              <a:t>ExtLng</a:t>
            </a:r>
            <a:endParaRPr lang="en-US" b="1" dirty="0">
              <a:solidFill>
                <a:srgbClr val="000000"/>
              </a:solidFill>
              <a:ea typeface="ＭＳ Ｐゴシック" pitchFamily="-108" charset="-128"/>
              <a:cs typeface="ＭＳ Ｐゴシック" pitchFamily="-108" charset="-128"/>
            </a:endParaRPr>
          </a:p>
        </p:txBody>
      </p:sp>
      <p:sp>
        <p:nvSpPr>
          <p:cNvPr id="14" name="Rectangle 13"/>
          <p:cNvSpPr/>
          <p:nvPr/>
        </p:nvSpPr>
        <p:spPr bwMode="auto">
          <a:xfrm>
            <a:off x="4191000" y="2133600"/>
            <a:ext cx="533400" cy="533400"/>
          </a:xfrm>
          <a:prstGeom prst="rect">
            <a:avLst/>
          </a:prstGeom>
          <a:solidFill>
            <a:srgbClr val="FFF39D"/>
          </a:solidFill>
          <a:ln w="190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000000"/>
                </a:solidFill>
                <a:ea typeface="ＭＳ Ｐゴシック" pitchFamily="-108" charset="-128"/>
                <a:cs typeface="ＭＳ Ｐゴシック" pitchFamily="-108" charset="-128"/>
              </a:rPr>
              <a:t>V</a:t>
            </a:r>
          </a:p>
        </p:txBody>
      </p:sp>
      <p:sp>
        <p:nvSpPr>
          <p:cNvPr id="15" name="Rectangle 14"/>
          <p:cNvSpPr/>
          <p:nvPr/>
        </p:nvSpPr>
        <p:spPr bwMode="auto">
          <a:xfrm>
            <a:off x="5257800" y="2133600"/>
            <a:ext cx="381000" cy="533400"/>
          </a:xfrm>
          <a:prstGeom prst="rect">
            <a:avLst/>
          </a:prstGeom>
          <a:solidFill>
            <a:srgbClr val="FFF39D"/>
          </a:solidFill>
          <a:ln w="190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rgbClr val="000000"/>
                </a:solidFill>
                <a:ea typeface="ＭＳ Ｐゴシック" pitchFamily="-108" charset="-128"/>
                <a:cs typeface="ＭＳ Ｐゴシック" pitchFamily="-108" charset="-128"/>
              </a:rPr>
              <a:t>M</a:t>
            </a:r>
          </a:p>
        </p:txBody>
      </p:sp>
      <p:sp>
        <p:nvSpPr>
          <p:cNvPr id="16" name="Rectangle 15"/>
          <p:cNvSpPr/>
          <p:nvPr/>
        </p:nvSpPr>
        <p:spPr bwMode="auto">
          <a:xfrm>
            <a:off x="4724400" y="2133600"/>
            <a:ext cx="533400" cy="533400"/>
          </a:xfrm>
          <a:prstGeom prst="rect">
            <a:avLst/>
          </a:prstGeom>
          <a:solidFill>
            <a:srgbClr val="FFF39D"/>
          </a:solidFill>
          <a:ln w="190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000000"/>
                </a:solidFill>
                <a:ea typeface="ＭＳ Ｐゴシック" pitchFamily="-108" charset="-128"/>
                <a:cs typeface="ＭＳ Ｐゴシック" pitchFamily="-108" charset="-128"/>
              </a:rPr>
              <a:t>R</a:t>
            </a:r>
          </a:p>
        </p:txBody>
      </p:sp>
      <p:sp>
        <p:nvSpPr>
          <p:cNvPr id="8" name="Rectangle 7"/>
          <p:cNvSpPr/>
          <p:nvPr/>
        </p:nvSpPr>
        <p:spPr bwMode="auto">
          <a:xfrm>
            <a:off x="4191000" y="2667000"/>
            <a:ext cx="3505200" cy="533400"/>
          </a:xfrm>
          <a:prstGeom prst="rect">
            <a:avLst/>
          </a:prstGeom>
          <a:solidFill>
            <a:srgbClr val="FFF39D"/>
          </a:solidFill>
          <a:ln w="190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000000"/>
                </a:solidFill>
                <a:ea typeface="ＭＳ Ｐゴシック" pitchFamily="-108" charset="-128"/>
                <a:cs typeface="ＭＳ Ｐゴシック" pitchFamily="-108" charset="-128"/>
              </a:rPr>
              <a:t>Ingress RBridge Nickname</a:t>
            </a:r>
          </a:p>
        </p:txBody>
      </p:sp>
      <p:sp>
        <p:nvSpPr>
          <p:cNvPr id="32775" name="Footer Placeholder 1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chemeClr val="tx2"/>
                </a:solidFill>
                <a:latin typeface="Century Schoolbook" charset="0"/>
              </a:rPr>
              <a:t>RIPE TRILL Tutorial</a:t>
            </a:r>
            <a:endParaRPr lang="en-US" sz="1200" dirty="0">
              <a:solidFill>
                <a:schemeClr val="tx2"/>
              </a:solidFill>
              <a:latin typeface="Century Schoolbook" charset="0"/>
            </a:endParaRPr>
          </a:p>
        </p:txBody>
      </p:sp>
    </p:spTree>
    <p:extLst>
      <p:ext uri="{BB962C8B-B14F-4D97-AF65-F5344CB8AC3E}">
        <p14:creationId xmlns:p14="http://schemas.microsoft.com/office/powerpoint/2010/main" val="5362776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p:txBody>
          <a:bodyPr>
            <a:normAutofit/>
          </a:bodyPr>
          <a:lstStyle/>
          <a:p>
            <a:pPr eaLnBrk="1" hangingPunct="1"/>
            <a:r>
              <a:rPr lang="en-US" sz="5400" b="1" dirty="0">
                <a:solidFill>
                  <a:srgbClr val="0000FF"/>
                </a:solidFill>
                <a:ea typeface="ＭＳ Ｐゴシック" charset="-128"/>
                <a:cs typeface="ＭＳ Ｐゴシック" charset="-128"/>
              </a:rPr>
              <a:t>What is TRILL?</a:t>
            </a:r>
            <a:endParaRPr lang="en-US" sz="5400" b="1" cap="none" dirty="0" smtClean="0">
              <a:solidFill>
                <a:srgbClr val="0000FF"/>
              </a:solidFill>
              <a:ea typeface="ＭＳ Ｐゴシック" charset="-128"/>
            </a:endParaRPr>
          </a:p>
        </p:txBody>
      </p:sp>
      <p:sp>
        <p:nvSpPr>
          <p:cNvPr id="21508"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1509" name="Slide Number Placeholder 4"/>
          <p:cNvSpPr>
            <a:spLocks noGrp="1"/>
          </p:cNvSpPr>
          <p:nvPr>
            <p:ph type="sldNum" sz="quarter" idx="12"/>
          </p:nvPr>
        </p:nvSpPr>
        <p:spPr bwMode="auto">
          <a:noFill/>
          <a:ln>
            <a:miter lim="800000"/>
            <a:headEnd/>
            <a:tailEnd/>
          </a:ln>
        </p:spPr>
        <p:txBody>
          <a:bodyPr/>
          <a:lstStyle/>
          <a:p>
            <a:fld id="{38CECE7B-CD7B-40C4-9CBD-0084D9BA2E47}" type="slidenum">
              <a:rPr lang="en-US"/>
              <a:pPr/>
              <a:t>4</a:t>
            </a:fld>
            <a:endParaRPr lang="en-US" dirty="0"/>
          </a:p>
        </p:txBody>
      </p:sp>
      <p:sp>
        <p:nvSpPr>
          <p:cNvPr id="21510"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9" name="Content Placeholder 2"/>
          <p:cNvSpPr txBox="1">
            <a:spLocks/>
          </p:cNvSpPr>
          <p:nvPr/>
        </p:nvSpPr>
        <p:spPr bwMode="auto">
          <a:xfrm>
            <a:off x="685800" y="1693863"/>
            <a:ext cx="7772400" cy="4402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pitchFamily="-65" charset="-128"/>
                <a:cs typeface="ＭＳ Ｐゴシック" pitchFamily="-65" charset="-128"/>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pitchFamily="-65"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pitchFamily="-65"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pitchFamily="-65"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pitchFamily="-65"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ea typeface="ＭＳ Ｐゴシック" charset="-128"/>
              </a:rPr>
              <a:t>A Compatible Protocol</a:t>
            </a:r>
          </a:p>
          <a:p>
            <a:pPr lvl="1"/>
            <a:r>
              <a:rPr lang="en-US" dirty="0" smtClean="0">
                <a:ea typeface="ＭＳ Ｐゴシック" charset="-128"/>
              </a:rPr>
              <a:t>Attached end nodes just think it is Ethernet.</a:t>
            </a:r>
          </a:p>
          <a:p>
            <a:endParaRPr lang="en-US" dirty="0" smtClean="0">
              <a:ea typeface="ＭＳ Ｐゴシック" charset="-128"/>
            </a:endParaRPr>
          </a:p>
          <a:p>
            <a:r>
              <a:rPr lang="en-US" dirty="0" smtClean="0">
                <a:ea typeface="ＭＳ Ｐゴシック" charset="-128"/>
              </a:rPr>
              <a:t>The more bridges you convert to TRILL switches, the better your network’s stability and bandwidth utilization.</a:t>
            </a:r>
          </a:p>
          <a:p>
            <a:endParaRPr lang="en-US" dirty="0" smtClean="0">
              <a:ea typeface="ＭＳ Ｐゴシック" charset="-128"/>
            </a:endParaRPr>
          </a:p>
          <a:p>
            <a:endParaRPr lang="en-US" dirty="0">
              <a:ea typeface="ＭＳ Ｐゴシック" charset="-128"/>
            </a:endParaRPr>
          </a:p>
          <a:p>
            <a:r>
              <a:rPr lang="en-US" dirty="0" smtClean="0">
                <a:ea typeface="ＭＳ Ｐゴシック" charset="-128"/>
              </a:rPr>
              <a:t>Terminates Spanning Tree Protocols</a:t>
            </a:r>
          </a:p>
        </p:txBody>
      </p:sp>
      <p:sp>
        <p:nvSpPr>
          <p:cNvPr id="2" name="&quot;No&quot; Symbol 1"/>
          <p:cNvSpPr/>
          <p:nvPr/>
        </p:nvSpPr>
        <p:spPr>
          <a:xfrm>
            <a:off x="2743200" y="4648200"/>
            <a:ext cx="3810000" cy="1295400"/>
          </a:xfrm>
          <a:prstGeom prst="noSmoking">
            <a:avLst/>
          </a:prstGeom>
          <a:solidFill>
            <a:srgbClr val="FF0000">
              <a:alpha val="7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94383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p:txBody>
          <a:bodyPr>
            <a:normAutofit/>
          </a:bodyPr>
          <a:lstStyle/>
          <a:p>
            <a:pPr>
              <a:defRPr/>
            </a:pPr>
            <a:r>
              <a:rPr lang="en-US" sz="4400" b="1" cap="none" dirty="0" smtClean="0">
                <a:solidFill>
                  <a:srgbClr val="0000FF"/>
                </a:solidFill>
                <a:ea typeface="ＭＳ Ｐゴシック" charset="-128"/>
                <a:cs typeface="ＭＳ Ｐゴシック" charset="-128"/>
              </a:rPr>
              <a:t>TRILL </a:t>
            </a:r>
            <a:r>
              <a:rPr lang="en-US" sz="4400" b="1" cap="none" dirty="0" smtClean="0">
                <a:solidFill>
                  <a:srgbClr val="0000FF"/>
                </a:solidFill>
                <a:ea typeface="ＭＳ Ｐゴシック" charset="-128"/>
                <a:cs typeface="ＭＳ Ｐゴシック" charset="-128"/>
              </a:rPr>
              <a:t>Over</a:t>
            </a:r>
            <a:r>
              <a:rPr lang="en-US" sz="4400" b="1" cap="none" dirty="0">
                <a:solidFill>
                  <a:srgbClr val="0000FF"/>
                </a:solidFill>
                <a:ea typeface="ＭＳ Ｐゴシック" charset="-128"/>
                <a:cs typeface="ＭＳ Ｐゴシック" charset="-128"/>
              </a:rPr>
              <a:t> </a:t>
            </a:r>
            <a:r>
              <a:rPr lang="en-US" sz="4400" b="1" cap="none" dirty="0" smtClean="0">
                <a:solidFill>
                  <a:srgbClr val="0000FF"/>
                </a:solidFill>
                <a:ea typeface="ＭＳ Ｐゴシック" charset="-128"/>
                <a:cs typeface="ＭＳ Ｐゴシック" charset="-128"/>
              </a:rPr>
              <a:t>Ethernet</a:t>
            </a:r>
            <a:endParaRPr lang="en-US" sz="4400" b="1" cap="none" dirty="0" smtClean="0">
              <a:solidFill>
                <a:srgbClr val="0000FF"/>
              </a:solidFill>
              <a:ea typeface="ＭＳ Ｐゴシック" charset="-128"/>
              <a:cs typeface="ＭＳ Ｐゴシック" charset="-128"/>
            </a:endParaRPr>
          </a:p>
        </p:txBody>
      </p:sp>
      <p:sp>
        <p:nvSpPr>
          <p:cNvPr id="3072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chemeClr val="tx2"/>
                </a:solidFill>
                <a:latin typeface="Century Schoolbook" charset="0"/>
              </a:rPr>
              <a:t>October 2013</a:t>
            </a:r>
            <a:endParaRPr lang="en-US" sz="1200" dirty="0">
              <a:solidFill>
                <a:schemeClr val="tx2"/>
              </a:solidFill>
              <a:latin typeface="Century Schoolbook" charset="0"/>
            </a:endParaRPr>
          </a:p>
        </p:txBody>
      </p:sp>
      <p:sp>
        <p:nvSpPr>
          <p:cNvPr id="307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0B5E91-DFE7-9F42-8F5C-794D8FBE31B4}" type="slidenum">
              <a:rPr lang="en-US" sz="1400">
                <a:solidFill>
                  <a:srgbClr val="FFFFFF"/>
                </a:solidFill>
                <a:latin typeface="Century Schoolbook" charset="0"/>
              </a:rPr>
              <a:pPr eaLnBrk="1" hangingPunct="1"/>
              <a:t>40</a:t>
            </a:fld>
            <a:endParaRPr lang="en-US" sz="1400" dirty="0">
              <a:solidFill>
                <a:srgbClr val="FFFFFF"/>
              </a:solidFill>
              <a:latin typeface="Century Schoolbook" charset="0"/>
            </a:endParaRPr>
          </a:p>
        </p:txBody>
      </p:sp>
      <p:sp>
        <p:nvSpPr>
          <p:cNvPr id="30725" name="Footer Placeholder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chemeClr val="tx2"/>
                </a:solidFill>
                <a:latin typeface="Century Schoolbook" charset="0"/>
              </a:rPr>
              <a:t>RIPE TRILL Tutorial</a:t>
            </a:r>
            <a:endParaRPr lang="en-US" sz="1200" dirty="0">
              <a:solidFill>
                <a:schemeClr val="tx2"/>
              </a:solidFill>
              <a:latin typeface="Century Schoolbook" charset="0"/>
            </a:endParaRPr>
          </a:p>
        </p:txBody>
      </p:sp>
      <p:sp>
        <p:nvSpPr>
          <p:cNvPr id="26" name="Rounded Rectangle 25"/>
          <p:cNvSpPr/>
          <p:nvPr/>
        </p:nvSpPr>
        <p:spPr>
          <a:xfrm>
            <a:off x="1828800" y="4806203"/>
            <a:ext cx="1011473" cy="725714"/>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600" dirty="0">
                <a:solidFill>
                  <a:srgbClr val="000000"/>
                </a:solidFill>
                <a:ea typeface="ＭＳ Ｐゴシック" pitchFamily="-108" charset="-128"/>
                <a:cs typeface="ＭＳ Ｐゴシック" pitchFamily="-108" charset="-128"/>
              </a:rPr>
              <a:t>RBridge One</a:t>
            </a:r>
          </a:p>
        </p:txBody>
      </p:sp>
      <p:sp>
        <p:nvSpPr>
          <p:cNvPr id="27" name="Rounded Rectangle 26"/>
          <p:cNvSpPr/>
          <p:nvPr/>
        </p:nvSpPr>
        <p:spPr>
          <a:xfrm>
            <a:off x="7138532" y="4721536"/>
            <a:ext cx="1011473" cy="725714"/>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600" dirty="0">
                <a:solidFill>
                  <a:srgbClr val="000000"/>
                </a:solidFill>
                <a:ea typeface="ＭＳ Ｐゴシック" pitchFamily="-108" charset="-128"/>
                <a:cs typeface="ＭＳ Ｐゴシック" pitchFamily="-108" charset="-128"/>
              </a:rPr>
              <a:t>RBridge Two</a:t>
            </a:r>
          </a:p>
        </p:txBody>
      </p:sp>
      <p:sp>
        <p:nvSpPr>
          <p:cNvPr id="28" name="Hexagon 27"/>
          <p:cNvSpPr/>
          <p:nvPr/>
        </p:nvSpPr>
        <p:spPr>
          <a:xfrm>
            <a:off x="3959252" y="4515917"/>
            <a:ext cx="1719505" cy="1306286"/>
          </a:xfrm>
          <a:prstGeom prst="hexagon">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600" dirty="0">
                <a:solidFill>
                  <a:srgbClr val="000000"/>
                </a:solidFill>
                <a:ea typeface="ＭＳ Ｐゴシック" pitchFamily="-108" charset="-128"/>
                <a:cs typeface="ＭＳ Ｐゴシック" pitchFamily="-108" charset="-128"/>
              </a:rPr>
              <a:t>Ethernet Cloud</a:t>
            </a:r>
          </a:p>
        </p:txBody>
      </p:sp>
      <p:cxnSp>
        <p:nvCxnSpPr>
          <p:cNvPr id="29" name="Straight Arrow Connector 28"/>
          <p:cNvCxnSpPr>
            <a:stCxn id="26" idx="3"/>
          </p:cNvCxnSpPr>
          <p:nvPr/>
        </p:nvCxnSpPr>
        <p:spPr>
          <a:xfrm>
            <a:off x="2840273" y="5169060"/>
            <a:ext cx="1108406" cy="0"/>
          </a:xfrm>
          <a:prstGeom prst="straightConnector1">
            <a:avLst/>
          </a:prstGeom>
          <a:ln w="63500" cap="flat" cmpd="sng" algn="ctr">
            <a:solidFill>
              <a:schemeClr val="tx1"/>
            </a:solidFill>
            <a:prstDash val="solid"/>
            <a:roun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5668184" y="5084393"/>
            <a:ext cx="1459775" cy="84667"/>
          </a:xfrm>
          <a:prstGeom prst="straightConnector1">
            <a:avLst/>
          </a:prstGeom>
          <a:ln w="63500" cap="flat" cmpd="sng" algn="ctr">
            <a:solidFill>
              <a:schemeClr val="tx1"/>
            </a:solidFill>
            <a:prstDash val="solid"/>
            <a:roun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bwMode="auto">
          <a:xfrm>
            <a:off x="957844" y="1660415"/>
            <a:ext cx="539452"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a:solidFill>
                  <a:srgbClr val="000000"/>
                </a:solidFill>
                <a:ea typeface="ＭＳ Ｐゴシック" pitchFamily="-108" charset="-128"/>
                <a:cs typeface="ＭＳ Ｐゴシック" pitchFamily="-108" charset="-128"/>
              </a:rPr>
              <a:t>DA</a:t>
            </a:r>
          </a:p>
        </p:txBody>
      </p:sp>
      <p:sp>
        <p:nvSpPr>
          <p:cNvPr id="32" name="Rectangle 31"/>
          <p:cNvSpPr/>
          <p:nvPr/>
        </p:nvSpPr>
        <p:spPr bwMode="auto">
          <a:xfrm>
            <a:off x="7851316" y="1660415"/>
            <a:ext cx="606884"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a:solidFill>
                  <a:srgbClr val="000000"/>
                </a:solidFill>
                <a:ea typeface="ＭＳ Ｐゴシック" pitchFamily="-108" charset="-128"/>
                <a:cs typeface="ＭＳ Ｐゴシック" pitchFamily="-108" charset="-128"/>
              </a:rPr>
              <a:t>FCS</a:t>
            </a:r>
          </a:p>
        </p:txBody>
      </p:sp>
      <p:sp>
        <p:nvSpPr>
          <p:cNvPr id="33" name="Rectangle 32"/>
          <p:cNvSpPr/>
          <p:nvPr/>
        </p:nvSpPr>
        <p:spPr bwMode="auto">
          <a:xfrm>
            <a:off x="4936816" y="1661926"/>
            <a:ext cx="2914502"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a:solidFill>
                  <a:srgbClr val="000000"/>
                </a:solidFill>
                <a:ea typeface="ＭＳ Ｐゴシック" charset="-128"/>
                <a:cs typeface="ＭＳ Ｐゴシック" charset="-128"/>
              </a:rPr>
              <a:t>Payload Frame</a:t>
            </a:r>
            <a:br>
              <a:rPr lang="en-US" sz="1400" b="1" dirty="0">
                <a:solidFill>
                  <a:srgbClr val="000000"/>
                </a:solidFill>
                <a:ea typeface="ＭＳ Ｐゴシック" charset="-128"/>
                <a:cs typeface="ＭＳ Ｐゴシック" charset="-128"/>
              </a:rPr>
            </a:br>
            <a:r>
              <a:rPr lang="en-US" sz="1400" b="1" dirty="0">
                <a:solidFill>
                  <a:srgbClr val="000000"/>
                </a:solidFill>
                <a:ea typeface="ＭＳ Ｐゴシック" charset="-128"/>
                <a:cs typeface="ＭＳ Ｐゴシック" charset="-128"/>
              </a:rPr>
              <a:t>(DA, SA, VLAN/Tenant, Data)</a:t>
            </a:r>
          </a:p>
        </p:txBody>
      </p:sp>
      <p:sp>
        <p:nvSpPr>
          <p:cNvPr id="34" name="Rectangle 33"/>
          <p:cNvSpPr/>
          <p:nvPr/>
        </p:nvSpPr>
        <p:spPr bwMode="auto">
          <a:xfrm>
            <a:off x="1497297" y="1660415"/>
            <a:ext cx="472021"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a:solidFill>
                  <a:srgbClr val="000000"/>
                </a:solidFill>
                <a:ea typeface="ＭＳ Ｐゴシック" pitchFamily="-108" charset="-128"/>
                <a:cs typeface="ＭＳ Ｐゴシック" pitchFamily="-108" charset="-128"/>
              </a:rPr>
              <a:t>SA</a:t>
            </a:r>
          </a:p>
        </p:txBody>
      </p:sp>
      <p:sp>
        <p:nvSpPr>
          <p:cNvPr id="35" name="Rectangle 34"/>
          <p:cNvSpPr/>
          <p:nvPr/>
        </p:nvSpPr>
        <p:spPr bwMode="auto">
          <a:xfrm>
            <a:off x="3986284" y="1661926"/>
            <a:ext cx="950531"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a:solidFill>
                  <a:srgbClr val="000000"/>
                </a:solidFill>
                <a:ea typeface="ＭＳ Ｐゴシック" pitchFamily="-108" charset="-128"/>
                <a:cs typeface="ＭＳ Ｐゴシック" pitchFamily="-108" charset="-128"/>
              </a:rPr>
              <a:t>TRILL</a:t>
            </a:r>
          </a:p>
          <a:p>
            <a:pPr algn="ctr">
              <a:defRPr/>
            </a:pPr>
            <a:r>
              <a:rPr lang="en-US" sz="1400" b="1" dirty="0" smtClean="0">
                <a:solidFill>
                  <a:srgbClr val="000000"/>
                </a:solidFill>
                <a:ea typeface="ＭＳ Ｐゴシック" pitchFamily="-108" charset="-128"/>
                <a:cs typeface="ＭＳ Ｐゴシック" pitchFamily="-108" charset="-128"/>
              </a:rPr>
              <a:t>Header</a:t>
            </a:r>
            <a:endParaRPr lang="en-US" sz="1400" b="1" dirty="0">
              <a:solidFill>
                <a:srgbClr val="000000"/>
              </a:solidFill>
              <a:ea typeface="ＭＳ Ｐゴシック" pitchFamily="-108" charset="-128"/>
              <a:cs typeface="ＭＳ Ｐゴシック" pitchFamily="-108" charset="-128"/>
            </a:endParaRPr>
          </a:p>
        </p:txBody>
      </p:sp>
      <p:sp>
        <p:nvSpPr>
          <p:cNvPr id="36" name="Rectangle 35"/>
          <p:cNvSpPr/>
          <p:nvPr/>
        </p:nvSpPr>
        <p:spPr bwMode="auto">
          <a:xfrm>
            <a:off x="1980556" y="1660415"/>
            <a:ext cx="876610"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a:solidFill>
                  <a:srgbClr val="000000"/>
                </a:solidFill>
                <a:ea typeface="ＭＳ Ｐゴシック" pitchFamily="-108" charset="-128"/>
                <a:cs typeface="ＭＳ Ｐゴシック" pitchFamily="-108" charset="-128"/>
              </a:rPr>
              <a:t>VLAN</a:t>
            </a:r>
            <a:r>
              <a:rPr lang="en-US" sz="1600" b="1" baseline="30000" dirty="0">
                <a:solidFill>
                  <a:srgbClr val="000000"/>
                </a:solidFill>
                <a:ea typeface="ＭＳ Ｐゴシック" pitchFamily="-108" charset="-128"/>
                <a:cs typeface="ＭＳ Ｐゴシック" pitchFamily="-108" charset="-128"/>
              </a:rPr>
              <a:t>*</a:t>
            </a:r>
          </a:p>
        </p:txBody>
      </p:sp>
      <p:sp>
        <p:nvSpPr>
          <p:cNvPr id="37" name="Right Brace 36"/>
          <p:cNvSpPr/>
          <p:nvPr/>
        </p:nvSpPr>
        <p:spPr>
          <a:xfrm rot="5400000">
            <a:off x="2290634" y="1023100"/>
            <a:ext cx="362857" cy="3028440"/>
          </a:xfrm>
          <a:prstGeom prst="rightBrace">
            <a:avLst>
              <a:gd name="adj1" fmla="val 33334"/>
              <a:gd name="adj2" fmla="val 49495"/>
            </a:avLst>
          </a:prstGeom>
          <a:ln w="285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lIns="83448" tIns="41724" rIns="83448" bIns="41724" anchor="ctr"/>
          <a:lstStyle/>
          <a:p>
            <a:pPr algn="ctr">
              <a:defRPr/>
            </a:pPr>
            <a:endParaRPr lang="en-US" sz="1400" dirty="0">
              <a:solidFill>
                <a:srgbClr val="000000"/>
              </a:solidFill>
              <a:ea typeface="ＭＳ Ｐゴシック" pitchFamily="-108" charset="-128"/>
              <a:cs typeface="ＭＳ Ｐゴシック" pitchFamily="-108" charset="-128"/>
            </a:endParaRPr>
          </a:p>
        </p:txBody>
      </p:sp>
      <p:sp>
        <p:nvSpPr>
          <p:cNvPr id="38" name="Right Brace 37"/>
          <p:cNvSpPr/>
          <p:nvPr/>
        </p:nvSpPr>
        <p:spPr>
          <a:xfrm rot="5400000">
            <a:off x="6212637" y="958293"/>
            <a:ext cx="362857" cy="2914500"/>
          </a:xfrm>
          <a:prstGeom prst="rightBrace">
            <a:avLst>
              <a:gd name="adj1" fmla="val 41666"/>
              <a:gd name="adj2" fmla="val 50000"/>
            </a:avLst>
          </a:prstGeom>
          <a:ln w="285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lIns="83448" tIns="41724" rIns="83448" bIns="41724" anchor="ctr"/>
          <a:lstStyle/>
          <a:p>
            <a:pPr algn="ctr">
              <a:defRPr/>
            </a:pPr>
            <a:endParaRPr lang="en-US" sz="1400" dirty="0">
              <a:solidFill>
                <a:srgbClr val="000000"/>
              </a:solidFill>
              <a:ea typeface="ＭＳ Ｐゴシック" pitchFamily="-108" charset="-128"/>
              <a:cs typeface="ＭＳ Ｐゴシック" pitchFamily="-108" charset="-128"/>
            </a:endParaRPr>
          </a:p>
        </p:txBody>
      </p:sp>
      <p:sp>
        <p:nvSpPr>
          <p:cNvPr id="39" name="TextBox 24"/>
          <p:cNvSpPr txBox="1">
            <a:spLocks noChangeArrowheads="1"/>
          </p:cNvSpPr>
          <p:nvPr/>
        </p:nvSpPr>
        <p:spPr bwMode="auto">
          <a:xfrm>
            <a:off x="1413296" y="2722583"/>
            <a:ext cx="2090378" cy="576705"/>
          </a:xfrm>
          <a:prstGeom prst="rect">
            <a:avLst/>
          </a:prstGeom>
          <a:noFill/>
          <a:ln w="9525">
            <a:noFill/>
            <a:miter lim="800000"/>
            <a:headEnd/>
            <a:tailEnd/>
          </a:ln>
        </p:spPr>
        <p:txBody>
          <a:bodyPr lIns="83448" tIns="41724" rIns="83448" bIns="41724">
            <a:spAutoFit/>
          </a:bodyPr>
          <a:lstStyle/>
          <a:p>
            <a:pPr algn="ctr" eaLnBrk="1" hangingPunct="1"/>
            <a:r>
              <a:rPr lang="en-US" sz="1600" dirty="0">
                <a:solidFill>
                  <a:srgbClr val="000000"/>
                </a:solidFill>
                <a:latin typeface="Arial" charset="0"/>
              </a:rPr>
              <a:t>Ethernet Link Transport Header</a:t>
            </a:r>
          </a:p>
        </p:txBody>
      </p:sp>
      <p:sp>
        <p:nvSpPr>
          <p:cNvPr id="40" name="TextBox 25"/>
          <p:cNvSpPr txBox="1">
            <a:spLocks noChangeArrowheads="1"/>
          </p:cNvSpPr>
          <p:nvPr/>
        </p:nvSpPr>
        <p:spPr bwMode="auto">
          <a:xfrm>
            <a:off x="4846064" y="2576147"/>
            <a:ext cx="3101851" cy="576705"/>
          </a:xfrm>
          <a:prstGeom prst="rect">
            <a:avLst/>
          </a:prstGeom>
          <a:noFill/>
          <a:ln w="9525">
            <a:noFill/>
            <a:miter lim="800000"/>
            <a:headEnd/>
            <a:tailEnd/>
          </a:ln>
        </p:spPr>
        <p:txBody>
          <a:bodyPr lIns="83448" tIns="41724" rIns="83448" bIns="41724">
            <a:spAutoFit/>
          </a:bodyPr>
          <a:lstStyle/>
          <a:p>
            <a:pPr algn="ctr" eaLnBrk="1" hangingPunct="1"/>
            <a:r>
              <a:rPr lang="en-US" sz="1600" dirty="0">
                <a:solidFill>
                  <a:srgbClr val="000000"/>
                </a:solidFill>
                <a:latin typeface="Arial" charset="0"/>
              </a:rPr>
              <a:t>Original Frame with</a:t>
            </a:r>
            <a:br>
              <a:rPr lang="en-US" sz="1600" dirty="0">
                <a:solidFill>
                  <a:srgbClr val="000000"/>
                </a:solidFill>
                <a:latin typeface="Arial" charset="0"/>
              </a:rPr>
            </a:br>
            <a:r>
              <a:rPr lang="en-US" sz="1600" dirty="0" smtClean="0">
                <a:solidFill>
                  <a:srgbClr val="000000"/>
                </a:solidFill>
                <a:latin typeface="Arial" charset="0"/>
              </a:rPr>
              <a:t>VLAN</a:t>
            </a:r>
            <a:r>
              <a:rPr lang="en-US" sz="1600" dirty="0">
                <a:solidFill>
                  <a:srgbClr val="000000"/>
                </a:solidFill>
                <a:latin typeface="Arial" charset="0"/>
              </a:rPr>
              <a:t>/Tenant Label</a:t>
            </a:r>
          </a:p>
        </p:txBody>
      </p:sp>
      <p:sp>
        <p:nvSpPr>
          <p:cNvPr id="41" name="TextBox 40"/>
          <p:cNvSpPr txBox="1"/>
          <p:nvPr/>
        </p:nvSpPr>
        <p:spPr>
          <a:xfrm>
            <a:off x="308242" y="5923719"/>
            <a:ext cx="5203125" cy="315095"/>
          </a:xfrm>
          <a:prstGeom prst="rect">
            <a:avLst/>
          </a:prstGeom>
          <a:noFill/>
          <a:ln>
            <a:noFill/>
          </a:ln>
        </p:spPr>
        <p:txBody>
          <a:bodyPr wrap="square" lIns="83448" tIns="41724" rIns="83448" bIns="41724">
            <a:spAutoFit/>
          </a:bodyPr>
          <a:lstStyle/>
          <a:p>
            <a:pPr algn="l">
              <a:defRPr/>
            </a:pPr>
            <a:r>
              <a:rPr lang="en-US" sz="1500" dirty="0">
                <a:solidFill>
                  <a:srgbClr val="000000"/>
                </a:solidFill>
                <a:ea typeface="ＭＳ Ｐゴシック" charset="-128"/>
                <a:cs typeface="ＭＳ Ｐゴシック" charset="-128"/>
              </a:rPr>
              <a:t>* Link Transport VLAN </a:t>
            </a:r>
            <a:r>
              <a:rPr lang="en-US" sz="1500" dirty="0" smtClean="0">
                <a:solidFill>
                  <a:srgbClr val="000000"/>
                </a:solidFill>
                <a:ea typeface="ＭＳ Ｐゴシック" charset="-128"/>
                <a:cs typeface="ＭＳ Ｐゴシック" charset="-128"/>
              </a:rPr>
              <a:t>only needed for VLAN sensitive link.</a:t>
            </a:r>
            <a:endParaRPr lang="en-US" sz="1500" dirty="0">
              <a:solidFill>
                <a:srgbClr val="000000"/>
              </a:solidFill>
              <a:ea typeface="ＭＳ Ｐゴシック" charset="-128"/>
              <a:cs typeface="ＭＳ Ｐゴシック" charset="-128"/>
            </a:endParaRPr>
          </a:p>
        </p:txBody>
      </p:sp>
      <p:sp>
        <p:nvSpPr>
          <p:cNvPr id="42" name="Rectangle 41"/>
          <p:cNvSpPr/>
          <p:nvPr/>
        </p:nvSpPr>
        <p:spPr bwMode="auto">
          <a:xfrm>
            <a:off x="2868404" y="1660415"/>
            <a:ext cx="1117880" cy="695476"/>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a:solidFill>
                  <a:srgbClr val="000000"/>
                </a:solidFill>
                <a:ea typeface="ＭＳ Ｐゴシック" pitchFamily="-108" charset="-128"/>
                <a:cs typeface="ＭＳ Ｐゴシック" pitchFamily="-108" charset="-128"/>
              </a:rPr>
              <a:t>TRILL Ethertype</a:t>
            </a:r>
            <a:br>
              <a:rPr lang="en-US" sz="1400" b="1" dirty="0">
                <a:solidFill>
                  <a:srgbClr val="000000"/>
                </a:solidFill>
                <a:ea typeface="ＭＳ Ｐゴシック" pitchFamily="-108" charset="-128"/>
                <a:cs typeface="ＭＳ Ｐゴシック" pitchFamily="-108" charset="-128"/>
              </a:rPr>
            </a:br>
            <a:r>
              <a:rPr lang="en-US" sz="1400" b="1" dirty="0">
                <a:solidFill>
                  <a:srgbClr val="000000"/>
                </a:solidFill>
                <a:ea typeface="ＭＳ Ｐゴシック" pitchFamily="-108" charset="-128"/>
                <a:cs typeface="ＭＳ Ｐゴシック" pitchFamily="-108" charset="-128"/>
              </a:rPr>
              <a:t>0x22F3</a:t>
            </a:r>
          </a:p>
        </p:txBody>
      </p:sp>
      <p:sp>
        <p:nvSpPr>
          <p:cNvPr id="43" name="Rounded Rectangle 42"/>
          <p:cNvSpPr/>
          <p:nvPr/>
        </p:nvSpPr>
        <p:spPr>
          <a:xfrm>
            <a:off x="6072773" y="5677060"/>
            <a:ext cx="1011473" cy="725714"/>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600" dirty="0">
                <a:solidFill>
                  <a:srgbClr val="000000"/>
                </a:solidFill>
                <a:ea typeface="ＭＳ Ｐゴシック" pitchFamily="-108" charset="-128"/>
                <a:cs typeface="ＭＳ Ｐゴシック" pitchFamily="-108" charset="-128"/>
              </a:rPr>
              <a:t>RBridge Three</a:t>
            </a:r>
          </a:p>
        </p:txBody>
      </p:sp>
      <p:cxnSp>
        <p:nvCxnSpPr>
          <p:cNvPr id="44" name="Straight Arrow Connector 43"/>
          <p:cNvCxnSpPr>
            <a:endCxn id="43" idx="1"/>
          </p:cNvCxnSpPr>
          <p:nvPr/>
        </p:nvCxnSpPr>
        <p:spPr>
          <a:xfrm>
            <a:off x="5364742" y="5822203"/>
            <a:ext cx="708031" cy="217714"/>
          </a:xfrm>
          <a:prstGeom prst="straightConnector1">
            <a:avLst/>
          </a:prstGeom>
          <a:ln w="63500" cap="flat" cmpd="sng" algn="ctr">
            <a:solidFill>
              <a:schemeClr val="tx1"/>
            </a:solidFill>
            <a:prstDash val="solid"/>
            <a:roun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bwMode="auto">
          <a:xfrm>
            <a:off x="994261" y="3721013"/>
            <a:ext cx="542516" cy="5334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00000"/>
                </a:solidFill>
                <a:ea typeface="ＭＳ Ｐゴシック" pitchFamily="-108" charset="-128"/>
                <a:cs typeface="ＭＳ Ｐゴシック" pitchFamily="-108" charset="-128"/>
              </a:rPr>
              <a:t>DA</a:t>
            </a:r>
          </a:p>
        </p:txBody>
      </p:sp>
      <p:sp>
        <p:nvSpPr>
          <p:cNvPr id="46" name="Rectangle 45"/>
          <p:cNvSpPr/>
          <p:nvPr/>
        </p:nvSpPr>
        <p:spPr bwMode="auto">
          <a:xfrm>
            <a:off x="7886562" y="3719424"/>
            <a:ext cx="604155" cy="5334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00000"/>
                </a:solidFill>
                <a:ea typeface="ＭＳ Ｐゴシック" pitchFamily="-108" charset="-128"/>
                <a:cs typeface="ＭＳ Ｐゴシック" pitchFamily="-108" charset="-128"/>
              </a:rPr>
              <a:t>FCS</a:t>
            </a:r>
          </a:p>
        </p:txBody>
      </p:sp>
      <p:sp>
        <p:nvSpPr>
          <p:cNvPr id="47" name="Rectangle 46"/>
          <p:cNvSpPr/>
          <p:nvPr/>
        </p:nvSpPr>
        <p:spPr bwMode="auto">
          <a:xfrm>
            <a:off x="4024048" y="3721013"/>
            <a:ext cx="3862513" cy="5334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smtClean="0">
                <a:solidFill>
                  <a:srgbClr val="000000"/>
                </a:solidFill>
                <a:ea typeface="ＭＳ Ｐゴシック" charset="-128"/>
                <a:cs typeface="ＭＳ Ｐゴシック" charset="-128"/>
              </a:rPr>
              <a:t>IS-IS PDU</a:t>
            </a:r>
            <a:endParaRPr lang="en-US" sz="1400" b="1" dirty="0">
              <a:solidFill>
                <a:srgbClr val="000000"/>
              </a:solidFill>
              <a:ea typeface="ＭＳ Ｐゴシック" charset="-128"/>
              <a:cs typeface="ＭＳ Ｐゴシック" charset="-128"/>
            </a:endParaRPr>
          </a:p>
        </p:txBody>
      </p:sp>
      <p:sp>
        <p:nvSpPr>
          <p:cNvPr id="48" name="Rectangle 47"/>
          <p:cNvSpPr/>
          <p:nvPr/>
        </p:nvSpPr>
        <p:spPr bwMode="auto">
          <a:xfrm>
            <a:off x="1536777" y="3721012"/>
            <a:ext cx="480856" cy="5334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00000"/>
                </a:solidFill>
                <a:ea typeface="ＭＳ Ｐゴシック" pitchFamily="-108" charset="-128"/>
                <a:cs typeface="ＭＳ Ｐゴシック" pitchFamily="-108" charset="-128"/>
              </a:rPr>
              <a:t>SA</a:t>
            </a:r>
          </a:p>
        </p:txBody>
      </p:sp>
      <p:sp>
        <p:nvSpPr>
          <p:cNvPr id="49" name="Rectangle 48"/>
          <p:cNvSpPr/>
          <p:nvPr/>
        </p:nvSpPr>
        <p:spPr bwMode="auto">
          <a:xfrm>
            <a:off x="2005303" y="3721013"/>
            <a:ext cx="887737" cy="5334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rgbClr val="000000"/>
                </a:solidFill>
                <a:ea typeface="ＭＳ Ｐゴシック" pitchFamily="-108" charset="-128"/>
                <a:cs typeface="ＭＳ Ｐゴシック" pitchFamily="-108" charset="-128"/>
              </a:rPr>
              <a:t>VLAN</a:t>
            </a:r>
            <a:r>
              <a:rPr lang="en-US" sz="1600" b="1" baseline="30000" dirty="0">
                <a:solidFill>
                  <a:srgbClr val="000000"/>
                </a:solidFill>
                <a:ea typeface="ＭＳ Ｐゴシック" pitchFamily="-108" charset="-128"/>
                <a:cs typeface="ＭＳ Ｐゴシック" pitchFamily="-108" charset="-128"/>
              </a:rPr>
              <a:t>*</a:t>
            </a:r>
          </a:p>
        </p:txBody>
      </p:sp>
      <p:sp>
        <p:nvSpPr>
          <p:cNvPr id="50" name="Rectangle 49"/>
          <p:cNvSpPr/>
          <p:nvPr/>
        </p:nvSpPr>
        <p:spPr bwMode="auto">
          <a:xfrm>
            <a:off x="2893040" y="3721013"/>
            <a:ext cx="1131007" cy="73025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smtClean="0">
                <a:solidFill>
                  <a:srgbClr val="000000"/>
                </a:solidFill>
                <a:ea typeface="ＭＳ Ｐゴシック" pitchFamily="-108" charset="-128"/>
                <a:cs typeface="ＭＳ Ｐゴシック" pitchFamily="-108" charset="-128"/>
              </a:rPr>
              <a:t>L2-IS-IS</a:t>
            </a:r>
          </a:p>
          <a:p>
            <a:pPr algn="ctr">
              <a:defRPr/>
            </a:pPr>
            <a:r>
              <a:rPr lang="en-US" sz="1400" b="1" dirty="0" smtClean="0">
                <a:solidFill>
                  <a:srgbClr val="000000"/>
                </a:solidFill>
                <a:ea typeface="ＭＳ Ｐゴシック" pitchFamily="-108" charset="-128"/>
                <a:cs typeface="ＭＳ Ｐゴシック" pitchFamily="-108" charset="-128"/>
              </a:rPr>
              <a:t>Ethertype</a:t>
            </a:r>
            <a:br>
              <a:rPr lang="en-US" sz="1400" b="1" dirty="0" smtClean="0">
                <a:solidFill>
                  <a:srgbClr val="000000"/>
                </a:solidFill>
                <a:ea typeface="ＭＳ Ｐゴシック" pitchFamily="-108" charset="-128"/>
                <a:cs typeface="ＭＳ Ｐゴシック" pitchFamily="-108" charset="-128"/>
              </a:rPr>
            </a:br>
            <a:r>
              <a:rPr lang="en-US" sz="1400" b="1" dirty="0" smtClean="0">
                <a:solidFill>
                  <a:srgbClr val="000000"/>
                </a:solidFill>
                <a:ea typeface="ＭＳ Ｐゴシック" pitchFamily="-108" charset="-128"/>
                <a:cs typeface="ＭＳ Ｐゴシック" pitchFamily="-108" charset="-128"/>
              </a:rPr>
              <a:t>0x22F4</a:t>
            </a:r>
            <a:endParaRPr lang="en-US" sz="1400" b="1" dirty="0">
              <a:solidFill>
                <a:srgbClr val="000000"/>
              </a:solidFill>
              <a:ea typeface="ＭＳ Ｐゴシック" pitchFamily="-108" charset="-128"/>
              <a:cs typeface="ＭＳ Ｐゴシック" pitchFamily="-108" charset="-128"/>
            </a:endParaRPr>
          </a:p>
        </p:txBody>
      </p:sp>
      <p:sp>
        <p:nvSpPr>
          <p:cNvPr id="51" name="Right Brace 50"/>
          <p:cNvSpPr/>
          <p:nvPr/>
        </p:nvSpPr>
        <p:spPr>
          <a:xfrm rot="16200000">
            <a:off x="2349116" y="2022258"/>
            <a:ext cx="362857" cy="2987005"/>
          </a:xfrm>
          <a:prstGeom prst="rightBrace">
            <a:avLst>
              <a:gd name="adj1" fmla="val 33334"/>
              <a:gd name="adj2" fmla="val 49495"/>
            </a:avLst>
          </a:prstGeom>
          <a:ln w="285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lIns="83448" tIns="41724" rIns="83448" bIns="41724" anchor="ctr"/>
          <a:lstStyle/>
          <a:p>
            <a:pPr algn="ctr">
              <a:defRPr/>
            </a:pPr>
            <a:endParaRPr lang="en-US" sz="1400" dirty="0">
              <a:solidFill>
                <a:srgbClr val="000000"/>
              </a:solidFill>
              <a:ea typeface="ＭＳ Ｐゴシック" pitchFamily="-108" charset="-128"/>
              <a:cs typeface="ＭＳ Ｐゴシック" pitchFamily="-108" charset="-128"/>
            </a:endParaRPr>
          </a:p>
        </p:txBody>
      </p:sp>
      <p:sp>
        <p:nvSpPr>
          <p:cNvPr id="52" name="TextBox 51"/>
          <p:cNvSpPr txBox="1"/>
          <p:nvPr/>
        </p:nvSpPr>
        <p:spPr>
          <a:xfrm>
            <a:off x="19439" y="1750716"/>
            <a:ext cx="924727" cy="461665"/>
          </a:xfrm>
          <a:prstGeom prst="rect">
            <a:avLst/>
          </a:prstGeom>
          <a:noFill/>
          <a:ln>
            <a:noFill/>
          </a:ln>
        </p:spPr>
        <p:txBody>
          <a:bodyPr wrap="square" rtlCol="0">
            <a:spAutoFit/>
          </a:bodyPr>
          <a:lstStyle/>
          <a:p>
            <a:r>
              <a:rPr lang="en-US" sz="2400" dirty="0" smtClean="0">
                <a:solidFill>
                  <a:srgbClr val="000000"/>
                </a:solidFill>
              </a:rPr>
              <a:t>Data:</a:t>
            </a:r>
            <a:endParaRPr lang="en-US" sz="2400" dirty="0">
              <a:solidFill>
                <a:srgbClr val="000000"/>
              </a:solidFill>
            </a:endParaRPr>
          </a:p>
        </p:txBody>
      </p:sp>
      <p:sp>
        <p:nvSpPr>
          <p:cNvPr id="53" name="TextBox 52"/>
          <p:cNvSpPr txBox="1"/>
          <p:nvPr/>
        </p:nvSpPr>
        <p:spPr>
          <a:xfrm>
            <a:off x="0" y="3752466"/>
            <a:ext cx="981931" cy="461665"/>
          </a:xfrm>
          <a:prstGeom prst="rect">
            <a:avLst/>
          </a:prstGeom>
          <a:noFill/>
          <a:ln>
            <a:noFill/>
          </a:ln>
        </p:spPr>
        <p:txBody>
          <a:bodyPr wrap="square" rtlCol="0">
            <a:spAutoFit/>
          </a:bodyPr>
          <a:lstStyle/>
          <a:p>
            <a:r>
              <a:rPr lang="en-US" sz="2400" dirty="0" smtClean="0">
                <a:solidFill>
                  <a:srgbClr val="000000"/>
                </a:solidFill>
              </a:rPr>
              <a:t>IS-IS:</a:t>
            </a:r>
            <a:endParaRPr lang="en-US" sz="2400" dirty="0">
              <a:solidFill>
                <a:srgbClr val="000000"/>
              </a:solidFill>
            </a:endParaRPr>
          </a:p>
        </p:txBody>
      </p:sp>
    </p:spTree>
    <p:extLst>
      <p:ext uri="{BB962C8B-B14F-4D97-AF65-F5344CB8AC3E}">
        <p14:creationId xmlns:p14="http://schemas.microsoft.com/office/powerpoint/2010/main" val="95576827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p:txBody>
          <a:bodyPr>
            <a:normAutofit/>
          </a:bodyPr>
          <a:lstStyle/>
          <a:p>
            <a:pPr>
              <a:defRPr/>
            </a:pPr>
            <a:r>
              <a:rPr lang="en-US" sz="4400" b="1" cap="none" dirty="0" smtClean="0">
                <a:solidFill>
                  <a:srgbClr val="0000FF"/>
                </a:solidFill>
                <a:ea typeface="ＭＳ Ｐゴシック" charset="-128"/>
                <a:cs typeface="ＭＳ Ｐゴシック" charset="-128"/>
              </a:rPr>
              <a:t>TRILL </a:t>
            </a:r>
            <a:r>
              <a:rPr lang="en-US" sz="4400" b="1" cap="none" dirty="0" smtClean="0">
                <a:solidFill>
                  <a:srgbClr val="0000FF"/>
                </a:solidFill>
                <a:ea typeface="ＭＳ Ｐゴシック" charset="-128"/>
                <a:cs typeface="ＭＳ Ｐゴシック" charset="-128"/>
              </a:rPr>
              <a:t>Over</a:t>
            </a:r>
            <a:r>
              <a:rPr lang="en-US" sz="4400" b="1" cap="none" dirty="0">
                <a:solidFill>
                  <a:srgbClr val="0000FF"/>
                </a:solidFill>
                <a:ea typeface="ＭＳ Ｐゴシック" charset="-128"/>
                <a:cs typeface="ＭＳ Ｐゴシック" charset="-128"/>
              </a:rPr>
              <a:t> </a:t>
            </a:r>
            <a:r>
              <a:rPr lang="en-US" sz="4400" b="1" cap="none" dirty="0" smtClean="0">
                <a:solidFill>
                  <a:srgbClr val="0000FF"/>
                </a:solidFill>
                <a:ea typeface="ＭＳ Ｐゴシック" charset="-128"/>
                <a:cs typeface="ＭＳ Ｐゴシック" charset="-128"/>
              </a:rPr>
              <a:t>PPP</a:t>
            </a:r>
            <a:endParaRPr lang="en-US" sz="4400" b="1" cap="none" dirty="0" smtClean="0">
              <a:solidFill>
                <a:srgbClr val="0000FF"/>
              </a:solidFill>
              <a:ea typeface="ＭＳ Ｐゴシック" charset="-128"/>
              <a:cs typeface="ＭＳ Ｐゴシック" charset="-128"/>
            </a:endParaRPr>
          </a:p>
        </p:txBody>
      </p:sp>
      <p:sp>
        <p:nvSpPr>
          <p:cNvPr id="3072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chemeClr val="tx2"/>
                </a:solidFill>
                <a:latin typeface="Century Schoolbook" charset="0"/>
              </a:rPr>
              <a:t>October 2013</a:t>
            </a:r>
            <a:endParaRPr lang="en-US" sz="1200" dirty="0">
              <a:solidFill>
                <a:schemeClr val="tx2"/>
              </a:solidFill>
              <a:latin typeface="Century Schoolbook" charset="0"/>
            </a:endParaRPr>
          </a:p>
        </p:txBody>
      </p:sp>
      <p:sp>
        <p:nvSpPr>
          <p:cNvPr id="307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0B5E91-DFE7-9F42-8F5C-794D8FBE31B4}" type="slidenum">
              <a:rPr lang="en-US" sz="1400">
                <a:solidFill>
                  <a:srgbClr val="FFFFFF"/>
                </a:solidFill>
                <a:latin typeface="Century Schoolbook" charset="0"/>
              </a:rPr>
              <a:pPr eaLnBrk="1" hangingPunct="1"/>
              <a:t>41</a:t>
            </a:fld>
            <a:endParaRPr lang="en-US" sz="1400" dirty="0">
              <a:solidFill>
                <a:srgbClr val="FFFFFF"/>
              </a:solidFill>
              <a:latin typeface="Century Schoolbook" charset="0"/>
            </a:endParaRPr>
          </a:p>
        </p:txBody>
      </p:sp>
      <p:sp>
        <p:nvSpPr>
          <p:cNvPr id="30725" name="Footer Placeholder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chemeClr val="tx2"/>
                </a:solidFill>
                <a:latin typeface="Century Schoolbook" charset="0"/>
              </a:rPr>
              <a:t>RIPE TRILL Tutorial</a:t>
            </a:r>
            <a:endParaRPr lang="en-US" sz="1200" dirty="0">
              <a:solidFill>
                <a:schemeClr val="tx2"/>
              </a:solidFill>
              <a:latin typeface="Century Schoolbook" charset="0"/>
            </a:endParaRPr>
          </a:p>
        </p:txBody>
      </p:sp>
      <p:sp>
        <p:nvSpPr>
          <p:cNvPr id="19" name="Rectangle 18"/>
          <p:cNvSpPr/>
          <p:nvPr/>
        </p:nvSpPr>
        <p:spPr bwMode="auto">
          <a:xfrm>
            <a:off x="7662926" y="1660415"/>
            <a:ext cx="606884"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a:solidFill>
                  <a:srgbClr val="000000"/>
                </a:solidFill>
                <a:ea typeface="ＭＳ Ｐゴシック" pitchFamily="-108" charset="-128"/>
                <a:cs typeface="ＭＳ Ｐゴシック" pitchFamily="-108" charset="-128"/>
              </a:rPr>
              <a:t>PPP FCS</a:t>
            </a:r>
          </a:p>
        </p:txBody>
      </p:sp>
      <p:sp>
        <p:nvSpPr>
          <p:cNvPr id="20" name="Rectangle 19"/>
          <p:cNvSpPr/>
          <p:nvPr/>
        </p:nvSpPr>
        <p:spPr bwMode="auto">
          <a:xfrm>
            <a:off x="4748425" y="1661926"/>
            <a:ext cx="2914502"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a:solidFill>
                  <a:srgbClr val="000000"/>
                </a:solidFill>
                <a:ea typeface="ＭＳ Ｐゴシック" charset="-128"/>
                <a:cs typeface="ＭＳ Ｐゴシック" charset="-128"/>
              </a:rPr>
              <a:t>Payload Frame</a:t>
            </a:r>
            <a:br>
              <a:rPr lang="en-US" sz="1400" b="1" dirty="0">
                <a:solidFill>
                  <a:srgbClr val="000000"/>
                </a:solidFill>
                <a:ea typeface="ＭＳ Ｐゴシック" charset="-128"/>
                <a:cs typeface="ＭＳ Ｐゴシック" charset="-128"/>
              </a:rPr>
            </a:br>
            <a:r>
              <a:rPr lang="en-US" sz="1400" b="1" dirty="0">
                <a:solidFill>
                  <a:srgbClr val="000000"/>
                </a:solidFill>
                <a:ea typeface="ＭＳ Ｐゴシック" charset="-128"/>
                <a:cs typeface="ＭＳ Ｐゴシック" charset="-128"/>
              </a:rPr>
              <a:t>(DA, SA, VLAN/Tenant, Data)</a:t>
            </a:r>
          </a:p>
        </p:txBody>
      </p:sp>
      <p:sp>
        <p:nvSpPr>
          <p:cNvPr id="27" name="Right Brace 26"/>
          <p:cNvSpPr/>
          <p:nvPr/>
        </p:nvSpPr>
        <p:spPr>
          <a:xfrm rot="5400000">
            <a:off x="6024247" y="970622"/>
            <a:ext cx="362857" cy="2914501"/>
          </a:xfrm>
          <a:prstGeom prst="rightBrace">
            <a:avLst>
              <a:gd name="adj1" fmla="val 41666"/>
              <a:gd name="adj2" fmla="val 50000"/>
            </a:avLst>
          </a:prstGeom>
          <a:ln w="285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lIns="83448" tIns="41724" rIns="83448" bIns="41724" anchor="ctr"/>
          <a:lstStyle/>
          <a:p>
            <a:pPr algn="ctr">
              <a:defRPr/>
            </a:pPr>
            <a:endParaRPr lang="en-US" dirty="0">
              <a:solidFill>
                <a:srgbClr val="000000"/>
              </a:solidFill>
              <a:ea typeface="ＭＳ Ｐゴシック" pitchFamily="-108" charset="-128"/>
              <a:cs typeface="ＭＳ Ｐゴシック" pitchFamily="-108" charset="-128"/>
            </a:endParaRPr>
          </a:p>
        </p:txBody>
      </p:sp>
      <p:sp>
        <p:nvSpPr>
          <p:cNvPr id="28" name="TextBox 25"/>
          <p:cNvSpPr txBox="1">
            <a:spLocks noChangeArrowheads="1"/>
          </p:cNvSpPr>
          <p:nvPr/>
        </p:nvSpPr>
        <p:spPr bwMode="auto">
          <a:xfrm>
            <a:off x="4632865" y="2637792"/>
            <a:ext cx="3101851" cy="576705"/>
          </a:xfrm>
          <a:prstGeom prst="rect">
            <a:avLst/>
          </a:prstGeom>
          <a:noFill/>
          <a:ln w="9525">
            <a:noFill/>
            <a:miter lim="800000"/>
            <a:headEnd/>
            <a:tailEnd/>
          </a:ln>
        </p:spPr>
        <p:txBody>
          <a:bodyPr lIns="83448" tIns="41724" rIns="83448" bIns="41724">
            <a:spAutoFit/>
          </a:bodyPr>
          <a:lstStyle/>
          <a:p>
            <a:pPr algn="ctr" eaLnBrk="1" hangingPunct="1"/>
            <a:r>
              <a:rPr lang="en-US" sz="1600" dirty="0">
                <a:solidFill>
                  <a:srgbClr val="000000"/>
                </a:solidFill>
                <a:latin typeface="Arial" charset="0"/>
              </a:rPr>
              <a:t>Original Frame with</a:t>
            </a:r>
            <a:br>
              <a:rPr lang="en-US" sz="1600" dirty="0">
                <a:solidFill>
                  <a:srgbClr val="000000"/>
                </a:solidFill>
                <a:latin typeface="Arial" charset="0"/>
              </a:rPr>
            </a:br>
            <a:r>
              <a:rPr lang="en-US" sz="1600" dirty="0" smtClean="0">
                <a:solidFill>
                  <a:srgbClr val="000000"/>
                </a:solidFill>
                <a:latin typeface="Arial" charset="0"/>
              </a:rPr>
              <a:t>VLAN</a:t>
            </a:r>
            <a:r>
              <a:rPr lang="en-US" sz="1600" dirty="0">
                <a:solidFill>
                  <a:srgbClr val="000000"/>
                </a:solidFill>
                <a:latin typeface="Arial" charset="0"/>
              </a:rPr>
              <a:t>/Tenant Label</a:t>
            </a:r>
          </a:p>
        </p:txBody>
      </p:sp>
      <p:sp>
        <p:nvSpPr>
          <p:cNvPr id="29" name="Right Brace 28"/>
          <p:cNvSpPr/>
          <p:nvPr/>
        </p:nvSpPr>
        <p:spPr>
          <a:xfrm rot="5400000">
            <a:off x="2728995" y="1754239"/>
            <a:ext cx="362857" cy="1584312"/>
          </a:xfrm>
          <a:prstGeom prst="rightBrace">
            <a:avLst>
              <a:gd name="adj1" fmla="val 33334"/>
              <a:gd name="adj2" fmla="val 49495"/>
            </a:avLst>
          </a:prstGeom>
          <a:ln w="285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lIns="83448" tIns="41724" rIns="83448" bIns="41724" anchor="ctr"/>
          <a:lstStyle/>
          <a:p>
            <a:pPr algn="ctr">
              <a:defRPr/>
            </a:pPr>
            <a:endParaRPr lang="en-US" dirty="0">
              <a:solidFill>
                <a:srgbClr val="000000"/>
              </a:solidFill>
              <a:ea typeface="ＭＳ Ｐゴシック" pitchFamily="-108" charset="-128"/>
              <a:cs typeface="ＭＳ Ｐゴシック" pitchFamily="-108" charset="-128"/>
            </a:endParaRPr>
          </a:p>
        </p:txBody>
      </p:sp>
      <p:sp>
        <p:nvSpPr>
          <p:cNvPr id="30" name="TextBox 24"/>
          <p:cNvSpPr txBox="1">
            <a:spLocks noChangeArrowheads="1"/>
          </p:cNvSpPr>
          <p:nvPr/>
        </p:nvSpPr>
        <p:spPr bwMode="auto">
          <a:xfrm>
            <a:off x="1813465" y="2761082"/>
            <a:ext cx="2090378" cy="576705"/>
          </a:xfrm>
          <a:prstGeom prst="rect">
            <a:avLst/>
          </a:prstGeom>
          <a:noFill/>
          <a:ln w="9525">
            <a:noFill/>
            <a:miter lim="800000"/>
            <a:headEnd/>
            <a:tailEnd/>
          </a:ln>
        </p:spPr>
        <p:txBody>
          <a:bodyPr lIns="83448" tIns="41724" rIns="83448" bIns="41724">
            <a:spAutoFit/>
          </a:bodyPr>
          <a:lstStyle/>
          <a:p>
            <a:pPr algn="ctr" eaLnBrk="1" hangingPunct="1"/>
            <a:r>
              <a:rPr lang="en-US" sz="1600" dirty="0">
                <a:solidFill>
                  <a:srgbClr val="000000"/>
                </a:solidFill>
                <a:latin typeface="Arial" charset="0"/>
              </a:rPr>
              <a:t>PPP Link</a:t>
            </a:r>
            <a:br>
              <a:rPr lang="en-US" sz="1600" dirty="0">
                <a:solidFill>
                  <a:srgbClr val="000000"/>
                </a:solidFill>
                <a:latin typeface="Arial" charset="0"/>
              </a:rPr>
            </a:br>
            <a:r>
              <a:rPr lang="en-US" sz="1600" dirty="0">
                <a:solidFill>
                  <a:srgbClr val="000000"/>
                </a:solidFill>
                <a:latin typeface="Arial" charset="0"/>
              </a:rPr>
              <a:t>Transport Header</a:t>
            </a:r>
          </a:p>
        </p:txBody>
      </p:sp>
      <p:sp>
        <p:nvSpPr>
          <p:cNvPr id="31" name="Rectangle 30"/>
          <p:cNvSpPr/>
          <p:nvPr/>
        </p:nvSpPr>
        <p:spPr bwMode="auto">
          <a:xfrm>
            <a:off x="2118265" y="1669487"/>
            <a:ext cx="1592329" cy="695476"/>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a:solidFill>
                  <a:srgbClr val="000000"/>
                </a:solidFill>
                <a:ea typeface="ＭＳ Ｐゴシック" pitchFamily="-108" charset="-128"/>
                <a:cs typeface="ＭＳ Ｐゴシック" pitchFamily="-108" charset="-128"/>
              </a:rPr>
              <a:t>PPP </a:t>
            </a:r>
            <a:r>
              <a:rPr lang="en-US" sz="1400" b="1" dirty="0" smtClean="0">
                <a:solidFill>
                  <a:srgbClr val="000000"/>
                </a:solidFill>
                <a:ea typeface="ＭＳ Ｐゴシック" pitchFamily="-108" charset="-128"/>
                <a:cs typeface="ＭＳ Ｐゴシック" pitchFamily="-108" charset="-128"/>
              </a:rPr>
              <a:t>TRILL</a:t>
            </a:r>
          </a:p>
          <a:p>
            <a:pPr algn="ctr">
              <a:defRPr/>
            </a:pPr>
            <a:r>
              <a:rPr lang="en-US" sz="1400" b="1" dirty="0" smtClean="0">
                <a:solidFill>
                  <a:srgbClr val="000000"/>
                </a:solidFill>
                <a:ea typeface="ＭＳ Ｐゴシック" pitchFamily="-108" charset="-128"/>
                <a:cs typeface="ＭＳ Ｐゴシック" pitchFamily="-108" charset="-128"/>
              </a:rPr>
              <a:t>Data </a:t>
            </a:r>
            <a:r>
              <a:rPr lang="en-US" sz="1400" b="1" dirty="0">
                <a:solidFill>
                  <a:srgbClr val="000000"/>
                </a:solidFill>
                <a:ea typeface="ＭＳ Ｐゴシック" pitchFamily="-108" charset="-128"/>
                <a:cs typeface="ＭＳ Ｐゴシック" pitchFamily="-108" charset="-128"/>
              </a:rPr>
              <a:t>Protocol</a:t>
            </a:r>
            <a:br>
              <a:rPr lang="en-US" sz="1400" b="1" dirty="0">
                <a:solidFill>
                  <a:srgbClr val="000000"/>
                </a:solidFill>
                <a:ea typeface="ＭＳ Ｐゴシック" pitchFamily="-108" charset="-128"/>
                <a:cs typeface="ＭＳ Ｐゴシック" pitchFamily="-108" charset="-128"/>
              </a:rPr>
            </a:br>
            <a:r>
              <a:rPr lang="en-US" sz="1400" b="1" dirty="0">
                <a:solidFill>
                  <a:srgbClr val="000000"/>
                </a:solidFill>
                <a:ea typeface="ＭＳ Ｐゴシック" pitchFamily="-108" charset="-128"/>
                <a:cs typeface="ＭＳ Ｐゴシック" pitchFamily="-108" charset="-128"/>
              </a:rPr>
              <a:t>0x005D</a:t>
            </a:r>
          </a:p>
        </p:txBody>
      </p:sp>
      <p:sp>
        <p:nvSpPr>
          <p:cNvPr id="32" name="Rounded Rectangle 31"/>
          <p:cNvSpPr/>
          <p:nvPr/>
        </p:nvSpPr>
        <p:spPr>
          <a:xfrm>
            <a:off x="2912795" y="4949371"/>
            <a:ext cx="1011473" cy="725714"/>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600" dirty="0">
                <a:solidFill>
                  <a:srgbClr val="000000"/>
                </a:solidFill>
                <a:ea typeface="ＭＳ Ｐゴシック" pitchFamily="-108" charset="-128"/>
                <a:cs typeface="ＭＳ Ｐゴシック" pitchFamily="-108" charset="-128"/>
              </a:rPr>
              <a:t>RBridge One</a:t>
            </a:r>
          </a:p>
        </p:txBody>
      </p:sp>
      <p:sp>
        <p:nvSpPr>
          <p:cNvPr id="33" name="Rounded Rectangle 32"/>
          <p:cNvSpPr/>
          <p:nvPr/>
        </p:nvSpPr>
        <p:spPr>
          <a:xfrm>
            <a:off x="6823825" y="4949371"/>
            <a:ext cx="1011473" cy="725714"/>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600" dirty="0">
                <a:solidFill>
                  <a:srgbClr val="000000"/>
                </a:solidFill>
                <a:ea typeface="ＭＳ Ｐゴシック" pitchFamily="-108" charset="-128"/>
                <a:cs typeface="ＭＳ Ｐゴシック" pitchFamily="-108" charset="-128"/>
              </a:rPr>
              <a:t>RBridge Two</a:t>
            </a:r>
          </a:p>
        </p:txBody>
      </p:sp>
      <p:cxnSp>
        <p:nvCxnSpPr>
          <p:cNvPr id="34" name="Straight Arrow Connector 33"/>
          <p:cNvCxnSpPr>
            <a:stCxn id="32" idx="3"/>
            <a:endCxn id="33" idx="1"/>
          </p:cNvCxnSpPr>
          <p:nvPr/>
        </p:nvCxnSpPr>
        <p:spPr>
          <a:xfrm>
            <a:off x="3924268" y="5312228"/>
            <a:ext cx="2899557" cy="0"/>
          </a:xfrm>
          <a:prstGeom prst="straightConnector1">
            <a:avLst/>
          </a:prstGeom>
          <a:ln w="63500" cap="flat" cmpd="sng" algn="ctr">
            <a:solidFill>
              <a:schemeClr val="tx1"/>
            </a:solidFill>
            <a:prstDash val="solid"/>
            <a:roun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5" name="TextBox 30"/>
          <p:cNvSpPr txBox="1">
            <a:spLocks noChangeArrowheads="1"/>
          </p:cNvSpPr>
          <p:nvPr/>
        </p:nvSpPr>
        <p:spPr bwMode="auto">
          <a:xfrm>
            <a:off x="4193994" y="4876800"/>
            <a:ext cx="2494967" cy="330484"/>
          </a:xfrm>
          <a:prstGeom prst="rect">
            <a:avLst/>
          </a:prstGeom>
          <a:noFill/>
          <a:ln w="9525">
            <a:noFill/>
            <a:miter lim="800000"/>
            <a:headEnd/>
            <a:tailEnd/>
          </a:ln>
        </p:spPr>
        <p:txBody>
          <a:bodyPr lIns="83448" tIns="41724" rIns="83448" bIns="41724">
            <a:spAutoFit/>
          </a:bodyPr>
          <a:lstStyle/>
          <a:p>
            <a:pPr algn="ctr" eaLnBrk="1" hangingPunct="1"/>
            <a:r>
              <a:rPr lang="en-US" sz="1600" dirty="0">
                <a:solidFill>
                  <a:srgbClr val="000000"/>
                </a:solidFill>
                <a:latin typeface="Arial" charset="0"/>
              </a:rPr>
              <a:t>PPP</a:t>
            </a:r>
          </a:p>
        </p:txBody>
      </p:sp>
      <p:sp>
        <p:nvSpPr>
          <p:cNvPr id="36" name="Rectangle 35"/>
          <p:cNvSpPr/>
          <p:nvPr/>
        </p:nvSpPr>
        <p:spPr bwMode="auto">
          <a:xfrm>
            <a:off x="3710594" y="1661926"/>
            <a:ext cx="1037831"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a:solidFill>
                  <a:srgbClr val="000000"/>
                </a:solidFill>
                <a:ea typeface="ＭＳ Ｐゴシック" pitchFamily="-108" charset="-128"/>
                <a:cs typeface="ＭＳ Ｐゴシック" pitchFamily="-108" charset="-128"/>
              </a:rPr>
              <a:t>TRILL</a:t>
            </a:r>
          </a:p>
          <a:p>
            <a:pPr algn="ctr">
              <a:defRPr/>
            </a:pPr>
            <a:r>
              <a:rPr lang="en-US" sz="1400" b="1" dirty="0" smtClean="0">
                <a:solidFill>
                  <a:srgbClr val="000000"/>
                </a:solidFill>
                <a:ea typeface="ＭＳ Ｐゴシック" pitchFamily="-108" charset="-128"/>
                <a:cs typeface="ＭＳ Ｐゴシック" pitchFamily="-108" charset="-128"/>
              </a:rPr>
              <a:t>Header</a:t>
            </a:r>
            <a:endParaRPr lang="en-US" sz="1400" b="1" dirty="0">
              <a:solidFill>
                <a:srgbClr val="000000"/>
              </a:solidFill>
              <a:ea typeface="ＭＳ Ｐゴシック" pitchFamily="-108" charset="-128"/>
              <a:cs typeface="ＭＳ Ｐゴシック" pitchFamily="-108" charset="-128"/>
            </a:endParaRPr>
          </a:p>
        </p:txBody>
      </p:sp>
      <p:sp>
        <p:nvSpPr>
          <p:cNvPr id="37" name="Rectangle 36"/>
          <p:cNvSpPr/>
          <p:nvPr/>
        </p:nvSpPr>
        <p:spPr bwMode="auto">
          <a:xfrm>
            <a:off x="7660406" y="3726518"/>
            <a:ext cx="591825" cy="5334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smtClean="0">
                <a:solidFill>
                  <a:srgbClr val="000000"/>
                </a:solidFill>
                <a:ea typeface="ＭＳ Ｐゴシック" pitchFamily="-108" charset="-128"/>
                <a:cs typeface="ＭＳ Ｐゴシック" pitchFamily="-108" charset="-128"/>
              </a:rPr>
              <a:t>PPP FCS</a:t>
            </a:r>
            <a:endParaRPr lang="en-US" sz="1400" b="1" dirty="0">
              <a:solidFill>
                <a:srgbClr val="000000"/>
              </a:solidFill>
              <a:ea typeface="ＭＳ Ｐゴシック" pitchFamily="-108" charset="-128"/>
              <a:cs typeface="ＭＳ Ｐゴシック" pitchFamily="-108" charset="-128"/>
            </a:endParaRPr>
          </a:p>
        </p:txBody>
      </p:sp>
      <p:sp>
        <p:nvSpPr>
          <p:cNvPr id="38" name="Rectangle 37"/>
          <p:cNvSpPr/>
          <p:nvPr/>
        </p:nvSpPr>
        <p:spPr bwMode="auto">
          <a:xfrm>
            <a:off x="3714909" y="3729693"/>
            <a:ext cx="3945497" cy="5334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smtClean="0">
                <a:solidFill>
                  <a:srgbClr val="000000"/>
                </a:solidFill>
                <a:ea typeface="ＭＳ Ｐゴシック" charset="-128"/>
                <a:cs typeface="ＭＳ Ｐゴシック" charset="-128"/>
              </a:rPr>
              <a:t>IS-IS PDU</a:t>
            </a:r>
            <a:endParaRPr lang="en-US" sz="1600" b="1" dirty="0">
              <a:solidFill>
                <a:srgbClr val="000000"/>
              </a:solidFill>
              <a:ea typeface="ＭＳ Ｐゴシック" charset="-128"/>
              <a:cs typeface="ＭＳ Ｐゴシック" charset="-128"/>
            </a:endParaRPr>
          </a:p>
        </p:txBody>
      </p:sp>
      <p:sp>
        <p:nvSpPr>
          <p:cNvPr id="39" name="Rectangle 38"/>
          <p:cNvSpPr/>
          <p:nvPr/>
        </p:nvSpPr>
        <p:spPr bwMode="auto">
          <a:xfrm>
            <a:off x="2118266" y="3726518"/>
            <a:ext cx="1596642" cy="73025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smtClean="0">
                <a:solidFill>
                  <a:srgbClr val="000000"/>
                </a:solidFill>
                <a:ea typeface="ＭＳ Ｐゴシック" pitchFamily="-108" charset="-128"/>
                <a:cs typeface="ＭＳ Ｐゴシック" pitchFamily="-108" charset="-128"/>
              </a:rPr>
              <a:t>PPP TRILL</a:t>
            </a:r>
          </a:p>
          <a:p>
            <a:pPr algn="ctr">
              <a:defRPr/>
            </a:pPr>
            <a:r>
              <a:rPr lang="en-US" sz="1400" b="1" dirty="0" smtClean="0">
                <a:solidFill>
                  <a:srgbClr val="000000"/>
                </a:solidFill>
                <a:ea typeface="ＭＳ Ｐゴシック" pitchFamily="-108" charset="-128"/>
                <a:cs typeface="ＭＳ Ｐゴシック" pitchFamily="-108" charset="-128"/>
              </a:rPr>
              <a:t>IS-IS Protocol</a:t>
            </a:r>
            <a:br>
              <a:rPr lang="en-US" sz="1400" b="1" dirty="0" smtClean="0">
                <a:solidFill>
                  <a:srgbClr val="000000"/>
                </a:solidFill>
                <a:ea typeface="ＭＳ Ｐゴシック" pitchFamily="-108" charset="-128"/>
                <a:cs typeface="ＭＳ Ｐゴシック" pitchFamily="-108" charset="-128"/>
              </a:rPr>
            </a:br>
            <a:r>
              <a:rPr lang="en-US" sz="1400" b="1" dirty="0" smtClean="0">
                <a:solidFill>
                  <a:srgbClr val="000000"/>
                </a:solidFill>
                <a:ea typeface="ＭＳ Ｐゴシック" pitchFamily="-108" charset="-128"/>
                <a:cs typeface="ＭＳ Ｐゴシック" pitchFamily="-108" charset="-128"/>
              </a:rPr>
              <a:t>0x405D</a:t>
            </a:r>
            <a:endParaRPr lang="en-US" sz="1400" b="1" dirty="0">
              <a:solidFill>
                <a:srgbClr val="000000"/>
              </a:solidFill>
              <a:ea typeface="ＭＳ Ｐゴシック" pitchFamily="-108" charset="-128"/>
              <a:cs typeface="ＭＳ Ｐゴシック" pitchFamily="-108" charset="-128"/>
            </a:endParaRPr>
          </a:p>
        </p:txBody>
      </p:sp>
      <p:sp>
        <p:nvSpPr>
          <p:cNvPr id="40" name="Right Brace 39"/>
          <p:cNvSpPr/>
          <p:nvPr/>
        </p:nvSpPr>
        <p:spPr>
          <a:xfrm rot="16200000">
            <a:off x="2731217" y="2730455"/>
            <a:ext cx="362857" cy="1588755"/>
          </a:xfrm>
          <a:prstGeom prst="rightBrace">
            <a:avLst>
              <a:gd name="adj1" fmla="val 33334"/>
              <a:gd name="adj2" fmla="val 49495"/>
            </a:avLst>
          </a:prstGeom>
          <a:ln w="285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lIns="83448" tIns="41724" rIns="83448" bIns="41724" anchor="ctr"/>
          <a:lstStyle/>
          <a:p>
            <a:pPr algn="ctr">
              <a:defRPr/>
            </a:pPr>
            <a:endParaRPr lang="en-US" dirty="0">
              <a:solidFill>
                <a:srgbClr val="000000"/>
              </a:solidFill>
              <a:ea typeface="ＭＳ Ｐゴシック" pitchFamily="-108" charset="-128"/>
              <a:cs typeface="ＭＳ Ｐゴシック" pitchFamily="-108" charset="-128"/>
            </a:endParaRPr>
          </a:p>
        </p:txBody>
      </p:sp>
      <p:sp>
        <p:nvSpPr>
          <p:cNvPr id="41" name="TextBox 40"/>
          <p:cNvSpPr txBox="1"/>
          <p:nvPr/>
        </p:nvSpPr>
        <p:spPr>
          <a:xfrm>
            <a:off x="457200" y="1750716"/>
            <a:ext cx="1454903" cy="461665"/>
          </a:xfrm>
          <a:prstGeom prst="rect">
            <a:avLst/>
          </a:prstGeom>
          <a:noFill/>
          <a:ln>
            <a:noFill/>
          </a:ln>
        </p:spPr>
        <p:txBody>
          <a:bodyPr wrap="square" rtlCol="0">
            <a:spAutoFit/>
          </a:bodyPr>
          <a:lstStyle/>
          <a:p>
            <a:r>
              <a:rPr lang="en-US" sz="2400" dirty="0" smtClean="0">
                <a:solidFill>
                  <a:srgbClr val="000000"/>
                </a:solidFill>
              </a:rPr>
              <a:t>Data:</a:t>
            </a:r>
            <a:endParaRPr lang="en-US" sz="2400" dirty="0">
              <a:solidFill>
                <a:srgbClr val="000000"/>
              </a:solidFill>
            </a:endParaRPr>
          </a:p>
        </p:txBody>
      </p:sp>
      <p:sp>
        <p:nvSpPr>
          <p:cNvPr id="42" name="TextBox 41"/>
          <p:cNvSpPr txBox="1"/>
          <p:nvPr/>
        </p:nvSpPr>
        <p:spPr>
          <a:xfrm>
            <a:off x="510962" y="3851097"/>
            <a:ext cx="1454903" cy="461665"/>
          </a:xfrm>
          <a:prstGeom prst="rect">
            <a:avLst/>
          </a:prstGeom>
          <a:noFill/>
          <a:ln>
            <a:noFill/>
          </a:ln>
        </p:spPr>
        <p:txBody>
          <a:bodyPr wrap="square" rtlCol="0">
            <a:spAutoFit/>
          </a:bodyPr>
          <a:lstStyle/>
          <a:p>
            <a:r>
              <a:rPr lang="en-US" sz="2400" dirty="0" smtClean="0">
                <a:solidFill>
                  <a:srgbClr val="000000"/>
                </a:solidFill>
              </a:rPr>
              <a:t>IS-IS:</a:t>
            </a:r>
            <a:endParaRPr lang="en-US" sz="2400" dirty="0">
              <a:solidFill>
                <a:srgbClr val="000000"/>
              </a:solidFill>
            </a:endParaRPr>
          </a:p>
        </p:txBody>
      </p:sp>
    </p:spTree>
    <p:extLst>
      <p:ext uri="{BB962C8B-B14F-4D97-AF65-F5344CB8AC3E}">
        <p14:creationId xmlns:p14="http://schemas.microsoft.com/office/powerpoint/2010/main" val="339105820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r>
              <a:rPr lang="en-US" sz="4800" cap="none" dirty="0" smtClean="0">
                <a:solidFill>
                  <a:schemeClr val="tx1"/>
                </a:solidFill>
                <a:ea typeface="ＭＳ Ｐゴシック" charset="-128"/>
              </a:rPr>
              <a:t>CONTENTS</a:t>
            </a:r>
          </a:p>
        </p:txBody>
      </p:sp>
      <p:sp>
        <p:nvSpPr>
          <p:cNvPr id="2" name="Content Placeholder 1"/>
          <p:cNvSpPr>
            <a:spLocks noGrp="1"/>
          </p:cNvSpPr>
          <p:nvPr>
            <p:ph sz="quarter" idx="1"/>
          </p:nvPr>
        </p:nvSpPr>
        <p:spPr/>
        <p:txBody>
          <a:bodyPr/>
          <a:lstStyle/>
          <a:p>
            <a:r>
              <a:rPr lang="en-US" dirty="0" smtClean="0"/>
              <a:t>What is TRILL?</a:t>
            </a:r>
            <a:endParaRPr lang="en-US" dirty="0" smtClean="0"/>
          </a:p>
          <a:p>
            <a:r>
              <a:rPr lang="en-US" dirty="0" smtClean="0"/>
              <a:t>TRILL Features</a:t>
            </a:r>
          </a:p>
          <a:p>
            <a:r>
              <a:rPr lang="en-US" dirty="0" smtClean="0"/>
              <a:t>TRILL History</a:t>
            </a:r>
          </a:p>
          <a:p>
            <a:r>
              <a:rPr lang="en-US" dirty="0" smtClean="0"/>
              <a:t>Two </a:t>
            </a:r>
            <a:r>
              <a:rPr lang="en-US" dirty="0" smtClean="0"/>
              <a:t>TRILL Examples</a:t>
            </a:r>
            <a:endParaRPr lang="en-US" dirty="0" smtClean="0"/>
          </a:p>
          <a:p>
            <a:r>
              <a:rPr lang="en-US" dirty="0" smtClean="0"/>
              <a:t>TRILL Packet Headers</a:t>
            </a:r>
          </a:p>
          <a:p>
            <a:r>
              <a:rPr lang="en-US" u="sng" dirty="0" smtClean="0"/>
              <a:t>Step-by-Step Processing Example</a:t>
            </a:r>
          </a:p>
          <a:p>
            <a:r>
              <a:rPr lang="en-US" dirty="0" smtClean="0"/>
              <a:t>Fine Grained </a:t>
            </a:r>
            <a:r>
              <a:rPr lang="en-US" dirty="0" smtClean="0"/>
              <a:t>Labeling</a:t>
            </a:r>
          </a:p>
        </p:txBody>
      </p:sp>
      <p:sp>
        <p:nvSpPr>
          <p:cNvPr id="3" name="Content Placeholder 2"/>
          <p:cNvSpPr>
            <a:spLocks noGrp="1"/>
          </p:cNvSpPr>
          <p:nvPr>
            <p:ph sz="quarter" idx="2"/>
          </p:nvPr>
        </p:nvSpPr>
        <p:spPr>
          <a:xfrm>
            <a:off x="4270248" y="2057400"/>
            <a:ext cx="3657600" cy="4114800"/>
          </a:xfrm>
        </p:spPr>
        <p:txBody>
          <a:bodyPr/>
          <a:lstStyle/>
          <a:p>
            <a:r>
              <a:rPr lang="en-US" dirty="0"/>
              <a:t>How </a:t>
            </a:r>
            <a:r>
              <a:rPr lang="en-US" dirty="0" smtClean="0"/>
              <a:t>TRILL Works</a:t>
            </a:r>
            <a:endParaRPr lang="en-US" dirty="0"/>
          </a:p>
          <a:p>
            <a:r>
              <a:rPr lang="en-US" dirty="0" smtClean="0"/>
              <a:t>Peering </a:t>
            </a:r>
            <a:r>
              <a:rPr lang="en-US" dirty="0" smtClean="0"/>
              <a:t>and Layers</a:t>
            </a:r>
          </a:p>
          <a:p>
            <a:r>
              <a:rPr lang="en-US" dirty="0" smtClean="0"/>
              <a:t>TRILL Support of DCB</a:t>
            </a:r>
            <a:endParaRPr lang="en-US" dirty="0" smtClean="0"/>
          </a:p>
          <a:p>
            <a:r>
              <a:rPr lang="en-US" dirty="0" smtClean="0"/>
              <a:t>TRILL OAM</a:t>
            </a:r>
          </a:p>
          <a:p>
            <a:r>
              <a:rPr lang="en-US" dirty="0" smtClean="0"/>
              <a:t>TRILL Products</a:t>
            </a:r>
          </a:p>
          <a:p>
            <a:r>
              <a:rPr lang="en-US" dirty="0" smtClean="0"/>
              <a:t>Comparisons</a:t>
            </a:r>
            <a:endParaRPr lang="en-US" dirty="0" smtClean="0"/>
          </a:p>
          <a:p>
            <a:r>
              <a:rPr lang="en-US" dirty="0" smtClean="0"/>
              <a:t>Standardization and</a:t>
            </a:r>
            <a:r>
              <a:rPr lang="en-US" dirty="0"/>
              <a:t> </a:t>
            </a:r>
            <a:r>
              <a:rPr lang="en-US" dirty="0" smtClean="0"/>
              <a:t>References</a:t>
            </a:r>
            <a:endParaRPr lang="en-US" dirty="0"/>
          </a:p>
        </p:txBody>
      </p:sp>
      <p:sp>
        <p:nvSpPr>
          <p:cNvPr id="19460" name="Date Placeholder 3"/>
          <p:cNvSpPr>
            <a:spLocks noGrp="1"/>
          </p:cNvSpPr>
          <p:nvPr>
            <p:ph type="dt" sz="half"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94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43904EAB-16E3-49E6-9BAC-5C3B8CB6F3D0}" type="slidenum">
              <a:rPr lang="en-US"/>
              <a:pPr/>
              <a:t>42</a:t>
            </a:fld>
            <a:endParaRPr lang="en-US" dirty="0"/>
          </a:p>
        </p:txBody>
      </p:sp>
    </p:spTree>
    <p:extLst>
      <p:ext uri="{BB962C8B-B14F-4D97-AF65-F5344CB8AC3E}">
        <p14:creationId xmlns:p14="http://schemas.microsoft.com/office/powerpoint/2010/main" val="41682224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FF"/>
                </a:solidFill>
              </a:rPr>
              <a:t>Ethernet </a:t>
            </a:r>
            <a:r>
              <a:rPr lang="en-US" sz="3600" b="1" dirty="0" smtClean="0">
                <a:solidFill>
                  <a:srgbClr val="0000FF"/>
                </a:solidFill>
              </a:rPr>
              <a:t>Unicast</a:t>
            </a:r>
            <a:r>
              <a:rPr lang="en-US" sz="3600" b="1" dirty="0">
                <a:solidFill>
                  <a:srgbClr val="0000FF"/>
                </a:solidFill>
              </a:rPr>
              <a:t> </a:t>
            </a:r>
            <a:r>
              <a:rPr lang="en-US" sz="3600" b="1" dirty="0" smtClean="0">
                <a:solidFill>
                  <a:srgbClr val="0000FF"/>
                </a:solidFill>
              </a:rPr>
              <a:t>Processing </a:t>
            </a:r>
            <a:r>
              <a:rPr lang="en-US" sz="3600" b="1" dirty="0" smtClean="0">
                <a:solidFill>
                  <a:srgbClr val="0000FF"/>
                </a:solidFill>
              </a:rPr>
              <a:t>Example</a:t>
            </a:r>
            <a:endParaRPr lang="en-US" sz="3600" b="1" dirty="0">
              <a:solidFill>
                <a:srgbClr val="0000FF"/>
              </a:solidFill>
            </a:endParaRPr>
          </a:p>
        </p:txBody>
      </p:sp>
      <p:sp>
        <p:nvSpPr>
          <p:cNvPr id="6" name="Content Placeholder 5"/>
          <p:cNvSpPr>
            <a:spLocks noGrp="1"/>
          </p:cNvSpPr>
          <p:nvPr>
            <p:ph sz="quarter" idx="1"/>
          </p:nvPr>
        </p:nvSpPr>
        <p:spPr/>
        <p:txBody>
          <a:bodyPr/>
          <a:lstStyle/>
          <a:p>
            <a:r>
              <a:rPr lang="en-US" sz="2800" dirty="0" smtClean="0"/>
              <a:t>Step-by-Step on Following Slides:</a:t>
            </a:r>
          </a:p>
          <a:p>
            <a:pPr lvl="1"/>
            <a:endParaRPr lang="en-US" sz="2500" dirty="0" smtClean="0"/>
          </a:p>
          <a:p>
            <a:pPr lvl="1"/>
            <a:r>
              <a:rPr lang="en-US" sz="2400" dirty="0" smtClean="0"/>
              <a:t>Input Port Processing</a:t>
            </a:r>
          </a:p>
          <a:p>
            <a:pPr lvl="1"/>
            <a:r>
              <a:rPr lang="en-US" sz="2400" dirty="0" smtClean="0"/>
              <a:t>TRILL Unicast Ingress</a:t>
            </a:r>
          </a:p>
          <a:p>
            <a:pPr lvl="1"/>
            <a:r>
              <a:rPr lang="en-US" sz="2400" dirty="0" smtClean="0"/>
              <a:t>TRILL Unicast Transit</a:t>
            </a:r>
          </a:p>
          <a:p>
            <a:pPr lvl="1"/>
            <a:r>
              <a:rPr lang="en-US" sz="2400" dirty="0" smtClean="0"/>
              <a:t>TRILL Unicast Egress</a:t>
            </a:r>
          </a:p>
          <a:p>
            <a:pPr lvl="1"/>
            <a:r>
              <a:rPr lang="en-US" sz="2400" dirty="0" smtClean="0"/>
              <a:t>Output Port Processing</a:t>
            </a:r>
            <a:endParaRPr lang="en-US" sz="2400" dirty="0"/>
          </a:p>
        </p:txBody>
      </p:sp>
      <p:sp>
        <p:nvSpPr>
          <p:cNvPr id="3" name="Date Placeholder 2"/>
          <p:cNvSpPr>
            <a:spLocks noGrp="1"/>
          </p:cNvSpPr>
          <p:nvPr>
            <p:ph type="dt" sz="half" idx="10"/>
          </p:nvPr>
        </p:nvSpPr>
        <p:spPr/>
        <p:txBody>
          <a:bodyPr/>
          <a:lstStyle/>
          <a:p>
            <a:pPr>
              <a:defRPr/>
            </a:pPr>
            <a:r>
              <a:rPr lang="en-US" smtClean="0"/>
              <a:t>October 2013</a:t>
            </a:r>
            <a:endParaRPr lang="en-US" dirty="0"/>
          </a:p>
        </p:txBody>
      </p:sp>
      <p:sp>
        <p:nvSpPr>
          <p:cNvPr id="4" name="Footer Placeholder 3"/>
          <p:cNvSpPr>
            <a:spLocks noGrp="1"/>
          </p:cNvSpPr>
          <p:nvPr>
            <p:ph type="ftr" sz="quarter" idx="11"/>
          </p:nvPr>
        </p:nvSpPr>
        <p:spPr/>
        <p:txBody>
          <a:bodyPr/>
          <a:lstStyle/>
          <a:p>
            <a:pPr>
              <a:defRPr/>
            </a:pPr>
            <a:r>
              <a:rPr lang="en-US" smtClean="0"/>
              <a:t>RIPE TRILL Tutorial</a:t>
            </a:r>
            <a:endParaRPr lang="en-US" dirty="0"/>
          </a:p>
        </p:txBody>
      </p:sp>
      <p:sp>
        <p:nvSpPr>
          <p:cNvPr id="5" name="Slide Number Placeholder 4"/>
          <p:cNvSpPr>
            <a:spLocks noGrp="1"/>
          </p:cNvSpPr>
          <p:nvPr>
            <p:ph type="sldNum" sz="quarter" idx="12"/>
          </p:nvPr>
        </p:nvSpPr>
        <p:spPr/>
        <p:txBody>
          <a:bodyPr/>
          <a:lstStyle/>
          <a:p>
            <a:fld id="{DD4F544D-857B-468E-8ACD-0B77B24D794C}" type="slidenum">
              <a:rPr lang="en-US" smtClean="0"/>
              <a:pPr/>
              <a:t>43</a:t>
            </a:fld>
            <a:endParaRPr lang="en-US" dirty="0"/>
          </a:p>
        </p:txBody>
      </p:sp>
    </p:spTree>
    <p:extLst>
      <p:ext uri="{BB962C8B-B14F-4D97-AF65-F5344CB8AC3E}">
        <p14:creationId xmlns:p14="http://schemas.microsoft.com/office/powerpoint/2010/main" val="368603059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p:txBody>
          <a:bodyPr/>
          <a:lstStyle/>
          <a:p>
            <a:pPr>
              <a:defRPr/>
            </a:pPr>
            <a:r>
              <a:rPr lang="en-US" sz="4400" b="1" dirty="0">
                <a:solidFill>
                  <a:srgbClr val="0000FF"/>
                </a:solidFill>
                <a:ea typeface="ＭＳ Ｐゴシック" charset="0"/>
                <a:cs typeface="ＭＳ Ｐゴシック" charset="0"/>
              </a:rPr>
              <a:t>Input Port Processing</a:t>
            </a:r>
            <a:endParaRPr lang="en-US" sz="4400" cap="none" dirty="0" smtClean="0">
              <a:solidFill>
                <a:srgbClr val="0000FF"/>
              </a:solidFill>
              <a:ea typeface="ＭＳ Ｐゴシック" charset="-128"/>
              <a:cs typeface="ＭＳ Ｐゴシック" charset="-128"/>
            </a:endParaRPr>
          </a:p>
        </p:txBody>
      </p:sp>
      <p:sp>
        <p:nvSpPr>
          <p:cNvPr id="9626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6261" name="Slide Number Placeholder 4"/>
          <p:cNvSpPr>
            <a:spLocks noGrp="1"/>
          </p:cNvSpPr>
          <p:nvPr>
            <p:ph type="sldNum" sz="quarter" idx="12"/>
          </p:nvPr>
        </p:nvSpPr>
        <p:spPr bwMode="auto">
          <a:noFill/>
          <a:ln>
            <a:miter lim="800000"/>
            <a:headEnd/>
            <a:tailEnd/>
          </a:ln>
        </p:spPr>
        <p:txBody>
          <a:bodyPr/>
          <a:lstStyle/>
          <a:p>
            <a:fld id="{1024EC15-29A9-408E-ADED-71F846B15A8A}" type="slidenum">
              <a:rPr lang="en-US"/>
              <a:pPr/>
              <a:t>44</a:t>
            </a:fld>
            <a:endParaRPr lang="en-US" dirty="0"/>
          </a:p>
        </p:txBody>
      </p:sp>
      <p:sp>
        <p:nvSpPr>
          <p:cNvPr id="962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7" name="Rectangle 6"/>
          <p:cNvSpPr>
            <a:spLocks noChangeArrowheads="1"/>
          </p:cNvSpPr>
          <p:nvPr/>
        </p:nvSpPr>
        <p:spPr bwMode="auto">
          <a:xfrm>
            <a:off x="1204609" y="2902089"/>
            <a:ext cx="1330325" cy="53340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a:defRPr/>
            </a:pPr>
            <a:r>
              <a:rPr lang="en-US" sz="1600" b="1" dirty="0">
                <a:latin typeface="+mn-lt"/>
                <a:cs typeface="ＭＳ Ｐゴシック" charset="-128"/>
              </a:rPr>
              <a:t>Dest MAC</a:t>
            </a:r>
          </a:p>
        </p:txBody>
      </p:sp>
      <p:sp>
        <p:nvSpPr>
          <p:cNvPr id="8" name="Rectangle 7"/>
          <p:cNvSpPr>
            <a:spLocks noChangeArrowheads="1"/>
          </p:cNvSpPr>
          <p:nvPr/>
        </p:nvSpPr>
        <p:spPr bwMode="auto">
          <a:xfrm>
            <a:off x="7298309" y="2902089"/>
            <a:ext cx="685800" cy="53340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latin typeface="+mn-lt"/>
                <a:ea typeface="ＭＳ Ｐゴシック" pitchFamily="-108" charset="-128"/>
                <a:cs typeface="ＭＳ Ｐゴシック" pitchFamily="-108" charset="-128"/>
              </a:rPr>
              <a:t>FCS</a:t>
            </a:r>
          </a:p>
        </p:txBody>
      </p:sp>
      <p:sp>
        <p:nvSpPr>
          <p:cNvPr id="9" name="Rectangle 8"/>
          <p:cNvSpPr>
            <a:spLocks noChangeArrowheads="1"/>
          </p:cNvSpPr>
          <p:nvPr/>
        </p:nvSpPr>
        <p:spPr bwMode="auto">
          <a:xfrm>
            <a:off x="4324921" y="2902089"/>
            <a:ext cx="2973388" cy="53340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800" b="1" dirty="0">
                <a:latin typeface="+mn-lt"/>
                <a:ea typeface="ＭＳ Ｐゴシック" pitchFamily="-108" charset="-128"/>
                <a:cs typeface="ＭＳ Ｐゴシック" pitchFamily="-108" charset="-128"/>
              </a:rPr>
              <a:t>Data</a:t>
            </a:r>
          </a:p>
        </p:txBody>
      </p:sp>
      <p:sp>
        <p:nvSpPr>
          <p:cNvPr id="10" name="Rectangle 9"/>
          <p:cNvSpPr>
            <a:spLocks noChangeArrowheads="1"/>
          </p:cNvSpPr>
          <p:nvPr/>
        </p:nvSpPr>
        <p:spPr bwMode="auto">
          <a:xfrm>
            <a:off x="2534934" y="2902089"/>
            <a:ext cx="1106487" cy="53340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latin typeface="+mn-lt"/>
                <a:ea typeface="ＭＳ Ｐゴシック" pitchFamily="-108" charset="-128"/>
                <a:cs typeface="ＭＳ Ｐゴシック" pitchFamily="-108" charset="-128"/>
              </a:rPr>
              <a:t>Src MAC</a:t>
            </a:r>
          </a:p>
        </p:txBody>
      </p:sp>
      <p:sp>
        <p:nvSpPr>
          <p:cNvPr id="11" name="Rectangle 10"/>
          <p:cNvSpPr>
            <a:spLocks noChangeArrowheads="1"/>
          </p:cNvSpPr>
          <p:nvPr/>
        </p:nvSpPr>
        <p:spPr bwMode="auto">
          <a:xfrm>
            <a:off x="3537518" y="3675636"/>
            <a:ext cx="914400" cy="53340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smtClean="0">
                <a:latin typeface="+mn-lt"/>
                <a:ea typeface="ＭＳ Ｐゴシック" pitchFamily="-108" charset="-128"/>
                <a:cs typeface="ＭＳ Ｐゴシック" pitchFamily="-108" charset="-128"/>
              </a:rPr>
              <a:t>VLAN</a:t>
            </a:r>
            <a:endParaRPr lang="en-US" sz="1600" b="1" baseline="30000" dirty="0">
              <a:latin typeface="+mn-lt"/>
              <a:ea typeface="ＭＳ Ｐゴシック" pitchFamily="-108" charset="-128"/>
              <a:cs typeface="ＭＳ Ｐゴシック" pitchFamily="-108" charset="-128"/>
            </a:endParaRPr>
          </a:p>
        </p:txBody>
      </p:sp>
      <p:sp>
        <p:nvSpPr>
          <p:cNvPr id="12" name="TextBox 24"/>
          <p:cNvSpPr txBox="1">
            <a:spLocks noChangeArrowheads="1"/>
          </p:cNvSpPr>
          <p:nvPr/>
        </p:nvSpPr>
        <p:spPr bwMode="auto">
          <a:xfrm>
            <a:off x="680631" y="2490494"/>
            <a:ext cx="3591185" cy="400110"/>
          </a:xfrm>
          <a:prstGeom prst="rect">
            <a:avLst/>
          </a:prstGeom>
          <a:noFill/>
          <a:ln w="9525">
            <a:solidFill>
              <a:srgbClr val="FFFFFF"/>
            </a:solidFill>
            <a:miter lim="800000"/>
            <a:headEnd/>
            <a:tailEnd/>
          </a:ln>
        </p:spPr>
        <p:txBody>
          <a:bodyPr wrap="square">
            <a:spAutoFit/>
          </a:bodyPr>
          <a:lstStyle/>
          <a:p>
            <a:r>
              <a:rPr lang="en-US" sz="2000" dirty="0">
                <a:latin typeface="Calibri" charset="0"/>
              </a:rPr>
              <a:t>Input </a:t>
            </a:r>
            <a:r>
              <a:rPr lang="en-US" sz="2000" u="sng" dirty="0">
                <a:latin typeface="Calibri" charset="0"/>
              </a:rPr>
              <a:t>Native </a:t>
            </a:r>
            <a:r>
              <a:rPr lang="en-US" sz="2000" u="sng" dirty="0" smtClean="0">
                <a:latin typeface="Calibri" charset="0"/>
              </a:rPr>
              <a:t>Frame</a:t>
            </a:r>
            <a:r>
              <a:rPr lang="en-US" sz="2000" dirty="0" smtClean="0">
                <a:latin typeface="Calibri" charset="0"/>
              </a:rPr>
              <a:t> on link:</a:t>
            </a:r>
            <a:endParaRPr lang="en-US" sz="2000" dirty="0">
              <a:latin typeface="Calibri" charset="0"/>
            </a:endParaRPr>
          </a:p>
        </p:txBody>
      </p:sp>
      <p:sp>
        <p:nvSpPr>
          <p:cNvPr id="13" name="Rectangle 12"/>
          <p:cNvSpPr>
            <a:spLocks noChangeArrowheads="1"/>
          </p:cNvSpPr>
          <p:nvPr/>
        </p:nvSpPr>
        <p:spPr bwMode="auto">
          <a:xfrm>
            <a:off x="1195377" y="5248132"/>
            <a:ext cx="1330325" cy="53340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a:defRPr/>
            </a:pPr>
            <a:r>
              <a:rPr lang="en-US" sz="1600" b="1" dirty="0">
                <a:latin typeface="+mn-lt"/>
                <a:cs typeface="ＭＳ Ｐゴシック" charset="-128"/>
              </a:rPr>
              <a:t>Dest MAC</a:t>
            </a:r>
          </a:p>
        </p:txBody>
      </p:sp>
      <p:sp>
        <p:nvSpPr>
          <p:cNvPr id="14" name="Rectangle 13"/>
          <p:cNvSpPr>
            <a:spLocks noChangeArrowheads="1"/>
          </p:cNvSpPr>
          <p:nvPr/>
        </p:nvSpPr>
        <p:spPr bwMode="auto">
          <a:xfrm>
            <a:off x="7519977" y="5248132"/>
            <a:ext cx="685800" cy="53340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latin typeface="+mn-lt"/>
                <a:ea typeface="ＭＳ Ｐゴシック" pitchFamily="-108" charset="-128"/>
                <a:cs typeface="ＭＳ Ｐゴシック" pitchFamily="-108" charset="-128"/>
              </a:rPr>
              <a:t>FCS</a:t>
            </a:r>
          </a:p>
        </p:txBody>
      </p:sp>
      <p:sp>
        <p:nvSpPr>
          <p:cNvPr id="15" name="Rectangle 14"/>
          <p:cNvSpPr>
            <a:spLocks noChangeArrowheads="1"/>
          </p:cNvSpPr>
          <p:nvPr/>
        </p:nvSpPr>
        <p:spPr bwMode="auto">
          <a:xfrm>
            <a:off x="4546589" y="5248132"/>
            <a:ext cx="2973388" cy="53340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800" b="1" dirty="0">
                <a:latin typeface="+mn-lt"/>
                <a:ea typeface="ＭＳ Ｐゴシック" pitchFamily="-108" charset="-128"/>
                <a:cs typeface="ＭＳ Ｐゴシック" pitchFamily="-108" charset="-128"/>
              </a:rPr>
              <a:t>Data</a:t>
            </a:r>
          </a:p>
        </p:txBody>
      </p:sp>
      <p:sp>
        <p:nvSpPr>
          <p:cNvPr id="16" name="Rectangle 15"/>
          <p:cNvSpPr>
            <a:spLocks noChangeArrowheads="1"/>
          </p:cNvSpPr>
          <p:nvPr/>
        </p:nvSpPr>
        <p:spPr bwMode="auto">
          <a:xfrm>
            <a:off x="2525702" y="5248132"/>
            <a:ext cx="1106487" cy="53340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latin typeface="+mn-lt"/>
                <a:ea typeface="ＭＳ Ｐゴシック" pitchFamily="-108" charset="-128"/>
                <a:cs typeface="ＭＳ Ｐゴシック" pitchFamily="-108" charset="-128"/>
              </a:rPr>
              <a:t>Src MAC</a:t>
            </a:r>
          </a:p>
        </p:txBody>
      </p:sp>
      <p:sp>
        <p:nvSpPr>
          <p:cNvPr id="17" name="Rectangle 16"/>
          <p:cNvSpPr>
            <a:spLocks noChangeArrowheads="1"/>
          </p:cNvSpPr>
          <p:nvPr/>
        </p:nvSpPr>
        <p:spPr bwMode="auto">
          <a:xfrm>
            <a:off x="3632189" y="5248131"/>
            <a:ext cx="914400" cy="53340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smtClean="0">
                <a:latin typeface="+mn-lt"/>
                <a:ea typeface="ＭＳ Ｐゴシック" pitchFamily="-108" charset="-128"/>
                <a:cs typeface="ＭＳ Ｐゴシック" pitchFamily="-108" charset="-128"/>
              </a:rPr>
              <a:t>VLAN</a:t>
            </a:r>
            <a:endParaRPr lang="en-US" sz="1600" b="1" baseline="30000" dirty="0">
              <a:latin typeface="+mn-lt"/>
              <a:ea typeface="ＭＳ Ｐゴシック" pitchFamily="-108" charset="-128"/>
              <a:cs typeface="ＭＳ Ｐゴシック" pitchFamily="-108" charset="-128"/>
            </a:endParaRPr>
          </a:p>
        </p:txBody>
      </p:sp>
      <p:sp>
        <p:nvSpPr>
          <p:cNvPr id="18" name="Content Placeholder 2"/>
          <p:cNvSpPr>
            <a:spLocks noGrp="1"/>
          </p:cNvSpPr>
          <p:nvPr>
            <p:ph idx="1"/>
          </p:nvPr>
        </p:nvSpPr>
        <p:spPr>
          <a:xfrm>
            <a:off x="685800" y="1420091"/>
            <a:ext cx="7772400" cy="3440545"/>
          </a:xfrm>
          <a:ln>
            <a:noFill/>
          </a:ln>
        </p:spPr>
        <p:txBody>
          <a:bodyPr/>
          <a:lstStyle/>
          <a:p>
            <a:pPr eaLnBrk="1" hangingPunct="1"/>
            <a:r>
              <a:rPr lang="en-US" dirty="0" smtClean="0">
                <a:latin typeface="Arial" charset="0"/>
                <a:ea typeface="ＭＳ Ｐゴシック" charset="0"/>
              </a:rPr>
              <a:t>Detailed example of unicast frame TRILL routing on an Ethernet link</a:t>
            </a:r>
          </a:p>
          <a:p>
            <a:pPr eaLnBrk="1" hangingPunct="1"/>
            <a:endParaRPr lang="en-US" dirty="0">
              <a:latin typeface="Arial" charset="0"/>
              <a:ea typeface="ＭＳ Ｐゴシック" charset="0"/>
            </a:endParaRPr>
          </a:p>
          <a:p>
            <a:pPr eaLnBrk="1" hangingPunct="1"/>
            <a:endParaRPr lang="en-US" dirty="0" smtClean="0">
              <a:latin typeface="Arial" charset="0"/>
              <a:ea typeface="ＭＳ Ｐゴシック" charset="0"/>
            </a:endParaRPr>
          </a:p>
          <a:p>
            <a:pPr eaLnBrk="1" hangingPunct="1"/>
            <a:endParaRPr lang="en-US" dirty="0">
              <a:latin typeface="Arial" charset="0"/>
              <a:ea typeface="ＭＳ Ｐゴシック" charset="0"/>
            </a:endParaRPr>
          </a:p>
          <a:p>
            <a:pPr lvl="1"/>
            <a:endParaRPr lang="en-US" dirty="0">
              <a:latin typeface="Arial" charset="0"/>
              <a:ea typeface="ＭＳ Ｐゴシック" charset="0"/>
            </a:endParaRPr>
          </a:p>
          <a:p>
            <a:pPr lvl="1"/>
            <a:endParaRPr lang="en-US" sz="2000" dirty="0" smtClean="0">
              <a:latin typeface="Arial" charset="0"/>
              <a:ea typeface="ＭＳ Ｐゴシック" charset="0"/>
            </a:endParaRPr>
          </a:p>
          <a:p>
            <a:pPr lvl="1"/>
            <a:r>
              <a:rPr lang="en-US" sz="2000" dirty="0" smtClean="0">
                <a:latin typeface="Arial" charset="0"/>
                <a:ea typeface="ＭＳ Ｐゴシック" charset="0"/>
              </a:rPr>
              <a:t>Input port adds VLAN-ID and priority if frame untagged</a:t>
            </a:r>
          </a:p>
        </p:txBody>
      </p:sp>
      <p:sp>
        <p:nvSpPr>
          <p:cNvPr id="19" name="TextBox 24"/>
          <p:cNvSpPr txBox="1">
            <a:spLocks noChangeArrowheads="1"/>
          </p:cNvSpPr>
          <p:nvPr/>
        </p:nvSpPr>
        <p:spPr bwMode="auto">
          <a:xfrm>
            <a:off x="682941" y="4836528"/>
            <a:ext cx="4177695" cy="400110"/>
          </a:xfrm>
          <a:prstGeom prst="rect">
            <a:avLst/>
          </a:prstGeom>
          <a:noFill/>
          <a:ln w="9525">
            <a:solidFill>
              <a:srgbClr val="FFFFFF"/>
            </a:solidFill>
            <a:miter lim="800000"/>
            <a:headEnd/>
            <a:tailEnd/>
          </a:ln>
        </p:spPr>
        <p:txBody>
          <a:bodyPr wrap="square">
            <a:spAutoFit/>
          </a:bodyPr>
          <a:lstStyle/>
          <a:p>
            <a:r>
              <a:rPr lang="en-US" sz="2000" dirty="0">
                <a:latin typeface="Calibri" charset="0"/>
              </a:rPr>
              <a:t>Input </a:t>
            </a:r>
            <a:r>
              <a:rPr lang="en-US" sz="2000" u="sng" dirty="0">
                <a:latin typeface="Calibri" charset="0"/>
              </a:rPr>
              <a:t>Native </a:t>
            </a:r>
            <a:r>
              <a:rPr lang="en-US" sz="2000" u="sng" dirty="0" smtClean="0">
                <a:latin typeface="Calibri" charset="0"/>
              </a:rPr>
              <a:t>Frame</a:t>
            </a:r>
            <a:r>
              <a:rPr lang="en-US" sz="2000" dirty="0" smtClean="0">
                <a:latin typeface="Calibri" charset="0"/>
              </a:rPr>
              <a:t> after input port:</a:t>
            </a:r>
            <a:endParaRPr lang="en-US" sz="2000" dirty="0">
              <a:latin typeface="Calibri" charset="0"/>
            </a:endParaRPr>
          </a:p>
        </p:txBody>
      </p:sp>
      <p:cxnSp>
        <p:nvCxnSpPr>
          <p:cNvPr id="20" name="Straight Arrow Connector 19"/>
          <p:cNvCxnSpPr/>
          <p:nvPr/>
        </p:nvCxnSpPr>
        <p:spPr bwMode="auto">
          <a:xfrm>
            <a:off x="3232724" y="3567544"/>
            <a:ext cx="658090" cy="11545"/>
          </a:xfrm>
          <a:prstGeom prst="straightConnector1">
            <a:avLst/>
          </a:prstGeom>
          <a:solidFill>
            <a:schemeClr val="accent1"/>
          </a:solidFill>
          <a:ln w="38100" cap="flat" cmpd="sng" algn="ctr">
            <a:solidFill>
              <a:srgbClr val="000000"/>
            </a:solidFill>
            <a:prstDash val="solid"/>
            <a:round/>
            <a:headEnd type="arrow" w="med" len="med"/>
            <a:tailEnd type="none"/>
          </a:ln>
          <a:effectLst/>
        </p:spPr>
      </p:cxnSp>
      <p:cxnSp>
        <p:nvCxnSpPr>
          <p:cNvPr id="21" name="Straight Arrow Connector 20"/>
          <p:cNvCxnSpPr/>
          <p:nvPr/>
        </p:nvCxnSpPr>
        <p:spPr bwMode="auto">
          <a:xfrm flipH="1" flipV="1">
            <a:off x="4031676" y="3569853"/>
            <a:ext cx="678872" cy="9236"/>
          </a:xfrm>
          <a:prstGeom prst="straightConnector1">
            <a:avLst/>
          </a:prstGeom>
          <a:solidFill>
            <a:schemeClr val="accent1"/>
          </a:solidFill>
          <a:ln w="38100" cap="flat" cmpd="sng" algn="ctr">
            <a:solidFill>
              <a:srgbClr val="000000"/>
            </a:solidFill>
            <a:prstDash val="solid"/>
            <a:round/>
            <a:headEnd type="arrow" w="med" len="med"/>
            <a:tailEnd type="none"/>
          </a:ln>
          <a:effectLst/>
        </p:spPr>
      </p:cxnSp>
    </p:spTree>
    <p:extLst>
      <p:ext uri="{BB962C8B-B14F-4D97-AF65-F5344CB8AC3E}">
        <p14:creationId xmlns:p14="http://schemas.microsoft.com/office/powerpoint/2010/main" val="1650293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p:txBody>
          <a:bodyPr/>
          <a:lstStyle/>
          <a:p>
            <a:pPr>
              <a:defRPr/>
            </a:pPr>
            <a:r>
              <a:rPr lang="en-US" sz="4400" b="1" dirty="0">
                <a:solidFill>
                  <a:srgbClr val="0000FF"/>
                </a:solidFill>
                <a:ea typeface="ＭＳ Ｐゴシック" charset="0"/>
                <a:cs typeface="ＭＳ Ｐゴシック" charset="0"/>
              </a:rPr>
              <a:t>TRILL Unicast Ingress</a:t>
            </a:r>
            <a:endParaRPr lang="en-US" sz="4400" cap="none" dirty="0" smtClean="0">
              <a:solidFill>
                <a:srgbClr val="0000FF"/>
              </a:solidFill>
              <a:ea typeface="ＭＳ Ｐゴシック" charset="-128"/>
              <a:cs typeface="ＭＳ Ｐゴシック" charset="-128"/>
            </a:endParaRPr>
          </a:p>
        </p:txBody>
      </p:sp>
      <p:sp>
        <p:nvSpPr>
          <p:cNvPr id="9626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6261" name="Slide Number Placeholder 4"/>
          <p:cNvSpPr>
            <a:spLocks noGrp="1"/>
          </p:cNvSpPr>
          <p:nvPr>
            <p:ph type="sldNum" sz="quarter" idx="12"/>
          </p:nvPr>
        </p:nvSpPr>
        <p:spPr bwMode="auto">
          <a:noFill/>
          <a:ln>
            <a:miter lim="800000"/>
            <a:headEnd/>
            <a:tailEnd/>
          </a:ln>
        </p:spPr>
        <p:txBody>
          <a:bodyPr/>
          <a:lstStyle/>
          <a:p>
            <a:fld id="{1024EC15-29A9-408E-ADED-71F846B15A8A}" type="slidenum">
              <a:rPr lang="en-US"/>
              <a:pPr/>
              <a:t>45</a:t>
            </a:fld>
            <a:endParaRPr lang="en-US" dirty="0"/>
          </a:p>
        </p:txBody>
      </p:sp>
      <p:sp>
        <p:nvSpPr>
          <p:cNvPr id="962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7" name="Rectangle 6"/>
          <p:cNvSpPr>
            <a:spLocks noChangeArrowheads="1"/>
          </p:cNvSpPr>
          <p:nvPr/>
        </p:nvSpPr>
        <p:spPr bwMode="auto">
          <a:xfrm>
            <a:off x="915988" y="1839913"/>
            <a:ext cx="1330325"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a:defRPr/>
            </a:pPr>
            <a:r>
              <a:rPr lang="en-US" sz="1600" b="1" dirty="0">
                <a:latin typeface="+mn-lt"/>
                <a:cs typeface="ＭＳ Ｐゴシック" charset="-128"/>
              </a:rPr>
              <a:t>Dest MAC</a:t>
            </a:r>
          </a:p>
        </p:txBody>
      </p:sp>
      <p:sp>
        <p:nvSpPr>
          <p:cNvPr id="8" name="Rectangle 7"/>
          <p:cNvSpPr>
            <a:spLocks noChangeArrowheads="1"/>
          </p:cNvSpPr>
          <p:nvPr/>
        </p:nvSpPr>
        <p:spPr bwMode="auto">
          <a:xfrm>
            <a:off x="7240588" y="1839913"/>
            <a:ext cx="6858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latin typeface="+mn-lt"/>
                <a:ea typeface="ＭＳ Ｐゴシック" pitchFamily="-108" charset="-128"/>
                <a:cs typeface="ＭＳ Ｐゴシック" pitchFamily="-108" charset="-128"/>
              </a:rPr>
              <a:t>FCS</a:t>
            </a:r>
          </a:p>
        </p:txBody>
      </p:sp>
      <p:sp>
        <p:nvSpPr>
          <p:cNvPr id="9" name="Rectangle 8"/>
          <p:cNvSpPr>
            <a:spLocks noChangeArrowheads="1"/>
          </p:cNvSpPr>
          <p:nvPr/>
        </p:nvSpPr>
        <p:spPr bwMode="auto">
          <a:xfrm>
            <a:off x="4267200" y="1839913"/>
            <a:ext cx="2973388"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800" b="1" dirty="0">
                <a:latin typeface="+mn-lt"/>
                <a:ea typeface="ＭＳ Ｐゴシック" pitchFamily="-108" charset="-128"/>
                <a:cs typeface="ＭＳ Ｐゴシック" pitchFamily="-108" charset="-128"/>
              </a:rPr>
              <a:t>Data</a:t>
            </a:r>
          </a:p>
        </p:txBody>
      </p:sp>
      <p:sp>
        <p:nvSpPr>
          <p:cNvPr id="10" name="Rectangle 9"/>
          <p:cNvSpPr>
            <a:spLocks noChangeArrowheads="1"/>
          </p:cNvSpPr>
          <p:nvPr/>
        </p:nvSpPr>
        <p:spPr bwMode="auto">
          <a:xfrm>
            <a:off x="2246313" y="1839913"/>
            <a:ext cx="1106487"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latin typeface="+mn-lt"/>
                <a:ea typeface="ＭＳ Ｐゴシック" pitchFamily="-108" charset="-128"/>
                <a:cs typeface="ＭＳ Ｐゴシック" pitchFamily="-108" charset="-128"/>
              </a:rPr>
              <a:t>Src MAC</a:t>
            </a:r>
          </a:p>
        </p:txBody>
      </p:sp>
      <p:sp>
        <p:nvSpPr>
          <p:cNvPr id="11" name="Rectangle 10"/>
          <p:cNvSpPr>
            <a:spLocks noChangeArrowheads="1"/>
          </p:cNvSpPr>
          <p:nvPr/>
        </p:nvSpPr>
        <p:spPr bwMode="auto">
          <a:xfrm>
            <a:off x="3352800" y="1839913"/>
            <a:ext cx="9144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smtClean="0">
                <a:latin typeface="+mn-lt"/>
                <a:ea typeface="ＭＳ Ｐゴシック" pitchFamily="-108" charset="-128"/>
                <a:cs typeface="ＭＳ Ｐゴシック" pitchFamily="-108" charset="-128"/>
              </a:rPr>
              <a:t>VLAN</a:t>
            </a:r>
            <a:endParaRPr lang="en-US" sz="1600" b="1" baseline="30000" dirty="0">
              <a:latin typeface="+mn-lt"/>
              <a:ea typeface="ＭＳ Ｐゴシック" pitchFamily="-108" charset="-128"/>
              <a:cs typeface="ＭＳ Ｐゴシック" pitchFamily="-108" charset="-128"/>
            </a:endParaRPr>
          </a:p>
        </p:txBody>
      </p:sp>
      <p:sp>
        <p:nvSpPr>
          <p:cNvPr id="12" name="TextBox 24"/>
          <p:cNvSpPr txBox="1">
            <a:spLocks noChangeArrowheads="1"/>
          </p:cNvSpPr>
          <p:nvPr/>
        </p:nvSpPr>
        <p:spPr bwMode="auto">
          <a:xfrm>
            <a:off x="842261" y="1439863"/>
            <a:ext cx="2438400" cy="400050"/>
          </a:xfrm>
          <a:prstGeom prst="rect">
            <a:avLst/>
          </a:prstGeom>
          <a:noFill/>
          <a:ln w="9525">
            <a:noFill/>
            <a:miter lim="800000"/>
            <a:headEnd/>
            <a:tailEnd/>
          </a:ln>
        </p:spPr>
        <p:txBody>
          <a:bodyPr>
            <a:spAutoFit/>
          </a:bodyPr>
          <a:lstStyle/>
          <a:p>
            <a:r>
              <a:rPr lang="en-US" sz="2000" dirty="0">
                <a:latin typeface="Calibri" charset="0"/>
              </a:rPr>
              <a:t>Input </a:t>
            </a:r>
            <a:r>
              <a:rPr lang="en-US" sz="2000" u="sng" dirty="0">
                <a:latin typeface="Calibri" charset="0"/>
              </a:rPr>
              <a:t>Native Frame</a:t>
            </a:r>
            <a:r>
              <a:rPr lang="en-US" sz="2000" dirty="0">
                <a:latin typeface="Calibri" charset="0"/>
              </a:rPr>
              <a:t>:</a:t>
            </a:r>
          </a:p>
        </p:txBody>
      </p:sp>
      <p:sp>
        <p:nvSpPr>
          <p:cNvPr id="13" name="TextBox 32"/>
          <p:cNvSpPr txBox="1">
            <a:spLocks noChangeArrowheads="1"/>
          </p:cNvSpPr>
          <p:nvPr/>
        </p:nvSpPr>
        <p:spPr bwMode="auto">
          <a:xfrm>
            <a:off x="457199" y="5470675"/>
            <a:ext cx="8094133" cy="584776"/>
          </a:xfrm>
          <a:prstGeom prst="rect">
            <a:avLst/>
          </a:prstGeom>
          <a:noFill/>
          <a:ln w="9525">
            <a:noFill/>
            <a:miter lim="800000"/>
            <a:headEnd/>
            <a:tailEnd/>
          </a:ln>
        </p:spPr>
        <p:txBody>
          <a:bodyPr wrap="square">
            <a:spAutoFit/>
          </a:bodyPr>
          <a:lstStyle/>
          <a:p>
            <a:r>
              <a:rPr lang="en-US" sz="1600" baseline="30000" dirty="0">
                <a:latin typeface="Century Schoolbook" charset="0"/>
              </a:rPr>
              <a:t>1</a:t>
            </a:r>
            <a:r>
              <a:rPr lang="en-US" sz="1600" baseline="30000" dirty="0" smtClean="0">
                <a:latin typeface="Century Schoolbook" charset="0"/>
              </a:rPr>
              <a:t> </a:t>
            </a:r>
            <a:r>
              <a:rPr lang="en-US" sz="1600" dirty="0">
                <a:latin typeface="+mj-lt"/>
              </a:rPr>
              <a:t>Outer VLAN tag </a:t>
            </a:r>
            <a:r>
              <a:rPr lang="en-US" sz="1600" dirty="0" smtClean="0">
                <a:latin typeface="+mj-lt"/>
              </a:rPr>
              <a:t>is </a:t>
            </a:r>
            <a:r>
              <a:rPr lang="en-US" sz="1600" dirty="0">
                <a:latin typeface="+mj-lt"/>
              </a:rPr>
              <a:t>a transport artifact and </a:t>
            </a:r>
            <a:r>
              <a:rPr lang="en-US" sz="1600" dirty="0" smtClean="0">
                <a:latin typeface="+mj-lt"/>
              </a:rPr>
              <a:t>only </a:t>
            </a:r>
            <a:r>
              <a:rPr lang="en-US" sz="1600" dirty="0">
                <a:latin typeface="+mj-lt"/>
              </a:rPr>
              <a:t>needed if RBridges are connected by a bridged LAN or carrier Ethernet requiring a VLAN tag or the like.</a:t>
            </a:r>
          </a:p>
        </p:txBody>
      </p:sp>
      <p:sp>
        <p:nvSpPr>
          <p:cNvPr id="14" name="Rectangle 13"/>
          <p:cNvSpPr>
            <a:spLocks noChangeArrowheads="1"/>
          </p:cNvSpPr>
          <p:nvPr/>
        </p:nvSpPr>
        <p:spPr bwMode="auto">
          <a:xfrm>
            <a:off x="4622800" y="3705225"/>
            <a:ext cx="2617788"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a:defRPr/>
            </a:pPr>
            <a:r>
              <a:rPr lang="en-US" sz="1800" b="1" dirty="0" smtClean="0">
                <a:latin typeface="+mn-lt"/>
                <a:cs typeface="ＭＳ Ｐゴシック" charset="-128"/>
              </a:rPr>
              <a:t>Payload Frame</a:t>
            </a:r>
            <a:endParaRPr lang="en-US" sz="1800" b="1" dirty="0">
              <a:latin typeface="+mn-lt"/>
              <a:cs typeface="ＭＳ Ｐゴシック" charset="-128"/>
            </a:endParaRPr>
          </a:p>
        </p:txBody>
      </p:sp>
      <p:sp>
        <p:nvSpPr>
          <p:cNvPr id="15" name="Right Brace 14"/>
          <p:cNvSpPr/>
          <p:nvPr/>
        </p:nvSpPr>
        <p:spPr bwMode="auto">
          <a:xfrm rot="5400000">
            <a:off x="5741194" y="3126581"/>
            <a:ext cx="381000" cy="2617788"/>
          </a:xfrm>
          <a:prstGeom prst="rightBrace">
            <a:avLst>
              <a:gd name="adj1" fmla="val 55529"/>
              <a:gd name="adj2" fmla="val 40207"/>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ea typeface="ＭＳ Ｐゴシック" pitchFamily="-108" charset="-128"/>
              <a:cs typeface="ＭＳ Ｐゴシック" pitchFamily="-108" charset="-128"/>
            </a:endParaRPr>
          </a:p>
        </p:txBody>
      </p:sp>
      <p:sp>
        <p:nvSpPr>
          <p:cNvPr id="16" name="TextBox 25"/>
          <p:cNvSpPr txBox="1">
            <a:spLocks noChangeArrowheads="1"/>
          </p:cNvSpPr>
          <p:nvPr/>
        </p:nvSpPr>
        <p:spPr bwMode="auto">
          <a:xfrm>
            <a:off x="4765675" y="4624388"/>
            <a:ext cx="2819400" cy="708025"/>
          </a:xfrm>
          <a:prstGeom prst="rect">
            <a:avLst/>
          </a:prstGeom>
          <a:noFill/>
          <a:ln w="9525">
            <a:solidFill>
              <a:srgbClr val="FFFFFF"/>
            </a:solidFill>
            <a:miter lim="800000"/>
            <a:headEnd/>
            <a:tailEnd/>
          </a:ln>
        </p:spPr>
        <p:txBody>
          <a:bodyPr>
            <a:spAutoFit/>
          </a:bodyPr>
          <a:lstStyle/>
          <a:p>
            <a:pPr algn="ctr"/>
            <a:r>
              <a:rPr lang="en-US" sz="2000" dirty="0">
                <a:latin typeface="Calibri" charset="0"/>
              </a:rPr>
              <a:t>Original Frame with</a:t>
            </a:r>
            <a:br>
              <a:rPr lang="en-US" sz="2000" dirty="0">
                <a:latin typeface="Calibri" charset="0"/>
              </a:rPr>
            </a:br>
            <a:r>
              <a:rPr lang="en-US" sz="2000" dirty="0" smtClean="0">
                <a:latin typeface="Calibri" charset="0"/>
              </a:rPr>
              <a:t>VLAN or Tenant ID</a:t>
            </a:r>
            <a:endParaRPr lang="en-US" sz="2000" dirty="0">
              <a:latin typeface="Calibri" charset="0"/>
            </a:endParaRPr>
          </a:p>
        </p:txBody>
      </p:sp>
      <p:sp>
        <p:nvSpPr>
          <p:cNvPr id="17" name="Right Brace 16"/>
          <p:cNvSpPr/>
          <p:nvPr/>
        </p:nvSpPr>
        <p:spPr bwMode="auto">
          <a:xfrm rot="5400000">
            <a:off x="3887788" y="-439737"/>
            <a:ext cx="381000" cy="6324600"/>
          </a:xfrm>
          <a:prstGeom prst="rightBrace">
            <a:avLst>
              <a:gd name="adj1" fmla="val 52580"/>
              <a:gd name="adj2" fmla="val 35558"/>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ea typeface="ＭＳ Ｐゴシック" pitchFamily="-108" charset="-128"/>
              <a:cs typeface="ＭＳ Ｐゴシック" pitchFamily="-108" charset="-128"/>
            </a:endParaRPr>
          </a:p>
        </p:txBody>
      </p:sp>
      <p:cxnSp>
        <p:nvCxnSpPr>
          <p:cNvPr id="18" name="Straight Connector 17"/>
          <p:cNvCxnSpPr>
            <a:stCxn id="17" idx="1"/>
          </p:cNvCxnSpPr>
          <p:nvPr/>
        </p:nvCxnSpPr>
        <p:spPr bwMode="auto">
          <a:xfrm flipH="1">
            <a:off x="4989935" y="2913063"/>
            <a:ext cx="1752" cy="806721"/>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7" idx="3"/>
          </p:cNvCxnSpPr>
          <p:nvPr/>
        </p:nvCxnSpPr>
        <p:spPr bwMode="auto">
          <a:xfrm>
            <a:off x="3352800" y="3206750"/>
            <a:ext cx="152400" cy="1588"/>
          </a:xfrm>
          <a:prstGeom prst="line">
            <a:avLst/>
          </a:prstGeom>
          <a:ln w="28575" cap="flat" cmpd="sng" algn="ctr">
            <a:solidFill>
              <a:schemeClr val="tx1"/>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bwMode="auto">
          <a:xfrm rot="16200000" flipH="1">
            <a:off x="3267869" y="3445669"/>
            <a:ext cx="496887" cy="22225"/>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1" name="Rectangle 20"/>
          <p:cNvSpPr>
            <a:spLocks noChangeArrowheads="1"/>
          </p:cNvSpPr>
          <p:nvPr/>
        </p:nvSpPr>
        <p:spPr bwMode="auto">
          <a:xfrm>
            <a:off x="2325688" y="3705225"/>
            <a:ext cx="2297112"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b"/>
          <a:lstStyle/>
          <a:p>
            <a:pPr>
              <a:defRPr/>
            </a:pPr>
            <a:r>
              <a:rPr lang="en-US" sz="1600" b="1" dirty="0">
                <a:latin typeface="+mn-lt"/>
                <a:cs typeface="ＭＳ Ｐゴシック" charset="-128"/>
              </a:rPr>
              <a:t>TRILL Header</a:t>
            </a:r>
          </a:p>
        </p:txBody>
      </p:sp>
      <p:sp>
        <p:nvSpPr>
          <p:cNvPr id="22" name="TextBox 21"/>
          <p:cNvSpPr txBox="1"/>
          <p:nvPr/>
        </p:nvSpPr>
        <p:spPr bwMode="auto">
          <a:xfrm>
            <a:off x="3047004" y="3705145"/>
            <a:ext cx="788204" cy="276999"/>
          </a:xfrm>
          <a:prstGeom prst="rect">
            <a:avLst/>
          </a:prstGeom>
          <a:noFill/>
          <a:ln>
            <a:solidFill>
              <a:schemeClr val="tx1"/>
            </a:solidFill>
          </a:ln>
        </p:spPr>
        <p:txBody>
          <a:bodyPr>
            <a:spAutoFit/>
          </a:bodyPr>
          <a:lstStyle/>
          <a:p>
            <a:pPr algn="ctr" fontAlgn="auto">
              <a:spcBef>
                <a:spcPts val="0"/>
              </a:spcBef>
              <a:spcAft>
                <a:spcPts val="0"/>
              </a:spcAft>
              <a:defRPr/>
            </a:pPr>
            <a:r>
              <a:rPr lang="en-US" sz="1200" dirty="0">
                <a:latin typeface="+mn-lt"/>
                <a:ea typeface="+mn-ea"/>
              </a:rPr>
              <a:t>Egress</a:t>
            </a:r>
          </a:p>
        </p:txBody>
      </p:sp>
      <p:sp>
        <p:nvSpPr>
          <p:cNvPr id="23" name="TextBox 22"/>
          <p:cNvSpPr txBox="1"/>
          <p:nvPr/>
        </p:nvSpPr>
        <p:spPr bwMode="auto">
          <a:xfrm>
            <a:off x="3833813" y="3703656"/>
            <a:ext cx="788204" cy="276999"/>
          </a:xfrm>
          <a:prstGeom prst="rect">
            <a:avLst/>
          </a:prstGeom>
          <a:noFill/>
          <a:ln>
            <a:solidFill>
              <a:schemeClr val="tx1"/>
            </a:solidFill>
          </a:ln>
        </p:spPr>
        <p:txBody>
          <a:bodyPr>
            <a:spAutoFit/>
          </a:bodyPr>
          <a:lstStyle/>
          <a:p>
            <a:pPr algn="ctr" fontAlgn="auto">
              <a:spcBef>
                <a:spcPts val="0"/>
              </a:spcBef>
              <a:spcAft>
                <a:spcPts val="0"/>
              </a:spcAft>
              <a:defRPr/>
            </a:pPr>
            <a:r>
              <a:rPr lang="en-US" sz="1200" dirty="0">
                <a:latin typeface="+mn-lt"/>
                <a:ea typeface="+mn-ea"/>
              </a:rPr>
              <a:t>Ingress</a:t>
            </a:r>
          </a:p>
        </p:txBody>
      </p:sp>
      <p:cxnSp>
        <p:nvCxnSpPr>
          <p:cNvPr id="24" name="Straight Connector 23"/>
          <p:cNvCxnSpPr/>
          <p:nvPr/>
        </p:nvCxnSpPr>
        <p:spPr bwMode="auto">
          <a:xfrm rot="5400000">
            <a:off x="1558925" y="2643188"/>
            <a:ext cx="541337" cy="1588"/>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6" idx="0"/>
          </p:cNvCxnSpPr>
          <p:nvPr/>
        </p:nvCxnSpPr>
        <p:spPr bwMode="auto">
          <a:xfrm rot="5400000" flipH="1" flipV="1">
            <a:off x="3746501" y="4102100"/>
            <a:ext cx="609600" cy="434975"/>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6" name="TextBox 24"/>
          <p:cNvSpPr txBox="1">
            <a:spLocks noChangeArrowheads="1"/>
          </p:cNvSpPr>
          <p:nvPr/>
        </p:nvSpPr>
        <p:spPr bwMode="auto">
          <a:xfrm>
            <a:off x="2903538" y="4624388"/>
            <a:ext cx="1862137" cy="708025"/>
          </a:xfrm>
          <a:prstGeom prst="rect">
            <a:avLst/>
          </a:prstGeom>
          <a:noFill/>
          <a:ln w="9525">
            <a:solidFill>
              <a:srgbClr val="FFFFFF"/>
            </a:solidFill>
            <a:miter lim="800000"/>
            <a:headEnd/>
            <a:tailEnd/>
          </a:ln>
        </p:spPr>
        <p:txBody>
          <a:bodyPr>
            <a:spAutoFit/>
          </a:bodyPr>
          <a:lstStyle/>
          <a:p>
            <a:pPr algn="ctr"/>
            <a:r>
              <a:rPr lang="en-US" sz="2000" dirty="0">
                <a:latin typeface="Calibri" charset="0"/>
              </a:rPr>
              <a:t>Ingressing</a:t>
            </a:r>
          </a:p>
          <a:p>
            <a:pPr algn="ctr"/>
            <a:r>
              <a:rPr lang="en-US" sz="2000" dirty="0">
                <a:latin typeface="Calibri" charset="0"/>
              </a:rPr>
              <a:t>RBridge</a:t>
            </a:r>
          </a:p>
        </p:txBody>
      </p:sp>
      <p:sp>
        <p:nvSpPr>
          <p:cNvPr id="27" name="TextBox 34"/>
          <p:cNvSpPr txBox="1">
            <a:spLocks noChangeArrowheads="1"/>
          </p:cNvSpPr>
          <p:nvPr/>
        </p:nvSpPr>
        <p:spPr bwMode="auto">
          <a:xfrm>
            <a:off x="1143000" y="2914650"/>
            <a:ext cx="2209800" cy="584200"/>
          </a:xfrm>
          <a:prstGeom prst="rect">
            <a:avLst/>
          </a:prstGeom>
          <a:noFill/>
          <a:ln w="19050">
            <a:solidFill>
              <a:schemeClr val="tx1"/>
            </a:solidFill>
            <a:miter lim="800000"/>
            <a:headEnd/>
            <a:tailEnd/>
          </a:ln>
        </p:spPr>
        <p:txBody>
          <a:bodyPr>
            <a:spAutoFit/>
          </a:bodyPr>
          <a:lstStyle/>
          <a:p>
            <a:pPr algn="ctr"/>
            <a:r>
              <a:rPr lang="en-US" sz="1600" dirty="0"/>
              <a:t>Look Up Egress, Next Hop DA &amp; Output Port</a:t>
            </a:r>
          </a:p>
        </p:txBody>
      </p:sp>
      <p:sp>
        <p:nvSpPr>
          <p:cNvPr id="28" name="TextBox 27"/>
          <p:cNvSpPr txBox="1"/>
          <p:nvPr/>
        </p:nvSpPr>
        <p:spPr bwMode="auto">
          <a:xfrm>
            <a:off x="2325687" y="3703656"/>
            <a:ext cx="721317" cy="276999"/>
          </a:xfrm>
          <a:prstGeom prst="rect">
            <a:avLst/>
          </a:prstGeom>
          <a:noFill/>
          <a:ln>
            <a:solidFill>
              <a:schemeClr val="tx1"/>
            </a:solidFill>
          </a:ln>
        </p:spPr>
        <p:txBody>
          <a:bodyPr>
            <a:spAutoFit/>
          </a:bodyPr>
          <a:lstStyle/>
          <a:p>
            <a:pPr algn="ctr" fontAlgn="auto">
              <a:spcBef>
                <a:spcPts val="0"/>
              </a:spcBef>
              <a:spcAft>
                <a:spcPts val="0"/>
              </a:spcAft>
              <a:defRPr/>
            </a:pPr>
            <a:r>
              <a:rPr lang="en-US" sz="1200" dirty="0">
                <a:latin typeface="+mn-lt"/>
                <a:ea typeface="+mn-ea"/>
              </a:rPr>
              <a:t>TTL=n</a:t>
            </a:r>
          </a:p>
        </p:txBody>
      </p:sp>
      <p:cxnSp>
        <p:nvCxnSpPr>
          <p:cNvPr id="29" name="Straight Connector 28"/>
          <p:cNvCxnSpPr/>
          <p:nvPr/>
        </p:nvCxnSpPr>
        <p:spPr bwMode="auto">
          <a:xfrm rot="5400000">
            <a:off x="3580606" y="2480469"/>
            <a:ext cx="219075" cy="1588"/>
          </a:xfrm>
          <a:prstGeom prst="line">
            <a:avLst/>
          </a:prstGeom>
          <a:ln w="28575" cap="flat" cmpd="sng" algn="ctr">
            <a:solidFill>
              <a:schemeClr val="tx1"/>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bwMode="auto">
          <a:xfrm>
            <a:off x="2903538" y="2592388"/>
            <a:ext cx="785812" cy="1587"/>
          </a:xfrm>
          <a:prstGeom prst="line">
            <a:avLst/>
          </a:prstGeom>
          <a:ln w="28575" cap="flat" cmpd="sng" algn="ctr">
            <a:solidFill>
              <a:schemeClr val="tx1"/>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bwMode="auto">
          <a:xfrm rot="5400000">
            <a:off x="2743201" y="2752725"/>
            <a:ext cx="322262" cy="1587"/>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Rectangle 31"/>
          <p:cNvSpPr>
            <a:spLocks noChangeArrowheads="1"/>
          </p:cNvSpPr>
          <p:nvPr/>
        </p:nvSpPr>
        <p:spPr bwMode="auto">
          <a:xfrm>
            <a:off x="355600" y="3705225"/>
            <a:ext cx="547688"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latin typeface="+mn-lt"/>
                <a:ea typeface="ＭＳ Ｐゴシック" pitchFamily="-108" charset="-128"/>
                <a:cs typeface="ＭＳ Ｐゴシック" pitchFamily="-108" charset="-128"/>
              </a:rPr>
              <a:t>DA</a:t>
            </a:r>
          </a:p>
        </p:txBody>
      </p:sp>
      <p:sp>
        <p:nvSpPr>
          <p:cNvPr id="33" name="Rectangle 32"/>
          <p:cNvSpPr>
            <a:spLocks noChangeArrowheads="1"/>
          </p:cNvSpPr>
          <p:nvPr/>
        </p:nvSpPr>
        <p:spPr bwMode="auto">
          <a:xfrm>
            <a:off x="7240589" y="3705225"/>
            <a:ext cx="68262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latin typeface="+mn-lt"/>
                <a:ea typeface="ＭＳ Ｐゴシック" pitchFamily="-108" charset="-128"/>
                <a:cs typeface="ＭＳ Ｐゴシック" pitchFamily="-108" charset="-128"/>
              </a:rPr>
              <a:t>New FCS</a:t>
            </a:r>
          </a:p>
        </p:txBody>
      </p:sp>
      <p:sp>
        <p:nvSpPr>
          <p:cNvPr id="34" name="Rectangle 33"/>
          <p:cNvSpPr>
            <a:spLocks noChangeArrowheads="1"/>
          </p:cNvSpPr>
          <p:nvPr/>
        </p:nvSpPr>
        <p:spPr bwMode="auto">
          <a:xfrm>
            <a:off x="903288" y="3705225"/>
            <a:ext cx="5334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latin typeface="+mn-lt"/>
                <a:ea typeface="ＭＳ Ｐゴシック" pitchFamily="-108" charset="-128"/>
                <a:cs typeface="ＭＳ Ｐゴシック" pitchFamily="-108" charset="-128"/>
              </a:rPr>
              <a:t>SA</a:t>
            </a:r>
          </a:p>
        </p:txBody>
      </p:sp>
      <p:sp>
        <p:nvSpPr>
          <p:cNvPr id="35" name="Rectangle 34"/>
          <p:cNvSpPr>
            <a:spLocks noChangeArrowheads="1"/>
          </p:cNvSpPr>
          <p:nvPr/>
        </p:nvSpPr>
        <p:spPr bwMode="auto">
          <a:xfrm>
            <a:off x="1436688" y="3705225"/>
            <a:ext cx="8890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smtClean="0">
                <a:latin typeface="+mn-lt"/>
                <a:ea typeface="ＭＳ Ｐゴシック" pitchFamily="-108" charset="-128"/>
                <a:cs typeface="ＭＳ Ｐゴシック" pitchFamily="-108" charset="-128"/>
              </a:rPr>
              <a:t>VLAN</a:t>
            </a:r>
            <a:r>
              <a:rPr lang="en-US" sz="1600" b="1" baseline="30000" dirty="0">
                <a:latin typeface="+mn-lt"/>
                <a:ea typeface="ＭＳ Ｐゴシック" pitchFamily="-108" charset="-128"/>
                <a:cs typeface="ＭＳ Ｐゴシック" pitchFamily="-108" charset="-128"/>
              </a:rPr>
              <a:t>1</a:t>
            </a:r>
          </a:p>
        </p:txBody>
      </p:sp>
      <p:sp>
        <p:nvSpPr>
          <p:cNvPr id="36" name="Right Brace 35"/>
          <p:cNvSpPr/>
          <p:nvPr/>
        </p:nvSpPr>
        <p:spPr bwMode="auto">
          <a:xfrm rot="5400000">
            <a:off x="1150144" y="3450431"/>
            <a:ext cx="381000" cy="1970088"/>
          </a:xfrm>
          <a:prstGeom prst="rightBrace">
            <a:avLst>
              <a:gd name="adj1" fmla="val 55529"/>
              <a:gd name="adj2" fmla="val 50000"/>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ea typeface="ＭＳ Ｐゴシック" pitchFamily="-108" charset="-128"/>
              <a:cs typeface="ＭＳ Ｐゴシック" pitchFamily="-108" charset="-128"/>
            </a:endParaRPr>
          </a:p>
        </p:txBody>
      </p:sp>
      <p:sp>
        <p:nvSpPr>
          <p:cNvPr id="37" name="TextBox 24"/>
          <p:cNvSpPr txBox="1">
            <a:spLocks noChangeArrowheads="1"/>
          </p:cNvSpPr>
          <p:nvPr/>
        </p:nvSpPr>
        <p:spPr bwMode="auto">
          <a:xfrm>
            <a:off x="304800" y="4625975"/>
            <a:ext cx="2063750" cy="708025"/>
          </a:xfrm>
          <a:prstGeom prst="rect">
            <a:avLst/>
          </a:prstGeom>
          <a:noFill/>
          <a:ln w="9525">
            <a:solidFill>
              <a:srgbClr val="FFFFFF"/>
            </a:solidFill>
            <a:miter lim="800000"/>
            <a:headEnd/>
            <a:tailEnd/>
          </a:ln>
        </p:spPr>
        <p:txBody>
          <a:bodyPr>
            <a:spAutoFit/>
          </a:bodyPr>
          <a:lstStyle/>
          <a:p>
            <a:pPr algn="ctr"/>
            <a:r>
              <a:rPr lang="en-US" sz="2000" dirty="0">
                <a:latin typeface="Calibri" charset="0"/>
              </a:rPr>
              <a:t>Link Transport Header</a:t>
            </a:r>
          </a:p>
        </p:txBody>
      </p:sp>
      <p:cxnSp>
        <p:nvCxnSpPr>
          <p:cNvPr id="38" name="Straight Connector 37"/>
          <p:cNvCxnSpPr/>
          <p:nvPr/>
        </p:nvCxnSpPr>
        <p:spPr bwMode="auto">
          <a:xfrm rot="5400000">
            <a:off x="408781" y="3455194"/>
            <a:ext cx="498475" cy="1588"/>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24"/>
          <p:cNvSpPr txBox="1">
            <a:spLocks noChangeArrowheads="1"/>
          </p:cNvSpPr>
          <p:nvPr/>
        </p:nvSpPr>
        <p:spPr bwMode="auto">
          <a:xfrm>
            <a:off x="4980576" y="3270250"/>
            <a:ext cx="3022600" cy="400050"/>
          </a:xfrm>
          <a:prstGeom prst="rect">
            <a:avLst/>
          </a:prstGeom>
          <a:noFill/>
          <a:ln w="9525">
            <a:solidFill>
              <a:srgbClr val="FFFFFF"/>
            </a:solidFill>
            <a:miter lim="800000"/>
            <a:headEnd/>
            <a:tailEnd/>
          </a:ln>
        </p:spPr>
        <p:txBody>
          <a:bodyPr>
            <a:spAutoFit/>
          </a:bodyPr>
          <a:lstStyle/>
          <a:p>
            <a:pPr algn="r"/>
            <a:r>
              <a:rPr lang="en-US" sz="2000" dirty="0">
                <a:latin typeface="Calibri" charset="0"/>
              </a:rPr>
              <a:t>Output </a:t>
            </a:r>
            <a:r>
              <a:rPr lang="en-US" sz="2000" u="sng" dirty="0">
                <a:latin typeface="Calibri" charset="0"/>
              </a:rPr>
              <a:t>TRILL Data Frame</a:t>
            </a:r>
            <a:r>
              <a:rPr lang="en-US" sz="2000" dirty="0">
                <a:latin typeface="Calibri" charset="0"/>
              </a:rPr>
              <a:t>:</a:t>
            </a:r>
          </a:p>
        </p:txBody>
      </p:sp>
      <p:cxnSp>
        <p:nvCxnSpPr>
          <p:cNvPr id="40" name="Straight Connector 39"/>
          <p:cNvCxnSpPr/>
          <p:nvPr/>
        </p:nvCxnSpPr>
        <p:spPr bwMode="auto">
          <a:xfrm>
            <a:off x="658813" y="3206750"/>
            <a:ext cx="484187" cy="1588"/>
          </a:xfrm>
          <a:prstGeom prst="line">
            <a:avLst/>
          </a:prstGeom>
          <a:ln w="28575" cap="flat" cmpd="sng" algn="ctr">
            <a:solidFill>
              <a:schemeClr val="tx1"/>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34" idx="2"/>
          </p:cNvCxnSpPr>
          <p:nvPr/>
        </p:nvCxnSpPr>
        <p:spPr bwMode="auto">
          <a:xfrm rot="10800000">
            <a:off x="1169988" y="4238625"/>
            <a:ext cx="2182812" cy="790575"/>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913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21" grpId="0" animBg="1"/>
      <p:bldP spid="22" grpId="0" animBg="1"/>
      <p:bldP spid="23" grpId="0" animBg="1"/>
      <p:bldP spid="26" grpId="0" animBg="1"/>
      <p:bldP spid="27" grpId="0" animBg="1"/>
      <p:bldP spid="28" grpId="0" animBg="1"/>
      <p:bldP spid="32" grpId="0" animBg="1"/>
      <p:bldP spid="33" grpId="0" animBg="1"/>
      <p:bldP spid="34" grpId="0" animBg="1"/>
      <p:bldP spid="35" grpId="0" animBg="1"/>
      <p:bldP spid="36" grpId="0" animBg="1"/>
      <p:bldP spid="37" grpId="0" animBg="1"/>
      <p:bldP spid="3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p:txBody>
          <a:bodyPr/>
          <a:lstStyle/>
          <a:p>
            <a:pPr>
              <a:defRPr/>
            </a:pPr>
            <a:r>
              <a:rPr lang="en-US" sz="4400" b="1" dirty="0">
                <a:solidFill>
                  <a:srgbClr val="0000FF"/>
                </a:solidFill>
                <a:ea typeface="ＭＳ Ｐゴシック" charset="0"/>
                <a:cs typeface="ＭＳ Ｐゴシック" charset="0"/>
              </a:rPr>
              <a:t>TRILL Unicast Transit</a:t>
            </a:r>
            <a:endParaRPr lang="en-US" sz="4400" cap="none" dirty="0" smtClean="0">
              <a:solidFill>
                <a:srgbClr val="0000FF"/>
              </a:solidFill>
              <a:ea typeface="ＭＳ Ｐゴシック" charset="-128"/>
              <a:cs typeface="ＭＳ Ｐゴシック" charset="-128"/>
            </a:endParaRPr>
          </a:p>
        </p:txBody>
      </p:sp>
      <p:sp>
        <p:nvSpPr>
          <p:cNvPr id="9626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6261" name="Slide Number Placeholder 4"/>
          <p:cNvSpPr>
            <a:spLocks noGrp="1"/>
          </p:cNvSpPr>
          <p:nvPr>
            <p:ph type="sldNum" sz="quarter" idx="12"/>
          </p:nvPr>
        </p:nvSpPr>
        <p:spPr bwMode="auto">
          <a:noFill/>
          <a:ln>
            <a:miter lim="800000"/>
            <a:headEnd/>
            <a:tailEnd/>
          </a:ln>
        </p:spPr>
        <p:txBody>
          <a:bodyPr/>
          <a:lstStyle/>
          <a:p>
            <a:fld id="{1024EC15-29A9-408E-ADED-71F846B15A8A}" type="slidenum">
              <a:rPr lang="en-US"/>
              <a:pPr/>
              <a:t>46</a:t>
            </a:fld>
            <a:endParaRPr lang="en-US" dirty="0"/>
          </a:p>
        </p:txBody>
      </p:sp>
      <p:sp>
        <p:nvSpPr>
          <p:cNvPr id="962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7" name="TextBox 30"/>
          <p:cNvSpPr txBox="1">
            <a:spLocks noChangeArrowheads="1"/>
          </p:cNvSpPr>
          <p:nvPr/>
        </p:nvSpPr>
        <p:spPr bwMode="auto">
          <a:xfrm>
            <a:off x="2716358" y="5334000"/>
            <a:ext cx="5778500" cy="1077218"/>
          </a:xfrm>
          <a:prstGeom prst="rect">
            <a:avLst/>
          </a:prstGeom>
          <a:noFill/>
          <a:ln w="9525">
            <a:noFill/>
            <a:miter lim="800000"/>
            <a:headEnd/>
            <a:tailEnd/>
          </a:ln>
        </p:spPr>
        <p:txBody>
          <a:bodyPr>
            <a:spAutoFit/>
          </a:bodyPr>
          <a:lstStyle/>
          <a:p>
            <a:r>
              <a:rPr lang="en-US" sz="1600" baseline="30000" dirty="0">
                <a:solidFill>
                  <a:srgbClr val="000000"/>
                </a:solidFill>
                <a:latin typeface="Century Schoolbook" charset="0"/>
              </a:rPr>
              <a:t>1 </a:t>
            </a:r>
            <a:r>
              <a:rPr lang="en-US" sz="1600" dirty="0">
                <a:solidFill>
                  <a:srgbClr val="000000"/>
                </a:solidFill>
                <a:latin typeface="+mj-lt"/>
              </a:rPr>
              <a:t>Input and output Outer VLANs can differ. The true VLAN </a:t>
            </a:r>
            <a:r>
              <a:rPr lang="en-US" sz="1600" dirty="0" smtClean="0">
                <a:solidFill>
                  <a:srgbClr val="000000"/>
                </a:solidFill>
                <a:latin typeface="+mj-lt"/>
              </a:rPr>
              <a:t>or Tenant ID of </a:t>
            </a:r>
            <a:r>
              <a:rPr lang="en-US" sz="1600" dirty="0">
                <a:solidFill>
                  <a:srgbClr val="000000"/>
                </a:solidFill>
                <a:latin typeface="+mj-lt"/>
              </a:rPr>
              <a:t>the data is inside the </a:t>
            </a:r>
            <a:r>
              <a:rPr lang="en-US" sz="1600" dirty="0" smtClean="0">
                <a:solidFill>
                  <a:srgbClr val="000000"/>
                </a:solidFill>
                <a:latin typeface="+mj-lt"/>
              </a:rPr>
              <a:t>payload</a:t>
            </a:r>
            <a:br>
              <a:rPr lang="en-US" sz="1600" dirty="0" smtClean="0">
                <a:solidFill>
                  <a:srgbClr val="000000"/>
                </a:solidFill>
                <a:latin typeface="+mj-lt"/>
              </a:rPr>
            </a:br>
            <a:r>
              <a:rPr lang="en-US" sz="1600" dirty="0" smtClean="0">
                <a:solidFill>
                  <a:srgbClr val="000000"/>
                </a:solidFill>
                <a:latin typeface="+mj-lt"/>
              </a:rPr>
              <a:t>frame</a:t>
            </a:r>
            <a:r>
              <a:rPr lang="en-US" sz="1600" dirty="0">
                <a:solidFill>
                  <a:srgbClr val="000000"/>
                </a:solidFill>
                <a:latin typeface="+mj-lt"/>
              </a:rPr>
              <a:t>. </a:t>
            </a:r>
            <a:r>
              <a:rPr lang="en-US" sz="1600" dirty="0" smtClean="0">
                <a:solidFill>
                  <a:srgbClr val="000000"/>
                </a:solidFill>
                <a:latin typeface="+mj-lt"/>
              </a:rPr>
              <a:t> Outer VLAN is only needed if link is VLAN sensitive.</a:t>
            </a:r>
            <a:endParaRPr lang="en-US" sz="1600" dirty="0">
              <a:solidFill>
                <a:srgbClr val="000000"/>
              </a:solidFill>
              <a:latin typeface="+mj-lt"/>
            </a:endParaRPr>
          </a:p>
        </p:txBody>
      </p:sp>
      <p:sp>
        <p:nvSpPr>
          <p:cNvPr id="8" name="Right Brace 7"/>
          <p:cNvSpPr/>
          <p:nvPr/>
        </p:nvSpPr>
        <p:spPr bwMode="auto">
          <a:xfrm rot="5400000">
            <a:off x="4906314" y="708819"/>
            <a:ext cx="381000" cy="4760912"/>
          </a:xfrm>
          <a:prstGeom prst="rightBrace">
            <a:avLst>
              <a:gd name="adj1" fmla="val 41666"/>
              <a:gd name="adj2" fmla="val 47639"/>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solidFill>
                <a:srgbClr val="000000"/>
              </a:solidFill>
              <a:ea typeface="ＭＳ Ｐゴシック" pitchFamily="-108" charset="-128"/>
              <a:cs typeface="ＭＳ Ｐゴシック" pitchFamily="-108" charset="-128"/>
            </a:endParaRPr>
          </a:p>
        </p:txBody>
      </p:sp>
      <p:cxnSp>
        <p:nvCxnSpPr>
          <p:cNvPr id="9" name="Straight Connector 8"/>
          <p:cNvCxnSpPr>
            <a:stCxn id="8" idx="1"/>
            <a:endCxn id="14" idx="1"/>
          </p:cNvCxnSpPr>
          <p:nvPr/>
        </p:nvCxnSpPr>
        <p:spPr bwMode="auto">
          <a:xfrm>
            <a:off x="5209219" y="3279775"/>
            <a:ext cx="20662" cy="606425"/>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Rectangle 9"/>
          <p:cNvSpPr>
            <a:spLocks noChangeArrowheads="1"/>
          </p:cNvSpPr>
          <p:nvPr/>
        </p:nvSpPr>
        <p:spPr bwMode="auto">
          <a:xfrm>
            <a:off x="4937270" y="4321175"/>
            <a:ext cx="25400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800" b="1" dirty="0" smtClean="0">
                <a:solidFill>
                  <a:srgbClr val="000000"/>
                </a:solidFill>
                <a:latin typeface="+mn-lt"/>
                <a:ea typeface="ＭＳ Ｐゴシック" pitchFamily="-108" charset="-128"/>
                <a:cs typeface="ＭＳ Ｐゴシック" pitchFamily="-108" charset="-128"/>
              </a:rPr>
              <a:t>Payload Frame</a:t>
            </a:r>
            <a:endParaRPr lang="en-US" sz="1800" b="1" dirty="0">
              <a:solidFill>
                <a:srgbClr val="000000"/>
              </a:solidFill>
              <a:latin typeface="+mn-lt"/>
              <a:ea typeface="ＭＳ Ｐゴシック" pitchFamily="-108" charset="-128"/>
              <a:cs typeface="ＭＳ Ｐゴシック" pitchFamily="-108" charset="-128"/>
            </a:endParaRPr>
          </a:p>
        </p:txBody>
      </p:sp>
      <p:sp>
        <p:nvSpPr>
          <p:cNvPr id="11" name="Rectangle 10"/>
          <p:cNvSpPr>
            <a:spLocks noChangeArrowheads="1"/>
          </p:cNvSpPr>
          <p:nvPr/>
        </p:nvSpPr>
        <p:spPr bwMode="auto">
          <a:xfrm>
            <a:off x="2716358" y="4321175"/>
            <a:ext cx="2220912"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lstStyle/>
          <a:p>
            <a:pPr>
              <a:defRPr/>
            </a:pPr>
            <a:r>
              <a:rPr lang="en-US" sz="1600" b="1" dirty="0">
                <a:solidFill>
                  <a:srgbClr val="000000"/>
                </a:solidFill>
                <a:latin typeface="+mn-lt"/>
                <a:cs typeface="ＭＳ Ｐゴシック" charset="-128"/>
              </a:rPr>
              <a:t>TRILL Hdr</a:t>
            </a:r>
          </a:p>
        </p:txBody>
      </p:sp>
      <p:sp>
        <p:nvSpPr>
          <p:cNvPr id="12" name="TextBox 11"/>
          <p:cNvSpPr txBox="1"/>
          <p:nvPr/>
        </p:nvSpPr>
        <p:spPr bwMode="auto">
          <a:xfrm>
            <a:off x="3360882" y="4589561"/>
            <a:ext cx="788204" cy="276999"/>
          </a:xfrm>
          <a:prstGeom prst="rect">
            <a:avLst/>
          </a:prstGeom>
          <a:noFill/>
          <a:ln>
            <a:solidFill>
              <a:schemeClr val="tx1"/>
            </a:solidFill>
          </a:ln>
        </p:spPr>
        <p:txBody>
          <a:bodyPr>
            <a:spAutoFit/>
          </a:bodyPr>
          <a:lstStyle/>
          <a:p>
            <a:pPr algn="ctr" fontAlgn="auto">
              <a:spcBef>
                <a:spcPts val="0"/>
              </a:spcBef>
              <a:spcAft>
                <a:spcPts val="0"/>
              </a:spcAft>
              <a:defRPr/>
            </a:pPr>
            <a:r>
              <a:rPr lang="en-US" sz="1200" dirty="0">
                <a:solidFill>
                  <a:srgbClr val="000000"/>
                </a:solidFill>
                <a:latin typeface="+mn-lt"/>
                <a:ea typeface="+mn-ea"/>
              </a:rPr>
              <a:t>Egress</a:t>
            </a:r>
          </a:p>
        </p:txBody>
      </p:sp>
      <p:sp>
        <p:nvSpPr>
          <p:cNvPr id="13" name="TextBox 12"/>
          <p:cNvSpPr txBox="1"/>
          <p:nvPr/>
        </p:nvSpPr>
        <p:spPr bwMode="auto">
          <a:xfrm>
            <a:off x="4149086" y="4589562"/>
            <a:ext cx="788204" cy="276999"/>
          </a:xfrm>
          <a:prstGeom prst="rect">
            <a:avLst/>
          </a:prstGeom>
          <a:noFill/>
          <a:ln>
            <a:solidFill>
              <a:schemeClr val="tx1"/>
            </a:solidFill>
          </a:ln>
        </p:spPr>
        <p:txBody>
          <a:bodyPr>
            <a:spAutoFit/>
          </a:bodyPr>
          <a:lstStyle/>
          <a:p>
            <a:pPr algn="ctr" fontAlgn="auto">
              <a:spcBef>
                <a:spcPts val="0"/>
              </a:spcBef>
              <a:spcAft>
                <a:spcPts val="0"/>
              </a:spcAft>
              <a:defRPr/>
            </a:pPr>
            <a:r>
              <a:rPr lang="en-US" sz="1200" dirty="0">
                <a:solidFill>
                  <a:srgbClr val="000000"/>
                </a:solidFill>
                <a:latin typeface="+mn-lt"/>
                <a:ea typeface="+mn-ea"/>
              </a:rPr>
              <a:t>Ingress</a:t>
            </a:r>
          </a:p>
        </p:txBody>
      </p:sp>
      <p:sp>
        <p:nvSpPr>
          <p:cNvPr id="14" name="Right Brace 13"/>
          <p:cNvSpPr/>
          <p:nvPr/>
        </p:nvSpPr>
        <p:spPr bwMode="auto">
          <a:xfrm rot="16200000">
            <a:off x="4906314" y="1696244"/>
            <a:ext cx="381000" cy="4760912"/>
          </a:xfrm>
          <a:prstGeom prst="rightBrace">
            <a:avLst>
              <a:gd name="adj1" fmla="val 47727"/>
              <a:gd name="adj2" fmla="val 52795"/>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solidFill>
                <a:srgbClr val="000000"/>
              </a:solidFill>
              <a:ea typeface="ＭＳ Ｐゴシック" pitchFamily="-108" charset="-128"/>
              <a:cs typeface="ＭＳ Ｐゴシック" pitchFamily="-108" charset="-128"/>
            </a:endParaRPr>
          </a:p>
        </p:txBody>
      </p:sp>
      <p:sp>
        <p:nvSpPr>
          <p:cNvPr id="15" name="TextBox 14"/>
          <p:cNvSpPr txBox="1"/>
          <p:nvPr/>
        </p:nvSpPr>
        <p:spPr bwMode="auto">
          <a:xfrm>
            <a:off x="3972070" y="4281683"/>
            <a:ext cx="964546" cy="307877"/>
          </a:xfrm>
          <a:prstGeom prst="rect">
            <a:avLst/>
          </a:prstGeom>
          <a:noFill/>
          <a:ln>
            <a:solidFill>
              <a:schemeClr val="tx1"/>
            </a:solidFill>
          </a:ln>
        </p:spPr>
        <p:txBody>
          <a:bodyPr>
            <a:spAutoFit/>
          </a:bodyPr>
          <a:lstStyle/>
          <a:p>
            <a:pPr algn="ctr" fontAlgn="auto">
              <a:spcBef>
                <a:spcPts val="0"/>
              </a:spcBef>
              <a:spcAft>
                <a:spcPts val="0"/>
              </a:spcAft>
              <a:defRPr/>
            </a:pPr>
            <a:r>
              <a:rPr lang="en-US" sz="1400" dirty="0">
                <a:solidFill>
                  <a:srgbClr val="000000"/>
                </a:solidFill>
                <a:latin typeface="+mn-lt"/>
                <a:ea typeface="+mn-ea"/>
              </a:rPr>
              <a:t>TTL=n-1</a:t>
            </a:r>
          </a:p>
        </p:txBody>
      </p:sp>
      <p:sp>
        <p:nvSpPr>
          <p:cNvPr id="16" name="Rectangle 15"/>
          <p:cNvSpPr>
            <a:spLocks noChangeArrowheads="1"/>
          </p:cNvSpPr>
          <p:nvPr/>
        </p:nvSpPr>
        <p:spPr bwMode="auto">
          <a:xfrm>
            <a:off x="733570" y="2365375"/>
            <a:ext cx="547688"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DA</a:t>
            </a:r>
            <a:endParaRPr lang="en-US" b="1" dirty="0">
              <a:solidFill>
                <a:srgbClr val="000000"/>
              </a:solidFill>
              <a:latin typeface="+mn-lt"/>
              <a:ea typeface="ＭＳ Ｐゴシック" pitchFamily="-108" charset="-128"/>
              <a:cs typeface="ＭＳ Ｐゴシック" pitchFamily="-108" charset="-128"/>
            </a:endParaRPr>
          </a:p>
        </p:txBody>
      </p:sp>
      <p:sp>
        <p:nvSpPr>
          <p:cNvPr id="17" name="Rectangle 16"/>
          <p:cNvSpPr>
            <a:spLocks noChangeArrowheads="1"/>
          </p:cNvSpPr>
          <p:nvPr/>
        </p:nvSpPr>
        <p:spPr bwMode="auto">
          <a:xfrm>
            <a:off x="7477270" y="2366963"/>
            <a:ext cx="757238"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FCS</a:t>
            </a:r>
            <a:endParaRPr lang="en-US" b="1" dirty="0">
              <a:solidFill>
                <a:srgbClr val="000000"/>
              </a:solidFill>
              <a:latin typeface="+mn-lt"/>
              <a:ea typeface="ＭＳ Ｐゴシック" pitchFamily="-108" charset="-128"/>
              <a:cs typeface="ＭＳ Ｐゴシック" pitchFamily="-108" charset="-128"/>
            </a:endParaRPr>
          </a:p>
        </p:txBody>
      </p:sp>
      <p:sp>
        <p:nvSpPr>
          <p:cNvPr id="18" name="Rectangle 17"/>
          <p:cNvSpPr>
            <a:spLocks noChangeArrowheads="1"/>
          </p:cNvSpPr>
          <p:nvPr/>
        </p:nvSpPr>
        <p:spPr bwMode="auto">
          <a:xfrm>
            <a:off x="4937270" y="2365375"/>
            <a:ext cx="25400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800" b="1" dirty="0" smtClean="0">
                <a:solidFill>
                  <a:srgbClr val="000000"/>
                </a:solidFill>
                <a:latin typeface="+mn-lt"/>
                <a:ea typeface="ＭＳ Ｐゴシック" pitchFamily="-108" charset="-128"/>
                <a:cs typeface="ＭＳ Ｐゴシック" pitchFamily="-108" charset="-128"/>
              </a:rPr>
              <a:t>Payload Frame</a:t>
            </a:r>
            <a:endParaRPr lang="en-US" sz="1800" b="1" dirty="0">
              <a:solidFill>
                <a:srgbClr val="000000"/>
              </a:solidFill>
              <a:latin typeface="+mn-lt"/>
              <a:ea typeface="ＭＳ Ｐゴシック" pitchFamily="-108" charset="-128"/>
              <a:cs typeface="ＭＳ Ｐゴシック" pitchFamily="-108" charset="-128"/>
            </a:endParaRPr>
          </a:p>
        </p:txBody>
      </p:sp>
      <p:sp>
        <p:nvSpPr>
          <p:cNvPr id="19" name="Rectangle 18"/>
          <p:cNvSpPr>
            <a:spLocks noChangeArrowheads="1"/>
          </p:cNvSpPr>
          <p:nvPr/>
        </p:nvSpPr>
        <p:spPr bwMode="auto">
          <a:xfrm>
            <a:off x="1281258" y="2365375"/>
            <a:ext cx="5334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SA</a:t>
            </a:r>
            <a:endParaRPr lang="en-US" b="1" dirty="0">
              <a:solidFill>
                <a:srgbClr val="000000"/>
              </a:solidFill>
              <a:latin typeface="+mn-lt"/>
              <a:ea typeface="ＭＳ Ｐゴシック" pitchFamily="-108" charset="-128"/>
              <a:cs typeface="ＭＳ Ｐゴシック" pitchFamily="-108" charset="-128"/>
            </a:endParaRPr>
          </a:p>
        </p:txBody>
      </p:sp>
      <p:sp>
        <p:nvSpPr>
          <p:cNvPr id="20" name="Rectangle 19"/>
          <p:cNvSpPr>
            <a:spLocks noChangeArrowheads="1"/>
          </p:cNvSpPr>
          <p:nvPr/>
        </p:nvSpPr>
        <p:spPr bwMode="auto">
          <a:xfrm>
            <a:off x="2716358" y="2365375"/>
            <a:ext cx="2220912"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lstStyle/>
          <a:p>
            <a:pPr>
              <a:defRPr/>
            </a:pPr>
            <a:r>
              <a:rPr lang="en-US" sz="1600" b="1" dirty="0">
                <a:solidFill>
                  <a:srgbClr val="000000"/>
                </a:solidFill>
                <a:latin typeface="+mn-lt"/>
                <a:cs typeface="ＭＳ Ｐゴシック" charset="-128"/>
              </a:rPr>
              <a:t>TRILL Hdr</a:t>
            </a:r>
          </a:p>
        </p:txBody>
      </p:sp>
      <p:sp>
        <p:nvSpPr>
          <p:cNvPr id="21" name="Rectangle 20"/>
          <p:cNvSpPr>
            <a:spLocks noChangeArrowheads="1"/>
          </p:cNvSpPr>
          <p:nvPr/>
        </p:nvSpPr>
        <p:spPr bwMode="auto">
          <a:xfrm>
            <a:off x="1814658" y="2365375"/>
            <a:ext cx="9017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VLAN</a:t>
            </a:r>
            <a:r>
              <a:rPr lang="en-US" sz="1600" b="1" baseline="30000" dirty="0">
                <a:solidFill>
                  <a:srgbClr val="000000"/>
                </a:solidFill>
                <a:latin typeface="+mn-lt"/>
                <a:ea typeface="ＭＳ Ｐゴシック" pitchFamily="-108" charset="-128"/>
                <a:cs typeface="ＭＳ Ｐゴシック" pitchFamily="-108" charset="-128"/>
              </a:rPr>
              <a:t>1</a:t>
            </a:r>
            <a:endParaRPr lang="en-US" b="1" baseline="30000" dirty="0">
              <a:solidFill>
                <a:srgbClr val="000000"/>
              </a:solidFill>
              <a:latin typeface="+mn-lt"/>
              <a:ea typeface="ＭＳ Ｐゴシック" pitchFamily="-108" charset="-128"/>
              <a:cs typeface="ＭＳ Ｐゴシック" pitchFamily="-108" charset="-128"/>
            </a:endParaRPr>
          </a:p>
        </p:txBody>
      </p:sp>
      <p:sp>
        <p:nvSpPr>
          <p:cNvPr id="22" name="Right Brace 21"/>
          <p:cNvSpPr/>
          <p:nvPr/>
        </p:nvSpPr>
        <p:spPr bwMode="auto">
          <a:xfrm rot="16200000">
            <a:off x="1534464" y="1153319"/>
            <a:ext cx="381000" cy="1982788"/>
          </a:xfrm>
          <a:prstGeom prst="rightBrace">
            <a:avLst>
              <a:gd name="adj1" fmla="val 38636"/>
              <a:gd name="adj2" fmla="val 50000"/>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solidFill>
                <a:srgbClr val="000000"/>
              </a:solidFill>
              <a:ea typeface="ＭＳ Ｐゴシック" pitchFamily="-108" charset="-128"/>
              <a:cs typeface="ＭＳ Ｐゴシック" pitchFamily="-108" charset="-128"/>
            </a:endParaRPr>
          </a:p>
        </p:txBody>
      </p:sp>
      <p:sp>
        <p:nvSpPr>
          <p:cNvPr id="23" name="TextBox 24"/>
          <p:cNvSpPr txBox="1">
            <a:spLocks noChangeArrowheads="1"/>
          </p:cNvSpPr>
          <p:nvPr/>
        </p:nvSpPr>
        <p:spPr bwMode="auto">
          <a:xfrm>
            <a:off x="806595" y="1274763"/>
            <a:ext cx="2362200" cy="708025"/>
          </a:xfrm>
          <a:prstGeom prst="rect">
            <a:avLst/>
          </a:prstGeom>
          <a:noFill/>
          <a:ln w="9525">
            <a:solidFill>
              <a:srgbClr val="FFFFFF"/>
            </a:solidFill>
            <a:miter lim="800000"/>
            <a:headEnd/>
            <a:tailEnd/>
          </a:ln>
        </p:spPr>
        <p:txBody>
          <a:bodyPr>
            <a:spAutoFit/>
          </a:bodyPr>
          <a:lstStyle/>
          <a:p>
            <a:pPr algn="ctr"/>
            <a:r>
              <a:rPr lang="en-US" sz="2000" dirty="0">
                <a:solidFill>
                  <a:srgbClr val="000000"/>
                </a:solidFill>
                <a:latin typeface="Calibri" charset="0"/>
              </a:rPr>
              <a:t>Incoming Link Transport Header</a:t>
            </a:r>
          </a:p>
        </p:txBody>
      </p:sp>
      <p:sp>
        <p:nvSpPr>
          <p:cNvPr id="24" name="TextBox 23"/>
          <p:cNvSpPr txBox="1"/>
          <p:nvPr/>
        </p:nvSpPr>
        <p:spPr bwMode="auto">
          <a:xfrm>
            <a:off x="3360882" y="2633098"/>
            <a:ext cx="788204" cy="276999"/>
          </a:xfrm>
          <a:prstGeom prst="rect">
            <a:avLst/>
          </a:prstGeom>
          <a:noFill/>
          <a:ln>
            <a:solidFill>
              <a:schemeClr val="tx1"/>
            </a:solidFill>
          </a:ln>
        </p:spPr>
        <p:txBody>
          <a:bodyPr>
            <a:spAutoFit/>
          </a:bodyPr>
          <a:lstStyle/>
          <a:p>
            <a:pPr algn="ctr" fontAlgn="auto">
              <a:spcBef>
                <a:spcPts val="0"/>
              </a:spcBef>
              <a:spcAft>
                <a:spcPts val="0"/>
              </a:spcAft>
              <a:defRPr/>
            </a:pPr>
            <a:r>
              <a:rPr lang="en-US" sz="1200" dirty="0">
                <a:solidFill>
                  <a:srgbClr val="000000"/>
                </a:solidFill>
                <a:latin typeface="+mn-lt"/>
                <a:ea typeface="+mn-ea"/>
              </a:rPr>
              <a:t>Egress</a:t>
            </a:r>
          </a:p>
        </p:txBody>
      </p:sp>
      <p:sp>
        <p:nvSpPr>
          <p:cNvPr id="25" name="TextBox 24"/>
          <p:cNvSpPr txBox="1"/>
          <p:nvPr/>
        </p:nvSpPr>
        <p:spPr bwMode="auto">
          <a:xfrm>
            <a:off x="4149086" y="2633098"/>
            <a:ext cx="788204" cy="276999"/>
          </a:xfrm>
          <a:prstGeom prst="rect">
            <a:avLst/>
          </a:prstGeom>
          <a:noFill/>
          <a:ln>
            <a:solidFill>
              <a:schemeClr val="tx1"/>
            </a:solidFill>
          </a:ln>
        </p:spPr>
        <p:txBody>
          <a:bodyPr>
            <a:spAutoFit/>
          </a:bodyPr>
          <a:lstStyle/>
          <a:p>
            <a:pPr algn="ctr" fontAlgn="auto">
              <a:spcBef>
                <a:spcPts val="0"/>
              </a:spcBef>
              <a:spcAft>
                <a:spcPts val="0"/>
              </a:spcAft>
              <a:defRPr/>
            </a:pPr>
            <a:r>
              <a:rPr lang="en-US" sz="1200" dirty="0">
                <a:solidFill>
                  <a:srgbClr val="000000"/>
                </a:solidFill>
                <a:latin typeface="+mn-lt"/>
                <a:ea typeface="+mn-ea"/>
              </a:rPr>
              <a:t>Ingress</a:t>
            </a:r>
          </a:p>
        </p:txBody>
      </p:sp>
      <p:sp>
        <p:nvSpPr>
          <p:cNvPr id="26" name="TextBox 24"/>
          <p:cNvSpPr txBox="1">
            <a:spLocks noChangeArrowheads="1"/>
          </p:cNvSpPr>
          <p:nvPr/>
        </p:nvSpPr>
        <p:spPr bwMode="auto">
          <a:xfrm>
            <a:off x="5267470" y="1925638"/>
            <a:ext cx="3046413" cy="400050"/>
          </a:xfrm>
          <a:prstGeom prst="rect">
            <a:avLst/>
          </a:prstGeom>
          <a:noFill/>
          <a:ln w="9525">
            <a:solidFill>
              <a:srgbClr val="FFFFFF"/>
            </a:solidFill>
            <a:miter lim="800000"/>
            <a:headEnd/>
            <a:tailEnd/>
          </a:ln>
        </p:spPr>
        <p:txBody>
          <a:bodyPr>
            <a:spAutoFit/>
          </a:bodyPr>
          <a:lstStyle/>
          <a:p>
            <a:pPr algn="r"/>
            <a:r>
              <a:rPr lang="en-US" sz="2000" dirty="0">
                <a:solidFill>
                  <a:srgbClr val="000000"/>
                </a:solidFill>
                <a:latin typeface="Calibri" charset="0"/>
              </a:rPr>
              <a:t>Input </a:t>
            </a:r>
            <a:r>
              <a:rPr lang="en-US" sz="2000" u="sng" dirty="0">
                <a:solidFill>
                  <a:srgbClr val="000000"/>
                </a:solidFill>
                <a:latin typeface="Calibri" charset="0"/>
              </a:rPr>
              <a:t>TRILL Data Frame</a:t>
            </a:r>
            <a:r>
              <a:rPr lang="en-US" sz="2000" dirty="0">
                <a:solidFill>
                  <a:srgbClr val="000000"/>
                </a:solidFill>
                <a:latin typeface="Calibri" charset="0"/>
              </a:rPr>
              <a:t>:</a:t>
            </a:r>
          </a:p>
        </p:txBody>
      </p:sp>
      <p:sp>
        <p:nvSpPr>
          <p:cNvPr id="27" name="TextBox 26"/>
          <p:cNvSpPr txBox="1"/>
          <p:nvPr/>
        </p:nvSpPr>
        <p:spPr bwMode="auto">
          <a:xfrm>
            <a:off x="4149086" y="2325321"/>
            <a:ext cx="788204" cy="307777"/>
          </a:xfrm>
          <a:prstGeom prst="rect">
            <a:avLst/>
          </a:prstGeom>
          <a:noFill/>
          <a:ln>
            <a:solidFill>
              <a:schemeClr val="tx1"/>
            </a:solidFill>
          </a:ln>
        </p:spPr>
        <p:txBody>
          <a:bodyPr>
            <a:spAutoFit/>
          </a:bodyPr>
          <a:lstStyle/>
          <a:p>
            <a:pPr algn="ctr" fontAlgn="auto">
              <a:spcBef>
                <a:spcPts val="0"/>
              </a:spcBef>
              <a:spcAft>
                <a:spcPts val="0"/>
              </a:spcAft>
              <a:defRPr/>
            </a:pPr>
            <a:r>
              <a:rPr lang="en-US" sz="1400" dirty="0">
                <a:solidFill>
                  <a:srgbClr val="000000"/>
                </a:solidFill>
                <a:latin typeface="+mn-lt"/>
                <a:ea typeface="+mn-ea"/>
              </a:rPr>
              <a:t>TTL=n</a:t>
            </a:r>
          </a:p>
        </p:txBody>
      </p:sp>
      <p:sp>
        <p:nvSpPr>
          <p:cNvPr id="28" name="TextBox 24"/>
          <p:cNvSpPr txBox="1">
            <a:spLocks noChangeArrowheads="1"/>
          </p:cNvSpPr>
          <p:nvPr/>
        </p:nvSpPr>
        <p:spPr bwMode="auto">
          <a:xfrm>
            <a:off x="314470" y="3352800"/>
            <a:ext cx="1714500" cy="338554"/>
          </a:xfrm>
          <a:prstGeom prst="rect">
            <a:avLst/>
          </a:prstGeom>
          <a:noFill/>
          <a:ln w="9525">
            <a:solidFill>
              <a:srgbClr val="FFFFFF"/>
            </a:solidFill>
            <a:miter lim="800000"/>
            <a:headEnd/>
            <a:tailEnd/>
          </a:ln>
        </p:spPr>
        <p:txBody>
          <a:bodyPr>
            <a:spAutoFit/>
          </a:bodyPr>
          <a:lstStyle/>
          <a:p>
            <a:pPr algn="ctr"/>
            <a:r>
              <a:rPr lang="en-US" sz="1600" dirty="0">
                <a:solidFill>
                  <a:srgbClr val="000000"/>
                </a:solidFill>
                <a:latin typeface="Calibri" charset="0"/>
              </a:rPr>
              <a:t>Transit RBridge</a:t>
            </a:r>
          </a:p>
        </p:txBody>
      </p:sp>
      <p:cxnSp>
        <p:nvCxnSpPr>
          <p:cNvPr id="29" name="Straight Connector 28"/>
          <p:cNvCxnSpPr>
            <a:endCxn id="16" idx="2"/>
          </p:cNvCxnSpPr>
          <p:nvPr/>
        </p:nvCxnSpPr>
        <p:spPr bwMode="auto">
          <a:xfrm rot="5400000" flipH="1" flipV="1">
            <a:off x="767701" y="3137694"/>
            <a:ext cx="479425" cy="1588"/>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0" name="Rectangle 29"/>
          <p:cNvSpPr>
            <a:spLocks noChangeArrowheads="1"/>
          </p:cNvSpPr>
          <p:nvPr/>
        </p:nvSpPr>
        <p:spPr bwMode="auto">
          <a:xfrm>
            <a:off x="733570" y="4321175"/>
            <a:ext cx="547688"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DA</a:t>
            </a:r>
            <a:endParaRPr lang="en-US" b="1" dirty="0">
              <a:solidFill>
                <a:srgbClr val="000000"/>
              </a:solidFill>
              <a:latin typeface="+mn-lt"/>
              <a:ea typeface="ＭＳ Ｐゴシック" pitchFamily="-108" charset="-128"/>
              <a:cs typeface="ＭＳ Ｐゴシック" pitchFamily="-108" charset="-128"/>
            </a:endParaRPr>
          </a:p>
        </p:txBody>
      </p:sp>
      <p:sp>
        <p:nvSpPr>
          <p:cNvPr id="31" name="Rectangle 30"/>
          <p:cNvSpPr>
            <a:spLocks noChangeArrowheads="1"/>
          </p:cNvSpPr>
          <p:nvPr/>
        </p:nvSpPr>
        <p:spPr bwMode="auto">
          <a:xfrm>
            <a:off x="7477271" y="4321175"/>
            <a:ext cx="760618"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New FCS</a:t>
            </a:r>
          </a:p>
        </p:txBody>
      </p:sp>
      <p:sp>
        <p:nvSpPr>
          <p:cNvPr id="32" name="Rectangle 31"/>
          <p:cNvSpPr>
            <a:spLocks noChangeArrowheads="1"/>
          </p:cNvSpPr>
          <p:nvPr/>
        </p:nvSpPr>
        <p:spPr bwMode="auto">
          <a:xfrm>
            <a:off x="1281258" y="4321175"/>
            <a:ext cx="5334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SA</a:t>
            </a:r>
            <a:endParaRPr lang="en-US" b="1" dirty="0">
              <a:solidFill>
                <a:srgbClr val="000000"/>
              </a:solidFill>
              <a:latin typeface="+mn-lt"/>
              <a:ea typeface="ＭＳ Ｐゴシック" pitchFamily="-108" charset="-128"/>
              <a:cs typeface="ＭＳ Ｐゴシック" pitchFamily="-108" charset="-128"/>
            </a:endParaRPr>
          </a:p>
        </p:txBody>
      </p:sp>
      <p:sp>
        <p:nvSpPr>
          <p:cNvPr id="33" name="Rectangle 32"/>
          <p:cNvSpPr>
            <a:spLocks noChangeArrowheads="1"/>
          </p:cNvSpPr>
          <p:nvPr/>
        </p:nvSpPr>
        <p:spPr bwMode="auto">
          <a:xfrm>
            <a:off x="1814658" y="4321175"/>
            <a:ext cx="9017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VLAN</a:t>
            </a:r>
            <a:r>
              <a:rPr lang="en-US" sz="1600" b="1" baseline="30000" dirty="0">
                <a:solidFill>
                  <a:srgbClr val="000000"/>
                </a:solidFill>
                <a:latin typeface="+mn-lt"/>
                <a:ea typeface="ＭＳ Ｐゴシック" pitchFamily="-108" charset="-128"/>
                <a:cs typeface="ＭＳ Ｐゴシック" pitchFamily="-108" charset="-128"/>
              </a:rPr>
              <a:t>1</a:t>
            </a:r>
            <a:endParaRPr lang="en-US" b="1" baseline="30000" dirty="0">
              <a:solidFill>
                <a:srgbClr val="000000"/>
              </a:solidFill>
              <a:latin typeface="+mn-lt"/>
              <a:ea typeface="ＭＳ Ｐゴシック" pitchFamily="-108" charset="-128"/>
              <a:cs typeface="ＭＳ Ｐゴシック" pitchFamily="-108" charset="-128"/>
            </a:endParaRPr>
          </a:p>
        </p:txBody>
      </p:sp>
      <p:sp>
        <p:nvSpPr>
          <p:cNvPr id="34" name="Right Brace 33"/>
          <p:cNvSpPr/>
          <p:nvPr/>
        </p:nvSpPr>
        <p:spPr bwMode="auto">
          <a:xfrm rot="5400000">
            <a:off x="1534464" y="4053681"/>
            <a:ext cx="381000" cy="1982788"/>
          </a:xfrm>
          <a:prstGeom prst="rightBrace">
            <a:avLst>
              <a:gd name="adj1" fmla="val 41666"/>
              <a:gd name="adj2" fmla="val 50000"/>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solidFill>
                <a:srgbClr val="000000"/>
              </a:solidFill>
              <a:ea typeface="ＭＳ Ｐゴシック" pitchFamily="-108" charset="-128"/>
              <a:cs typeface="ＭＳ Ｐゴシック" pitchFamily="-108" charset="-128"/>
            </a:endParaRPr>
          </a:p>
        </p:txBody>
      </p:sp>
      <p:sp>
        <p:nvSpPr>
          <p:cNvPr id="35" name="TextBox 24"/>
          <p:cNvSpPr txBox="1">
            <a:spLocks noChangeArrowheads="1"/>
          </p:cNvSpPr>
          <p:nvPr/>
        </p:nvSpPr>
        <p:spPr bwMode="auto">
          <a:xfrm>
            <a:off x="512908" y="5235575"/>
            <a:ext cx="2362200" cy="708025"/>
          </a:xfrm>
          <a:prstGeom prst="rect">
            <a:avLst/>
          </a:prstGeom>
          <a:noFill/>
          <a:ln w="9525">
            <a:noFill/>
            <a:miter lim="800000"/>
            <a:headEnd/>
            <a:tailEnd/>
          </a:ln>
        </p:spPr>
        <p:txBody>
          <a:bodyPr>
            <a:spAutoFit/>
          </a:bodyPr>
          <a:lstStyle/>
          <a:p>
            <a:pPr algn="ctr"/>
            <a:r>
              <a:rPr lang="en-US" sz="2000" dirty="0">
                <a:solidFill>
                  <a:srgbClr val="000000"/>
                </a:solidFill>
                <a:latin typeface="Calibri" charset="0"/>
              </a:rPr>
              <a:t>Outgoing Link Transport Header</a:t>
            </a:r>
          </a:p>
        </p:txBody>
      </p:sp>
      <p:sp>
        <p:nvSpPr>
          <p:cNvPr id="36" name="TextBox 24"/>
          <p:cNvSpPr txBox="1">
            <a:spLocks noChangeArrowheads="1"/>
          </p:cNvSpPr>
          <p:nvPr/>
        </p:nvSpPr>
        <p:spPr bwMode="auto">
          <a:xfrm>
            <a:off x="5526233" y="4897438"/>
            <a:ext cx="3046412" cy="400050"/>
          </a:xfrm>
          <a:prstGeom prst="rect">
            <a:avLst/>
          </a:prstGeom>
          <a:noFill/>
          <a:ln w="9525">
            <a:noFill/>
            <a:miter lim="800000"/>
            <a:headEnd/>
            <a:tailEnd/>
          </a:ln>
        </p:spPr>
        <p:txBody>
          <a:bodyPr>
            <a:spAutoFit/>
          </a:bodyPr>
          <a:lstStyle/>
          <a:p>
            <a:pPr algn="r"/>
            <a:r>
              <a:rPr lang="en-US" sz="2000" dirty="0">
                <a:solidFill>
                  <a:srgbClr val="000000"/>
                </a:solidFill>
                <a:latin typeface="Calibri" charset="0"/>
              </a:rPr>
              <a:t>Output </a:t>
            </a:r>
            <a:r>
              <a:rPr lang="en-US" sz="2000" u="sng" dirty="0">
                <a:solidFill>
                  <a:srgbClr val="000000"/>
                </a:solidFill>
                <a:latin typeface="Calibri" charset="0"/>
              </a:rPr>
              <a:t>TRILL Data Frame</a:t>
            </a:r>
            <a:r>
              <a:rPr lang="en-US" sz="2000" dirty="0">
                <a:solidFill>
                  <a:srgbClr val="000000"/>
                </a:solidFill>
                <a:latin typeface="Calibri" charset="0"/>
              </a:rPr>
              <a:t>:</a:t>
            </a:r>
          </a:p>
        </p:txBody>
      </p:sp>
      <p:cxnSp>
        <p:nvCxnSpPr>
          <p:cNvPr id="37" name="Straight Connector 36"/>
          <p:cNvCxnSpPr>
            <a:endCxn id="32" idx="0"/>
          </p:cNvCxnSpPr>
          <p:nvPr/>
        </p:nvCxnSpPr>
        <p:spPr bwMode="auto">
          <a:xfrm rot="5400000">
            <a:off x="1258239" y="4031457"/>
            <a:ext cx="579437" cy="0"/>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8" name="TextBox 48"/>
          <p:cNvSpPr txBox="1">
            <a:spLocks noChangeArrowheads="1"/>
          </p:cNvSpPr>
          <p:nvPr/>
        </p:nvSpPr>
        <p:spPr bwMode="auto">
          <a:xfrm>
            <a:off x="1990870" y="3378200"/>
            <a:ext cx="1746250" cy="584776"/>
          </a:xfrm>
          <a:prstGeom prst="rect">
            <a:avLst/>
          </a:prstGeom>
          <a:noFill/>
          <a:ln w="19050">
            <a:solidFill>
              <a:schemeClr val="tx1"/>
            </a:solidFill>
            <a:miter lim="800000"/>
            <a:headEnd/>
            <a:tailEnd/>
          </a:ln>
        </p:spPr>
        <p:txBody>
          <a:bodyPr>
            <a:spAutoFit/>
          </a:bodyPr>
          <a:lstStyle/>
          <a:p>
            <a:pPr algn="ctr"/>
            <a:r>
              <a:rPr lang="en-US" sz="1600" dirty="0">
                <a:solidFill>
                  <a:srgbClr val="000000"/>
                </a:solidFill>
              </a:rPr>
              <a:t>Look Up Next DA &amp; Output Port</a:t>
            </a:r>
          </a:p>
        </p:txBody>
      </p:sp>
      <p:cxnSp>
        <p:nvCxnSpPr>
          <p:cNvPr id="39" name="Straight Connector 38"/>
          <p:cNvCxnSpPr/>
          <p:nvPr/>
        </p:nvCxnSpPr>
        <p:spPr bwMode="auto">
          <a:xfrm rot="5400000">
            <a:off x="3644252" y="3253581"/>
            <a:ext cx="654050" cy="1587"/>
          </a:xfrm>
          <a:prstGeom prst="line">
            <a:avLst/>
          </a:prstGeom>
          <a:ln w="28575" cap="flat" cmpd="sng" algn="ctr">
            <a:solidFill>
              <a:schemeClr val="tx1"/>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bwMode="auto">
          <a:xfrm rot="10800000" flipV="1">
            <a:off x="3737120" y="3581400"/>
            <a:ext cx="234950" cy="0"/>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bwMode="auto">
          <a:xfrm rot="10800000" flipV="1">
            <a:off x="1006620" y="3886200"/>
            <a:ext cx="984250" cy="0"/>
          </a:xfrm>
          <a:prstGeom prst="line">
            <a:avLst/>
          </a:prstGeom>
          <a:ln w="28575" cap="flat" cmpd="sng" algn="ctr">
            <a:solidFill>
              <a:schemeClr val="tx1"/>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30" idx="0"/>
          </p:cNvCxnSpPr>
          <p:nvPr/>
        </p:nvCxnSpPr>
        <p:spPr bwMode="auto">
          <a:xfrm rot="5400000">
            <a:off x="789926" y="4102894"/>
            <a:ext cx="434975" cy="1588"/>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524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2" grpId="0" animBg="1"/>
      <p:bldP spid="13" grpId="0" animBg="1"/>
      <p:bldP spid="14" grpId="0" animBg="1"/>
      <p:bldP spid="15" grpId="0" animBg="1"/>
      <p:bldP spid="30" grpId="0" animBg="1"/>
      <p:bldP spid="31" grpId="0" animBg="1"/>
      <p:bldP spid="32" grpId="0" animBg="1"/>
      <p:bldP spid="33" grpId="0" animBg="1"/>
      <p:bldP spid="34" grpId="0" animBg="1"/>
      <p:bldP spid="35" grpId="0"/>
      <p:bldP spid="36" grpId="0"/>
      <p:bldP spid="3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p:txBody>
          <a:bodyPr/>
          <a:lstStyle/>
          <a:p>
            <a:pPr>
              <a:defRPr/>
            </a:pPr>
            <a:r>
              <a:rPr lang="en-US" sz="4400" b="1" dirty="0">
                <a:solidFill>
                  <a:srgbClr val="0000FF"/>
                </a:solidFill>
                <a:ea typeface="ＭＳ Ｐゴシック" charset="0"/>
                <a:cs typeface="ＭＳ Ｐゴシック" charset="0"/>
              </a:rPr>
              <a:t>TRILL Unicast Egress</a:t>
            </a:r>
            <a:endParaRPr lang="en-US" sz="4400" cap="none" dirty="0" smtClean="0">
              <a:solidFill>
                <a:srgbClr val="0000FF"/>
              </a:solidFill>
              <a:ea typeface="ＭＳ Ｐゴシック" charset="-128"/>
              <a:cs typeface="ＭＳ Ｐゴシック" charset="-128"/>
            </a:endParaRPr>
          </a:p>
        </p:txBody>
      </p:sp>
      <p:sp>
        <p:nvSpPr>
          <p:cNvPr id="9626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6261" name="Slide Number Placeholder 4"/>
          <p:cNvSpPr>
            <a:spLocks noGrp="1"/>
          </p:cNvSpPr>
          <p:nvPr>
            <p:ph type="sldNum" sz="quarter" idx="12"/>
          </p:nvPr>
        </p:nvSpPr>
        <p:spPr bwMode="auto">
          <a:noFill/>
          <a:ln>
            <a:miter lim="800000"/>
            <a:headEnd/>
            <a:tailEnd/>
          </a:ln>
        </p:spPr>
        <p:txBody>
          <a:bodyPr/>
          <a:lstStyle/>
          <a:p>
            <a:fld id="{1024EC15-29A9-408E-ADED-71F846B15A8A}" type="slidenum">
              <a:rPr lang="en-US"/>
              <a:pPr/>
              <a:t>47</a:t>
            </a:fld>
            <a:endParaRPr lang="en-US" dirty="0"/>
          </a:p>
        </p:txBody>
      </p:sp>
      <p:sp>
        <p:nvSpPr>
          <p:cNvPr id="962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7" name="Rectangle 6"/>
          <p:cNvSpPr>
            <a:spLocks noChangeArrowheads="1"/>
          </p:cNvSpPr>
          <p:nvPr/>
        </p:nvSpPr>
        <p:spPr bwMode="auto">
          <a:xfrm>
            <a:off x="567943" y="2365375"/>
            <a:ext cx="547687"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DA</a:t>
            </a:r>
            <a:endParaRPr lang="en-US" b="1" dirty="0">
              <a:solidFill>
                <a:srgbClr val="000000"/>
              </a:solidFill>
              <a:latin typeface="+mn-lt"/>
              <a:ea typeface="ＭＳ Ｐゴシック" pitchFamily="-108" charset="-128"/>
              <a:cs typeface="ＭＳ Ｐゴシック" pitchFamily="-108" charset="-128"/>
            </a:endParaRPr>
          </a:p>
        </p:txBody>
      </p:sp>
      <p:sp>
        <p:nvSpPr>
          <p:cNvPr id="8" name="Rectangle 7"/>
          <p:cNvSpPr>
            <a:spLocks noChangeArrowheads="1"/>
          </p:cNvSpPr>
          <p:nvPr/>
        </p:nvSpPr>
        <p:spPr bwMode="auto">
          <a:xfrm>
            <a:off x="7649780" y="2365375"/>
            <a:ext cx="757238"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FCS</a:t>
            </a:r>
            <a:endParaRPr lang="en-US" b="1" dirty="0">
              <a:solidFill>
                <a:srgbClr val="000000"/>
              </a:solidFill>
              <a:latin typeface="+mn-lt"/>
              <a:ea typeface="ＭＳ Ｐゴシック" pitchFamily="-108" charset="-128"/>
              <a:cs typeface="ＭＳ Ｐゴシック" pitchFamily="-108" charset="-128"/>
            </a:endParaRPr>
          </a:p>
        </p:txBody>
      </p:sp>
      <p:sp>
        <p:nvSpPr>
          <p:cNvPr id="9" name="Rectangle 8"/>
          <p:cNvSpPr>
            <a:spLocks noChangeArrowheads="1"/>
          </p:cNvSpPr>
          <p:nvPr/>
        </p:nvSpPr>
        <p:spPr bwMode="auto">
          <a:xfrm>
            <a:off x="4771643" y="2365375"/>
            <a:ext cx="2878137"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a:defRPr/>
            </a:pPr>
            <a:r>
              <a:rPr lang="en-US" sz="1800" b="1" dirty="0" smtClean="0">
                <a:solidFill>
                  <a:srgbClr val="000000"/>
                </a:solidFill>
                <a:latin typeface="+mn-lt"/>
                <a:cs typeface="ＭＳ Ｐゴシック" charset="-128"/>
              </a:rPr>
              <a:t>Payload Frame</a:t>
            </a:r>
            <a:endParaRPr lang="en-US" sz="1800" b="1" dirty="0">
              <a:solidFill>
                <a:srgbClr val="000000"/>
              </a:solidFill>
              <a:latin typeface="+mn-lt"/>
              <a:cs typeface="ＭＳ Ｐゴシック" charset="-128"/>
            </a:endParaRPr>
          </a:p>
        </p:txBody>
      </p:sp>
      <p:sp>
        <p:nvSpPr>
          <p:cNvPr id="10" name="Rectangle 9"/>
          <p:cNvSpPr>
            <a:spLocks noChangeArrowheads="1"/>
          </p:cNvSpPr>
          <p:nvPr/>
        </p:nvSpPr>
        <p:spPr bwMode="auto">
          <a:xfrm>
            <a:off x="1115630" y="2365375"/>
            <a:ext cx="5334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SA</a:t>
            </a:r>
          </a:p>
        </p:txBody>
      </p:sp>
      <p:sp>
        <p:nvSpPr>
          <p:cNvPr id="11" name="Rectangle 10"/>
          <p:cNvSpPr>
            <a:spLocks noChangeArrowheads="1"/>
          </p:cNvSpPr>
          <p:nvPr/>
        </p:nvSpPr>
        <p:spPr bwMode="auto">
          <a:xfrm>
            <a:off x="2550730" y="2365375"/>
            <a:ext cx="2220913"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lstStyle/>
          <a:p>
            <a:pPr>
              <a:defRPr/>
            </a:pPr>
            <a:r>
              <a:rPr lang="en-US" sz="1600" b="1" dirty="0">
                <a:solidFill>
                  <a:srgbClr val="000000"/>
                </a:solidFill>
                <a:latin typeface="+mn-lt"/>
                <a:cs typeface="ＭＳ Ｐゴシック" charset="-128"/>
              </a:rPr>
              <a:t>TRILL Hdr</a:t>
            </a:r>
          </a:p>
        </p:txBody>
      </p:sp>
      <p:sp>
        <p:nvSpPr>
          <p:cNvPr id="12" name="Rectangle 11"/>
          <p:cNvSpPr>
            <a:spLocks noChangeArrowheads="1"/>
          </p:cNvSpPr>
          <p:nvPr/>
        </p:nvSpPr>
        <p:spPr bwMode="auto">
          <a:xfrm>
            <a:off x="1649030" y="2365375"/>
            <a:ext cx="9017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VLAN</a:t>
            </a:r>
            <a:r>
              <a:rPr lang="en-US" sz="1600" b="1" baseline="30000" dirty="0">
                <a:solidFill>
                  <a:srgbClr val="000000"/>
                </a:solidFill>
                <a:latin typeface="+mn-lt"/>
                <a:ea typeface="ＭＳ Ｐゴシック" pitchFamily="-108" charset="-128"/>
                <a:cs typeface="ＭＳ Ｐゴシック" pitchFamily="-108" charset="-128"/>
              </a:rPr>
              <a:t>1</a:t>
            </a:r>
          </a:p>
        </p:txBody>
      </p:sp>
      <p:sp>
        <p:nvSpPr>
          <p:cNvPr id="13" name="Right Brace 12"/>
          <p:cNvSpPr/>
          <p:nvPr/>
        </p:nvSpPr>
        <p:spPr bwMode="auto">
          <a:xfrm rot="16200000">
            <a:off x="1368837" y="1153319"/>
            <a:ext cx="381000" cy="1982787"/>
          </a:xfrm>
          <a:prstGeom prst="rightBrace">
            <a:avLst>
              <a:gd name="adj1" fmla="val 35606"/>
              <a:gd name="adj2" fmla="val 50000"/>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ln>
                <a:solidFill>
                  <a:srgbClr val="FFFFFF"/>
                </a:solidFill>
              </a:ln>
              <a:solidFill>
                <a:srgbClr val="000000"/>
              </a:solidFill>
              <a:ea typeface="ＭＳ Ｐゴシック" pitchFamily="-108" charset="-128"/>
              <a:cs typeface="ＭＳ Ｐゴシック" pitchFamily="-108" charset="-128"/>
            </a:endParaRPr>
          </a:p>
        </p:txBody>
      </p:sp>
      <p:sp>
        <p:nvSpPr>
          <p:cNvPr id="14" name="TextBox 24"/>
          <p:cNvSpPr txBox="1">
            <a:spLocks noChangeArrowheads="1"/>
          </p:cNvSpPr>
          <p:nvPr/>
        </p:nvSpPr>
        <p:spPr bwMode="auto">
          <a:xfrm>
            <a:off x="382205" y="1274763"/>
            <a:ext cx="2362200" cy="708349"/>
          </a:xfrm>
          <a:prstGeom prst="rect">
            <a:avLst/>
          </a:prstGeom>
          <a:noFill/>
          <a:ln w="9525">
            <a:noFill/>
            <a:miter lim="800000"/>
            <a:headEnd/>
            <a:tailEnd/>
          </a:ln>
        </p:spPr>
        <p:txBody>
          <a:bodyPr>
            <a:spAutoFit/>
          </a:bodyPr>
          <a:lstStyle/>
          <a:p>
            <a:pPr algn="ctr"/>
            <a:r>
              <a:rPr lang="en-US" sz="2000" dirty="0">
                <a:solidFill>
                  <a:srgbClr val="000000"/>
                </a:solidFill>
                <a:latin typeface="Calibri" charset="0"/>
              </a:rPr>
              <a:t>Link Transport Header</a:t>
            </a:r>
          </a:p>
        </p:txBody>
      </p:sp>
      <p:sp>
        <p:nvSpPr>
          <p:cNvPr id="15" name="TextBox 14"/>
          <p:cNvSpPr txBox="1"/>
          <p:nvPr/>
        </p:nvSpPr>
        <p:spPr bwMode="auto">
          <a:xfrm>
            <a:off x="3195909" y="2633720"/>
            <a:ext cx="788204" cy="276999"/>
          </a:xfrm>
          <a:prstGeom prst="rect">
            <a:avLst/>
          </a:prstGeom>
          <a:noFill/>
          <a:ln>
            <a:solidFill>
              <a:schemeClr val="tx1"/>
            </a:solidFill>
          </a:ln>
        </p:spPr>
        <p:txBody>
          <a:bodyPr>
            <a:spAutoFit/>
          </a:bodyPr>
          <a:lstStyle/>
          <a:p>
            <a:pPr algn="ctr" fontAlgn="auto">
              <a:spcBef>
                <a:spcPts val="0"/>
              </a:spcBef>
              <a:spcAft>
                <a:spcPts val="0"/>
              </a:spcAft>
              <a:defRPr/>
            </a:pPr>
            <a:r>
              <a:rPr lang="en-US" sz="1200" dirty="0">
                <a:solidFill>
                  <a:srgbClr val="000000"/>
                </a:solidFill>
                <a:latin typeface="+mn-lt"/>
                <a:ea typeface="+mn-ea"/>
              </a:rPr>
              <a:t>Egress</a:t>
            </a:r>
          </a:p>
        </p:txBody>
      </p:sp>
      <p:sp>
        <p:nvSpPr>
          <p:cNvPr id="16" name="TextBox 15"/>
          <p:cNvSpPr txBox="1"/>
          <p:nvPr/>
        </p:nvSpPr>
        <p:spPr bwMode="auto">
          <a:xfrm>
            <a:off x="3984113" y="2633720"/>
            <a:ext cx="788204" cy="276999"/>
          </a:xfrm>
          <a:prstGeom prst="rect">
            <a:avLst/>
          </a:prstGeom>
          <a:noFill/>
          <a:ln>
            <a:solidFill>
              <a:schemeClr val="tx1"/>
            </a:solidFill>
          </a:ln>
        </p:spPr>
        <p:txBody>
          <a:bodyPr>
            <a:spAutoFit/>
          </a:bodyPr>
          <a:lstStyle/>
          <a:p>
            <a:pPr algn="ctr" fontAlgn="auto">
              <a:spcBef>
                <a:spcPts val="0"/>
              </a:spcBef>
              <a:spcAft>
                <a:spcPts val="0"/>
              </a:spcAft>
              <a:defRPr/>
            </a:pPr>
            <a:r>
              <a:rPr lang="en-US" sz="1200" dirty="0">
                <a:solidFill>
                  <a:srgbClr val="000000"/>
                </a:solidFill>
                <a:latin typeface="+mn-lt"/>
                <a:ea typeface="+mn-ea"/>
              </a:rPr>
              <a:t>Ingress</a:t>
            </a:r>
          </a:p>
        </p:txBody>
      </p:sp>
      <p:sp>
        <p:nvSpPr>
          <p:cNvPr id="17" name="TextBox 24"/>
          <p:cNvSpPr txBox="1">
            <a:spLocks noChangeArrowheads="1"/>
          </p:cNvSpPr>
          <p:nvPr/>
        </p:nvSpPr>
        <p:spPr bwMode="auto">
          <a:xfrm>
            <a:off x="5336793" y="1954524"/>
            <a:ext cx="3046412" cy="400233"/>
          </a:xfrm>
          <a:prstGeom prst="rect">
            <a:avLst/>
          </a:prstGeom>
          <a:noFill/>
          <a:ln w="9525">
            <a:noFill/>
            <a:miter lim="800000"/>
            <a:headEnd/>
            <a:tailEnd/>
          </a:ln>
        </p:spPr>
        <p:txBody>
          <a:bodyPr>
            <a:spAutoFit/>
          </a:bodyPr>
          <a:lstStyle/>
          <a:p>
            <a:pPr algn="r"/>
            <a:r>
              <a:rPr lang="en-US" sz="2000" dirty="0">
                <a:solidFill>
                  <a:srgbClr val="000000"/>
                </a:solidFill>
                <a:latin typeface="Calibri" charset="0"/>
              </a:rPr>
              <a:t>Input </a:t>
            </a:r>
            <a:r>
              <a:rPr lang="en-US" sz="2000" u="sng" dirty="0">
                <a:solidFill>
                  <a:srgbClr val="000000"/>
                </a:solidFill>
                <a:latin typeface="Calibri" charset="0"/>
              </a:rPr>
              <a:t>TRILL Data Frame</a:t>
            </a:r>
            <a:r>
              <a:rPr lang="en-US" sz="2000" dirty="0">
                <a:solidFill>
                  <a:srgbClr val="000000"/>
                </a:solidFill>
                <a:latin typeface="Calibri" charset="0"/>
              </a:rPr>
              <a:t>:</a:t>
            </a:r>
          </a:p>
        </p:txBody>
      </p:sp>
      <p:cxnSp>
        <p:nvCxnSpPr>
          <p:cNvPr id="18" name="Straight Connector 17"/>
          <p:cNvCxnSpPr/>
          <p:nvPr/>
        </p:nvCxnSpPr>
        <p:spPr bwMode="auto">
          <a:xfrm rot="5400000">
            <a:off x="3735005" y="2214563"/>
            <a:ext cx="477838" cy="360362"/>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24"/>
          <p:cNvSpPr txBox="1">
            <a:spLocks noChangeArrowheads="1"/>
          </p:cNvSpPr>
          <p:nvPr/>
        </p:nvSpPr>
        <p:spPr bwMode="auto">
          <a:xfrm>
            <a:off x="3195255" y="1447879"/>
            <a:ext cx="2063750" cy="708349"/>
          </a:xfrm>
          <a:prstGeom prst="rect">
            <a:avLst/>
          </a:prstGeom>
          <a:noFill/>
          <a:ln w="9525">
            <a:noFill/>
            <a:miter lim="800000"/>
            <a:headEnd/>
            <a:tailEnd/>
          </a:ln>
        </p:spPr>
        <p:txBody>
          <a:bodyPr>
            <a:spAutoFit/>
          </a:bodyPr>
          <a:lstStyle/>
          <a:p>
            <a:pPr algn="ctr"/>
            <a:r>
              <a:rPr lang="en-US" sz="2000" dirty="0">
                <a:solidFill>
                  <a:srgbClr val="000000"/>
                </a:solidFill>
                <a:latin typeface="Calibri" charset="0"/>
              </a:rPr>
              <a:t>Egressing</a:t>
            </a:r>
          </a:p>
          <a:p>
            <a:pPr algn="ctr"/>
            <a:r>
              <a:rPr lang="en-US" sz="2000" dirty="0">
                <a:solidFill>
                  <a:srgbClr val="000000"/>
                </a:solidFill>
                <a:latin typeface="Calibri" charset="0"/>
              </a:rPr>
              <a:t>RBridge</a:t>
            </a:r>
          </a:p>
        </p:txBody>
      </p:sp>
      <p:sp>
        <p:nvSpPr>
          <p:cNvPr id="20" name="Rectangle 19"/>
          <p:cNvSpPr>
            <a:spLocks noChangeArrowheads="1"/>
          </p:cNvSpPr>
          <p:nvPr/>
        </p:nvSpPr>
        <p:spPr bwMode="auto">
          <a:xfrm>
            <a:off x="1053718" y="4089400"/>
            <a:ext cx="1330325"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a:defRPr/>
            </a:pPr>
            <a:r>
              <a:rPr lang="en-US" sz="1600" b="1" dirty="0">
                <a:solidFill>
                  <a:srgbClr val="000000"/>
                </a:solidFill>
                <a:latin typeface="+mn-lt"/>
                <a:cs typeface="ＭＳ Ｐゴシック" charset="-128"/>
              </a:rPr>
              <a:t>Dest MAC</a:t>
            </a:r>
          </a:p>
        </p:txBody>
      </p:sp>
      <p:sp>
        <p:nvSpPr>
          <p:cNvPr id="21" name="Rectangle 20"/>
          <p:cNvSpPr>
            <a:spLocks noChangeArrowheads="1"/>
          </p:cNvSpPr>
          <p:nvPr/>
        </p:nvSpPr>
        <p:spPr bwMode="auto">
          <a:xfrm>
            <a:off x="4404930" y="4089400"/>
            <a:ext cx="2759075"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800" b="1" dirty="0">
                <a:solidFill>
                  <a:srgbClr val="000000"/>
                </a:solidFill>
                <a:latin typeface="+mn-lt"/>
                <a:ea typeface="ＭＳ Ｐゴシック" pitchFamily="-108" charset="-128"/>
                <a:cs typeface="ＭＳ Ｐゴシック" pitchFamily="-108" charset="-128"/>
              </a:rPr>
              <a:t>Data</a:t>
            </a:r>
          </a:p>
        </p:txBody>
      </p:sp>
      <p:sp>
        <p:nvSpPr>
          <p:cNvPr id="22" name="Rectangle 21"/>
          <p:cNvSpPr>
            <a:spLocks noChangeArrowheads="1"/>
          </p:cNvSpPr>
          <p:nvPr/>
        </p:nvSpPr>
        <p:spPr bwMode="auto">
          <a:xfrm>
            <a:off x="2384043" y="4089400"/>
            <a:ext cx="1106487"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Src MAC</a:t>
            </a:r>
          </a:p>
        </p:txBody>
      </p:sp>
      <p:sp>
        <p:nvSpPr>
          <p:cNvPr id="23" name="Rectangle 22"/>
          <p:cNvSpPr>
            <a:spLocks noChangeArrowheads="1"/>
          </p:cNvSpPr>
          <p:nvPr/>
        </p:nvSpPr>
        <p:spPr bwMode="auto">
          <a:xfrm>
            <a:off x="3490530" y="4089400"/>
            <a:ext cx="9144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a:r>
              <a:rPr lang="en-US" sz="1600" b="1" dirty="0">
                <a:solidFill>
                  <a:srgbClr val="000000"/>
                </a:solidFill>
                <a:latin typeface="+mj-lt"/>
              </a:rPr>
              <a:t>VLAN</a:t>
            </a:r>
            <a:r>
              <a:rPr lang="en-US" sz="1600" b="1" baseline="30000" dirty="0">
                <a:solidFill>
                  <a:srgbClr val="000000"/>
                </a:solidFill>
                <a:latin typeface="+mj-lt"/>
              </a:rPr>
              <a:t>2</a:t>
            </a:r>
            <a:endParaRPr lang="en-US" sz="1600" b="1" dirty="0">
              <a:solidFill>
                <a:srgbClr val="000000"/>
              </a:solidFill>
              <a:latin typeface="+mj-lt"/>
            </a:endParaRPr>
          </a:p>
        </p:txBody>
      </p:sp>
      <p:sp>
        <p:nvSpPr>
          <p:cNvPr id="24" name="Right Brace 23"/>
          <p:cNvSpPr/>
          <p:nvPr/>
        </p:nvSpPr>
        <p:spPr bwMode="auto">
          <a:xfrm rot="5400000">
            <a:off x="6019418" y="1651000"/>
            <a:ext cx="381000" cy="2876550"/>
          </a:xfrm>
          <a:prstGeom prst="rightBrace">
            <a:avLst>
              <a:gd name="adj1" fmla="val 38636"/>
              <a:gd name="adj2" fmla="val 75704"/>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ln>
                <a:solidFill>
                  <a:srgbClr val="FFFFFF"/>
                </a:solidFill>
              </a:ln>
              <a:solidFill>
                <a:srgbClr val="000000"/>
              </a:solidFill>
              <a:ea typeface="ＭＳ Ｐゴシック" pitchFamily="-108" charset="-128"/>
              <a:cs typeface="ＭＳ Ｐゴシック" pitchFamily="-108" charset="-128"/>
            </a:endParaRPr>
          </a:p>
        </p:txBody>
      </p:sp>
      <p:sp>
        <p:nvSpPr>
          <p:cNvPr id="25" name="Right Brace 24"/>
          <p:cNvSpPr/>
          <p:nvPr/>
        </p:nvSpPr>
        <p:spPr bwMode="auto">
          <a:xfrm rot="16200000">
            <a:off x="3918362" y="843756"/>
            <a:ext cx="381000" cy="6110287"/>
          </a:xfrm>
          <a:prstGeom prst="rightBrace">
            <a:avLst>
              <a:gd name="adj1" fmla="val 32575"/>
              <a:gd name="adj2" fmla="val 72383"/>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ln>
                <a:solidFill>
                  <a:srgbClr val="FFFFFF"/>
                </a:solidFill>
              </a:ln>
              <a:solidFill>
                <a:srgbClr val="000000"/>
              </a:solidFill>
              <a:ea typeface="ＭＳ Ｐゴシック" pitchFamily="-108" charset="-128"/>
              <a:cs typeface="ＭＳ Ｐゴシック" pitchFamily="-108" charset="-128"/>
            </a:endParaRPr>
          </a:p>
        </p:txBody>
      </p:sp>
      <p:cxnSp>
        <p:nvCxnSpPr>
          <p:cNvPr id="26" name="Straight Connector 25"/>
          <p:cNvCxnSpPr>
            <a:endCxn id="25" idx="1"/>
          </p:cNvCxnSpPr>
          <p:nvPr/>
        </p:nvCxnSpPr>
        <p:spPr bwMode="auto">
          <a:xfrm>
            <a:off x="5471730" y="3262313"/>
            <a:ext cx="4798" cy="446086"/>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7" name="TextBox 30"/>
          <p:cNvSpPr txBox="1">
            <a:spLocks noChangeArrowheads="1"/>
          </p:cNvSpPr>
          <p:nvPr/>
        </p:nvSpPr>
        <p:spPr bwMode="auto">
          <a:xfrm>
            <a:off x="2057400" y="5410200"/>
            <a:ext cx="6451600" cy="1077218"/>
          </a:xfrm>
          <a:prstGeom prst="rect">
            <a:avLst/>
          </a:prstGeom>
          <a:noFill/>
          <a:ln w="9525">
            <a:noFill/>
            <a:miter lim="800000"/>
            <a:headEnd/>
            <a:tailEnd/>
          </a:ln>
        </p:spPr>
        <p:txBody>
          <a:bodyPr wrap="square">
            <a:spAutoFit/>
          </a:bodyPr>
          <a:lstStyle/>
          <a:p>
            <a:r>
              <a:rPr lang="en-US" sz="1600" baseline="30000" dirty="0">
                <a:solidFill>
                  <a:srgbClr val="000000"/>
                </a:solidFill>
                <a:latin typeface="+mj-lt"/>
              </a:rPr>
              <a:t>1 </a:t>
            </a:r>
            <a:r>
              <a:rPr lang="en-US" sz="1600" dirty="0">
                <a:solidFill>
                  <a:srgbClr val="000000"/>
                </a:solidFill>
                <a:latin typeface="+mj-lt"/>
              </a:rPr>
              <a:t>Outer VLAN only needed if RBridges are connected by a bridged LAN or carrier Ethernet requiring a VLAN tag or the </a:t>
            </a:r>
            <a:r>
              <a:rPr lang="en-US" sz="1600" dirty="0" smtClean="0">
                <a:solidFill>
                  <a:srgbClr val="000000"/>
                </a:solidFill>
                <a:latin typeface="+mj-lt"/>
              </a:rPr>
              <a:t>like.</a:t>
            </a:r>
            <a:endParaRPr lang="en-US" sz="1600" dirty="0">
              <a:solidFill>
                <a:srgbClr val="000000"/>
              </a:solidFill>
              <a:latin typeface="+mj-lt"/>
            </a:endParaRPr>
          </a:p>
          <a:p>
            <a:r>
              <a:rPr lang="en-US" sz="1600" baseline="30000" dirty="0">
                <a:solidFill>
                  <a:srgbClr val="000000"/>
                </a:solidFill>
                <a:latin typeface="+mj-lt"/>
              </a:rPr>
              <a:t>2 </a:t>
            </a:r>
            <a:r>
              <a:rPr lang="en-US" sz="1600" dirty="0">
                <a:solidFill>
                  <a:srgbClr val="000000"/>
                </a:solidFill>
                <a:latin typeface="+mj-lt"/>
              </a:rPr>
              <a:t>Final native frame VLAN tag may be omitted depending on RBridge output port configuration.</a:t>
            </a:r>
          </a:p>
        </p:txBody>
      </p:sp>
      <p:sp>
        <p:nvSpPr>
          <p:cNvPr id="28" name="TextBox 24"/>
          <p:cNvSpPr txBox="1">
            <a:spLocks noChangeArrowheads="1"/>
          </p:cNvSpPr>
          <p:nvPr/>
        </p:nvSpPr>
        <p:spPr bwMode="auto">
          <a:xfrm>
            <a:off x="753680" y="3470275"/>
            <a:ext cx="2836863" cy="400050"/>
          </a:xfrm>
          <a:prstGeom prst="rect">
            <a:avLst/>
          </a:prstGeom>
          <a:noFill/>
          <a:ln w="9525">
            <a:noFill/>
            <a:miter lim="800000"/>
            <a:headEnd/>
            <a:tailEnd/>
          </a:ln>
        </p:spPr>
        <p:txBody>
          <a:bodyPr>
            <a:spAutoFit/>
          </a:bodyPr>
          <a:lstStyle/>
          <a:p>
            <a:r>
              <a:rPr lang="en-US" sz="2000" dirty="0">
                <a:solidFill>
                  <a:srgbClr val="000000"/>
                </a:solidFill>
                <a:latin typeface="Calibri" charset="0"/>
              </a:rPr>
              <a:t>Output </a:t>
            </a:r>
            <a:r>
              <a:rPr lang="en-US" sz="2000" u="sng" dirty="0">
                <a:solidFill>
                  <a:srgbClr val="000000"/>
                </a:solidFill>
                <a:latin typeface="Calibri" charset="0"/>
              </a:rPr>
              <a:t>Native Frame</a:t>
            </a:r>
            <a:r>
              <a:rPr lang="en-US" sz="2000" dirty="0">
                <a:solidFill>
                  <a:srgbClr val="000000"/>
                </a:solidFill>
                <a:latin typeface="Calibri" charset="0"/>
              </a:rPr>
              <a:t>:</a:t>
            </a:r>
          </a:p>
        </p:txBody>
      </p:sp>
      <p:sp>
        <p:nvSpPr>
          <p:cNvPr id="29" name="Rectangle 28"/>
          <p:cNvSpPr>
            <a:spLocks noChangeArrowheads="1"/>
          </p:cNvSpPr>
          <p:nvPr/>
        </p:nvSpPr>
        <p:spPr bwMode="auto">
          <a:xfrm>
            <a:off x="7164005" y="4089400"/>
            <a:ext cx="12319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New FCS</a:t>
            </a:r>
          </a:p>
        </p:txBody>
      </p:sp>
      <p:sp>
        <p:nvSpPr>
          <p:cNvPr id="30" name="TextBox 24"/>
          <p:cNvSpPr txBox="1">
            <a:spLocks noChangeArrowheads="1"/>
          </p:cNvSpPr>
          <p:nvPr/>
        </p:nvSpPr>
        <p:spPr bwMode="auto">
          <a:xfrm>
            <a:off x="2785680" y="4832350"/>
            <a:ext cx="2520950" cy="400050"/>
          </a:xfrm>
          <a:prstGeom prst="rect">
            <a:avLst/>
          </a:prstGeom>
          <a:noFill/>
          <a:ln w="19050">
            <a:solidFill>
              <a:schemeClr val="tx1"/>
            </a:solidFill>
            <a:miter lim="800000"/>
            <a:headEnd/>
            <a:tailEnd/>
          </a:ln>
        </p:spPr>
        <p:txBody>
          <a:bodyPr>
            <a:spAutoFit/>
          </a:bodyPr>
          <a:lstStyle/>
          <a:p>
            <a:r>
              <a:rPr lang="en-US" sz="2000" dirty="0">
                <a:solidFill>
                  <a:srgbClr val="000000"/>
                </a:solidFill>
                <a:latin typeface="Calibri" charset="0"/>
              </a:rPr>
              <a:t>Look Up Output Port</a:t>
            </a:r>
          </a:p>
        </p:txBody>
      </p:sp>
      <p:cxnSp>
        <p:nvCxnSpPr>
          <p:cNvPr id="31" name="Straight Connector 30"/>
          <p:cNvCxnSpPr/>
          <p:nvPr/>
        </p:nvCxnSpPr>
        <p:spPr bwMode="auto">
          <a:xfrm rot="5400000">
            <a:off x="1526183" y="4827589"/>
            <a:ext cx="409575" cy="0"/>
          </a:xfrm>
          <a:prstGeom prst="line">
            <a:avLst/>
          </a:prstGeom>
          <a:ln w="28575" cap="flat" cmpd="sng" algn="ctr">
            <a:solidFill>
              <a:schemeClr val="tx1"/>
            </a:solidFill>
            <a:prstDash val="solid"/>
            <a:round/>
            <a:headEnd type="none" w="med" len="med"/>
            <a:tailEnd type="none" w="lg" len="lg"/>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endCxn id="30" idx="1"/>
          </p:cNvCxnSpPr>
          <p:nvPr/>
        </p:nvCxnSpPr>
        <p:spPr bwMode="auto">
          <a:xfrm>
            <a:off x="1718880" y="5032375"/>
            <a:ext cx="1066800" cy="1588"/>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bwMode="auto">
          <a:xfrm rot="5400000">
            <a:off x="3688968" y="4727575"/>
            <a:ext cx="209550" cy="0"/>
          </a:xfrm>
          <a:prstGeom prst="line">
            <a:avLst/>
          </a:prstGeom>
          <a:ln w="28575"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861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7" grpId="0"/>
      <p:bldP spid="28" grpId="0"/>
      <p:bldP spid="29" grpId="0" animBg="1"/>
      <p:bldP spid="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p:txBody>
          <a:bodyPr>
            <a:normAutofit fontScale="90000"/>
          </a:bodyPr>
          <a:lstStyle/>
          <a:p>
            <a:pPr>
              <a:defRPr/>
            </a:pPr>
            <a:r>
              <a:rPr lang="en-US" sz="4400" b="1" dirty="0">
                <a:solidFill>
                  <a:srgbClr val="0000FF"/>
                </a:solidFill>
                <a:ea typeface="ＭＳ Ｐゴシック" charset="0"/>
                <a:cs typeface="ＭＳ Ｐゴシック" charset="0"/>
              </a:rPr>
              <a:t>Output Port Processing</a:t>
            </a:r>
            <a:endParaRPr lang="en-US" sz="4400" cap="none" dirty="0" smtClean="0">
              <a:solidFill>
                <a:srgbClr val="0000FF"/>
              </a:solidFill>
              <a:ea typeface="ＭＳ Ｐゴシック" charset="-128"/>
              <a:cs typeface="ＭＳ Ｐゴシック" charset="-128"/>
            </a:endParaRPr>
          </a:p>
        </p:txBody>
      </p:sp>
      <p:sp>
        <p:nvSpPr>
          <p:cNvPr id="9626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6261" name="Slide Number Placeholder 4"/>
          <p:cNvSpPr>
            <a:spLocks noGrp="1"/>
          </p:cNvSpPr>
          <p:nvPr>
            <p:ph type="sldNum" sz="quarter" idx="12"/>
          </p:nvPr>
        </p:nvSpPr>
        <p:spPr bwMode="auto">
          <a:noFill/>
          <a:ln>
            <a:miter lim="800000"/>
            <a:headEnd/>
            <a:tailEnd/>
          </a:ln>
        </p:spPr>
        <p:txBody>
          <a:bodyPr/>
          <a:lstStyle/>
          <a:p>
            <a:fld id="{1024EC15-29A9-408E-ADED-71F846B15A8A}" type="slidenum">
              <a:rPr lang="en-US"/>
              <a:pPr/>
              <a:t>48</a:t>
            </a:fld>
            <a:endParaRPr lang="en-US" dirty="0"/>
          </a:p>
        </p:txBody>
      </p:sp>
      <p:sp>
        <p:nvSpPr>
          <p:cNvPr id="962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7" name="Rectangle 6"/>
          <p:cNvSpPr>
            <a:spLocks noChangeArrowheads="1"/>
          </p:cNvSpPr>
          <p:nvPr/>
        </p:nvSpPr>
        <p:spPr bwMode="auto">
          <a:xfrm>
            <a:off x="926718" y="2357582"/>
            <a:ext cx="1330325"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a:defRPr/>
            </a:pPr>
            <a:r>
              <a:rPr lang="en-US" sz="1600" b="1" dirty="0">
                <a:solidFill>
                  <a:srgbClr val="000000"/>
                </a:solidFill>
                <a:latin typeface="+mn-lt"/>
                <a:cs typeface="ＭＳ Ｐゴシック" charset="-128"/>
              </a:rPr>
              <a:t>Dest MAC</a:t>
            </a:r>
          </a:p>
        </p:txBody>
      </p:sp>
      <p:sp>
        <p:nvSpPr>
          <p:cNvPr id="8" name="Rectangle 7"/>
          <p:cNvSpPr>
            <a:spLocks noChangeArrowheads="1"/>
          </p:cNvSpPr>
          <p:nvPr/>
        </p:nvSpPr>
        <p:spPr bwMode="auto">
          <a:xfrm>
            <a:off x="4277930" y="2357582"/>
            <a:ext cx="2759075"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800" b="1" dirty="0">
                <a:solidFill>
                  <a:srgbClr val="000000"/>
                </a:solidFill>
                <a:latin typeface="+mn-lt"/>
                <a:ea typeface="ＭＳ Ｐゴシック" pitchFamily="-108" charset="-128"/>
                <a:cs typeface="ＭＳ Ｐゴシック" pitchFamily="-108" charset="-128"/>
              </a:rPr>
              <a:t>Data</a:t>
            </a:r>
          </a:p>
        </p:txBody>
      </p:sp>
      <p:sp>
        <p:nvSpPr>
          <p:cNvPr id="9" name="Rectangle 8"/>
          <p:cNvSpPr>
            <a:spLocks noChangeArrowheads="1"/>
          </p:cNvSpPr>
          <p:nvPr/>
        </p:nvSpPr>
        <p:spPr bwMode="auto">
          <a:xfrm>
            <a:off x="2257043" y="2357582"/>
            <a:ext cx="1106487"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Src MAC</a:t>
            </a:r>
          </a:p>
        </p:txBody>
      </p:sp>
      <p:sp>
        <p:nvSpPr>
          <p:cNvPr id="10" name="Rectangle 9"/>
          <p:cNvSpPr>
            <a:spLocks noChangeArrowheads="1"/>
          </p:cNvSpPr>
          <p:nvPr/>
        </p:nvSpPr>
        <p:spPr bwMode="auto">
          <a:xfrm>
            <a:off x="3363530" y="2357582"/>
            <a:ext cx="9144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a:r>
              <a:rPr lang="en-US" sz="1600" b="1" dirty="0" smtClean="0">
                <a:solidFill>
                  <a:srgbClr val="000000"/>
                </a:solidFill>
                <a:latin typeface="+mj-lt"/>
              </a:rPr>
              <a:t>VLAN</a:t>
            </a:r>
            <a:endParaRPr lang="en-US" sz="1600" b="1" dirty="0">
              <a:solidFill>
                <a:srgbClr val="000000"/>
              </a:solidFill>
              <a:latin typeface="+mj-lt"/>
            </a:endParaRPr>
          </a:p>
        </p:txBody>
      </p:sp>
      <p:sp>
        <p:nvSpPr>
          <p:cNvPr id="11" name="TextBox 24"/>
          <p:cNvSpPr txBox="1">
            <a:spLocks noChangeArrowheads="1"/>
          </p:cNvSpPr>
          <p:nvPr/>
        </p:nvSpPr>
        <p:spPr bwMode="auto">
          <a:xfrm>
            <a:off x="626680" y="1738457"/>
            <a:ext cx="5550138" cy="400110"/>
          </a:xfrm>
          <a:prstGeom prst="rect">
            <a:avLst/>
          </a:prstGeom>
          <a:noFill/>
          <a:ln w="9525">
            <a:noFill/>
            <a:miter lim="800000"/>
            <a:headEnd/>
            <a:tailEnd/>
          </a:ln>
        </p:spPr>
        <p:txBody>
          <a:bodyPr wrap="square">
            <a:spAutoFit/>
          </a:bodyPr>
          <a:lstStyle/>
          <a:p>
            <a:r>
              <a:rPr lang="en-US" sz="2000" dirty="0">
                <a:solidFill>
                  <a:srgbClr val="000000"/>
                </a:solidFill>
                <a:latin typeface="Calibri" charset="0"/>
              </a:rPr>
              <a:t>Output </a:t>
            </a:r>
            <a:r>
              <a:rPr lang="en-US" sz="2000" u="sng" dirty="0">
                <a:solidFill>
                  <a:srgbClr val="000000"/>
                </a:solidFill>
                <a:latin typeface="Calibri" charset="0"/>
              </a:rPr>
              <a:t>Native </a:t>
            </a:r>
            <a:r>
              <a:rPr lang="en-US" sz="2000" u="sng" dirty="0" smtClean="0">
                <a:solidFill>
                  <a:srgbClr val="000000"/>
                </a:solidFill>
                <a:latin typeface="Calibri" charset="0"/>
              </a:rPr>
              <a:t>Frame</a:t>
            </a:r>
            <a:r>
              <a:rPr lang="en-US" sz="2000" dirty="0" smtClean="0">
                <a:solidFill>
                  <a:srgbClr val="000000"/>
                </a:solidFill>
                <a:latin typeface="Calibri" charset="0"/>
              </a:rPr>
              <a:t> before output port:</a:t>
            </a:r>
            <a:endParaRPr lang="en-US" sz="2000" dirty="0">
              <a:solidFill>
                <a:srgbClr val="000000"/>
              </a:solidFill>
              <a:latin typeface="Calibri" charset="0"/>
            </a:endParaRPr>
          </a:p>
        </p:txBody>
      </p:sp>
      <p:sp>
        <p:nvSpPr>
          <p:cNvPr id="12" name="Rectangle 11"/>
          <p:cNvSpPr>
            <a:spLocks noChangeArrowheads="1"/>
          </p:cNvSpPr>
          <p:nvPr/>
        </p:nvSpPr>
        <p:spPr bwMode="auto">
          <a:xfrm>
            <a:off x="7037005" y="2357582"/>
            <a:ext cx="12319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New FCS</a:t>
            </a:r>
          </a:p>
        </p:txBody>
      </p:sp>
      <p:sp>
        <p:nvSpPr>
          <p:cNvPr id="13" name="Content Placeholder 2"/>
          <p:cNvSpPr>
            <a:spLocks noGrp="1"/>
          </p:cNvSpPr>
          <p:nvPr>
            <p:ph idx="1"/>
          </p:nvPr>
        </p:nvSpPr>
        <p:spPr>
          <a:xfrm>
            <a:off x="685801" y="3244273"/>
            <a:ext cx="7772400" cy="1697182"/>
          </a:xfrm>
          <a:ln>
            <a:noFill/>
          </a:ln>
        </p:spPr>
        <p:txBody>
          <a:bodyPr/>
          <a:lstStyle/>
          <a:p>
            <a:pPr eaLnBrk="1" hangingPunct="1"/>
            <a:r>
              <a:rPr lang="en-US" dirty="0" smtClean="0">
                <a:solidFill>
                  <a:srgbClr val="000000"/>
                </a:solidFill>
                <a:latin typeface="Arial" charset="0"/>
                <a:ea typeface="ＭＳ Ｐゴシック" charset="0"/>
              </a:rPr>
              <a:t>Output port may be configured to output untagged and will do so by default for the port VLAN ID</a:t>
            </a:r>
          </a:p>
          <a:p>
            <a:pPr marL="0" indent="0" eaLnBrk="1" hangingPunct="1">
              <a:buNone/>
            </a:pPr>
            <a:endParaRPr lang="en-US" dirty="0">
              <a:solidFill>
                <a:srgbClr val="000000"/>
              </a:solidFill>
              <a:latin typeface="Arial" charset="0"/>
              <a:ea typeface="ＭＳ Ｐゴシック" charset="0"/>
            </a:endParaRPr>
          </a:p>
        </p:txBody>
      </p:sp>
      <p:sp>
        <p:nvSpPr>
          <p:cNvPr id="14" name="Rectangle 13"/>
          <p:cNvSpPr>
            <a:spLocks noChangeArrowheads="1"/>
          </p:cNvSpPr>
          <p:nvPr/>
        </p:nvSpPr>
        <p:spPr bwMode="auto">
          <a:xfrm>
            <a:off x="1217658" y="5015346"/>
            <a:ext cx="1330325"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a:defRPr/>
            </a:pPr>
            <a:r>
              <a:rPr lang="en-US" sz="1600" b="1" dirty="0">
                <a:solidFill>
                  <a:srgbClr val="000000"/>
                </a:solidFill>
                <a:latin typeface="+mn-lt"/>
                <a:cs typeface="ＭＳ Ｐゴシック" charset="-128"/>
              </a:rPr>
              <a:t>Dest MAC</a:t>
            </a:r>
          </a:p>
        </p:txBody>
      </p:sp>
      <p:sp>
        <p:nvSpPr>
          <p:cNvPr id="15" name="Rectangle 14"/>
          <p:cNvSpPr>
            <a:spLocks noChangeArrowheads="1"/>
          </p:cNvSpPr>
          <p:nvPr/>
        </p:nvSpPr>
        <p:spPr bwMode="auto">
          <a:xfrm>
            <a:off x="4291790" y="5015346"/>
            <a:ext cx="2759075"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800" b="1" dirty="0">
                <a:solidFill>
                  <a:srgbClr val="000000"/>
                </a:solidFill>
                <a:latin typeface="+mn-lt"/>
                <a:ea typeface="ＭＳ Ｐゴシック" pitchFamily="-108" charset="-128"/>
                <a:cs typeface="ＭＳ Ｐゴシック" pitchFamily="-108" charset="-128"/>
              </a:rPr>
              <a:t>Data</a:t>
            </a:r>
          </a:p>
        </p:txBody>
      </p:sp>
      <p:sp>
        <p:nvSpPr>
          <p:cNvPr id="16" name="Rectangle 15"/>
          <p:cNvSpPr>
            <a:spLocks noChangeArrowheads="1"/>
          </p:cNvSpPr>
          <p:nvPr/>
        </p:nvSpPr>
        <p:spPr bwMode="auto">
          <a:xfrm>
            <a:off x="2547983" y="5015346"/>
            <a:ext cx="1106487"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Src MAC</a:t>
            </a:r>
          </a:p>
        </p:txBody>
      </p:sp>
      <p:sp>
        <p:nvSpPr>
          <p:cNvPr id="17" name="Rectangle 16"/>
          <p:cNvSpPr>
            <a:spLocks noChangeArrowheads="1"/>
          </p:cNvSpPr>
          <p:nvPr/>
        </p:nvSpPr>
        <p:spPr bwMode="auto">
          <a:xfrm>
            <a:off x="7050865" y="5015346"/>
            <a:ext cx="1231900" cy="533400"/>
          </a:xfrm>
          <a:prstGeom prst="rect">
            <a:avLst/>
          </a:prstGeom>
          <a:solidFill>
            <a:srgbClr val="FFF39D"/>
          </a:solidFill>
          <a:ln w="19050">
            <a:solidFill>
              <a:schemeClr val="tx1"/>
            </a:solidFill>
            <a:round/>
            <a:headEnd/>
            <a:tailEnd/>
          </a:ln>
          <a:effectLst>
            <a:outerShdw dist="20000" dir="5400000" rotWithShape="0">
              <a:srgbClr val="808080">
                <a:alpha val="42000"/>
              </a:srgbClr>
            </a:outerShdw>
          </a:effectLst>
        </p:spPr>
        <p:txBody>
          <a:bodyPr anchor="ctr"/>
          <a:lstStyle/>
          <a:p>
            <a:pPr algn="ctr" fontAlgn="auto">
              <a:spcBef>
                <a:spcPts val="0"/>
              </a:spcBef>
              <a:spcAft>
                <a:spcPts val="0"/>
              </a:spcAft>
              <a:defRPr/>
            </a:pPr>
            <a:r>
              <a:rPr lang="en-US" sz="1600" b="1" dirty="0">
                <a:solidFill>
                  <a:srgbClr val="000000"/>
                </a:solidFill>
                <a:latin typeface="+mn-lt"/>
                <a:ea typeface="ＭＳ Ｐゴシック" pitchFamily="-108" charset="-128"/>
                <a:cs typeface="ＭＳ Ｐゴシック" pitchFamily="-108" charset="-128"/>
              </a:rPr>
              <a:t>New FCS</a:t>
            </a:r>
          </a:p>
        </p:txBody>
      </p:sp>
      <p:cxnSp>
        <p:nvCxnSpPr>
          <p:cNvPr id="18" name="Straight Arrow Connector 17"/>
          <p:cNvCxnSpPr/>
          <p:nvPr/>
        </p:nvCxnSpPr>
        <p:spPr bwMode="auto">
          <a:xfrm>
            <a:off x="3255815" y="5703455"/>
            <a:ext cx="658090" cy="11545"/>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H="1" flipV="1">
            <a:off x="4054767" y="5705764"/>
            <a:ext cx="678872" cy="923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36677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r>
              <a:rPr lang="en-US" sz="4800" cap="none" dirty="0" smtClean="0">
                <a:solidFill>
                  <a:schemeClr val="tx1"/>
                </a:solidFill>
                <a:ea typeface="ＭＳ Ｐゴシック" charset="-128"/>
              </a:rPr>
              <a:t>CONTENTS</a:t>
            </a:r>
          </a:p>
        </p:txBody>
      </p:sp>
      <p:sp>
        <p:nvSpPr>
          <p:cNvPr id="2" name="Content Placeholder 1"/>
          <p:cNvSpPr>
            <a:spLocks noGrp="1"/>
          </p:cNvSpPr>
          <p:nvPr>
            <p:ph sz="quarter" idx="1"/>
          </p:nvPr>
        </p:nvSpPr>
        <p:spPr/>
        <p:txBody>
          <a:bodyPr/>
          <a:lstStyle/>
          <a:p>
            <a:r>
              <a:rPr lang="en-US" dirty="0" smtClean="0"/>
              <a:t>What is TRILL?</a:t>
            </a:r>
            <a:endParaRPr lang="en-US" dirty="0" smtClean="0"/>
          </a:p>
          <a:p>
            <a:r>
              <a:rPr lang="en-US" dirty="0" smtClean="0"/>
              <a:t>TRILL Features</a:t>
            </a:r>
          </a:p>
          <a:p>
            <a:r>
              <a:rPr lang="en-US" dirty="0" smtClean="0"/>
              <a:t>TRILL History</a:t>
            </a:r>
          </a:p>
          <a:p>
            <a:r>
              <a:rPr lang="en-US" dirty="0" smtClean="0"/>
              <a:t>Two </a:t>
            </a:r>
            <a:r>
              <a:rPr lang="en-US" dirty="0" smtClean="0"/>
              <a:t>TRILL Examples</a:t>
            </a:r>
            <a:endParaRPr lang="en-US" dirty="0" smtClean="0"/>
          </a:p>
          <a:p>
            <a:r>
              <a:rPr lang="en-US" dirty="0" smtClean="0"/>
              <a:t>TRILL Packet Headers</a:t>
            </a:r>
          </a:p>
          <a:p>
            <a:r>
              <a:rPr lang="en-US" dirty="0" smtClean="0"/>
              <a:t>Step-by-Step Processing Example</a:t>
            </a:r>
          </a:p>
          <a:p>
            <a:r>
              <a:rPr lang="en-US" u="sng" dirty="0" smtClean="0"/>
              <a:t>Fine Grained </a:t>
            </a:r>
            <a:r>
              <a:rPr lang="en-US" u="sng" dirty="0" smtClean="0"/>
              <a:t>Labeling</a:t>
            </a:r>
          </a:p>
        </p:txBody>
      </p:sp>
      <p:sp>
        <p:nvSpPr>
          <p:cNvPr id="3" name="Content Placeholder 2"/>
          <p:cNvSpPr>
            <a:spLocks noGrp="1"/>
          </p:cNvSpPr>
          <p:nvPr>
            <p:ph sz="quarter" idx="2"/>
          </p:nvPr>
        </p:nvSpPr>
        <p:spPr>
          <a:xfrm>
            <a:off x="4270248" y="2057400"/>
            <a:ext cx="3657600" cy="4114800"/>
          </a:xfrm>
        </p:spPr>
        <p:txBody>
          <a:bodyPr/>
          <a:lstStyle/>
          <a:p>
            <a:r>
              <a:rPr lang="en-US" dirty="0"/>
              <a:t>How </a:t>
            </a:r>
            <a:r>
              <a:rPr lang="en-US" dirty="0" smtClean="0"/>
              <a:t>TRILL Works</a:t>
            </a:r>
            <a:endParaRPr lang="en-US" dirty="0"/>
          </a:p>
          <a:p>
            <a:r>
              <a:rPr lang="en-US" dirty="0" smtClean="0"/>
              <a:t>Peering </a:t>
            </a:r>
            <a:r>
              <a:rPr lang="en-US" dirty="0" smtClean="0"/>
              <a:t>and Layers</a:t>
            </a:r>
          </a:p>
          <a:p>
            <a:r>
              <a:rPr lang="en-US" dirty="0" smtClean="0"/>
              <a:t>TRILL Support of DCB</a:t>
            </a:r>
            <a:endParaRPr lang="en-US" dirty="0" smtClean="0"/>
          </a:p>
          <a:p>
            <a:r>
              <a:rPr lang="en-US" dirty="0" smtClean="0"/>
              <a:t>TRILL OAM</a:t>
            </a:r>
          </a:p>
          <a:p>
            <a:r>
              <a:rPr lang="en-US" dirty="0" smtClean="0"/>
              <a:t>TRILL Products</a:t>
            </a:r>
          </a:p>
          <a:p>
            <a:r>
              <a:rPr lang="en-US" dirty="0" smtClean="0"/>
              <a:t>Comparisons</a:t>
            </a:r>
            <a:endParaRPr lang="en-US" dirty="0" smtClean="0"/>
          </a:p>
          <a:p>
            <a:r>
              <a:rPr lang="en-US" dirty="0" smtClean="0"/>
              <a:t>Standardization and</a:t>
            </a:r>
            <a:r>
              <a:rPr lang="en-US" dirty="0"/>
              <a:t> </a:t>
            </a:r>
            <a:r>
              <a:rPr lang="en-US" dirty="0" smtClean="0"/>
              <a:t>References</a:t>
            </a:r>
            <a:endParaRPr lang="en-US" dirty="0"/>
          </a:p>
        </p:txBody>
      </p:sp>
      <p:sp>
        <p:nvSpPr>
          <p:cNvPr id="19460" name="Date Placeholder 3"/>
          <p:cNvSpPr>
            <a:spLocks noGrp="1"/>
          </p:cNvSpPr>
          <p:nvPr>
            <p:ph type="dt" sz="half"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94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43904EAB-16E3-49E6-9BAC-5C3B8CB6F3D0}" type="slidenum">
              <a:rPr lang="en-US"/>
              <a:pPr/>
              <a:t>49</a:t>
            </a:fld>
            <a:endParaRPr lang="en-US" dirty="0"/>
          </a:p>
        </p:txBody>
      </p:sp>
    </p:spTree>
    <p:extLst>
      <p:ext uri="{BB962C8B-B14F-4D97-AF65-F5344CB8AC3E}">
        <p14:creationId xmlns:p14="http://schemas.microsoft.com/office/powerpoint/2010/main" val="42235205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p:txBody>
          <a:bodyPr>
            <a:normAutofit/>
          </a:bodyPr>
          <a:lstStyle/>
          <a:p>
            <a:pPr eaLnBrk="1" hangingPunct="1"/>
            <a:r>
              <a:rPr lang="en-US" sz="4800" b="1" cap="none" dirty="0" smtClean="0">
                <a:solidFill>
                  <a:srgbClr val="0000FF"/>
                </a:solidFill>
                <a:ea typeface="ＭＳ Ｐゴシック" charset="-128"/>
                <a:cs typeface="ＭＳ Ｐゴシック" charset="-128"/>
              </a:rPr>
              <a:t>What</a:t>
            </a:r>
            <a:r>
              <a:rPr lang="en-US" sz="4800" b="1" cap="none" dirty="0">
                <a:solidFill>
                  <a:srgbClr val="0000FF"/>
                </a:solidFill>
                <a:ea typeface="ＭＳ Ｐゴシック" charset="-128"/>
                <a:cs typeface="ＭＳ Ｐゴシック" charset="-128"/>
              </a:rPr>
              <a:t> </a:t>
            </a:r>
            <a:r>
              <a:rPr lang="en-US" sz="4800" b="1" cap="none" dirty="0" smtClean="0">
                <a:solidFill>
                  <a:srgbClr val="0000FF"/>
                </a:solidFill>
                <a:ea typeface="ＭＳ Ｐゴシック" charset="-128"/>
                <a:cs typeface="ＭＳ Ｐゴシック" charset="-128"/>
              </a:rPr>
              <a:t>is TRILL</a:t>
            </a:r>
            <a:r>
              <a:rPr lang="en-US" sz="4800" b="1" cap="none" dirty="0">
                <a:solidFill>
                  <a:srgbClr val="0000FF"/>
                </a:solidFill>
                <a:ea typeface="ＭＳ Ｐゴシック" charset="-128"/>
                <a:cs typeface="ＭＳ Ｐゴシック" charset="-128"/>
              </a:rPr>
              <a:t>?</a:t>
            </a:r>
            <a:endParaRPr lang="en-US" sz="4800" b="1" cap="none" dirty="0" smtClean="0">
              <a:solidFill>
                <a:srgbClr val="0000FF"/>
              </a:solidFill>
              <a:ea typeface="ＭＳ Ｐゴシック" charset="-128"/>
            </a:endParaRPr>
          </a:p>
        </p:txBody>
      </p:sp>
      <p:sp>
        <p:nvSpPr>
          <p:cNvPr id="21508"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1509" name="Slide Number Placeholder 4"/>
          <p:cNvSpPr>
            <a:spLocks noGrp="1"/>
          </p:cNvSpPr>
          <p:nvPr>
            <p:ph type="sldNum" sz="quarter" idx="12"/>
          </p:nvPr>
        </p:nvSpPr>
        <p:spPr bwMode="auto">
          <a:noFill/>
          <a:ln>
            <a:miter lim="800000"/>
            <a:headEnd/>
            <a:tailEnd/>
          </a:ln>
        </p:spPr>
        <p:txBody>
          <a:bodyPr/>
          <a:lstStyle/>
          <a:p>
            <a:fld id="{38CECE7B-CD7B-40C4-9CBD-0084D9BA2E47}" type="slidenum">
              <a:rPr lang="en-US"/>
              <a:pPr/>
              <a:t>5</a:t>
            </a:fld>
            <a:endParaRPr lang="en-US" dirty="0"/>
          </a:p>
        </p:txBody>
      </p:sp>
      <p:sp>
        <p:nvSpPr>
          <p:cNvPr id="21510"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9" name="Content Placeholder 2"/>
          <p:cNvSpPr txBox="1">
            <a:spLocks/>
          </p:cNvSpPr>
          <p:nvPr/>
        </p:nvSpPr>
        <p:spPr bwMode="auto">
          <a:xfrm>
            <a:off x="685800" y="1693863"/>
            <a:ext cx="7772400" cy="4402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pitchFamily="-65" charset="-128"/>
                <a:cs typeface="ＭＳ Ｐゴシック" pitchFamily="-65" charset="-128"/>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pitchFamily="-65"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pitchFamily="-65"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pitchFamily="-65"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pitchFamily="-65"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ea typeface="ＭＳ Ｐゴシック" charset="-128"/>
              </a:rPr>
              <a:t>Basically a simple idea:</a:t>
            </a:r>
          </a:p>
          <a:p>
            <a:pPr lvl="1"/>
            <a:r>
              <a:rPr lang="en-US" dirty="0">
                <a:ea typeface="ＭＳ Ｐゴシック" charset="-128"/>
              </a:rPr>
              <a:t>Encapsulate native frames in a transport header providing a hop count</a:t>
            </a:r>
          </a:p>
          <a:p>
            <a:pPr lvl="1"/>
            <a:r>
              <a:rPr lang="en-US" dirty="0">
                <a:ea typeface="ＭＳ Ｐゴシック" charset="-128"/>
              </a:rPr>
              <a:t>Route the encapsulated frames using IS-IS</a:t>
            </a:r>
          </a:p>
          <a:p>
            <a:pPr lvl="1"/>
            <a:r>
              <a:rPr lang="en-US" dirty="0">
                <a:ea typeface="ＭＳ Ｐゴシック" charset="-128"/>
              </a:rPr>
              <a:t>Decapsulate native frames before </a:t>
            </a:r>
            <a:r>
              <a:rPr lang="en-US" dirty="0" smtClean="0">
                <a:ea typeface="ＭＳ Ｐゴシック" charset="-128"/>
              </a:rPr>
              <a:t>delivery</a:t>
            </a:r>
          </a:p>
          <a:p>
            <a:pPr lvl="1"/>
            <a:endParaRPr lang="en-US" dirty="0">
              <a:ea typeface="ＭＳ Ｐゴシック" charset="-128"/>
            </a:endParaRPr>
          </a:p>
          <a:p>
            <a:r>
              <a:rPr lang="en-US" dirty="0">
                <a:ea typeface="ＭＳ Ｐゴシック" charset="-128"/>
              </a:rPr>
              <a:t>Provides</a:t>
            </a:r>
          </a:p>
          <a:p>
            <a:pPr lvl="1"/>
            <a:r>
              <a:rPr lang="en-US" dirty="0">
                <a:ea typeface="ＭＳ Ｐゴシック" charset="-128"/>
              </a:rPr>
              <a:t>Least cost paths with zero/minimal configuration</a:t>
            </a:r>
          </a:p>
          <a:p>
            <a:pPr lvl="1"/>
            <a:r>
              <a:rPr lang="en-US" dirty="0">
                <a:ea typeface="ＭＳ Ｐゴシック" charset="-128"/>
              </a:rPr>
              <a:t>Equal Cost Multi-Pathing of unicast</a:t>
            </a:r>
          </a:p>
          <a:p>
            <a:pPr lvl="1"/>
            <a:r>
              <a:rPr lang="en-US" dirty="0">
                <a:ea typeface="ＭＳ Ｐゴシック" charset="-128"/>
              </a:rPr>
              <a:t>Multi-paths of multi-destination</a:t>
            </a:r>
          </a:p>
        </p:txBody>
      </p:sp>
    </p:spTree>
    <p:extLst>
      <p:ext uri="{BB962C8B-B14F-4D97-AF65-F5344CB8AC3E}">
        <p14:creationId xmlns:p14="http://schemas.microsoft.com/office/powerpoint/2010/main" val="1081369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00FF"/>
                </a:solidFill>
                <a:ea typeface="ＭＳ Ｐゴシック" charset="-128"/>
              </a:rPr>
              <a:t>Fine Grained Labeling</a:t>
            </a:r>
            <a:endParaRPr lang="en-US" sz="4400" dirty="0"/>
          </a:p>
        </p:txBody>
      </p:sp>
      <p:sp>
        <p:nvSpPr>
          <p:cNvPr id="3" name="Content Placeholder 2"/>
          <p:cNvSpPr>
            <a:spLocks noGrp="1"/>
          </p:cNvSpPr>
          <p:nvPr>
            <p:ph sz="quarter" idx="1"/>
          </p:nvPr>
        </p:nvSpPr>
        <p:spPr/>
        <p:txBody>
          <a:bodyPr/>
          <a:lstStyle/>
          <a:p>
            <a:r>
              <a:rPr lang="en-US" dirty="0" smtClean="0">
                <a:ea typeface="ＭＳ Ｐゴシック" charset="-128"/>
              </a:rPr>
              <a:t>Fine Grained Labeling (FGL)</a:t>
            </a:r>
            <a:r>
              <a:rPr lang="en-US" dirty="0">
                <a:ea typeface="ＭＳ Ｐゴシック" charset="-128"/>
              </a:rPr>
              <a:t> </a:t>
            </a:r>
            <a:r>
              <a:rPr lang="en-US" dirty="0" smtClean="0">
                <a:ea typeface="ＭＳ Ｐゴシック" charset="-128"/>
              </a:rPr>
              <a:t>provides extended </a:t>
            </a:r>
            <a:r>
              <a:rPr lang="en-US" dirty="0">
                <a:ea typeface="ＭＳ Ｐゴシック" charset="-128"/>
              </a:rPr>
              <a:t>24-bit </a:t>
            </a:r>
            <a:r>
              <a:rPr lang="en-US" dirty="0" smtClean="0">
                <a:ea typeface="ＭＳ Ｐゴシック" charset="-128"/>
              </a:rPr>
              <a:t>label (or tenant ID) as the inner data label.</a:t>
            </a:r>
            <a:endParaRPr lang="en-US" dirty="0">
              <a:ea typeface="ＭＳ Ｐゴシック" charset="-128"/>
            </a:endParaRPr>
          </a:p>
          <a:p>
            <a:r>
              <a:rPr lang="en-US" dirty="0" smtClean="0">
                <a:ea typeface="ＭＳ Ｐゴシック" charset="-128"/>
              </a:rPr>
              <a:t>Ingress/egress TRILL switches that support FGL:</a:t>
            </a:r>
            <a:endParaRPr lang="en-US" dirty="0">
              <a:ea typeface="ＭＳ Ｐゴシック" charset="-128"/>
            </a:endParaRPr>
          </a:p>
          <a:p>
            <a:pPr lvl="1"/>
            <a:r>
              <a:rPr lang="en-US" dirty="0">
                <a:ea typeface="ＭＳ Ｐゴシック" charset="-128"/>
              </a:rPr>
              <a:t>M</a:t>
            </a:r>
            <a:r>
              <a:rPr lang="en-US" dirty="0" smtClean="0">
                <a:ea typeface="ＭＳ Ｐゴシック" charset="-128"/>
              </a:rPr>
              <a:t>ap </a:t>
            </a:r>
            <a:r>
              <a:rPr lang="en-US" dirty="0">
                <a:ea typeface="ＭＳ Ｐゴシック" charset="-128"/>
              </a:rPr>
              <a:t>native frame VLAN and input port into a </a:t>
            </a:r>
            <a:r>
              <a:rPr lang="en-US" dirty="0" smtClean="0">
                <a:ea typeface="ＭＳ Ｐゴシック" charset="-128"/>
              </a:rPr>
              <a:t>fine </a:t>
            </a:r>
            <a:r>
              <a:rPr lang="en-US" dirty="0">
                <a:ea typeface="ＭＳ Ｐゴシック" charset="-128"/>
              </a:rPr>
              <a:t>grained label on </a:t>
            </a:r>
            <a:r>
              <a:rPr lang="en-US" dirty="0" smtClean="0">
                <a:ea typeface="ＭＳ Ｐゴシック" charset="-128"/>
              </a:rPr>
              <a:t>ingress and</a:t>
            </a:r>
            <a:endParaRPr lang="en-US" dirty="0">
              <a:ea typeface="ＭＳ Ｐゴシック" charset="-128"/>
            </a:endParaRPr>
          </a:p>
          <a:p>
            <a:pPr lvl="2"/>
            <a:r>
              <a:rPr lang="en-US" sz="2100" dirty="0" smtClean="0">
                <a:ea typeface="ＭＳ Ｐゴシック" charset="-128"/>
              </a:rPr>
              <a:t>do </a:t>
            </a:r>
            <a:r>
              <a:rPr lang="en-US" sz="2100" dirty="0">
                <a:ea typeface="ＭＳ Ｐゴシック" charset="-128"/>
              </a:rPr>
              <a:t>the reverse mapping on egress</a:t>
            </a:r>
            <a:r>
              <a:rPr lang="en-US" sz="2100" dirty="0" smtClean="0">
                <a:ea typeface="ＭＳ Ｐゴシック" charset="-128"/>
              </a:rPr>
              <a:t>.</a:t>
            </a:r>
          </a:p>
          <a:p>
            <a:pPr lvl="1"/>
            <a:r>
              <a:rPr lang="en-US" dirty="0" smtClean="0">
                <a:ea typeface="ＭＳ Ｐゴシック" charset="-128"/>
              </a:rPr>
              <a:t>Remember the priority and DEI of native frames on ingress and restores them on egress.</a:t>
            </a:r>
            <a:endParaRPr lang="en-US" dirty="0">
              <a:ea typeface="ＭＳ Ｐゴシック" charset="-128"/>
            </a:endParaRPr>
          </a:p>
          <a:p>
            <a:r>
              <a:rPr lang="en-US" dirty="0" smtClean="0">
                <a:ea typeface="ＭＳ Ｐゴシック" charset="-128"/>
              </a:rPr>
              <a:t>Fine Grained Label TRILL switches are a superset of a base protocol TRILL switches. They support VLANs as in the base standard on a port if not configured to do Fine Grained Labeling.</a:t>
            </a:r>
            <a:endParaRPr lang="en-US" dirty="0">
              <a:ea typeface="ＭＳ Ｐゴシック" charset="-128"/>
            </a:endParaRPr>
          </a:p>
          <a:p>
            <a:pPr lvl="1"/>
            <a:endParaRPr lang="en-US" dirty="0">
              <a:ea typeface="ＭＳ Ｐゴシック" charset="-128"/>
            </a:endParaRPr>
          </a:p>
          <a:p>
            <a:pPr lvl="1">
              <a:buNone/>
            </a:pPr>
            <a:endParaRPr lang="en-US" dirty="0">
              <a:ea typeface="ＭＳ Ｐゴシック" charset="-128"/>
            </a:endParaRPr>
          </a:p>
          <a:p>
            <a:endParaRPr lang="en-US" dirty="0"/>
          </a:p>
        </p:txBody>
      </p:sp>
      <p:sp>
        <p:nvSpPr>
          <p:cNvPr id="4" name="Date Placeholder 3"/>
          <p:cNvSpPr>
            <a:spLocks noGrp="1"/>
          </p:cNvSpPr>
          <p:nvPr>
            <p:ph type="dt" sz="half"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1AEA58DA-E1A4-4D4B-B7C6-13D15EF7E3E2}" type="slidenum">
              <a:rPr lang="en-US" smtClean="0"/>
              <a:pPr/>
              <a:t>50</a:t>
            </a:fld>
            <a:endParaRPr lang="en-US" dirty="0"/>
          </a:p>
        </p:txBody>
      </p:sp>
    </p:spTree>
    <p:extLst>
      <p:ext uri="{BB962C8B-B14F-4D97-AF65-F5344CB8AC3E}">
        <p14:creationId xmlns:p14="http://schemas.microsoft.com/office/powerpoint/2010/main" val="559229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solidFill>
                  <a:srgbClr val="0000FF"/>
                </a:solidFill>
                <a:ea typeface="ＭＳ Ｐゴシック" charset="-128"/>
              </a:rPr>
              <a:t>Fine Grained Labeling</a:t>
            </a:r>
          </a:p>
        </p:txBody>
      </p:sp>
      <p:sp>
        <p:nvSpPr>
          <p:cNvPr id="72708"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72709" name="Footer Placeholder 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72710" name="Slide Number Placeholder 5"/>
          <p:cNvSpPr>
            <a:spLocks noGrp="1"/>
          </p:cNvSpPr>
          <p:nvPr>
            <p:ph type="sldNum" sz="quarter" idx="12"/>
          </p:nvPr>
        </p:nvSpPr>
        <p:spPr bwMode="auto">
          <a:noFill/>
          <a:ln>
            <a:miter lim="800000"/>
            <a:headEnd/>
            <a:tailEnd/>
          </a:ln>
        </p:spPr>
        <p:txBody>
          <a:bodyPr/>
          <a:lstStyle/>
          <a:p>
            <a:fld id="{4FACAEF8-7952-46E5-B114-3989C1D68CCE}" type="slidenum">
              <a:rPr lang="en-US"/>
              <a:pPr/>
              <a:t>51</a:t>
            </a:fld>
            <a:endParaRPr lang="en-US" dirty="0"/>
          </a:p>
        </p:txBody>
      </p:sp>
      <p:sp>
        <p:nvSpPr>
          <p:cNvPr id="8" name="Rectangle 7"/>
          <p:cNvSpPr/>
          <p:nvPr/>
        </p:nvSpPr>
        <p:spPr bwMode="auto">
          <a:xfrm>
            <a:off x="6917593" y="3232735"/>
            <a:ext cx="914399"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Link</a:t>
            </a:r>
          </a:p>
          <a:p>
            <a:pPr algn="ctr">
              <a:defRPr/>
            </a:pPr>
            <a:r>
              <a:rPr lang="en-US" sz="1400" b="1" dirty="0" smtClean="0">
                <a:solidFill>
                  <a:srgbClr val="000000"/>
                </a:solidFill>
                <a:ea typeface="ＭＳ Ｐゴシック" pitchFamily="-108" charset="-128"/>
                <a:cs typeface="ＭＳ Ｐゴシック" pitchFamily="-108" charset="-128"/>
              </a:rPr>
              <a:t>Trailer</a:t>
            </a:r>
            <a:endParaRPr lang="en-US" sz="1400" b="1" dirty="0">
              <a:solidFill>
                <a:srgbClr val="000000"/>
              </a:solidFill>
              <a:ea typeface="ＭＳ Ｐゴシック" pitchFamily="-108" charset="-128"/>
              <a:cs typeface="ＭＳ Ｐゴシック" pitchFamily="-108" charset="-128"/>
            </a:endParaRPr>
          </a:p>
        </p:txBody>
      </p:sp>
      <p:sp>
        <p:nvSpPr>
          <p:cNvPr id="9" name="Rectangle 8"/>
          <p:cNvSpPr/>
          <p:nvPr/>
        </p:nvSpPr>
        <p:spPr bwMode="auto">
          <a:xfrm>
            <a:off x="5029200" y="3239239"/>
            <a:ext cx="1905000"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a:solidFill>
                  <a:srgbClr val="000000"/>
                </a:solidFill>
                <a:ea typeface="ＭＳ Ｐゴシック" charset="-128"/>
                <a:cs typeface="ＭＳ Ｐゴシック" charset="-128"/>
              </a:rPr>
              <a:t>Payload Frame</a:t>
            </a:r>
            <a:br>
              <a:rPr lang="en-US" sz="1400" b="1" dirty="0">
                <a:solidFill>
                  <a:srgbClr val="000000"/>
                </a:solidFill>
                <a:ea typeface="ＭＳ Ｐゴシック" charset="-128"/>
                <a:cs typeface="ＭＳ Ｐゴシック" charset="-128"/>
              </a:rPr>
            </a:br>
            <a:r>
              <a:rPr lang="en-US" sz="1400" b="1" dirty="0" smtClean="0">
                <a:solidFill>
                  <a:srgbClr val="000000"/>
                </a:solidFill>
                <a:ea typeface="ＭＳ Ｐゴシック" charset="-128"/>
                <a:cs typeface="ＭＳ Ｐゴシック" charset="-128"/>
              </a:rPr>
              <a:t>Data</a:t>
            </a:r>
            <a:endParaRPr lang="en-US" sz="1400" b="1" dirty="0">
              <a:solidFill>
                <a:srgbClr val="000000"/>
              </a:solidFill>
              <a:ea typeface="ＭＳ Ｐゴシック" charset="-128"/>
              <a:cs typeface="ＭＳ Ｐゴシック" charset="-128"/>
            </a:endParaRPr>
          </a:p>
        </p:txBody>
      </p:sp>
      <p:sp>
        <p:nvSpPr>
          <p:cNvPr id="10" name="Rectangle 9"/>
          <p:cNvSpPr/>
          <p:nvPr/>
        </p:nvSpPr>
        <p:spPr bwMode="auto">
          <a:xfrm>
            <a:off x="838201" y="3239269"/>
            <a:ext cx="914399" cy="514534"/>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Link</a:t>
            </a:r>
          </a:p>
          <a:p>
            <a:pPr algn="ctr">
              <a:defRPr/>
            </a:pPr>
            <a:r>
              <a:rPr lang="en-US" sz="1400" b="1" dirty="0" smtClean="0">
                <a:solidFill>
                  <a:srgbClr val="000000"/>
                </a:solidFill>
                <a:ea typeface="ＭＳ Ｐゴシック" pitchFamily="-108" charset="-128"/>
                <a:cs typeface="ＭＳ Ｐゴシック" pitchFamily="-108" charset="-128"/>
              </a:rPr>
              <a:t>Header</a:t>
            </a:r>
            <a:endParaRPr lang="en-US" sz="1400" b="1" dirty="0">
              <a:solidFill>
                <a:srgbClr val="000000"/>
              </a:solidFill>
              <a:ea typeface="ＭＳ Ｐゴシック" pitchFamily="-108" charset="-128"/>
              <a:cs typeface="ＭＳ Ｐゴシック" pitchFamily="-108" charset="-128"/>
            </a:endParaRPr>
          </a:p>
        </p:txBody>
      </p:sp>
      <p:sp>
        <p:nvSpPr>
          <p:cNvPr id="11" name="Rectangle 10"/>
          <p:cNvSpPr/>
          <p:nvPr/>
        </p:nvSpPr>
        <p:spPr bwMode="auto">
          <a:xfrm>
            <a:off x="1752600" y="3239269"/>
            <a:ext cx="990600" cy="514534"/>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defRPr/>
            </a:pPr>
            <a:r>
              <a:rPr lang="en-US" sz="1400" b="1" dirty="0" smtClean="0">
                <a:solidFill>
                  <a:srgbClr val="000000"/>
                </a:solidFill>
                <a:ea typeface="ＭＳ Ｐゴシック" pitchFamily="-108" charset="-128"/>
                <a:cs typeface="ＭＳ Ｐゴシック" pitchFamily="-108" charset="-128"/>
              </a:rPr>
              <a:t>  TRILL</a:t>
            </a:r>
            <a:endParaRPr lang="en-US" sz="1400" b="1" dirty="0">
              <a:solidFill>
                <a:srgbClr val="000000"/>
              </a:solidFill>
              <a:ea typeface="ＭＳ Ｐゴシック" pitchFamily="-108" charset="-128"/>
              <a:cs typeface="ＭＳ Ｐゴシック" pitchFamily="-108" charset="-128"/>
            </a:endParaRPr>
          </a:p>
          <a:p>
            <a:pPr>
              <a:defRPr/>
            </a:pPr>
            <a:r>
              <a:rPr lang="en-US" sz="1400" b="1" dirty="0" smtClean="0">
                <a:solidFill>
                  <a:srgbClr val="000000"/>
                </a:solidFill>
                <a:ea typeface="ＭＳ Ｐゴシック" pitchFamily="-108" charset="-128"/>
                <a:cs typeface="ＭＳ Ｐゴシック" pitchFamily="-108" charset="-128"/>
              </a:rPr>
              <a:t>  Header</a:t>
            </a:r>
            <a:endParaRPr lang="en-US" sz="1400" b="1" dirty="0">
              <a:solidFill>
                <a:srgbClr val="000000"/>
              </a:solidFill>
              <a:ea typeface="ＭＳ Ｐゴシック" pitchFamily="-108" charset="-128"/>
              <a:cs typeface="ＭＳ Ｐゴシック" pitchFamily="-108" charset="-128"/>
            </a:endParaRPr>
          </a:p>
        </p:txBody>
      </p:sp>
      <p:sp>
        <p:nvSpPr>
          <p:cNvPr id="22" name="TextBox 24"/>
          <p:cNvSpPr txBox="1">
            <a:spLocks noChangeArrowheads="1"/>
          </p:cNvSpPr>
          <p:nvPr/>
        </p:nvSpPr>
        <p:spPr bwMode="auto">
          <a:xfrm>
            <a:off x="424636" y="2666771"/>
            <a:ext cx="3520210" cy="400110"/>
          </a:xfrm>
          <a:prstGeom prst="rect">
            <a:avLst/>
          </a:prstGeom>
          <a:noFill/>
          <a:ln w="9525">
            <a:noFill/>
            <a:miter lim="800000"/>
            <a:headEnd/>
            <a:tailEnd/>
          </a:ln>
        </p:spPr>
        <p:txBody>
          <a:bodyPr wrap="square">
            <a:spAutoFit/>
          </a:bodyPr>
          <a:lstStyle/>
          <a:p>
            <a:r>
              <a:rPr lang="en-US" sz="2000" dirty="0" smtClean="0">
                <a:latin typeface="Calibri" charset="0"/>
              </a:rPr>
              <a:t>Base protocol VLAN Labeling:</a:t>
            </a:r>
            <a:endParaRPr lang="en-US" sz="2000" dirty="0">
              <a:latin typeface="Calibri" charset="0"/>
            </a:endParaRPr>
          </a:p>
        </p:txBody>
      </p:sp>
      <p:sp>
        <p:nvSpPr>
          <p:cNvPr id="38" name="Content Placeholder 2"/>
          <p:cNvSpPr>
            <a:spLocks noGrp="1"/>
          </p:cNvSpPr>
          <p:nvPr>
            <p:ph sz="quarter" idx="1"/>
          </p:nvPr>
        </p:nvSpPr>
        <p:spPr>
          <a:xfrm>
            <a:off x="457200" y="1600201"/>
            <a:ext cx="7467600" cy="990599"/>
          </a:xfrm>
        </p:spPr>
        <p:txBody>
          <a:bodyPr/>
          <a:lstStyle/>
          <a:p>
            <a:r>
              <a:rPr lang="en-US" dirty="0" smtClean="0">
                <a:ea typeface="ＭＳ Ｐゴシック" charset="-128"/>
              </a:rPr>
              <a:t>See:</a:t>
            </a:r>
            <a:endParaRPr lang="en-US" dirty="0" smtClean="0">
              <a:ea typeface="ＭＳ Ｐゴシック" charset="-128"/>
            </a:endParaRPr>
          </a:p>
          <a:p>
            <a:pPr lvl="1"/>
            <a:r>
              <a:rPr lang="en-US" sz="1800" dirty="0">
                <a:ea typeface="ＭＳ Ｐゴシック" charset="-128"/>
                <a:hlinkClick r:id="rId2"/>
              </a:rPr>
              <a:t>https://datatracker.ietf.org/doc/draft-ietf-trill-fine-labeling</a:t>
            </a:r>
            <a:r>
              <a:rPr lang="en-US" sz="1800" dirty="0" smtClean="0">
                <a:ea typeface="ＭＳ Ｐゴシック" charset="-128"/>
                <a:hlinkClick r:id="rId2"/>
              </a:rPr>
              <a:t>/</a:t>
            </a:r>
            <a:r>
              <a:rPr lang="en-US" sz="1800" dirty="0" smtClean="0">
                <a:ea typeface="ＭＳ Ｐゴシック" charset="-128"/>
              </a:rPr>
              <a:t> </a:t>
            </a:r>
          </a:p>
          <a:p>
            <a:pPr lvl="1"/>
            <a:endParaRPr lang="en-US" dirty="0" smtClean="0">
              <a:ea typeface="ＭＳ Ｐゴシック" charset="-128"/>
            </a:endParaRPr>
          </a:p>
        </p:txBody>
      </p:sp>
      <p:sp>
        <p:nvSpPr>
          <p:cNvPr id="20" name="Rectangle 19"/>
          <p:cNvSpPr/>
          <p:nvPr/>
        </p:nvSpPr>
        <p:spPr bwMode="auto">
          <a:xfrm>
            <a:off x="2743201" y="3239269"/>
            <a:ext cx="609600"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DA</a:t>
            </a:r>
          </a:p>
          <a:p>
            <a:pPr algn="ctr">
              <a:defRPr/>
            </a:pPr>
            <a:r>
              <a:rPr lang="en-US" sz="1400" b="1" dirty="0" smtClean="0">
                <a:solidFill>
                  <a:srgbClr val="000000"/>
                </a:solidFill>
                <a:ea typeface="ＭＳ Ｐゴシック" pitchFamily="-108" charset="-128"/>
                <a:cs typeface="ＭＳ Ｐゴシック" pitchFamily="-108" charset="-128"/>
              </a:rPr>
              <a:t>SA</a:t>
            </a:r>
            <a:endParaRPr lang="en-US" sz="1400" b="1" dirty="0">
              <a:solidFill>
                <a:srgbClr val="000000"/>
              </a:solidFill>
              <a:ea typeface="ＭＳ Ｐゴシック" pitchFamily="-108" charset="-128"/>
              <a:cs typeface="ＭＳ Ｐゴシック" pitchFamily="-108" charset="-128"/>
            </a:endParaRPr>
          </a:p>
        </p:txBody>
      </p:sp>
      <p:sp>
        <p:nvSpPr>
          <p:cNvPr id="21" name="Rectangle 20"/>
          <p:cNvSpPr/>
          <p:nvPr/>
        </p:nvSpPr>
        <p:spPr bwMode="auto">
          <a:xfrm>
            <a:off x="3352801" y="3237157"/>
            <a:ext cx="734291"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8100</a:t>
            </a:r>
            <a:endParaRPr lang="en-US" sz="1400" b="1" dirty="0">
              <a:solidFill>
                <a:srgbClr val="000000"/>
              </a:solidFill>
              <a:ea typeface="ＭＳ Ｐゴシック" pitchFamily="-108" charset="-128"/>
              <a:cs typeface="ＭＳ Ｐゴシック" pitchFamily="-108" charset="-128"/>
            </a:endParaRPr>
          </a:p>
        </p:txBody>
      </p:sp>
      <p:sp>
        <p:nvSpPr>
          <p:cNvPr id="3" name="Right Brace 2"/>
          <p:cNvSpPr/>
          <p:nvPr/>
        </p:nvSpPr>
        <p:spPr>
          <a:xfrm rot="5400000">
            <a:off x="4011797" y="3107138"/>
            <a:ext cx="358403" cy="1676398"/>
          </a:xfrm>
          <a:prstGeom prst="rightBrace">
            <a:avLst>
              <a:gd name="adj1" fmla="val 31336"/>
              <a:gd name="adj2" fmla="val 44793"/>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TextBox 24"/>
          <p:cNvSpPr txBox="1">
            <a:spLocks noChangeArrowheads="1"/>
          </p:cNvSpPr>
          <p:nvPr/>
        </p:nvSpPr>
        <p:spPr bwMode="auto">
          <a:xfrm>
            <a:off x="3174996" y="4161979"/>
            <a:ext cx="2438400" cy="369332"/>
          </a:xfrm>
          <a:prstGeom prst="rect">
            <a:avLst/>
          </a:prstGeom>
          <a:noFill/>
          <a:ln w="9525">
            <a:noFill/>
            <a:miter lim="800000"/>
            <a:headEnd/>
            <a:tailEnd/>
          </a:ln>
        </p:spPr>
        <p:txBody>
          <a:bodyPr>
            <a:spAutoFit/>
          </a:bodyPr>
          <a:lstStyle/>
          <a:p>
            <a:pPr algn="ctr"/>
            <a:r>
              <a:rPr lang="en-US" dirty="0" smtClean="0">
                <a:latin typeface="Century Schoolbook"/>
                <a:cs typeface="Century Schoolbook"/>
              </a:rPr>
              <a:t>Data Label</a:t>
            </a:r>
            <a:endParaRPr lang="en-US" dirty="0">
              <a:latin typeface="Century Schoolbook"/>
              <a:cs typeface="Century Schoolbook"/>
            </a:endParaRPr>
          </a:p>
        </p:txBody>
      </p:sp>
      <p:sp>
        <p:nvSpPr>
          <p:cNvPr id="32" name="Rectangle 31"/>
          <p:cNvSpPr/>
          <p:nvPr/>
        </p:nvSpPr>
        <p:spPr bwMode="auto">
          <a:xfrm>
            <a:off x="4087092" y="3232735"/>
            <a:ext cx="935183"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Pri, DEI</a:t>
            </a:r>
            <a:br>
              <a:rPr lang="en-US" sz="1400" b="1" dirty="0" smtClean="0">
                <a:solidFill>
                  <a:srgbClr val="000000"/>
                </a:solidFill>
                <a:ea typeface="ＭＳ Ｐゴシック" pitchFamily="-108" charset="-128"/>
                <a:cs typeface="ＭＳ Ｐゴシック" pitchFamily="-108" charset="-128"/>
              </a:rPr>
            </a:br>
            <a:r>
              <a:rPr lang="en-US" sz="1400" b="1" dirty="0" smtClean="0">
                <a:solidFill>
                  <a:srgbClr val="000000"/>
                </a:solidFill>
                <a:ea typeface="ＭＳ Ｐゴシック" pitchFamily="-108" charset="-128"/>
                <a:cs typeface="ＭＳ Ｐゴシック" pitchFamily="-108" charset="-128"/>
              </a:rPr>
              <a:t>VID</a:t>
            </a:r>
            <a:endParaRPr lang="en-US" sz="1400" b="1" dirty="0">
              <a:solidFill>
                <a:srgbClr val="000000"/>
              </a:solidFill>
              <a:ea typeface="ＭＳ Ｐゴシック" pitchFamily="-108" charset="-128"/>
              <a:cs typeface="ＭＳ Ｐゴシック" pitchFamily="-108" charset="-128"/>
            </a:endParaRPr>
          </a:p>
        </p:txBody>
      </p:sp>
      <p:grpSp>
        <p:nvGrpSpPr>
          <p:cNvPr id="19" name="Group 18"/>
          <p:cNvGrpSpPr/>
          <p:nvPr/>
        </p:nvGrpSpPr>
        <p:grpSpPr>
          <a:xfrm>
            <a:off x="381000" y="4394631"/>
            <a:ext cx="8084125" cy="1975537"/>
            <a:chOff x="381000" y="4394631"/>
            <a:chExt cx="8084125" cy="1975537"/>
          </a:xfrm>
        </p:grpSpPr>
        <p:sp>
          <p:nvSpPr>
            <p:cNvPr id="26" name="Rectangle 25"/>
            <p:cNvSpPr/>
            <p:nvPr/>
          </p:nvSpPr>
          <p:spPr bwMode="auto">
            <a:xfrm>
              <a:off x="1371599" y="4934535"/>
              <a:ext cx="990601"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defRPr/>
              </a:pPr>
              <a:r>
                <a:rPr lang="en-US" sz="1400" b="1" dirty="0" smtClean="0">
                  <a:solidFill>
                    <a:srgbClr val="000000"/>
                  </a:solidFill>
                  <a:ea typeface="ＭＳ Ｐゴシック" pitchFamily="-108" charset="-128"/>
                  <a:cs typeface="ＭＳ Ｐゴシック" pitchFamily="-108" charset="-128"/>
                </a:rPr>
                <a:t>  TRILL</a:t>
              </a:r>
              <a:endParaRPr lang="en-US" sz="1400" b="1" dirty="0">
                <a:solidFill>
                  <a:srgbClr val="000000"/>
                </a:solidFill>
                <a:ea typeface="ＭＳ Ｐゴシック" pitchFamily="-108" charset="-128"/>
                <a:cs typeface="ＭＳ Ｐゴシック" pitchFamily="-108" charset="-128"/>
              </a:endParaRPr>
            </a:p>
            <a:p>
              <a:pPr>
                <a:defRPr/>
              </a:pPr>
              <a:r>
                <a:rPr lang="en-US" sz="1400" b="1" dirty="0" smtClean="0">
                  <a:solidFill>
                    <a:srgbClr val="000000"/>
                  </a:solidFill>
                  <a:ea typeface="ＭＳ Ｐゴシック" pitchFamily="-108" charset="-128"/>
                  <a:cs typeface="ＭＳ Ｐゴシック" pitchFamily="-108" charset="-128"/>
                </a:rPr>
                <a:t>  Header </a:t>
              </a:r>
              <a:endParaRPr lang="en-US" sz="1400" b="1" dirty="0">
                <a:solidFill>
                  <a:srgbClr val="000000"/>
                </a:solidFill>
                <a:ea typeface="ＭＳ Ｐゴシック" pitchFamily="-108" charset="-128"/>
                <a:cs typeface="ＭＳ Ｐゴシック" pitchFamily="-108" charset="-128"/>
              </a:endParaRPr>
            </a:p>
          </p:txBody>
        </p:sp>
        <p:sp>
          <p:nvSpPr>
            <p:cNvPr id="27" name="Rectangle 26"/>
            <p:cNvSpPr/>
            <p:nvPr/>
          </p:nvSpPr>
          <p:spPr bwMode="auto">
            <a:xfrm>
              <a:off x="2362201" y="4934535"/>
              <a:ext cx="512617"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DA</a:t>
              </a:r>
            </a:p>
            <a:p>
              <a:pPr algn="ctr">
                <a:defRPr/>
              </a:pPr>
              <a:r>
                <a:rPr lang="en-US" sz="1400" b="1" dirty="0" smtClean="0">
                  <a:solidFill>
                    <a:srgbClr val="000000"/>
                  </a:solidFill>
                  <a:ea typeface="ＭＳ Ｐゴシック" pitchFamily="-108" charset="-128"/>
                  <a:cs typeface="ＭＳ Ｐゴシック" pitchFamily="-108" charset="-128"/>
                </a:rPr>
                <a:t>SA</a:t>
              </a:r>
              <a:endParaRPr lang="en-US" sz="1400" b="1" dirty="0">
                <a:solidFill>
                  <a:srgbClr val="000000"/>
                </a:solidFill>
                <a:ea typeface="ＭＳ Ｐゴシック" pitchFamily="-108" charset="-128"/>
                <a:cs typeface="ＭＳ Ｐゴシック" pitchFamily="-108" charset="-128"/>
              </a:endParaRPr>
            </a:p>
          </p:txBody>
        </p:sp>
        <p:sp>
          <p:nvSpPr>
            <p:cNvPr id="23" name="Rectangle 22"/>
            <p:cNvSpPr/>
            <p:nvPr/>
          </p:nvSpPr>
          <p:spPr bwMode="auto">
            <a:xfrm>
              <a:off x="7550726" y="4928031"/>
              <a:ext cx="914399"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Link</a:t>
              </a:r>
            </a:p>
            <a:p>
              <a:pPr algn="ctr">
                <a:defRPr/>
              </a:pPr>
              <a:r>
                <a:rPr lang="en-US" sz="1400" b="1" dirty="0" smtClean="0">
                  <a:solidFill>
                    <a:srgbClr val="000000"/>
                  </a:solidFill>
                  <a:ea typeface="ＭＳ Ｐゴシック" pitchFamily="-108" charset="-128"/>
                  <a:cs typeface="ＭＳ Ｐゴシック" pitchFamily="-108" charset="-128"/>
                </a:rPr>
                <a:t>Trailer</a:t>
              </a:r>
              <a:endParaRPr lang="en-US" sz="1400" b="1" dirty="0">
                <a:solidFill>
                  <a:srgbClr val="000000"/>
                </a:solidFill>
                <a:ea typeface="ＭＳ Ｐゴシック" pitchFamily="-108" charset="-128"/>
                <a:cs typeface="ＭＳ Ｐゴシック" pitchFamily="-108" charset="-128"/>
              </a:endParaRPr>
            </a:p>
          </p:txBody>
        </p:sp>
        <p:sp>
          <p:nvSpPr>
            <p:cNvPr id="24" name="Rectangle 23"/>
            <p:cNvSpPr/>
            <p:nvPr/>
          </p:nvSpPr>
          <p:spPr bwMode="auto">
            <a:xfrm>
              <a:off x="5990225" y="4934535"/>
              <a:ext cx="1577107"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a:solidFill>
                    <a:srgbClr val="000000"/>
                  </a:solidFill>
                  <a:ea typeface="ＭＳ Ｐゴシック" charset="-128"/>
                  <a:cs typeface="ＭＳ Ｐゴシック" charset="-128"/>
                </a:rPr>
                <a:t>Payload Frame</a:t>
              </a:r>
              <a:br>
                <a:rPr lang="en-US" sz="1400" b="1" dirty="0">
                  <a:solidFill>
                    <a:srgbClr val="000000"/>
                  </a:solidFill>
                  <a:ea typeface="ＭＳ Ｐゴシック" charset="-128"/>
                  <a:cs typeface="ＭＳ Ｐゴシック" charset="-128"/>
                </a:rPr>
              </a:br>
              <a:r>
                <a:rPr lang="en-US" sz="1400" b="1" dirty="0" smtClean="0">
                  <a:solidFill>
                    <a:srgbClr val="000000"/>
                  </a:solidFill>
                  <a:ea typeface="ＭＳ Ｐゴシック" charset="-128"/>
                  <a:cs typeface="ＭＳ Ｐゴシック" charset="-128"/>
                </a:rPr>
                <a:t>Data</a:t>
              </a:r>
              <a:endParaRPr lang="en-US" sz="1400" b="1" dirty="0">
                <a:solidFill>
                  <a:srgbClr val="000000"/>
                </a:solidFill>
                <a:ea typeface="ＭＳ Ｐゴシック" charset="-128"/>
                <a:cs typeface="ＭＳ Ｐゴシック" charset="-128"/>
              </a:endParaRPr>
            </a:p>
          </p:txBody>
        </p:sp>
        <p:sp>
          <p:nvSpPr>
            <p:cNvPr id="25" name="Rectangle 24"/>
            <p:cNvSpPr/>
            <p:nvPr/>
          </p:nvSpPr>
          <p:spPr bwMode="auto">
            <a:xfrm>
              <a:off x="457200" y="4928001"/>
              <a:ext cx="914399" cy="514534"/>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Link</a:t>
              </a:r>
            </a:p>
            <a:p>
              <a:pPr algn="ctr">
                <a:defRPr/>
              </a:pPr>
              <a:r>
                <a:rPr lang="en-US" sz="1400" b="1" dirty="0" smtClean="0">
                  <a:solidFill>
                    <a:srgbClr val="000000"/>
                  </a:solidFill>
                  <a:ea typeface="ＭＳ Ｐゴシック" pitchFamily="-108" charset="-128"/>
                  <a:cs typeface="ＭＳ Ｐゴシック" pitchFamily="-108" charset="-128"/>
                </a:rPr>
                <a:t>Header</a:t>
              </a:r>
              <a:endParaRPr lang="en-US" sz="1400" b="1" dirty="0">
                <a:solidFill>
                  <a:srgbClr val="000000"/>
                </a:solidFill>
                <a:ea typeface="ＭＳ Ｐゴシック" pitchFamily="-108" charset="-128"/>
                <a:cs typeface="ＭＳ Ｐゴシック" pitchFamily="-108" charset="-128"/>
              </a:endParaRPr>
            </a:p>
          </p:txBody>
        </p:sp>
        <p:sp>
          <p:nvSpPr>
            <p:cNvPr id="29" name="TextBox 24"/>
            <p:cNvSpPr txBox="1">
              <a:spLocks noChangeArrowheads="1"/>
            </p:cNvSpPr>
            <p:nvPr/>
          </p:nvSpPr>
          <p:spPr bwMode="auto">
            <a:xfrm>
              <a:off x="381000" y="4394631"/>
              <a:ext cx="2667001" cy="400110"/>
            </a:xfrm>
            <a:prstGeom prst="rect">
              <a:avLst/>
            </a:prstGeom>
            <a:noFill/>
            <a:ln w="9525">
              <a:noFill/>
              <a:miter lim="800000"/>
              <a:headEnd/>
              <a:tailEnd/>
            </a:ln>
          </p:spPr>
          <p:txBody>
            <a:bodyPr wrap="square">
              <a:spAutoFit/>
            </a:bodyPr>
            <a:lstStyle/>
            <a:p>
              <a:r>
                <a:rPr lang="en-US" sz="2000" dirty="0" smtClean="0">
                  <a:latin typeface="Calibri" charset="0"/>
                </a:rPr>
                <a:t>Fine Grained Labeling:</a:t>
              </a:r>
              <a:endParaRPr lang="en-US" sz="2000" dirty="0">
                <a:latin typeface="Calibri" charset="0"/>
              </a:endParaRPr>
            </a:p>
          </p:txBody>
        </p:sp>
        <p:sp>
          <p:nvSpPr>
            <p:cNvPr id="30" name="Right Brace 29"/>
            <p:cNvSpPr/>
            <p:nvPr/>
          </p:nvSpPr>
          <p:spPr>
            <a:xfrm rot="16200000">
              <a:off x="4258054" y="3202360"/>
              <a:ext cx="360486" cy="3103861"/>
            </a:xfrm>
            <a:prstGeom prst="rightBrace">
              <a:avLst>
                <a:gd name="adj1" fmla="val 31336"/>
                <a:gd name="adj2" fmla="val 55039"/>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5" name="Rectangle 34"/>
            <p:cNvSpPr/>
            <p:nvPr/>
          </p:nvSpPr>
          <p:spPr bwMode="auto">
            <a:xfrm>
              <a:off x="2886364" y="4932423"/>
              <a:ext cx="623454" cy="510112"/>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893B</a:t>
              </a:r>
              <a:endParaRPr lang="en-US" sz="1400" b="1" dirty="0">
                <a:solidFill>
                  <a:srgbClr val="000000"/>
                </a:solidFill>
                <a:ea typeface="ＭＳ Ｐゴシック" pitchFamily="-108" charset="-128"/>
                <a:cs typeface="ＭＳ Ｐゴシック" pitchFamily="-108" charset="-128"/>
              </a:endParaRPr>
            </a:p>
          </p:txBody>
        </p:sp>
        <p:sp>
          <p:nvSpPr>
            <p:cNvPr id="36" name="Rectangle 35"/>
            <p:cNvSpPr/>
            <p:nvPr/>
          </p:nvSpPr>
          <p:spPr bwMode="auto">
            <a:xfrm>
              <a:off x="3509818" y="4928001"/>
              <a:ext cx="935183"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Pri, DEI</a:t>
              </a:r>
              <a:br>
                <a:rPr lang="en-US" sz="1400" b="1" dirty="0" smtClean="0">
                  <a:solidFill>
                    <a:srgbClr val="000000"/>
                  </a:solidFill>
                  <a:ea typeface="ＭＳ Ｐゴシック" pitchFamily="-108" charset="-128"/>
                  <a:cs typeface="ＭＳ Ｐゴシック" pitchFamily="-108" charset="-128"/>
                </a:rPr>
              </a:br>
              <a:r>
                <a:rPr lang="en-US" sz="1400" b="1" dirty="0" smtClean="0">
                  <a:solidFill>
                    <a:srgbClr val="000000"/>
                  </a:solidFill>
                  <a:ea typeface="ＭＳ Ｐゴシック" pitchFamily="-108" charset="-128"/>
                  <a:cs typeface="ＭＳ Ｐゴシック" pitchFamily="-108" charset="-128"/>
                </a:rPr>
                <a:t>Upper</a:t>
              </a:r>
              <a:endParaRPr lang="en-US" sz="1400" b="1" dirty="0">
                <a:solidFill>
                  <a:srgbClr val="000000"/>
                </a:solidFill>
                <a:ea typeface="ＭＳ Ｐゴシック" pitchFamily="-108" charset="-128"/>
                <a:cs typeface="ＭＳ Ｐゴシック" pitchFamily="-108" charset="-128"/>
              </a:endParaRPr>
            </a:p>
          </p:txBody>
        </p:sp>
        <p:sp>
          <p:nvSpPr>
            <p:cNvPr id="37" name="Rectangle 36"/>
            <p:cNvSpPr/>
            <p:nvPr/>
          </p:nvSpPr>
          <p:spPr bwMode="auto">
            <a:xfrm>
              <a:off x="4431588" y="4932423"/>
              <a:ext cx="623454" cy="510112"/>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893B</a:t>
              </a:r>
              <a:endParaRPr lang="en-US" sz="1400" b="1" dirty="0">
                <a:solidFill>
                  <a:srgbClr val="000000"/>
                </a:solidFill>
                <a:ea typeface="ＭＳ Ｐゴシック" pitchFamily="-108" charset="-128"/>
                <a:cs typeface="ＭＳ Ｐゴシック" pitchFamily="-108" charset="-128"/>
              </a:endParaRPr>
            </a:p>
          </p:txBody>
        </p:sp>
        <p:sp>
          <p:nvSpPr>
            <p:cNvPr id="39" name="Rectangle 38"/>
            <p:cNvSpPr/>
            <p:nvPr/>
          </p:nvSpPr>
          <p:spPr bwMode="auto">
            <a:xfrm>
              <a:off x="5055042" y="4928001"/>
              <a:ext cx="935183" cy="508000"/>
            </a:xfrm>
            <a:prstGeom prst="rect">
              <a:avLst/>
            </a:prstGeom>
            <a:solidFill>
              <a:srgbClr val="FFF39D"/>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Pri, DEI</a:t>
              </a:r>
              <a:br>
                <a:rPr lang="en-US" sz="1400" b="1" dirty="0" smtClean="0">
                  <a:solidFill>
                    <a:srgbClr val="000000"/>
                  </a:solidFill>
                  <a:ea typeface="ＭＳ Ｐゴシック" pitchFamily="-108" charset="-128"/>
                  <a:cs typeface="ＭＳ Ｐゴシック" pitchFamily="-108" charset="-128"/>
                </a:rPr>
              </a:br>
              <a:r>
                <a:rPr lang="en-US" sz="1400" b="1" dirty="0" smtClean="0">
                  <a:solidFill>
                    <a:srgbClr val="000000"/>
                  </a:solidFill>
                  <a:ea typeface="ＭＳ Ｐゴシック" pitchFamily="-108" charset="-128"/>
                  <a:cs typeface="ＭＳ Ｐゴシック" pitchFamily="-108" charset="-128"/>
                </a:rPr>
                <a:t>Lower</a:t>
              </a:r>
              <a:endParaRPr lang="en-US" sz="1400" b="1" dirty="0">
                <a:solidFill>
                  <a:srgbClr val="000000"/>
                </a:solidFill>
                <a:ea typeface="ＭＳ Ｐゴシック" pitchFamily="-108" charset="-128"/>
                <a:cs typeface="ＭＳ Ｐゴシック" pitchFamily="-108" charset="-128"/>
              </a:endParaRPr>
            </a:p>
          </p:txBody>
        </p:sp>
        <p:sp>
          <p:nvSpPr>
            <p:cNvPr id="40" name="TextBox 24"/>
            <p:cNvSpPr txBox="1">
              <a:spLocks noChangeArrowheads="1"/>
            </p:cNvSpPr>
            <p:nvPr/>
          </p:nvSpPr>
          <p:spPr bwMode="auto">
            <a:xfrm>
              <a:off x="5821211" y="5785392"/>
              <a:ext cx="1764150" cy="584776"/>
            </a:xfrm>
            <a:prstGeom prst="rect">
              <a:avLst/>
            </a:prstGeom>
            <a:noFill/>
            <a:ln w="9525">
              <a:noFill/>
              <a:miter lim="800000"/>
              <a:headEnd/>
              <a:tailEnd/>
            </a:ln>
          </p:spPr>
          <p:txBody>
            <a:bodyPr wrap="square">
              <a:spAutoFit/>
            </a:bodyPr>
            <a:lstStyle/>
            <a:p>
              <a:pPr algn="ctr"/>
              <a:r>
                <a:rPr lang="en-US" sz="1600" dirty="0" smtClean="0">
                  <a:latin typeface="Century Schoolbook"/>
                  <a:cs typeface="Century Schoolbook"/>
                </a:rPr>
                <a:t>Ingress/Egress</a:t>
              </a:r>
              <a:br>
                <a:rPr lang="en-US" sz="1600" dirty="0" smtClean="0">
                  <a:latin typeface="Century Schoolbook"/>
                  <a:cs typeface="Century Schoolbook"/>
                </a:rPr>
              </a:br>
              <a:r>
                <a:rPr lang="en-US" sz="1600" dirty="0" smtClean="0">
                  <a:latin typeface="Century Schoolbook"/>
                  <a:cs typeface="Century Schoolbook"/>
                </a:rPr>
                <a:t>Priority</a:t>
              </a:r>
              <a:endParaRPr lang="en-US" sz="1600" dirty="0">
                <a:latin typeface="Century Schoolbook"/>
                <a:cs typeface="Century Schoolbook"/>
              </a:endParaRPr>
            </a:p>
          </p:txBody>
        </p:sp>
        <p:sp>
          <p:nvSpPr>
            <p:cNvPr id="41" name="TextBox 24"/>
            <p:cNvSpPr txBox="1">
              <a:spLocks noChangeArrowheads="1"/>
            </p:cNvSpPr>
            <p:nvPr/>
          </p:nvSpPr>
          <p:spPr bwMode="auto">
            <a:xfrm>
              <a:off x="2332178" y="5785392"/>
              <a:ext cx="1438562" cy="584776"/>
            </a:xfrm>
            <a:prstGeom prst="rect">
              <a:avLst/>
            </a:prstGeom>
            <a:noFill/>
            <a:ln w="9525">
              <a:noFill/>
              <a:miter lim="800000"/>
              <a:headEnd/>
              <a:tailEnd/>
            </a:ln>
          </p:spPr>
          <p:txBody>
            <a:bodyPr wrap="square">
              <a:spAutoFit/>
            </a:bodyPr>
            <a:lstStyle/>
            <a:p>
              <a:pPr algn="ctr"/>
              <a:r>
                <a:rPr lang="en-US" sz="1600" dirty="0" smtClean="0">
                  <a:latin typeface="Century Schoolbook"/>
                  <a:cs typeface="Century Schoolbook"/>
                </a:rPr>
                <a:t>Transit</a:t>
              </a:r>
              <a:br>
                <a:rPr lang="en-US" sz="1600" dirty="0" smtClean="0">
                  <a:latin typeface="Century Schoolbook"/>
                  <a:cs typeface="Century Schoolbook"/>
                </a:rPr>
              </a:br>
              <a:r>
                <a:rPr lang="en-US" sz="1600" dirty="0" smtClean="0">
                  <a:latin typeface="Century Schoolbook"/>
                  <a:cs typeface="Century Schoolbook"/>
                </a:rPr>
                <a:t>Priority</a:t>
              </a:r>
              <a:endParaRPr lang="en-US" sz="1600" dirty="0">
                <a:latin typeface="Century Schoolbook"/>
                <a:cs typeface="Century Schoolbook"/>
              </a:endParaRPr>
            </a:p>
          </p:txBody>
        </p:sp>
        <p:sp>
          <p:nvSpPr>
            <p:cNvPr id="42" name="TextBox 24"/>
            <p:cNvSpPr txBox="1">
              <a:spLocks noChangeArrowheads="1"/>
            </p:cNvSpPr>
            <p:nvPr/>
          </p:nvSpPr>
          <p:spPr bwMode="auto">
            <a:xfrm>
              <a:off x="4075547" y="5785392"/>
              <a:ext cx="1438562" cy="584776"/>
            </a:xfrm>
            <a:prstGeom prst="rect">
              <a:avLst/>
            </a:prstGeom>
            <a:noFill/>
            <a:ln w="9525">
              <a:noFill/>
              <a:miter lim="800000"/>
              <a:headEnd/>
              <a:tailEnd/>
            </a:ln>
          </p:spPr>
          <p:txBody>
            <a:bodyPr wrap="square">
              <a:spAutoFit/>
            </a:bodyPr>
            <a:lstStyle/>
            <a:p>
              <a:pPr algn="ctr"/>
              <a:r>
                <a:rPr lang="en-US" sz="1600" dirty="0" smtClean="0">
                  <a:latin typeface="Century Schoolbook"/>
                  <a:cs typeface="Century Schoolbook"/>
                </a:rPr>
                <a:t>24-Bit Tenant ID</a:t>
              </a:r>
              <a:endParaRPr lang="en-US" sz="1600" dirty="0">
                <a:latin typeface="Century Schoolbook"/>
                <a:cs typeface="Century Schoolbook"/>
              </a:endParaRPr>
            </a:p>
          </p:txBody>
        </p:sp>
        <p:cxnSp>
          <p:nvCxnSpPr>
            <p:cNvPr id="5" name="Straight Arrow Connector 4"/>
            <p:cNvCxnSpPr/>
            <p:nvPr/>
          </p:nvCxnSpPr>
          <p:spPr>
            <a:xfrm flipH="1" flipV="1">
              <a:off x="5821211" y="5182001"/>
              <a:ext cx="390244" cy="60339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3174996" y="5182001"/>
              <a:ext cx="473368" cy="60339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2" idx="0"/>
              <a:endCxn id="39" idx="2"/>
            </p:cNvCxnSpPr>
            <p:nvPr/>
          </p:nvCxnSpPr>
          <p:spPr>
            <a:xfrm flipV="1">
              <a:off x="4794828" y="5436001"/>
              <a:ext cx="727806" cy="34939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2" idx="0"/>
              <a:endCxn id="36" idx="2"/>
            </p:cNvCxnSpPr>
            <p:nvPr/>
          </p:nvCxnSpPr>
          <p:spPr>
            <a:xfrm flipH="1" flipV="1">
              <a:off x="3977410" y="5436001"/>
              <a:ext cx="817418" cy="34939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46" name="Right Brace 45"/>
          <p:cNvSpPr/>
          <p:nvPr/>
        </p:nvSpPr>
        <p:spPr>
          <a:xfrm rot="16200000">
            <a:off x="4693693" y="996649"/>
            <a:ext cx="290018" cy="4190997"/>
          </a:xfrm>
          <a:prstGeom prst="rightBrace">
            <a:avLst>
              <a:gd name="adj1" fmla="val 31336"/>
              <a:gd name="adj2" fmla="val 54173"/>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7" name="TextBox 24"/>
          <p:cNvSpPr txBox="1">
            <a:spLocks noChangeArrowheads="1"/>
          </p:cNvSpPr>
          <p:nvPr/>
        </p:nvSpPr>
        <p:spPr bwMode="auto">
          <a:xfrm>
            <a:off x="3803075" y="2642934"/>
            <a:ext cx="2438400" cy="338554"/>
          </a:xfrm>
          <a:prstGeom prst="rect">
            <a:avLst/>
          </a:prstGeom>
          <a:noFill/>
          <a:ln w="9525">
            <a:noFill/>
            <a:miter lim="800000"/>
            <a:headEnd/>
            <a:tailEnd/>
          </a:ln>
        </p:spPr>
        <p:txBody>
          <a:bodyPr>
            <a:spAutoFit/>
          </a:bodyPr>
          <a:lstStyle/>
          <a:p>
            <a:pPr algn="ctr"/>
            <a:r>
              <a:rPr lang="en-US" sz="1600" dirty="0" smtClean="0">
                <a:latin typeface="Century Schoolbook"/>
                <a:cs typeface="Century Schoolbook"/>
              </a:rPr>
              <a:t>Payload</a:t>
            </a:r>
            <a:endParaRPr lang="en-US" sz="1600" dirty="0">
              <a:latin typeface="Century Schoolbook"/>
              <a:cs typeface="Century Schoolbook"/>
            </a:endParaRPr>
          </a:p>
        </p:txBody>
      </p:sp>
    </p:spTree>
    <p:extLst>
      <p:ext uri="{BB962C8B-B14F-4D97-AF65-F5344CB8AC3E}">
        <p14:creationId xmlns:p14="http://schemas.microsoft.com/office/powerpoint/2010/main" val="3655003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000FF"/>
                </a:solidFill>
                <a:ea typeface="ＭＳ Ｐゴシック" charset="-128"/>
              </a:rPr>
              <a:t>Fine Grained </a:t>
            </a:r>
            <a:r>
              <a:rPr lang="en-US" sz="4000" b="1" dirty="0" smtClean="0">
                <a:solidFill>
                  <a:srgbClr val="0000FF"/>
                </a:solidFill>
                <a:ea typeface="ＭＳ Ｐゴシック" charset="-128"/>
              </a:rPr>
              <a:t>Labeling </a:t>
            </a:r>
            <a:r>
              <a:rPr lang="en-US" sz="4000" b="1" dirty="0">
                <a:solidFill>
                  <a:srgbClr val="0000FF"/>
                </a:solidFill>
                <a:ea typeface="ＭＳ Ｐゴシック" charset="-128"/>
              </a:rPr>
              <a:t>Migration</a:t>
            </a:r>
            <a:endParaRPr lang="en-US" sz="4000" dirty="0"/>
          </a:p>
        </p:txBody>
      </p:sp>
      <p:sp>
        <p:nvSpPr>
          <p:cNvPr id="3" name="Content Placeholder 2"/>
          <p:cNvSpPr>
            <a:spLocks noGrp="1"/>
          </p:cNvSpPr>
          <p:nvPr>
            <p:ph sz="quarter" idx="1"/>
          </p:nvPr>
        </p:nvSpPr>
        <p:spPr>
          <a:xfrm>
            <a:off x="457200" y="1600200"/>
            <a:ext cx="7467600" cy="801255"/>
          </a:xfrm>
        </p:spPr>
        <p:txBody>
          <a:bodyPr/>
          <a:lstStyle/>
          <a:p>
            <a:r>
              <a:rPr lang="en-US" sz="2000" dirty="0" smtClean="0"/>
              <a:t>An initial deployment of VLAN labeling TRILL switches can be smoothly extended to Fine Grained Labeling</a:t>
            </a:r>
            <a:endParaRPr lang="en-US" sz="2000" dirty="0"/>
          </a:p>
        </p:txBody>
      </p:sp>
      <p:sp>
        <p:nvSpPr>
          <p:cNvPr id="4" name="Date Placeholder 3"/>
          <p:cNvSpPr>
            <a:spLocks noGrp="1"/>
          </p:cNvSpPr>
          <p:nvPr>
            <p:ph type="dt" sz="half"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1AEA58DA-E1A4-4D4B-B7C6-13D15EF7E3E2}" type="slidenum">
              <a:rPr lang="en-US" smtClean="0"/>
              <a:pPr/>
              <a:t>52</a:t>
            </a:fld>
            <a:endParaRPr lang="en-US" dirty="0"/>
          </a:p>
        </p:txBody>
      </p:sp>
      <p:grpSp>
        <p:nvGrpSpPr>
          <p:cNvPr id="115" name="Group 114"/>
          <p:cNvGrpSpPr/>
          <p:nvPr/>
        </p:nvGrpSpPr>
        <p:grpSpPr>
          <a:xfrm>
            <a:off x="4551219" y="2759364"/>
            <a:ext cx="3833091" cy="3723681"/>
            <a:chOff x="4551219" y="2759364"/>
            <a:chExt cx="3833091" cy="3723681"/>
          </a:xfrm>
        </p:grpSpPr>
        <p:sp>
          <p:nvSpPr>
            <p:cNvPr id="45" name="Cloud 44"/>
            <p:cNvSpPr/>
            <p:nvPr/>
          </p:nvSpPr>
          <p:spPr>
            <a:xfrm>
              <a:off x="4551219" y="2759364"/>
              <a:ext cx="3833091" cy="2760374"/>
            </a:xfrm>
            <a:prstGeom prst="cloud">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24"/>
            <p:cNvSpPr txBox="1">
              <a:spLocks noChangeArrowheads="1"/>
            </p:cNvSpPr>
            <p:nvPr/>
          </p:nvSpPr>
          <p:spPr bwMode="auto">
            <a:xfrm>
              <a:off x="5821216" y="3120700"/>
              <a:ext cx="2308371" cy="584776"/>
            </a:xfrm>
            <a:prstGeom prst="rect">
              <a:avLst/>
            </a:prstGeom>
            <a:noFill/>
            <a:ln w="9525">
              <a:noFill/>
              <a:miter lim="800000"/>
              <a:headEnd/>
              <a:tailEnd/>
            </a:ln>
          </p:spPr>
          <p:txBody>
            <a:bodyPr wrap="square">
              <a:spAutoFit/>
            </a:bodyPr>
            <a:lstStyle/>
            <a:p>
              <a:pPr algn="ctr"/>
              <a:r>
                <a:rPr lang="en-US" sz="1600" dirty="0" smtClean="0">
                  <a:latin typeface="Century Schoolbook"/>
                  <a:cs typeface="Century Schoolbook"/>
                </a:rPr>
                <a:t>Fine Grained Labeling TRILL Switches</a:t>
              </a:r>
              <a:endParaRPr lang="en-US" sz="1600" dirty="0">
                <a:latin typeface="Century Schoolbook"/>
                <a:cs typeface="Century Schoolbook"/>
              </a:endParaRPr>
            </a:p>
          </p:txBody>
        </p:sp>
        <p:sp>
          <p:nvSpPr>
            <p:cNvPr id="55" name="Rectangle 54"/>
            <p:cNvSpPr/>
            <p:nvPr/>
          </p:nvSpPr>
          <p:spPr bwMode="auto">
            <a:xfrm>
              <a:off x="5098471" y="3468990"/>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FGL TR 4</a:t>
              </a:r>
              <a:endParaRPr lang="en-US" sz="1400" b="1" dirty="0">
                <a:solidFill>
                  <a:srgbClr val="000000"/>
                </a:solidFill>
                <a:ea typeface="ＭＳ Ｐゴシック" pitchFamily="-108" charset="-128"/>
                <a:cs typeface="ＭＳ Ｐゴシック" pitchFamily="-108" charset="-128"/>
              </a:endParaRPr>
            </a:p>
          </p:txBody>
        </p:sp>
        <p:sp>
          <p:nvSpPr>
            <p:cNvPr id="56" name="Rectangle 55"/>
            <p:cNvSpPr/>
            <p:nvPr/>
          </p:nvSpPr>
          <p:spPr bwMode="auto">
            <a:xfrm>
              <a:off x="5364016" y="4525203"/>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FGL TR 5</a:t>
              </a:r>
              <a:endParaRPr lang="en-US" sz="1400" b="1" dirty="0">
                <a:solidFill>
                  <a:srgbClr val="000000"/>
                </a:solidFill>
                <a:ea typeface="ＭＳ Ｐゴシック" pitchFamily="-108" charset="-128"/>
                <a:cs typeface="ＭＳ Ｐゴシック" pitchFamily="-108" charset="-128"/>
              </a:endParaRPr>
            </a:p>
          </p:txBody>
        </p:sp>
        <p:sp>
          <p:nvSpPr>
            <p:cNvPr id="57" name="Rectangle 56"/>
            <p:cNvSpPr/>
            <p:nvPr/>
          </p:nvSpPr>
          <p:spPr bwMode="auto">
            <a:xfrm>
              <a:off x="6507017" y="4021599"/>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FGL TR 6</a:t>
              </a:r>
              <a:endParaRPr lang="en-US" sz="1400" b="1" dirty="0">
                <a:solidFill>
                  <a:srgbClr val="000000"/>
                </a:solidFill>
                <a:ea typeface="ＭＳ Ｐゴシック" pitchFamily="-108" charset="-128"/>
                <a:cs typeface="ＭＳ Ｐゴシック" pitchFamily="-108" charset="-128"/>
              </a:endParaRPr>
            </a:p>
          </p:txBody>
        </p:sp>
        <p:cxnSp>
          <p:nvCxnSpPr>
            <p:cNvPr id="58" name="Straight Arrow Connector 57"/>
            <p:cNvCxnSpPr>
              <a:stCxn id="57" idx="1"/>
              <a:endCxn id="56" idx="3"/>
            </p:cNvCxnSpPr>
            <p:nvPr/>
          </p:nvCxnSpPr>
          <p:spPr>
            <a:xfrm flipH="1">
              <a:off x="6278415" y="4278866"/>
              <a:ext cx="228602" cy="503604"/>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6" idx="0"/>
              <a:endCxn id="55" idx="2"/>
            </p:cNvCxnSpPr>
            <p:nvPr/>
          </p:nvCxnSpPr>
          <p:spPr>
            <a:xfrm flipH="1" flipV="1">
              <a:off x="5555671" y="3983524"/>
              <a:ext cx="265545" cy="541679"/>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7" idx="0"/>
              <a:endCxn id="55" idx="3"/>
            </p:cNvCxnSpPr>
            <p:nvPr/>
          </p:nvCxnSpPr>
          <p:spPr>
            <a:xfrm flipH="1" flipV="1">
              <a:off x="6012870" y="3726257"/>
              <a:ext cx="951347" cy="295342"/>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57" idx="3"/>
            </p:cNvCxnSpPr>
            <p:nvPr/>
          </p:nvCxnSpPr>
          <p:spPr>
            <a:xfrm flipV="1">
              <a:off x="7421416" y="3810000"/>
              <a:ext cx="503384" cy="46886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57" idx="0"/>
            </p:cNvCxnSpPr>
            <p:nvPr/>
          </p:nvCxnSpPr>
          <p:spPr>
            <a:xfrm flipV="1">
              <a:off x="6964217" y="3726257"/>
              <a:ext cx="457199" cy="295342"/>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55" idx="0"/>
            </p:cNvCxnSpPr>
            <p:nvPr/>
          </p:nvCxnSpPr>
          <p:spPr>
            <a:xfrm flipV="1">
              <a:off x="5555671" y="3120700"/>
              <a:ext cx="0" cy="348290"/>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4605119" y="6118810"/>
              <a:ext cx="219074" cy="240145"/>
            </a:xfrm>
            <a:prstGeom prst="straightConnector1">
              <a:avLst/>
            </a:prstGeom>
            <a:ln w="5715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1" name="TextBox 24"/>
            <p:cNvSpPr txBox="1">
              <a:spLocks noChangeArrowheads="1"/>
            </p:cNvSpPr>
            <p:nvPr/>
          </p:nvSpPr>
          <p:spPr bwMode="auto">
            <a:xfrm>
              <a:off x="4760838" y="6144491"/>
              <a:ext cx="2120755" cy="338554"/>
            </a:xfrm>
            <a:prstGeom prst="rect">
              <a:avLst/>
            </a:prstGeom>
            <a:noFill/>
            <a:ln w="9525">
              <a:noFill/>
              <a:miter lim="800000"/>
              <a:headEnd/>
              <a:tailEnd/>
            </a:ln>
          </p:spPr>
          <p:txBody>
            <a:bodyPr wrap="square">
              <a:spAutoFit/>
            </a:bodyPr>
            <a:lstStyle/>
            <a:p>
              <a:pPr algn="ctr"/>
              <a:r>
                <a:rPr lang="en-US" sz="1600" dirty="0" smtClean="0">
                  <a:latin typeface="Century Schoolbook"/>
                  <a:cs typeface="Century Schoolbook"/>
                </a:rPr>
                <a:t>FGL Labeled Path</a:t>
              </a:r>
              <a:endParaRPr lang="en-US" sz="1600" dirty="0">
                <a:latin typeface="Century Schoolbook"/>
                <a:cs typeface="Century Schoolbook"/>
              </a:endParaRPr>
            </a:p>
          </p:txBody>
        </p:sp>
        <p:cxnSp>
          <p:nvCxnSpPr>
            <p:cNvPr id="82" name="Straight Arrow Connector 81"/>
            <p:cNvCxnSpPr>
              <a:endCxn id="56" idx="2"/>
            </p:cNvCxnSpPr>
            <p:nvPr/>
          </p:nvCxnSpPr>
          <p:spPr>
            <a:xfrm flipV="1">
              <a:off x="5364016" y="5039737"/>
              <a:ext cx="457200" cy="569334"/>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6012870" y="5039738"/>
              <a:ext cx="0" cy="797934"/>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endCxn id="57" idx="2"/>
            </p:cNvCxnSpPr>
            <p:nvPr/>
          </p:nvCxnSpPr>
          <p:spPr>
            <a:xfrm flipV="1">
              <a:off x="6881593" y="4536133"/>
              <a:ext cx="82624" cy="1168765"/>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flipV="1">
              <a:off x="7181273" y="4536134"/>
              <a:ext cx="415636" cy="940164"/>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flipV="1">
              <a:off x="7421416" y="4536134"/>
              <a:ext cx="708171" cy="383588"/>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8" name="Oval 97"/>
            <p:cNvSpPr>
              <a:spLocks noChangeArrowheads="1"/>
            </p:cNvSpPr>
            <p:nvPr/>
          </p:nvSpPr>
          <p:spPr bwMode="auto">
            <a:xfrm>
              <a:off x="5903332" y="5802460"/>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99" name="Oval 98"/>
            <p:cNvSpPr>
              <a:spLocks noChangeArrowheads="1"/>
            </p:cNvSpPr>
            <p:nvPr/>
          </p:nvSpPr>
          <p:spPr bwMode="auto">
            <a:xfrm>
              <a:off x="5232683" y="5573860"/>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00" name="Oval 99"/>
            <p:cNvSpPr>
              <a:spLocks noChangeArrowheads="1"/>
            </p:cNvSpPr>
            <p:nvPr/>
          </p:nvSpPr>
          <p:spPr bwMode="auto">
            <a:xfrm>
              <a:off x="7530953" y="5443539"/>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01" name="Oval 100"/>
            <p:cNvSpPr>
              <a:spLocks noChangeArrowheads="1"/>
            </p:cNvSpPr>
            <p:nvPr/>
          </p:nvSpPr>
          <p:spPr bwMode="auto">
            <a:xfrm>
              <a:off x="6755388" y="5660303"/>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2" name="Straight Arrow Connector 101"/>
            <p:cNvCxnSpPr/>
            <p:nvPr/>
          </p:nvCxnSpPr>
          <p:spPr>
            <a:xfrm flipV="1">
              <a:off x="4760838" y="5039737"/>
              <a:ext cx="603178" cy="375081"/>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6" name="Oval 105"/>
            <p:cNvSpPr>
              <a:spLocks noChangeArrowheads="1"/>
            </p:cNvSpPr>
            <p:nvPr/>
          </p:nvSpPr>
          <p:spPr bwMode="auto">
            <a:xfrm>
              <a:off x="4575100" y="5345260"/>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07" name="Oval 106"/>
            <p:cNvSpPr>
              <a:spLocks noChangeArrowheads="1"/>
            </p:cNvSpPr>
            <p:nvPr/>
          </p:nvSpPr>
          <p:spPr bwMode="auto">
            <a:xfrm>
              <a:off x="8020050" y="4858619"/>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10" name="Freeform 109"/>
            <p:cNvSpPr/>
            <p:nvPr/>
          </p:nvSpPr>
          <p:spPr>
            <a:xfrm>
              <a:off x="6061364" y="4433455"/>
              <a:ext cx="1547091" cy="1454727"/>
            </a:xfrm>
            <a:custGeom>
              <a:avLst/>
              <a:gdLst>
                <a:gd name="connsiteX0" fmla="*/ 1547091 w 1547091"/>
                <a:gd name="connsiteY0" fmla="*/ 1154545 h 1454727"/>
                <a:gd name="connsiteX1" fmla="*/ 1016000 w 1547091"/>
                <a:gd name="connsiteY1" fmla="*/ 0 h 1454727"/>
                <a:gd name="connsiteX2" fmla="*/ 404091 w 1547091"/>
                <a:gd name="connsiteY2" fmla="*/ 46181 h 1454727"/>
                <a:gd name="connsiteX3" fmla="*/ 11545 w 1547091"/>
                <a:gd name="connsiteY3" fmla="*/ 681181 h 1454727"/>
                <a:gd name="connsiteX4" fmla="*/ 0 w 1547091"/>
                <a:gd name="connsiteY4" fmla="*/ 1454727 h 1454727"/>
                <a:gd name="connsiteX5" fmla="*/ 0 w 1547091"/>
                <a:gd name="connsiteY5" fmla="*/ 1454727 h 145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091" h="1454727">
                  <a:moveTo>
                    <a:pt x="1547091" y="1154545"/>
                  </a:moveTo>
                  <a:lnTo>
                    <a:pt x="1016000" y="0"/>
                  </a:lnTo>
                  <a:lnTo>
                    <a:pt x="404091" y="46181"/>
                  </a:lnTo>
                  <a:lnTo>
                    <a:pt x="11545" y="681181"/>
                  </a:lnTo>
                  <a:lnTo>
                    <a:pt x="0" y="1454727"/>
                  </a:lnTo>
                  <a:lnTo>
                    <a:pt x="0" y="1454727"/>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Freeform 110"/>
            <p:cNvSpPr/>
            <p:nvPr/>
          </p:nvSpPr>
          <p:spPr>
            <a:xfrm>
              <a:off x="5391727" y="4167909"/>
              <a:ext cx="2782455" cy="1500909"/>
            </a:xfrm>
            <a:custGeom>
              <a:avLst/>
              <a:gdLst>
                <a:gd name="connsiteX0" fmla="*/ 0 w 2782455"/>
                <a:gd name="connsiteY0" fmla="*/ 1500909 h 1500909"/>
                <a:gd name="connsiteX1" fmla="*/ 819728 w 2782455"/>
                <a:gd name="connsiteY1" fmla="*/ 427182 h 1500909"/>
                <a:gd name="connsiteX2" fmla="*/ 1166091 w 2782455"/>
                <a:gd name="connsiteY2" fmla="*/ 0 h 1500909"/>
                <a:gd name="connsiteX3" fmla="*/ 1985818 w 2782455"/>
                <a:gd name="connsiteY3" fmla="*/ 265546 h 1500909"/>
                <a:gd name="connsiteX4" fmla="*/ 2782455 w 2782455"/>
                <a:gd name="connsiteY4" fmla="*/ 715818 h 1500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455" h="1500909">
                  <a:moveTo>
                    <a:pt x="0" y="1500909"/>
                  </a:moveTo>
                  <a:lnTo>
                    <a:pt x="819728" y="427182"/>
                  </a:lnTo>
                  <a:lnTo>
                    <a:pt x="1166091" y="0"/>
                  </a:lnTo>
                  <a:lnTo>
                    <a:pt x="1985818" y="265546"/>
                  </a:lnTo>
                  <a:lnTo>
                    <a:pt x="2782455" y="715818"/>
                  </a:ln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111"/>
            <p:cNvSpPr/>
            <p:nvPr/>
          </p:nvSpPr>
          <p:spPr>
            <a:xfrm>
              <a:off x="4652818" y="4929909"/>
              <a:ext cx="1535546" cy="450273"/>
            </a:xfrm>
            <a:custGeom>
              <a:avLst/>
              <a:gdLst>
                <a:gd name="connsiteX0" fmla="*/ 0 w 1535546"/>
                <a:gd name="connsiteY0" fmla="*/ 450273 h 450273"/>
                <a:gd name="connsiteX1" fmla="*/ 819727 w 1535546"/>
                <a:gd name="connsiteY1" fmla="*/ 0 h 450273"/>
                <a:gd name="connsiteX2" fmla="*/ 1535546 w 1535546"/>
                <a:gd name="connsiteY2" fmla="*/ 11546 h 450273"/>
              </a:gdLst>
              <a:ahLst/>
              <a:cxnLst>
                <a:cxn ang="0">
                  <a:pos x="connsiteX0" y="connsiteY0"/>
                </a:cxn>
                <a:cxn ang="0">
                  <a:pos x="connsiteX1" y="connsiteY1"/>
                </a:cxn>
                <a:cxn ang="0">
                  <a:pos x="connsiteX2" y="connsiteY2"/>
                </a:cxn>
              </a:cxnLst>
              <a:rect l="l" t="t" r="r" b="b"/>
              <a:pathLst>
                <a:path w="1535546" h="450273">
                  <a:moveTo>
                    <a:pt x="0" y="450273"/>
                  </a:moveTo>
                  <a:lnTo>
                    <a:pt x="819727" y="0"/>
                  </a:lnTo>
                  <a:lnTo>
                    <a:pt x="1535546" y="11546"/>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4" name="Group 113"/>
          <p:cNvGrpSpPr/>
          <p:nvPr/>
        </p:nvGrpSpPr>
        <p:grpSpPr>
          <a:xfrm>
            <a:off x="594734" y="2759364"/>
            <a:ext cx="3942629" cy="3749362"/>
            <a:chOff x="594734" y="2759364"/>
            <a:chExt cx="3942629" cy="3749362"/>
          </a:xfrm>
        </p:grpSpPr>
        <p:sp>
          <p:nvSpPr>
            <p:cNvPr id="8" name="Cloud 7"/>
            <p:cNvSpPr/>
            <p:nvPr/>
          </p:nvSpPr>
          <p:spPr>
            <a:xfrm>
              <a:off x="704272" y="2759364"/>
              <a:ext cx="3833091" cy="2655454"/>
            </a:xfrm>
            <a:prstGeom prst="cloud">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24"/>
            <p:cNvSpPr txBox="1">
              <a:spLocks noChangeArrowheads="1"/>
            </p:cNvSpPr>
            <p:nvPr/>
          </p:nvSpPr>
          <p:spPr bwMode="auto">
            <a:xfrm>
              <a:off x="1766454" y="2991390"/>
              <a:ext cx="2212104" cy="584776"/>
            </a:xfrm>
            <a:prstGeom prst="rect">
              <a:avLst/>
            </a:prstGeom>
            <a:noFill/>
            <a:ln w="9525">
              <a:noFill/>
              <a:miter lim="800000"/>
              <a:headEnd/>
              <a:tailEnd/>
            </a:ln>
          </p:spPr>
          <p:txBody>
            <a:bodyPr wrap="square">
              <a:spAutoFit/>
            </a:bodyPr>
            <a:lstStyle/>
            <a:p>
              <a:pPr algn="ctr"/>
              <a:r>
                <a:rPr lang="en-US" sz="1600" dirty="0" smtClean="0">
                  <a:latin typeface="Century Schoolbook"/>
                  <a:cs typeface="Century Schoolbook"/>
                </a:rPr>
                <a:t>VLAN Labeling TRILL Switches</a:t>
              </a:r>
              <a:endParaRPr lang="en-US" sz="1600" dirty="0">
                <a:latin typeface="Century Schoolbook"/>
                <a:cs typeface="Century Schoolbook"/>
              </a:endParaRPr>
            </a:p>
          </p:txBody>
        </p:sp>
        <p:sp>
          <p:nvSpPr>
            <p:cNvPr id="10" name="Rectangle 9"/>
            <p:cNvSpPr/>
            <p:nvPr/>
          </p:nvSpPr>
          <p:spPr bwMode="auto">
            <a:xfrm>
              <a:off x="1309254" y="4147921"/>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VL TR 1</a:t>
              </a:r>
              <a:endParaRPr lang="en-US" sz="1400" b="1" dirty="0">
                <a:solidFill>
                  <a:srgbClr val="000000"/>
                </a:solidFill>
                <a:ea typeface="ＭＳ Ｐゴシック" pitchFamily="-108" charset="-128"/>
                <a:cs typeface="ＭＳ Ｐゴシック" pitchFamily="-108" charset="-128"/>
              </a:endParaRPr>
            </a:p>
          </p:txBody>
        </p:sp>
        <p:sp>
          <p:nvSpPr>
            <p:cNvPr id="11" name="Rectangle 10"/>
            <p:cNvSpPr/>
            <p:nvPr/>
          </p:nvSpPr>
          <p:spPr bwMode="auto">
            <a:xfrm>
              <a:off x="2616200" y="4405188"/>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VL TR 2</a:t>
              </a:r>
              <a:endParaRPr lang="en-US" sz="1400" b="1" dirty="0">
                <a:solidFill>
                  <a:srgbClr val="000000"/>
                </a:solidFill>
                <a:ea typeface="ＭＳ Ｐゴシック" pitchFamily="-108" charset="-128"/>
                <a:cs typeface="ＭＳ Ｐゴシック" pitchFamily="-108" charset="-128"/>
              </a:endParaRPr>
            </a:p>
          </p:txBody>
        </p:sp>
        <p:cxnSp>
          <p:nvCxnSpPr>
            <p:cNvPr id="12" name="Straight Arrow Connector 11"/>
            <p:cNvCxnSpPr>
              <a:stCxn id="11" idx="1"/>
              <a:endCxn id="10" idx="3"/>
            </p:cNvCxnSpPr>
            <p:nvPr/>
          </p:nvCxnSpPr>
          <p:spPr>
            <a:xfrm flipH="1" flipV="1">
              <a:off x="2223653" y="4405188"/>
              <a:ext cx="392547" cy="257267"/>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0"/>
              <a:endCxn id="47" idx="2"/>
            </p:cNvCxnSpPr>
            <p:nvPr/>
          </p:nvCxnSpPr>
          <p:spPr>
            <a:xfrm flipV="1">
              <a:off x="3073400" y="4090700"/>
              <a:ext cx="609599" cy="314488"/>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0" idx="0"/>
            </p:cNvCxnSpPr>
            <p:nvPr/>
          </p:nvCxnSpPr>
          <p:spPr>
            <a:xfrm flipV="1">
              <a:off x="1766454" y="3576166"/>
              <a:ext cx="115455" cy="571755"/>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1" idx="0"/>
            </p:cNvCxnSpPr>
            <p:nvPr/>
          </p:nvCxnSpPr>
          <p:spPr>
            <a:xfrm flipH="1" flipV="1">
              <a:off x="2724727" y="3983182"/>
              <a:ext cx="348673" cy="42200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0" idx="2"/>
            </p:cNvCxnSpPr>
            <p:nvPr/>
          </p:nvCxnSpPr>
          <p:spPr>
            <a:xfrm flipV="1">
              <a:off x="1662545" y="4662455"/>
              <a:ext cx="103909" cy="857283"/>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7" name="Oval 26"/>
            <p:cNvSpPr>
              <a:spLocks noChangeArrowheads="1"/>
            </p:cNvSpPr>
            <p:nvPr/>
          </p:nvSpPr>
          <p:spPr bwMode="auto">
            <a:xfrm>
              <a:off x="1553007" y="5476298"/>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8" name="Straight Arrow Connector 27"/>
            <p:cNvCxnSpPr/>
            <p:nvPr/>
          </p:nvCxnSpPr>
          <p:spPr>
            <a:xfrm flipV="1">
              <a:off x="1016000" y="4662456"/>
              <a:ext cx="537007" cy="813842"/>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796636" y="4662455"/>
              <a:ext cx="512619" cy="452181"/>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rrowheads="1"/>
            </p:cNvSpPr>
            <p:nvPr/>
          </p:nvSpPr>
          <p:spPr bwMode="auto">
            <a:xfrm>
              <a:off x="906462" y="5396057"/>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6" name="Oval 35"/>
            <p:cNvSpPr>
              <a:spLocks noChangeArrowheads="1"/>
            </p:cNvSpPr>
            <p:nvPr/>
          </p:nvSpPr>
          <p:spPr bwMode="auto">
            <a:xfrm>
              <a:off x="594734" y="5087504"/>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7" name="Straight Arrow Connector 36"/>
            <p:cNvCxnSpPr>
              <a:endCxn id="11" idx="2"/>
            </p:cNvCxnSpPr>
            <p:nvPr/>
          </p:nvCxnSpPr>
          <p:spPr>
            <a:xfrm flipV="1">
              <a:off x="3073400" y="4919722"/>
              <a:ext cx="0" cy="752417"/>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rrowheads="1"/>
            </p:cNvSpPr>
            <p:nvPr/>
          </p:nvSpPr>
          <p:spPr bwMode="auto">
            <a:xfrm>
              <a:off x="2963862" y="5672139"/>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41" name="Straight Arrow Connector 40"/>
            <p:cNvCxnSpPr/>
            <p:nvPr/>
          </p:nvCxnSpPr>
          <p:spPr>
            <a:xfrm flipV="1">
              <a:off x="2516909" y="4919722"/>
              <a:ext cx="334818" cy="70897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4" name="Oval 43"/>
            <p:cNvSpPr>
              <a:spLocks noChangeArrowheads="1"/>
            </p:cNvSpPr>
            <p:nvPr/>
          </p:nvSpPr>
          <p:spPr bwMode="auto">
            <a:xfrm>
              <a:off x="2297834" y="5609071"/>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47" name="Rectangle 46"/>
            <p:cNvSpPr/>
            <p:nvPr/>
          </p:nvSpPr>
          <p:spPr bwMode="auto">
            <a:xfrm>
              <a:off x="3225799" y="3576166"/>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VL TR 3</a:t>
              </a:r>
              <a:endParaRPr lang="en-US" sz="1400" b="1" dirty="0">
                <a:solidFill>
                  <a:srgbClr val="000000"/>
                </a:solidFill>
                <a:ea typeface="ＭＳ Ｐゴシック" pitchFamily="-108" charset="-128"/>
                <a:cs typeface="ＭＳ Ｐゴシック" pitchFamily="-108" charset="-128"/>
              </a:endParaRPr>
            </a:p>
          </p:txBody>
        </p:sp>
        <p:sp>
          <p:nvSpPr>
            <p:cNvPr id="51" name="Freeform 50"/>
            <p:cNvSpPr/>
            <p:nvPr/>
          </p:nvSpPr>
          <p:spPr>
            <a:xfrm>
              <a:off x="1062182" y="4525818"/>
              <a:ext cx="1743363" cy="1143000"/>
            </a:xfrm>
            <a:custGeom>
              <a:avLst/>
              <a:gdLst>
                <a:gd name="connsiteX0" fmla="*/ 0 w 1743363"/>
                <a:gd name="connsiteY0" fmla="*/ 958273 h 1143000"/>
                <a:gd name="connsiteX1" fmla="*/ 623454 w 1743363"/>
                <a:gd name="connsiteY1" fmla="*/ 23091 h 1143000"/>
                <a:gd name="connsiteX2" fmla="*/ 1223818 w 1743363"/>
                <a:gd name="connsiteY2" fmla="*/ 0 h 1143000"/>
                <a:gd name="connsiteX3" fmla="*/ 1743363 w 1743363"/>
                <a:gd name="connsiteY3" fmla="*/ 323273 h 1143000"/>
                <a:gd name="connsiteX4" fmla="*/ 1362363 w 1743363"/>
                <a:gd name="connsiteY4" fmla="*/ 1143000 h 1143000"/>
                <a:gd name="connsiteX5" fmla="*/ 1362363 w 1743363"/>
                <a:gd name="connsiteY5"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3363" h="1143000">
                  <a:moveTo>
                    <a:pt x="0" y="958273"/>
                  </a:moveTo>
                  <a:lnTo>
                    <a:pt x="623454" y="23091"/>
                  </a:lnTo>
                  <a:lnTo>
                    <a:pt x="1223818" y="0"/>
                  </a:lnTo>
                  <a:lnTo>
                    <a:pt x="1743363" y="323273"/>
                  </a:lnTo>
                  <a:lnTo>
                    <a:pt x="1362363" y="1143000"/>
                  </a:lnTo>
                  <a:lnTo>
                    <a:pt x="1362363" y="1143000"/>
                  </a:ln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Arrow Connector 51"/>
            <p:cNvCxnSpPr/>
            <p:nvPr/>
          </p:nvCxnSpPr>
          <p:spPr>
            <a:xfrm flipH="1" flipV="1">
              <a:off x="906463" y="6144491"/>
              <a:ext cx="219074" cy="240145"/>
            </a:xfrm>
            <a:prstGeom prst="straightConnector1">
              <a:avLst/>
            </a:prstGeom>
            <a:ln w="5715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4" name="TextBox 24"/>
            <p:cNvSpPr txBox="1">
              <a:spLocks noChangeArrowheads="1"/>
            </p:cNvSpPr>
            <p:nvPr/>
          </p:nvSpPr>
          <p:spPr bwMode="auto">
            <a:xfrm>
              <a:off x="1062182" y="6170172"/>
              <a:ext cx="2120755" cy="338554"/>
            </a:xfrm>
            <a:prstGeom prst="rect">
              <a:avLst/>
            </a:prstGeom>
            <a:noFill/>
            <a:ln w="9525">
              <a:noFill/>
              <a:miter lim="800000"/>
              <a:headEnd/>
              <a:tailEnd/>
            </a:ln>
          </p:spPr>
          <p:txBody>
            <a:bodyPr wrap="square">
              <a:spAutoFit/>
            </a:bodyPr>
            <a:lstStyle/>
            <a:p>
              <a:pPr algn="ctr"/>
              <a:r>
                <a:rPr lang="en-US" sz="1600" dirty="0" smtClean="0">
                  <a:latin typeface="Century Schoolbook"/>
                  <a:cs typeface="Century Schoolbook"/>
                </a:rPr>
                <a:t>VLAN Labeled Path</a:t>
              </a:r>
              <a:endParaRPr lang="en-US" sz="1600" dirty="0">
                <a:latin typeface="Century Schoolbook"/>
                <a:cs typeface="Century Schoolbook"/>
              </a:endParaRPr>
            </a:p>
          </p:txBody>
        </p:sp>
        <p:cxnSp>
          <p:nvCxnSpPr>
            <p:cNvPr id="67" name="Straight Arrow Connector 66"/>
            <p:cNvCxnSpPr>
              <a:stCxn id="10" idx="1"/>
            </p:cNvCxnSpPr>
            <p:nvPr/>
          </p:nvCxnSpPr>
          <p:spPr>
            <a:xfrm flipH="1" flipV="1">
              <a:off x="1016000" y="3983182"/>
              <a:ext cx="293254" cy="42200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3" name="Freeform 112"/>
            <p:cNvSpPr/>
            <p:nvPr/>
          </p:nvSpPr>
          <p:spPr>
            <a:xfrm>
              <a:off x="692727" y="4548909"/>
              <a:ext cx="992909" cy="577273"/>
            </a:xfrm>
            <a:custGeom>
              <a:avLst/>
              <a:gdLst>
                <a:gd name="connsiteX0" fmla="*/ 0 w 992909"/>
                <a:gd name="connsiteY0" fmla="*/ 577273 h 577273"/>
                <a:gd name="connsiteX1" fmla="*/ 681182 w 992909"/>
                <a:gd name="connsiteY1" fmla="*/ 0 h 577273"/>
                <a:gd name="connsiteX2" fmla="*/ 992909 w 992909"/>
                <a:gd name="connsiteY2" fmla="*/ 0 h 577273"/>
              </a:gdLst>
              <a:ahLst/>
              <a:cxnLst>
                <a:cxn ang="0">
                  <a:pos x="connsiteX0" y="connsiteY0"/>
                </a:cxn>
                <a:cxn ang="0">
                  <a:pos x="connsiteX1" y="connsiteY1"/>
                </a:cxn>
                <a:cxn ang="0">
                  <a:pos x="connsiteX2" y="connsiteY2"/>
                </a:cxn>
              </a:cxnLst>
              <a:rect l="l" t="t" r="r" b="b"/>
              <a:pathLst>
                <a:path w="992909" h="577273">
                  <a:moveTo>
                    <a:pt x="0" y="577273"/>
                  </a:moveTo>
                  <a:lnTo>
                    <a:pt x="681182" y="0"/>
                  </a:lnTo>
                  <a:lnTo>
                    <a:pt x="992909" y="0"/>
                  </a:ln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29855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000FF"/>
                </a:solidFill>
                <a:ea typeface="ＭＳ Ｐゴシック" charset="-128"/>
              </a:rPr>
              <a:t>Fine Grained </a:t>
            </a:r>
            <a:r>
              <a:rPr lang="en-US" sz="4000" b="1" dirty="0" smtClean="0">
                <a:solidFill>
                  <a:srgbClr val="0000FF"/>
                </a:solidFill>
                <a:ea typeface="ＭＳ Ｐゴシック" charset="-128"/>
              </a:rPr>
              <a:t>Labeling </a:t>
            </a:r>
            <a:r>
              <a:rPr lang="en-US" sz="4000" b="1" dirty="0">
                <a:solidFill>
                  <a:srgbClr val="0000FF"/>
                </a:solidFill>
                <a:ea typeface="ＭＳ Ｐゴシック" charset="-128"/>
              </a:rPr>
              <a:t>Migration</a:t>
            </a:r>
            <a:endParaRPr lang="en-US" sz="4000" dirty="0"/>
          </a:p>
        </p:txBody>
      </p:sp>
      <p:sp>
        <p:nvSpPr>
          <p:cNvPr id="3" name="Content Placeholder 2"/>
          <p:cNvSpPr>
            <a:spLocks noGrp="1"/>
          </p:cNvSpPr>
          <p:nvPr>
            <p:ph sz="quarter" idx="1"/>
          </p:nvPr>
        </p:nvSpPr>
        <p:spPr>
          <a:xfrm>
            <a:off x="457200" y="1559495"/>
            <a:ext cx="7467600" cy="801255"/>
          </a:xfrm>
        </p:spPr>
        <p:txBody>
          <a:bodyPr/>
          <a:lstStyle/>
          <a:p>
            <a:r>
              <a:rPr lang="en-US" sz="2000" dirty="0" smtClean="0"/>
              <a:t>Some VL TRILL switches are convertible to FGL-safe </a:t>
            </a:r>
            <a:r>
              <a:rPr lang="en-US" sz="2000" dirty="0" err="1" smtClean="0"/>
              <a:t>RBridges</a:t>
            </a:r>
            <a:r>
              <a:rPr lang="en-US" sz="2000" dirty="0" smtClean="0"/>
              <a:t> (FGL transit only) with a software upgrade.</a:t>
            </a:r>
          </a:p>
        </p:txBody>
      </p:sp>
      <p:sp>
        <p:nvSpPr>
          <p:cNvPr id="4" name="Date Placeholder 3"/>
          <p:cNvSpPr>
            <a:spLocks noGrp="1"/>
          </p:cNvSpPr>
          <p:nvPr>
            <p:ph type="dt" sz="half"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1AEA58DA-E1A4-4D4B-B7C6-13D15EF7E3E2}" type="slidenum">
              <a:rPr lang="en-US" smtClean="0"/>
              <a:pPr/>
              <a:t>53</a:t>
            </a:fld>
            <a:endParaRPr lang="en-US" dirty="0"/>
          </a:p>
        </p:txBody>
      </p:sp>
      <p:sp>
        <p:nvSpPr>
          <p:cNvPr id="45" name="Cloud 44"/>
          <p:cNvSpPr/>
          <p:nvPr/>
        </p:nvSpPr>
        <p:spPr>
          <a:xfrm>
            <a:off x="692727" y="2800069"/>
            <a:ext cx="7691583" cy="2684175"/>
          </a:xfrm>
          <a:prstGeom prst="cloud">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24"/>
          <p:cNvSpPr txBox="1">
            <a:spLocks noChangeArrowheads="1"/>
          </p:cNvSpPr>
          <p:nvPr/>
        </p:nvSpPr>
        <p:spPr bwMode="auto">
          <a:xfrm>
            <a:off x="3302431" y="2990443"/>
            <a:ext cx="2308371" cy="584776"/>
          </a:xfrm>
          <a:prstGeom prst="rect">
            <a:avLst/>
          </a:prstGeom>
          <a:noFill/>
          <a:ln w="9525">
            <a:noFill/>
            <a:miter lim="800000"/>
            <a:headEnd/>
            <a:tailEnd/>
          </a:ln>
        </p:spPr>
        <p:txBody>
          <a:bodyPr wrap="square">
            <a:spAutoFit/>
          </a:bodyPr>
          <a:lstStyle/>
          <a:p>
            <a:pPr algn="ctr"/>
            <a:r>
              <a:rPr lang="en-US" sz="1600" dirty="0" smtClean="0">
                <a:latin typeface="Century Schoolbook"/>
                <a:cs typeface="Century Schoolbook"/>
              </a:rPr>
              <a:t>Fine Grained Labeling TRILL Switches</a:t>
            </a:r>
            <a:endParaRPr lang="en-US" sz="1600" dirty="0">
              <a:latin typeface="Century Schoolbook"/>
              <a:cs typeface="Century Schoolbook"/>
            </a:endParaRPr>
          </a:p>
        </p:txBody>
      </p:sp>
      <p:sp>
        <p:nvSpPr>
          <p:cNvPr id="55" name="Rectangle 54"/>
          <p:cNvSpPr/>
          <p:nvPr/>
        </p:nvSpPr>
        <p:spPr bwMode="auto">
          <a:xfrm>
            <a:off x="5098471" y="3509695"/>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FGL TR 4</a:t>
            </a:r>
            <a:endParaRPr lang="en-US" sz="1400" b="1" dirty="0">
              <a:solidFill>
                <a:srgbClr val="000000"/>
              </a:solidFill>
              <a:ea typeface="ＭＳ Ｐゴシック" pitchFamily="-108" charset="-128"/>
              <a:cs typeface="ＭＳ Ｐゴシック" pitchFamily="-108" charset="-128"/>
            </a:endParaRPr>
          </a:p>
        </p:txBody>
      </p:sp>
      <p:sp>
        <p:nvSpPr>
          <p:cNvPr id="56" name="Rectangle 55"/>
          <p:cNvSpPr/>
          <p:nvPr/>
        </p:nvSpPr>
        <p:spPr bwMode="auto">
          <a:xfrm>
            <a:off x="5364016" y="4565908"/>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FGL TR 5</a:t>
            </a:r>
            <a:endParaRPr lang="en-US" sz="1400" b="1" dirty="0">
              <a:solidFill>
                <a:srgbClr val="000000"/>
              </a:solidFill>
              <a:ea typeface="ＭＳ Ｐゴシック" pitchFamily="-108" charset="-128"/>
              <a:cs typeface="ＭＳ Ｐゴシック" pitchFamily="-108" charset="-128"/>
            </a:endParaRPr>
          </a:p>
        </p:txBody>
      </p:sp>
      <p:sp>
        <p:nvSpPr>
          <p:cNvPr id="57" name="Rectangle 56"/>
          <p:cNvSpPr/>
          <p:nvPr/>
        </p:nvSpPr>
        <p:spPr bwMode="auto">
          <a:xfrm>
            <a:off x="6507017" y="4062304"/>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FGL TR 6</a:t>
            </a:r>
            <a:endParaRPr lang="en-US" sz="1400" b="1" dirty="0">
              <a:solidFill>
                <a:srgbClr val="000000"/>
              </a:solidFill>
              <a:ea typeface="ＭＳ Ｐゴシック" pitchFamily="-108" charset="-128"/>
              <a:cs typeface="ＭＳ Ｐゴシック" pitchFamily="-108" charset="-128"/>
            </a:endParaRPr>
          </a:p>
        </p:txBody>
      </p:sp>
      <p:cxnSp>
        <p:nvCxnSpPr>
          <p:cNvPr id="58" name="Straight Arrow Connector 57"/>
          <p:cNvCxnSpPr>
            <a:stCxn id="57" idx="1"/>
            <a:endCxn id="56" idx="3"/>
          </p:cNvCxnSpPr>
          <p:nvPr/>
        </p:nvCxnSpPr>
        <p:spPr>
          <a:xfrm flipH="1">
            <a:off x="6278415" y="4319571"/>
            <a:ext cx="228602" cy="503604"/>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6" idx="0"/>
            <a:endCxn id="55" idx="2"/>
          </p:cNvCxnSpPr>
          <p:nvPr/>
        </p:nvCxnSpPr>
        <p:spPr>
          <a:xfrm flipH="1" flipV="1">
            <a:off x="5555671" y="4024229"/>
            <a:ext cx="265545" cy="541679"/>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7" idx="0"/>
            <a:endCxn id="55" idx="3"/>
          </p:cNvCxnSpPr>
          <p:nvPr/>
        </p:nvCxnSpPr>
        <p:spPr>
          <a:xfrm flipH="1" flipV="1">
            <a:off x="6012870" y="3766962"/>
            <a:ext cx="951347" cy="295342"/>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57" idx="3"/>
          </p:cNvCxnSpPr>
          <p:nvPr/>
        </p:nvCxnSpPr>
        <p:spPr>
          <a:xfrm flipV="1">
            <a:off x="7421416" y="3850705"/>
            <a:ext cx="503384" cy="46886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57" idx="0"/>
          </p:cNvCxnSpPr>
          <p:nvPr/>
        </p:nvCxnSpPr>
        <p:spPr>
          <a:xfrm flipV="1">
            <a:off x="6964217" y="3766962"/>
            <a:ext cx="457199" cy="295342"/>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55" idx="0"/>
          </p:cNvCxnSpPr>
          <p:nvPr/>
        </p:nvCxnSpPr>
        <p:spPr>
          <a:xfrm flipV="1">
            <a:off x="5555671" y="3161405"/>
            <a:ext cx="0" cy="348290"/>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4605119" y="6159515"/>
            <a:ext cx="219074" cy="240145"/>
          </a:xfrm>
          <a:prstGeom prst="straightConnector1">
            <a:avLst/>
          </a:prstGeom>
          <a:ln w="5715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1" name="TextBox 24"/>
          <p:cNvSpPr txBox="1">
            <a:spLocks noChangeArrowheads="1"/>
          </p:cNvSpPr>
          <p:nvPr/>
        </p:nvSpPr>
        <p:spPr bwMode="auto">
          <a:xfrm>
            <a:off x="4760838" y="6185196"/>
            <a:ext cx="2120755" cy="338554"/>
          </a:xfrm>
          <a:prstGeom prst="rect">
            <a:avLst/>
          </a:prstGeom>
          <a:noFill/>
          <a:ln w="9525">
            <a:noFill/>
            <a:miter lim="800000"/>
            <a:headEnd/>
            <a:tailEnd/>
          </a:ln>
        </p:spPr>
        <p:txBody>
          <a:bodyPr wrap="square">
            <a:spAutoFit/>
          </a:bodyPr>
          <a:lstStyle/>
          <a:p>
            <a:pPr algn="ctr"/>
            <a:r>
              <a:rPr lang="en-US" sz="1600" dirty="0" smtClean="0">
                <a:latin typeface="Century Schoolbook"/>
                <a:cs typeface="Century Schoolbook"/>
              </a:rPr>
              <a:t>FGL Labeled Path</a:t>
            </a:r>
            <a:endParaRPr lang="en-US" sz="1600" dirty="0">
              <a:latin typeface="Century Schoolbook"/>
              <a:cs typeface="Century Schoolbook"/>
            </a:endParaRPr>
          </a:p>
        </p:txBody>
      </p:sp>
      <p:cxnSp>
        <p:nvCxnSpPr>
          <p:cNvPr id="82" name="Straight Arrow Connector 81"/>
          <p:cNvCxnSpPr>
            <a:endCxn id="56" idx="2"/>
          </p:cNvCxnSpPr>
          <p:nvPr/>
        </p:nvCxnSpPr>
        <p:spPr>
          <a:xfrm flipV="1">
            <a:off x="5364016" y="5080442"/>
            <a:ext cx="457200" cy="569334"/>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6012870" y="5080443"/>
            <a:ext cx="0" cy="797934"/>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endCxn id="57" idx="2"/>
          </p:cNvCxnSpPr>
          <p:nvPr/>
        </p:nvCxnSpPr>
        <p:spPr>
          <a:xfrm flipV="1">
            <a:off x="6881593" y="4576838"/>
            <a:ext cx="82624" cy="1168765"/>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flipV="1">
            <a:off x="7181273" y="4576839"/>
            <a:ext cx="415636" cy="940164"/>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flipV="1">
            <a:off x="7421416" y="4576839"/>
            <a:ext cx="708171" cy="383588"/>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8" name="Oval 97"/>
          <p:cNvSpPr>
            <a:spLocks noChangeArrowheads="1"/>
          </p:cNvSpPr>
          <p:nvPr/>
        </p:nvSpPr>
        <p:spPr bwMode="auto">
          <a:xfrm>
            <a:off x="5903332" y="5843165"/>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99" name="Oval 98"/>
          <p:cNvSpPr>
            <a:spLocks noChangeArrowheads="1"/>
          </p:cNvSpPr>
          <p:nvPr/>
        </p:nvSpPr>
        <p:spPr bwMode="auto">
          <a:xfrm>
            <a:off x="5232683" y="5614565"/>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00" name="Oval 99"/>
          <p:cNvSpPr>
            <a:spLocks noChangeArrowheads="1"/>
          </p:cNvSpPr>
          <p:nvPr/>
        </p:nvSpPr>
        <p:spPr bwMode="auto">
          <a:xfrm>
            <a:off x="7530953" y="5484244"/>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01" name="Oval 100"/>
          <p:cNvSpPr>
            <a:spLocks noChangeArrowheads="1"/>
          </p:cNvSpPr>
          <p:nvPr/>
        </p:nvSpPr>
        <p:spPr bwMode="auto">
          <a:xfrm>
            <a:off x="6755388" y="5701008"/>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2" name="Straight Arrow Connector 101"/>
          <p:cNvCxnSpPr/>
          <p:nvPr/>
        </p:nvCxnSpPr>
        <p:spPr>
          <a:xfrm flipV="1">
            <a:off x="4760838" y="5080442"/>
            <a:ext cx="603178" cy="375081"/>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6" name="Oval 105"/>
          <p:cNvSpPr>
            <a:spLocks noChangeArrowheads="1"/>
          </p:cNvSpPr>
          <p:nvPr/>
        </p:nvSpPr>
        <p:spPr bwMode="auto">
          <a:xfrm>
            <a:off x="4575100" y="5385965"/>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07" name="Oval 106"/>
          <p:cNvSpPr>
            <a:spLocks noChangeArrowheads="1"/>
          </p:cNvSpPr>
          <p:nvPr/>
        </p:nvSpPr>
        <p:spPr bwMode="auto">
          <a:xfrm>
            <a:off x="8020050" y="4899324"/>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10" name="Freeform 109"/>
          <p:cNvSpPr/>
          <p:nvPr/>
        </p:nvSpPr>
        <p:spPr>
          <a:xfrm>
            <a:off x="6061364" y="4474160"/>
            <a:ext cx="1547091" cy="1454727"/>
          </a:xfrm>
          <a:custGeom>
            <a:avLst/>
            <a:gdLst>
              <a:gd name="connsiteX0" fmla="*/ 1547091 w 1547091"/>
              <a:gd name="connsiteY0" fmla="*/ 1154545 h 1454727"/>
              <a:gd name="connsiteX1" fmla="*/ 1016000 w 1547091"/>
              <a:gd name="connsiteY1" fmla="*/ 0 h 1454727"/>
              <a:gd name="connsiteX2" fmla="*/ 404091 w 1547091"/>
              <a:gd name="connsiteY2" fmla="*/ 46181 h 1454727"/>
              <a:gd name="connsiteX3" fmla="*/ 11545 w 1547091"/>
              <a:gd name="connsiteY3" fmla="*/ 681181 h 1454727"/>
              <a:gd name="connsiteX4" fmla="*/ 0 w 1547091"/>
              <a:gd name="connsiteY4" fmla="*/ 1454727 h 1454727"/>
              <a:gd name="connsiteX5" fmla="*/ 0 w 1547091"/>
              <a:gd name="connsiteY5" fmla="*/ 1454727 h 145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091" h="1454727">
                <a:moveTo>
                  <a:pt x="1547091" y="1154545"/>
                </a:moveTo>
                <a:lnTo>
                  <a:pt x="1016000" y="0"/>
                </a:lnTo>
                <a:lnTo>
                  <a:pt x="404091" y="46181"/>
                </a:lnTo>
                <a:lnTo>
                  <a:pt x="11545" y="681181"/>
                </a:lnTo>
                <a:lnTo>
                  <a:pt x="0" y="1454727"/>
                </a:lnTo>
                <a:lnTo>
                  <a:pt x="0" y="1454727"/>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Freeform 110"/>
          <p:cNvSpPr/>
          <p:nvPr/>
        </p:nvSpPr>
        <p:spPr>
          <a:xfrm>
            <a:off x="5391727" y="4208614"/>
            <a:ext cx="2782455" cy="1500909"/>
          </a:xfrm>
          <a:custGeom>
            <a:avLst/>
            <a:gdLst>
              <a:gd name="connsiteX0" fmla="*/ 0 w 2782455"/>
              <a:gd name="connsiteY0" fmla="*/ 1500909 h 1500909"/>
              <a:gd name="connsiteX1" fmla="*/ 819728 w 2782455"/>
              <a:gd name="connsiteY1" fmla="*/ 427182 h 1500909"/>
              <a:gd name="connsiteX2" fmla="*/ 1166091 w 2782455"/>
              <a:gd name="connsiteY2" fmla="*/ 0 h 1500909"/>
              <a:gd name="connsiteX3" fmla="*/ 1985818 w 2782455"/>
              <a:gd name="connsiteY3" fmla="*/ 265546 h 1500909"/>
              <a:gd name="connsiteX4" fmla="*/ 2782455 w 2782455"/>
              <a:gd name="connsiteY4" fmla="*/ 715818 h 1500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455" h="1500909">
                <a:moveTo>
                  <a:pt x="0" y="1500909"/>
                </a:moveTo>
                <a:lnTo>
                  <a:pt x="819728" y="427182"/>
                </a:lnTo>
                <a:lnTo>
                  <a:pt x="1166091" y="0"/>
                </a:lnTo>
                <a:lnTo>
                  <a:pt x="1985818" y="265546"/>
                </a:lnTo>
                <a:lnTo>
                  <a:pt x="2782455" y="715818"/>
                </a:ln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111"/>
          <p:cNvSpPr/>
          <p:nvPr/>
        </p:nvSpPr>
        <p:spPr>
          <a:xfrm>
            <a:off x="4652818" y="4970614"/>
            <a:ext cx="1535546" cy="450273"/>
          </a:xfrm>
          <a:custGeom>
            <a:avLst/>
            <a:gdLst>
              <a:gd name="connsiteX0" fmla="*/ 0 w 1535546"/>
              <a:gd name="connsiteY0" fmla="*/ 450273 h 450273"/>
              <a:gd name="connsiteX1" fmla="*/ 819727 w 1535546"/>
              <a:gd name="connsiteY1" fmla="*/ 0 h 450273"/>
              <a:gd name="connsiteX2" fmla="*/ 1535546 w 1535546"/>
              <a:gd name="connsiteY2" fmla="*/ 11546 h 450273"/>
            </a:gdLst>
            <a:ahLst/>
            <a:cxnLst>
              <a:cxn ang="0">
                <a:pos x="connsiteX0" y="connsiteY0"/>
              </a:cxn>
              <a:cxn ang="0">
                <a:pos x="connsiteX1" y="connsiteY1"/>
              </a:cxn>
              <a:cxn ang="0">
                <a:pos x="connsiteX2" y="connsiteY2"/>
              </a:cxn>
            </a:cxnLst>
            <a:rect l="l" t="t" r="r" b="b"/>
            <a:pathLst>
              <a:path w="1535546" h="450273">
                <a:moveTo>
                  <a:pt x="0" y="450273"/>
                </a:moveTo>
                <a:lnTo>
                  <a:pt x="819727" y="0"/>
                </a:lnTo>
                <a:lnTo>
                  <a:pt x="1535546" y="11546"/>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bwMode="auto">
          <a:xfrm>
            <a:off x="1309254" y="4188626"/>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FGL TR 1</a:t>
            </a:r>
            <a:endParaRPr lang="en-US" sz="1400" b="1" dirty="0">
              <a:solidFill>
                <a:srgbClr val="000000"/>
              </a:solidFill>
              <a:ea typeface="ＭＳ Ｐゴシック" pitchFamily="-108" charset="-128"/>
              <a:cs typeface="ＭＳ Ｐゴシック" pitchFamily="-108" charset="-128"/>
            </a:endParaRPr>
          </a:p>
        </p:txBody>
      </p:sp>
      <p:sp>
        <p:nvSpPr>
          <p:cNvPr id="11" name="Rectangle 10"/>
          <p:cNvSpPr/>
          <p:nvPr/>
        </p:nvSpPr>
        <p:spPr bwMode="auto">
          <a:xfrm>
            <a:off x="2616200" y="4445893"/>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FGL TR 2</a:t>
            </a:r>
            <a:endParaRPr lang="en-US" sz="1400" b="1" dirty="0">
              <a:solidFill>
                <a:srgbClr val="000000"/>
              </a:solidFill>
              <a:ea typeface="ＭＳ Ｐゴシック" pitchFamily="-108" charset="-128"/>
              <a:cs typeface="ＭＳ Ｐゴシック" pitchFamily="-108" charset="-128"/>
            </a:endParaRPr>
          </a:p>
        </p:txBody>
      </p:sp>
      <p:cxnSp>
        <p:nvCxnSpPr>
          <p:cNvPr id="12" name="Straight Arrow Connector 11"/>
          <p:cNvCxnSpPr>
            <a:stCxn id="11" idx="1"/>
            <a:endCxn id="10" idx="3"/>
          </p:cNvCxnSpPr>
          <p:nvPr/>
        </p:nvCxnSpPr>
        <p:spPr>
          <a:xfrm flipH="1" flipV="1">
            <a:off x="2223653" y="4445893"/>
            <a:ext cx="392547" cy="257267"/>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0"/>
            <a:endCxn id="47" idx="2"/>
          </p:cNvCxnSpPr>
          <p:nvPr/>
        </p:nvCxnSpPr>
        <p:spPr>
          <a:xfrm flipV="1">
            <a:off x="3073400" y="4131405"/>
            <a:ext cx="543791" cy="314488"/>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0" idx="0"/>
          </p:cNvCxnSpPr>
          <p:nvPr/>
        </p:nvCxnSpPr>
        <p:spPr>
          <a:xfrm flipV="1">
            <a:off x="1766454" y="3616871"/>
            <a:ext cx="115455" cy="571755"/>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1" idx="0"/>
          </p:cNvCxnSpPr>
          <p:nvPr/>
        </p:nvCxnSpPr>
        <p:spPr>
          <a:xfrm flipH="1" flipV="1">
            <a:off x="2724727" y="4023887"/>
            <a:ext cx="348673" cy="42200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0" idx="2"/>
          </p:cNvCxnSpPr>
          <p:nvPr/>
        </p:nvCxnSpPr>
        <p:spPr>
          <a:xfrm flipV="1">
            <a:off x="1662545" y="4703160"/>
            <a:ext cx="103909" cy="857283"/>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7" name="Oval 26"/>
          <p:cNvSpPr>
            <a:spLocks noChangeArrowheads="1"/>
          </p:cNvSpPr>
          <p:nvPr/>
        </p:nvSpPr>
        <p:spPr bwMode="auto">
          <a:xfrm>
            <a:off x="1553007" y="5517003"/>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8" name="Straight Arrow Connector 27"/>
          <p:cNvCxnSpPr/>
          <p:nvPr/>
        </p:nvCxnSpPr>
        <p:spPr>
          <a:xfrm flipV="1">
            <a:off x="1016000" y="4703161"/>
            <a:ext cx="537007" cy="813842"/>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796636" y="4703160"/>
            <a:ext cx="512619" cy="452181"/>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rrowheads="1"/>
          </p:cNvSpPr>
          <p:nvPr/>
        </p:nvSpPr>
        <p:spPr bwMode="auto">
          <a:xfrm>
            <a:off x="906462" y="5436762"/>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6" name="Oval 35"/>
          <p:cNvSpPr>
            <a:spLocks noChangeArrowheads="1"/>
          </p:cNvSpPr>
          <p:nvPr/>
        </p:nvSpPr>
        <p:spPr bwMode="auto">
          <a:xfrm>
            <a:off x="594734" y="5128209"/>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7" name="Straight Arrow Connector 36"/>
          <p:cNvCxnSpPr>
            <a:endCxn id="11" idx="2"/>
          </p:cNvCxnSpPr>
          <p:nvPr/>
        </p:nvCxnSpPr>
        <p:spPr>
          <a:xfrm flipV="1">
            <a:off x="3073400" y="4960427"/>
            <a:ext cx="0" cy="752417"/>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rrowheads="1"/>
          </p:cNvSpPr>
          <p:nvPr/>
        </p:nvSpPr>
        <p:spPr bwMode="auto">
          <a:xfrm>
            <a:off x="2963862" y="5712844"/>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41" name="Straight Arrow Connector 40"/>
          <p:cNvCxnSpPr/>
          <p:nvPr/>
        </p:nvCxnSpPr>
        <p:spPr>
          <a:xfrm flipV="1">
            <a:off x="2516909" y="4960427"/>
            <a:ext cx="334818" cy="70897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4" name="Oval 43"/>
          <p:cNvSpPr>
            <a:spLocks noChangeArrowheads="1"/>
          </p:cNvSpPr>
          <p:nvPr/>
        </p:nvSpPr>
        <p:spPr bwMode="auto">
          <a:xfrm>
            <a:off x="2297834" y="5649776"/>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47" name="Rectangle 46"/>
          <p:cNvSpPr/>
          <p:nvPr/>
        </p:nvSpPr>
        <p:spPr bwMode="auto">
          <a:xfrm>
            <a:off x="3094183" y="3616871"/>
            <a:ext cx="1046016"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FGL TR 3</a:t>
            </a:r>
            <a:endParaRPr lang="en-US" sz="1400" b="1" dirty="0">
              <a:solidFill>
                <a:srgbClr val="000000"/>
              </a:solidFill>
              <a:ea typeface="ＭＳ Ｐゴシック" pitchFamily="-108" charset="-128"/>
              <a:cs typeface="ＭＳ Ｐゴシック" pitchFamily="-108" charset="-128"/>
            </a:endParaRPr>
          </a:p>
        </p:txBody>
      </p:sp>
      <p:sp>
        <p:nvSpPr>
          <p:cNvPr id="51" name="Freeform 50"/>
          <p:cNvSpPr/>
          <p:nvPr/>
        </p:nvSpPr>
        <p:spPr>
          <a:xfrm>
            <a:off x="1062182" y="4566523"/>
            <a:ext cx="1743363" cy="1143000"/>
          </a:xfrm>
          <a:custGeom>
            <a:avLst/>
            <a:gdLst>
              <a:gd name="connsiteX0" fmla="*/ 0 w 1743363"/>
              <a:gd name="connsiteY0" fmla="*/ 958273 h 1143000"/>
              <a:gd name="connsiteX1" fmla="*/ 623454 w 1743363"/>
              <a:gd name="connsiteY1" fmla="*/ 23091 h 1143000"/>
              <a:gd name="connsiteX2" fmla="*/ 1223818 w 1743363"/>
              <a:gd name="connsiteY2" fmla="*/ 0 h 1143000"/>
              <a:gd name="connsiteX3" fmla="*/ 1743363 w 1743363"/>
              <a:gd name="connsiteY3" fmla="*/ 323273 h 1143000"/>
              <a:gd name="connsiteX4" fmla="*/ 1362363 w 1743363"/>
              <a:gd name="connsiteY4" fmla="*/ 1143000 h 1143000"/>
              <a:gd name="connsiteX5" fmla="*/ 1362363 w 1743363"/>
              <a:gd name="connsiteY5"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3363" h="1143000">
                <a:moveTo>
                  <a:pt x="0" y="958273"/>
                </a:moveTo>
                <a:lnTo>
                  <a:pt x="623454" y="23091"/>
                </a:lnTo>
                <a:lnTo>
                  <a:pt x="1223818" y="0"/>
                </a:lnTo>
                <a:lnTo>
                  <a:pt x="1743363" y="323273"/>
                </a:lnTo>
                <a:lnTo>
                  <a:pt x="1362363" y="1143000"/>
                </a:lnTo>
                <a:lnTo>
                  <a:pt x="1362363" y="1143000"/>
                </a:ln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Arrow Connector 51"/>
          <p:cNvCxnSpPr/>
          <p:nvPr/>
        </p:nvCxnSpPr>
        <p:spPr>
          <a:xfrm flipH="1" flipV="1">
            <a:off x="906463" y="6185196"/>
            <a:ext cx="219074" cy="240145"/>
          </a:xfrm>
          <a:prstGeom prst="straightConnector1">
            <a:avLst/>
          </a:prstGeom>
          <a:ln w="5715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4" name="TextBox 24"/>
          <p:cNvSpPr txBox="1">
            <a:spLocks noChangeArrowheads="1"/>
          </p:cNvSpPr>
          <p:nvPr/>
        </p:nvSpPr>
        <p:spPr bwMode="auto">
          <a:xfrm>
            <a:off x="1062182" y="6210877"/>
            <a:ext cx="2120755" cy="338554"/>
          </a:xfrm>
          <a:prstGeom prst="rect">
            <a:avLst/>
          </a:prstGeom>
          <a:noFill/>
          <a:ln w="9525">
            <a:noFill/>
            <a:miter lim="800000"/>
            <a:headEnd/>
            <a:tailEnd/>
          </a:ln>
        </p:spPr>
        <p:txBody>
          <a:bodyPr wrap="square">
            <a:spAutoFit/>
          </a:bodyPr>
          <a:lstStyle/>
          <a:p>
            <a:pPr algn="ctr"/>
            <a:r>
              <a:rPr lang="en-US" sz="1600" dirty="0" smtClean="0">
                <a:latin typeface="Century Schoolbook"/>
                <a:cs typeface="Century Schoolbook"/>
              </a:rPr>
              <a:t>VLAN Labeled Path</a:t>
            </a:r>
            <a:endParaRPr lang="en-US" sz="1600" dirty="0">
              <a:latin typeface="Century Schoolbook"/>
              <a:cs typeface="Century Schoolbook"/>
            </a:endParaRPr>
          </a:p>
        </p:txBody>
      </p:sp>
      <p:cxnSp>
        <p:nvCxnSpPr>
          <p:cNvPr id="67" name="Straight Arrow Connector 66"/>
          <p:cNvCxnSpPr>
            <a:stCxn id="10" idx="1"/>
          </p:cNvCxnSpPr>
          <p:nvPr/>
        </p:nvCxnSpPr>
        <p:spPr>
          <a:xfrm flipH="1" flipV="1">
            <a:off x="1016000" y="4023887"/>
            <a:ext cx="293254" cy="42200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3" name="Freeform 112"/>
          <p:cNvSpPr/>
          <p:nvPr/>
        </p:nvSpPr>
        <p:spPr>
          <a:xfrm>
            <a:off x="692727" y="4589614"/>
            <a:ext cx="992909" cy="577273"/>
          </a:xfrm>
          <a:custGeom>
            <a:avLst/>
            <a:gdLst>
              <a:gd name="connsiteX0" fmla="*/ 0 w 992909"/>
              <a:gd name="connsiteY0" fmla="*/ 577273 h 577273"/>
              <a:gd name="connsiteX1" fmla="*/ 681182 w 992909"/>
              <a:gd name="connsiteY1" fmla="*/ 0 h 577273"/>
              <a:gd name="connsiteX2" fmla="*/ 992909 w 992909"/>
              <a:gd name="connsiteY2" fmla="*/ 0 h 577273"/>
            </a:gdLst>
            <a:ahLst/>
            <a:cxnLst>
              <a:cxn ang="0">
                <a:pos x="connsiteX0" y="connsiteY0"/>
              </a:cxn>
              <a:cxn ang="0">
                <a:pos x="connsiteX1" y="connsiteY1"/>
              </a:cxn>
              <a:cxn ang="0">
                <a:pos x="connsiteX2" y="connsiteY2"/>
              </a:cxn>
            </a:cxnLst>
            <a:rect l="l" t="t" r="r" b="b"/>
            <a:pathLst>
              <a:path w="992909" h="577273">
                <a:moveTo>
                  <a:pt x="0" y="577273"/>
                </a:moveTo>
                <a:lnTo>
                  <a:pt x="681182" y="0"/>
                </a:lnTo>
                <a:lnTo>
                  <a:pt x="992909" y="0"/>
                </a:ln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 name="Group 6"/>
          <p:cNvGrpSpPr/>
          <p:nvPr/>
        </p:nvGrpSpPr>
        <p:grpSpPr>
          <a:xfrm>
            <a:off x="3530599" y="3766962"/>
            <a:ext cx="1833417" cy="1056213"/>
            <a:chOff x="3530599" y="3726257"/>
            <a:chExt cx="1833417" cy="1056213"/>
          </a:xfrm>
        </p:grpSpPr>
        <p:cxnSp>
          <p:nvCxnSpPr>
            <p:cNvPr id="116" name="Straight Arrow Connector 115"/>
            <p:cNvCxnSpPr>
              <a:stCxn id="47" idx="3"/>
              <a:endCxn id="55" idx="1"/>
            </p:cNvCxnSpPr>
            <p:nvPr/>
          </p:nvCxnSpPr>
          <p:spPr>
            <a:xfrm flipV="1">
              <a:off x="4140199" y="3726257"/>
              <a:ext cx="958272" cy="10717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a:stCxn id="56" idx="1"/>
              <a:endCxn id="11" idx="3"/>
            </p:cNvCxnSpPr>
            <p:nvPr/>
          </p:nvCxnSpPr>
          <p:spPr>
            <a:xfrm flipH="1" flipV="1">
              <a:off x="3530599" y="4662455"/>
              <a:ext cx="1833417" cy="120015"/>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122" name="Freeform 121"/>
          <p:cNvSpPr/>
          <p:nvPr/>
        </p:nvSpPr>
        <p:spPr>
          <a:xfrm>
            <a:off x="3094182" y="3689069"/>
            <a:ext cx="3902363" cy="2124363"/>
          </a:xfrm>
          <a:custGeom>
            <a:avLst/>
            <a:gdLst>
              <a:gd name="connsiteX0" fmla="*/ 23091 w 3902363"/>
              <a:gd name="connsiteY0" fmla="*/ 2124363 h 2124363"/>
              <a:gd name="connsiteX1" fmla="*/ 0 w 3902363"/>
              <a:gd name="connsiteY1" fmla="*/ 819727 h 2124363"/>
              <a:gd name="connsiteX2" fmla="*/ 1004454 w 3902363"/>
              <a:gd name="connsiteY2" fmla="*/ 254000 h 2124363"/>
              <a:gd name="connsiteX3" fmla="*/ 2897909 w 3902363"/>
              <a:gd name="connsiteY3" fmla="*/ 0 h 2124363"/>
              <a:gd name="connsiteX4" fmla="*/ 3902363 w 3902363"/>
              <a:gd name="connsiteY4" fmla="*/ 311727 h 2124363"/>
              <a:gd name="connsiteX5" fmla="*/ 3694545 w 3902363"/>
              <a:gd name="connsiteY5" fmla="*/ 2124363 h 2124363"/>
              <a:gd name="connsiteX6" fmla="*/ 3694545 w 3902363"/>
              <a:gd name="connsiteY6" fmla="*/ 2124363 h 212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2363" h="2124363">
                <a:moveTo>
                  <a:pt x="23091" y="2124363"/>
                </a:moveTo>
                <a:lnTo>
                  <a:pt x="0" y="819727"/>
                </a:lnTo>
                <a:lnTo>
                  <a:pt x="1004454" y="254000"/>
                </a:lnTo>
                <a:lnTo>
                  <a:pt x="2897909" y="0"/>
                </a:lnTo>
                <a:lnTo>
                  <a:pt x="3902363" y="311727"/>
                </a:lnTo>
                <a:lnTo>
                  <a:pt x="3694545" y="2124363"/>
                </a:lnTo>
                <a:lnTo>
                  <a:pt x="3694545" y="2124363"/>
                </a:ln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1566265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000FF"/>
                </a:solidFill>
                <a:ea typeface="ＭＳ Ｐゴシック" charset="-128"/>
              </a:rPr>
              <a:t>Fine Grained </a:t>
            </a:r>
            <a:r>
              <a:rPr lang="en-US" sz="4000" b="1" dirty="0" smtClean="0">
                <a:solidFill>
                  <a:srgbClr val="0000FF"/>
                </a:solidFill>
                <a:ea typeface="ＭＳ Ｐゴシック" charset="-128"/>
              </a:rPr>
              <a:t>Labeling </a:t>
            </a:r>
            <a:r>
              <a:rPr lang="en-US" sz="4000" b="1" dirty="0">
                <a:solidFill>
                  <a:srgbClr val="0000FF"/>
                </a:solidFill>
                <a:ea typeface="ＭＳ Ｐゴシック" charset="-128"/>
              </a:rPr>
              <a:t>Migration</a:t>
            </a:r>
            <a:endParaRPr lang="en-US" sz="4000" dirty="0"/>
          </a:p>
        </p:txBody>
      </p:sp>
      <p:sp>
        <p:nvSpPr>
          <p:cNvPr id="3" name="Content Placeholder 2"/>
          <p:cNvSpPr>
            <a:spLocks noGrp="1"/>
          </p:cNvSpPr>
          <p:nvPr>
            <p:ph sz="quarter" idx="1"/>
          </p:nvPr>
        </p:nvSpPr>
        <p:spPr>
          <a:xfrm>
            <a:off x="457200" y="1559495"/>
            <a:ext cx="7467600" cy="801255"/>
          </a:xfrm>
        </p:spPr>
        <p:txBody>
          <a:bodyPr/>
          <a:lstStyle/>
          <a:p>
            <a:r>
              <a:rPr lang="en-US" sz="2000" dirty="0" smtClean="0"/>
              <a:t>Some VL TRILL switches are convertible to FGL-safe </a:t>
            </a:r>
            <a:r>
              <a:rPr lang="en-US" sz="2000" dirty="0" err="1" smtClean="0"/>
              <a:t>RBridges</a:t>
            </a:r>
            <a:r>
              <a:rPr lang="en-US" sz="2000" dirty="0" smtClean="0"/>
              <a:t> (FGL transit only) with a software upgrade.</a:t>
            </a:r>
          </a:p>
          <a:p>
            <a:r>
              <a:rPr lang="en-US" sz="2000" dirty="0" smtClean="0"/>
              <a:t>Even if not upgradable, they can generally be connected.</a:t>
            </a:r>
            <a:endParaRPr lang="en-US" sz="2000" dirty="0"/>
          </a:p>
        </p:txBody>
      </p:sp>
      <p:sp>
        <p:nvSpPr>
          <p:cNvPr id="4" name="Date Placeholder 3"/>
          <p:cNvSpPr>
            <a:spLocks noGrp="1"/>
          </p:cNvSpPr>
          <p:nvPr>
            <p:ph type="dt" sz="half"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1AEA58DA-E1A4-4D4B-B7C6-13D15EF7E3E2}" type="slidenum">
              <a:rPr lang="en-US" smtClean="0"/>
              <a:pPr/>
              <a:t>54</a:t>
            </a:fld>
            <a:endParaRPr lang="en-US" dirty="0"/>
          </a:p>
        </p:txBody>
      </p:sp>
      <p:grpSp>
        <p:nvGrpSpPr>
          <p:cNvPr id="115" name="Group 114"/>
          <p:cNvGrpSpPr/>
          <p:nvPr/>
        </p:nvGrpSpPr>
        <p:grpSpPr>
          <a:xfrm>
            <a:off x="4551219" y="2800069"/>
            <a:ext cx="3833091" cy="3723681"/>
            <a:chOff x="4551219" y="2759364"/>
            <a:chExt cx="3833091" cy="3723681"/>
          </a:xfrm>
        </p:grpSpPr>
        <p:sp>
          <p:nvSpPr>
            <p:cNvPr id="45" name="Cloud 44"/>
            <p:cNvSpPr/>
            <p:nvPr/>
          </p:nvSpPr>
          <p:spPr>
            <a:xfrm>
              <a:off x="4551219" y="2759364"/>
              <a:ext cx="3833091" cy="2760374"/>
            </a:xfrm>
            <a:prstGeom prst="cloud">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24"/>
            <p:cNvSpPr txBox="1">
              <a:spLocks noChangeArrowheads="1"/>
            </p:cNvSpPr>
            <p:nvPr/>
          </p:nvSpPr>
          <p:spPr bwMode="auto">
            <a:xfrm>
              <a:off x="5821216" y="3120700"/>
              <a:ext cx="2308371" cy="584776"/>
            </a:xfrm>
            <a:prstGeom prst="rect">
              <a:avLst/>
            </a:prstGeom>
            <a:noFill/>
            <a:ln w="9525">
              <a:noFill/>
              <a:miter lim="800000"/>
              <a:headEnd/>
              <a:tailEnd/>
            </a:ln>
          </p:spPr>
          <p:txBody>
            <a:bodyPr wrap="square">
              <a:spAutoFit/>
            </a:bodyPr>
            <a:lstStyle/>
            <a:p>
              <a:pPr algn="ctr"/>
              <a:r>
                <a:rPr lang="en-US" sz="1600" dirty="0" smtClean="0">
                  <a:latin typeface="Century Schoolbook"/>
                  <a:cs typeface="Century Schoolbook"/>
                </a:rPr>
                <a:t>Fine Grained Labeling TRILL Switches</a:t>
              </a:r>
              <a:endParaRPr lang="en-US" sz="1600" dirty="0">
                <a:latin typeface="Century Schoolbook"/>
                <a:cs typeface="Century Schoolbook"/>
              </a:endParaRPr>
            </a:p>
          </p:txBody>
        </p:sp>
        <p:sp>
          <p:nvSpPr>
            <p:cNvPr id="55" name="Rectangle 54"/>
            <p:cNvSpPr/>
            <p:nvPr/>
          </p:nvSpPr>
          <p:spPr bwMode="auto">
            <a:xfrm>
              <a:off x="5098471" y="3468990"/>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FGL TR 4</a:t>
              </a:r>
              <a:endParaRPr lang="en-US" sz="1400" b="1" dirty="0">
                <a:solidFill>
                  <a:srgbClr val="000000"/>
                </a:solidFill>
                <a:ea typeface="ＭＳ Ｐゴシック" pitchFamily="-108" charset="-128"/>
                <a:cs typeface="ＭＳ Ｐゴシック" pitchFamily="-108" charset="-128"/>
              </a:endParaRPr>
            </a:p>
          </p:txBody>
        </p:sp>
        <p:sp>
          <p:nvSpPr>
            <p:cNvPr id="56" name="Rectangle 55"/>
            <p:cNvSpPr/>
            <p:nvPr/>
          </p:nvSpPr>
          <p:spPr bwMode="auto">
            <a:xfrm>
              <a:off x="5364016" y="4525203"/>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FGL TR 5</a:t>
              </a:r>
              <a:endParaRPr lang="en-US" sz="1400" b="1" dirty="0">
                <a:solidFill>
                  <a:srgbClr val="000000"/>
                </a:solidFill>
                <a:ea typeface="ＭＳ Ｐゴシック" pitchFamily="-108" charset="-128"/>
                <a:cs typeface="ＭＳ Ｐゴシック" pitchFamily="-108" charset="-128"/>
              </a:endParaRPr>
            </a:p>
          </p:txBody>
        </p:sp>
        <p:sp>
          <p:nvSpPr>
            <p:cNvPr id="57" name="Rectangle 56"/>
            <p:cNvSpPr/>
            <p:nvPr/>
          </p:nvSpPr>
          <p:spPr bwMode="auto">
            <a:xfrm>
              <a:off x="6507017" y="4021599"/>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FGL TR 6</a:t>
              </a:r>
              <a:endParaRPr lang="en-US" sz="1400" b="1" dirty="0">
                <a:solidFill>
                  <a:srgbClr val="000000"/>
                </a:solidFill>
                <a:ea typeface="ＭＳ Ｐゴシック" pitchFamily="-108" charset="-128"/>
                <a:cs typeface="ＭＳ Ｐゴシック" pitchFamily="-108" charset="-128"/>
              </a:endParaRPr>
            </a:p>
          </p:txBody>
        </p:sp>
        <p:cxnSp>
          <p:nvCxnSpPr>
            <p:cNvPr id="58" name="Straight Arrow Connector 57"/>
            <p:cNvCxnSpPr>
              <a:stCxn id="57" idx="1"/>
              <a:endCxn id="56" idx="3"/>
            </p:cNvCxnSpPr>
            <p:nvPr/>
          </p:nvCxnSpPr>
          <p:spPr>
            <a:xfrm flipH="1">
              <a:off x="6278415" y="4278866"/>
              <a:ext cx="228602" cy="503604"/>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6" idx="0"/>
              <a:endCxn id="55" idx="2"/>
            </p:cNvCxnSpPr>
            <p:nvPr/>
          </p:nvCxnSpPr>
          <p:spPr>
            <a:xfrm flipH="1" flipV="1">
              <a:off x="5555671" y="3983524"/>
              <a:ext cx="265545" cy="541679"/>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7" idx="0"/>
              <a:endCxn id="55" idx="3"/>
            </p:cNvCxnSpPr>
            <p:nvPr/>
          </p:nvCxnSpPr>
          <p:spPr>
            <a:xfrm flipH="1" flipV="1">
              <a:off x="6012870" y="3726257"/>
              <a:ext cx="951347" cy="295342"/>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57" idx="3"/>
            </p:cNvCxnSpPr>
            <p:nvPr/>
          </p:nvCxnSpPr>
          <p:spPr>
            <a:xfrm flipV="1">
              <a:off x="7421416" y="3810000"/>
              <a:ext cx="503384" cy="46886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57" idx="0"/>
            </p:cNvCxnSpPr>
            <p:nvPr/>
          </p:nvCxnSpPr>
          <p:spPr>
            <a:xfrm flipV="1">
              <a:off x="6964217" y="3726257"/>
              <a:ext cx="457199" cy="295342"/>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55" idx="0"/>
            </p:cNvCxnSpPr>
            <p:nvPr/>
          </p:nvCxnSpPr>
          <p:spPr>
            <a:xfrm flipV="1">
              <a:off x="5555671" y="3120700"/>
              <a:ext cx="0" cy="348290"/>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4605119" y="6118810"/>
              <a:ext cx="219074" cy="240145"/>
            </a:xfrm>
            <a:prstGeom prst="straightConnector1">
              <a:avLst/>
            </a:prstGeom>
            <a:ln w="5715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1" name="TextBox 24"/>
            <p:cNvSpPr txBox="1">
              <a:spLocks noChangeArrowheads="1"/>
            </p:cNvSpPr>
            <p:nvPr/>
          </p:nvSpPr>
          <p:spPr bwMode="auto">
            <a:xfrm>
              <a:off x="4760838" y="6144491"/>
              <a:ext cx="2120755" cy="338554"/>
            </a:xfrm>
            <a:prstGeom prst="rect">
              <a:avLst/>
            </a:prstGeom>
            <a:noFill/>
            <a:ln w="9525">
              <a:noFill/>
              <a:miter lim="800000"/>
              <a:headEnd/>
              <a:tailEnd/>
            </a:ln>
          </p:spPr>
          <p:txBody>
            <a:bodyPr wrap="square">
              <a:spAutoFit/>
            </a:bodyPr>
            <a:lstStyle/>
            <a:p>
              <a:pPr algn="ctr"/>
              <a:r>
                <a:rPr lang="en-US" sz="1600" dirty="0" smtClean="0">
                  <a:latin typeface="Century Schoolbook"/>
                  <a:cs typeface="Century Schoolbook"/>
                </a:rPr>
                <a:t>FGL Labeled Path</a:t>
              </a:r>
              <a:endParaRPr lang="en-US" sz="1600" dirty="0">
                <a:latin typeface="Century Schoolbook"/>
                <a:cs typeface="Century Schoolbook"/>
              </a:endParaRPr>
            </a:p>
          </p:txBody>
        </p:sp>
        <p:cxnSp>
          <p:nvCxnSpPr>
            <p:cNvPr id="82" name="Straight Arrow Connector 81"/>
            <p:cNvCxnSpPr>
              <a:endCxn id="56" idx="2"/>
            </p:cNvCxnSpPr>
            <p:nvPr/>
          </p:nvCxnSpPr>
          <p:spPr>
            <a:xfrm flipV="1">
              <a:off x="5364016" y="5039737"/>
              <a:ext cx="457200" cy="569334"/>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6012870" y="5039738"/>
              <a:ext cx="0" cy="797934"/>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endCxn id="57" idx="2"/>
            </p:cNvCxnSpPr>
            <p:nvPr/>
          </p:nvCxnSpPr>
          <p:spPr>
            <a:xfrm flipV="1">
              <a:off x="6881593" y="4536133"/>
              <a:ext cx="82624" cy="1168765"/>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flipV="1">
              <a:off x="7181273" y="4536134"/>
              <a:ext cx="415636" cy="940164"/>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flipV="1">
              <a:off x="7421416" y="4536134"/>
              <a:ext cx="708171" cy="383588"/>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8" name="Oval 97"/>
            <p:cNvSpPr>
              <a:spLocks noChangeArrowheads="1"/>
            </p:cNvSpPr>
            <p:nvPr/>
          </p:nvSpPr>
          <p:spPr bwMode="auto">
            <a:xfrm>
              <a:off x="5903332" y="5802460"/>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99" name="Oval 98"/>
            <p:cNvSpPr>
              <a:spLocks noChangeArrowheads="1"/>
            </p:cNvSpPr>
            <p:nvPr/>
          </p:nvSpPr>
          <p:spPr bwMode="auto">
            <a:xfrm>
              <a:off x="5232683" y="5573860"/>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00" name="Oval 99"/>
            <p:cNvSpPr>
              <a:spLocks noChangeArrowheads="1"/>
            </p:cNvSpPr>
            <p:nvPr/>
          </p:nvSpPr>
          <p:spPr bwMode="auto">
            <a:xfrm>
              <a:off x="7530953" y="5443539"/>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01" name="Oval 100"/>
            <p:cNvSpPr>
              <a:spLocks noChangeArrowheads="1"/>
            </p:cNvSpPr>
            <p:nvPr/>
          </p:nvSpPr>
          <p:spPr bwMode="auto">
            <a:xfrm>
              <a:off x="6755388" y="5660303"/>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2" name="Straight Arrow Connector 101"/>
            <p:cNvCxnSpPr/>
            <p:nvPr/>
          </p:nvCxnSpPr>
          <p:spPr>
            <a:xfrm flipV="1">
              <a:off x="4760838" y="5039737"/>
              <a:ext cx="603178" cy="375081"/>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06" name="Oval 105"/>
            <p:cNvSpPr>
              <a:spLocks noChangeArrowheads="1"/>
            </p:cNvSpPr>
            <p:nvPr/>
          </p:nvSpPr>
          <p:spPr bwMode="auto">
            <a:xfrm>
              <a:off x="4575100" y="5345260"/>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07" name="Oval 106"/>
            <p:cNvSpPr>
              <a:spLocks noChangeArrowheads="1"/>
            </p:cNvSpPr>
            <p:nvPr/>
          </p:nvSpPr>
          <p:spPr bwMode="auto">
            <a:xfrm>
              <a:off x="8020050" y="4858619"/>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10" name="Freeform 109"/>
            <p:cNvSpPr/>
            <p:nvPr/>
          </p:nvSpPr>
          <p:spPr>
            <a:xfrm>
              <a:off x="6061364" y="4433455"/>
              <a:ext cx="1547091" cy="1454727"/>
            </a:xfrm>
            <a:custGeom>
              <a:avLst/>
              <a:gdLst>
                <a:gd name="connsiteX0" fmla="*/ 1547091 w 1547091"/>
                <a:gd name="connsiteY0" fmla="*/ 1154545 h 1454727"/>
                <a:gd name="connsiteX1" fmla="*/ 1016000 w 1547091"/>
                <a:gd name="connsiteY1" fmla="*/ 0 h 1454727"/>
                <a:gd name="connsiteX2" fmla="*/ 404091 w 1547091"/>
                <a:gd name="connsiteY2" fmla="*/ 46181 h 1454727"/>
                <a:gd name="connsiteX3" fmla="*/ 11545 w 1547091"/>
                <a:gd name="connsiteY3" fmla="*/ 681181 h 1454727"/>
                <a:gd name="connsiteX4" fmla="*/ 0 w 1547091"/>
                <a:gd name="connsiteY4" fmla="*/ 1454727 h 1454727"/>
                <a:gd name="connsiteX5" fmla="*/ 0 w 1547091"/>
                <a:gd name="connsiteY5" fmla="*/ 1454727 h 145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091" h="1454727">
                  <a:moveTo>
                    <a:pt x="1547091" y="1154545"/>
                  </a:moveTo>
                  <a:lnTo>
                    <a:pt x="1016000" y="0"/>
                  </a:lnTo>
                  <a:lnTo>
                    <a:pt x="404091" y="46181"/>
                  </a:lnTo>
                  <a:lnTo>
                    <a:pt x="11545" y="681181"/>
                  </a:lnTo>
                  <a:lnTo>
                    <a:pt x="0" y="1454727"/>
                  </a:lnTo>
                  <a:lnTo>
                    <a:pt x="0" y="1454727"/>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Freeform 110"/>
            <p:cNvSpPr/>
            <p:nvPr/>
          </p:nvSpPr>
          <p:spPr>
            <a:xfrm>
              <a:off x="5391727" y="4167909"/>
              <a:ext cx="2782455" cy="1500909"/>
            </a:xfrm>
            <a:custGeom>
              <a:avLst/>
              <a:gdLst>
                <a:gd name="connsiteX0" fmla="*/ 0 w 2782455"/>
                <a:gd name="connsiteY0" fmla="*/ 1500909 h 1500909"/>
                <a:gd name="connsiteX1" fmla="*/ 819728 w 2782455"/>
                <a:gd name="connsiteY1" fmla="*/ 427182 h 1500909"/>
                <a:gd name="connsiteX2" fmla="*/ 1166091 w 2782455"/>
                <a:gd name="connsiteY2" fmla="*/ 0 h 1500909"/>
                <a:gd name="connsiteX3" fmla="*/ 1985818 w 2782455"/>
                <a:gd name="connsiteY3" fmla="*/ 265546 h 1500909"/>
                <a:gd name="connsiteX4" fmla="*/ 2782455 w 2782455"/>
                <a:gd name="connsiteY4" fmla="*/ 715818 h 1500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455" h="1500909">
                  <a:moveTo>
                    <a:pt x="0" y="1500909"/>
                  </a:moveTo>
                  <a:lnTo>
                    <a:pt x="819728" y="427182"/>
                  </a:lnTo>
                  <a:lnTo>
                    <a:pt x="1166091" y="0"/>
                  </a:lnTo>
                  <a:lnTo>
                    <a:pt x="1985818" y="265546"/>
                  </a:lnTo>
                  <a:lnTo>
                    <a:pt x="2782455" y="715818"/>
                  </a:ln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111"/>
            <p:cNvSpPr/>
            <p:nvPr/>
          </p:nvSpPr>
          <p:spPr>
            <a:xfrm>
              <a:off x="4652818" y="4929909"/>
              <a:ext cx="1535546" cy="450273"/>
            </a:xfrm>
            <a:custGeom>
              <a:avLst/>
              <a:gdLst>
                <a:gd name="connsiteX0" fmla="*/ 0 w 1535546"/>
                <a:gd name="connsiteY0" fmla="*/ 450273 h 450273"/>
                <a:gd name="connsiteX1" fmla="*/ 819727 w 1535546"/>
                <a:gd name="connsiteY1" fmla="*/ 0 h 450273"/>
                <a:gd name="connsiteX2" fmla="*/ 1535546 w 1535546"/>
                <a:gd name="connsiteY2" fmla="*/ 11546 h 450273"/>
              </a:gdLst>
              <a:ahLst/>
              <a:cxnLst>
                <a:cxn ang="0">
                  <a:pos x="connsiteX0" y="connsiteY0"/>
                </a:cxn>
                <a:cxn ang="0">
                  <a:pos x="connsiteX1" y="connsiteY1"/>
                </a:cxn>
                <a:cxn ang="0">
                  <a:pos x="connsiteX2" y="connsiteY2"/>
                </a:cxn>
              </a:cxnLst>
              <a:rect l="l" t="t" r="r" b="b"/>
              <a:pathLst>
                <a:path w="1535546" h="450273">
                  <a:moveTo>
                    <a:pt x="0" y="450273"/>
                  </a:moveTo>
                  <a:lnTo>
                    <a:pt x="819727" y="0"/>
                  </a:lnTo>
                  <a:lnTo>
                    <a:pt x="1535546" y="11546"/>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 name="Rectangle 9"/>
          <p:cNvSpPr/>
          <p:nvPr/>
        </p:nvSpPr>
        <p:spPr bwMode="auto">
          <a:xfrm>
            <a:off x="1309254" y="4188626"/>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VL TR 1</a:t>
            </a:r>
            <a:endParaRPr lang="en-US" sz="1400" b="1" dirty="0">
              <a:solidFill>
                <a:srgbClr val="000000"/>
              </a:solidFill>
              <a:ea typeface="ＭＳ Ｐゴシック" pitchFamily="-108" charset="-128"/>
              <a:cs typeface="ＭＳ Ｐゴシック" pitchFamily="-108" charset="-128"/>
            </a:endParaRPr>
          </a:p>
        </p:txBody>
      </p:sp>
      <p:sp>
        <p:nvSpPr>
          <p:cNvPr id="11" name="Rectangle 10"/>
          <p:cNvSpPr/>
          <p:nvPr/>
        </p:nvSpPr>
        <p:spPr bwMode="auto">
          <a:xfrm>
            <a:off x="2616200" y="4445893"/>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VL TR 2</a:t>
            </a:r>
            <a:endParaRPr lang="en-US" sz="1400" b="1" dirty="0">
              <a:solidFill>
                <a:srgbClr val="000000"/>
              </a:solidFill>
              <a:ea typeface="ＭＳ Ｐゴシック" pitchFamily="-108" charset="-128"/>
              <a:cs typeface="ＭＳ Ｐゴシック" pitchFamily="-108" charset="-128"/>
            </a:endParaRPr>
          </a:p>
        </p:txBody>
      </p:sp>
      <p:cxnSp>
        <p:nvCxnSpPr>
          <p:cNvPr id="12" name="Straight Arrow Connector 11"/>
          <p:cNvCxnSpPr>
            <a:stCxn id="11" idx="1"/>
            <a:endCxn id="10" idx="3"/>
          </p:cNvCxnSpPr>
          <p:nvPr/>
        </p:nvCxnSpPr>
        <p:spPr>
          <a:xfrm flipH="1" flipV="1">
            <a:off x="2223653" y="4445893"/>
            <a:ext cx="392547" cy="257267"/>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0"/>
            <a:endCxn id="47" idx="2"/>
          </p:cNvCxnSpPr>
          <p:nvPr/>
        </p:nvCxnSpPr>
        <p:spPr>
          <a:xfrm flipV="1">
            <a:off x="3073400" y="4131405"/>
            <a:ext cx="609599" cy="314488"/>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0" idx="0"/>
          </p:cNvCxnSpPr>
          <p:nvPr/>
        </p:nvCxnSpPr>
        <p:spPr>
          <a:xfrm flipV="1">
            <a:off x="1766454" y="3616871"/>
            <a:ext cx="115455" cy="571755"/>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1" idx="0"/>
          </p:cNvCxnSpPr>
          <p:nvPr/>
        </p:nvCxnSpPr>
        <p:spPr>
          <a:xfrm flipH="1" flipV="1">
            <a:off x="2724727" y="4023887"/>
            <a:ext cx="348673" cy="42200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0" idx="2"/>
          </p:cNvCxnSpPr>
          <p:nvPr/>
        </p:nvCxnSpPr>
        <p:spPr>
          <a:xfrm flipV="1">
            <a:off x="1662545" y="4703160"/>
            <a:ext cx="103909" cy="857283"/>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7" name="Oval 26"/>
          <p:cNvSpPr>
            <a:spLocks noChangeArrowheads="1"/>
          </p:cNvSpPr>
          <p:nvPr/>
        </p:nvSpPr>
        <p:spPr bwMode="auto">
          <a:xfrm>
            <a:off x="1553007" y="5517003"/>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8" name="Straight Arrow Connector 27"/>
          <p:cNvCxnSpPr/>
          <p:nvPr/>
        </p:nvCxnSpPr>
        <p:spPr>
          <a:xfrm flipV="1">
            <a:off x="1016000" y="4703161"/>
            <a:ext cx="537007" cy="813842"/>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796636" y="4703160"/>
            <a:ext cx="512619" cy="452181"/>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rrowheads="1"/>
          </p:cNvSpPr>
          <p:nvPr/>
        </p:nvSpPr>
        <p:spPr bwMode="auto">
          <a:xfrm>
            <a:off x="906462" y="5436762"/>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6" name="Oval 35"/>
          <p:cNvSpPr>
            <a:spLocks noChangeArrowheads="1"/>
          </p:cNvSpPr>
          <p:nvPr/>
        </p:nvSpPr>
        <p:spPr bwMode="auto">
          <a:xfrm>
            <a:off x="594734" y="5128209"/>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7" name="Straight Arrow Connector 36"/>
          <p:cNvCxnSpPr>
            <a:endCxn id="11" idx="2"/>
          </p:cNvCxnSpPr>
          <p:nvPr/>
        </p:nvCxnSpPr>
        <p:spPr>
          <a:xfrm flipV="1">
            <a:off x="3073400" y="4960427"/>
            <a:ext cx="0" cy="752417"/>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rrowheads="1"/>
          </p:cNvSpPr>
          <p:nvPr/>
        </p:nvSpPr>
        <p:spPr bwMode="auto">
          <a:xfrm>
            <a:off x="2963862" y="5712844"/>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41" name="Straight Arrow Connector 40"/>
          <p:cNvCxnSpPr/>
          <p:nvPr/>
        </p:nvCxnSpPr>
        <p:spPr>
          <a:xfrm flipV="1">
            <a:off x="2516909" y="4960427"/>
            <a:ext cx="334818" cy="70897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4" name="Oval 43"/>
          <p:cNvSpPr>
            <a:spLocks noChangeArrowheads="1"/>
          </p:cNvSpPr>
          <p:nvPr/>
        </p:nvSpPr>
        <p:spPr bwMode="auto">
          <a:xfrm>
            <a:off x="2297834" y="5649776"/>
            <a:ext cx="219075" cy="228600"/>
          </a:xfrm>
          <a:prstGeom prst="ellipse">
            <a:avLst/>
          </a:prstGeom>
          <a:solidFill>
            <a:srgbClr val="CCFFCC"/>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47" name="Rectangle 46"/>
          <p:cNvSpPr/>
          <p:nvPr/>
        </p:nvSpPr>
        <p:spPr bwMode="auto">
          <a:xfrm>
            <a:off x="3225799" y="3616871"/>
            <a:ext cx="914399" cy="514534"/>
          </a:xfrm>
          <a:prstGeom prst="rect">
            <a:avLst/>
          </a:prstGeom>
          <a:solidFill>
            <a:srgbClr val="FFFFFF"/>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3448" tIns="41724" rIns="83448" bIns="41724" anchor="ctr"/>
          <a:lstStyle/>
          <a:p>
            <a:pPr algn="ctr">
              <a:defRPr/>
            </a:pPr>
            <a:r>
              <a:rPr lang="en-US" sz="1400" b="1" dirty="0" smtClean="0">
                <a:solidFill>
                  <a:srgbClr val="000000"/>
                </a:solidFill>
                <a:ea typeface="ＭＳ Ｐゴシック" pitchFamily="-108" charset="-128"/>
                <a:cs typeface="ＭＳ Ｐゴシック" pitchFamily="-108" charset="-128"/>
              </a:rPr>
              <a:t>VL TR 3</a:t>
            </a:r>
            <a:endParaRPr lang="en-US" sz="1400" b="1" dirty="0">
              <a:solidFill>
                <a:srgbClr val="000000"/>
              </a:solidFill>
              <a:ea typeface="ＭＳ Ｐゴシック" pitchFamily="-108" charset="-128"/>
              <a:cs typeface="ＭＳ Ｐゴシック" pitchFamily="-108" charset="-128"/>
            </a:endParaRPr>
          </a:p>
        </p:txBody>
      </p:sp>
      <p:sp>
        <p:nvSpPr>
          <p:cNvPr id="51" name="Freeform 50"/>
          <p:cNvSpPr/>
          <p:nvPr/>
        </p:nvSpPr>
        <p:spPr>
          <a:xfrm>
            <a:off x="1062182" y="4566523"/>
            <a:ext cx="1743363" cy="1143000"/>
          </a:xfrm>
          <a:custGeom>
            <a:avLst/>
            <a:gdLst>
              <a:gd name="connsiteX0" fmla="*/ 0 w 1743363"/>
              <a:gd name="connsiteY0" fmla="*/ 958273 h 1143000"/>
              <a:gd name="connsiteX1" fmla="*/ 623454 w 1743363"/>
              <a:gd name="connsiteY1" fmla="*/ 23091 h 1143000"/>
              <a:gd name="connsiteX2" fmla="*/ 1223818 w 1743363"/>
              <a:gd name="connsiteY2" fmla="*/ 0 h 1143000"/>
              <a:gd name="connsiteX3" fmla="*/ 1743363 w 1743363"/>
              <a:gd name="connsiteY3" fmla="*/ 323273 h 1143000"/>
              <a:gd name="connsiteX4" fmla="*/ 1362363 w 1743363"/>
              <a:gd name="connsiteY4" fmla="*/ 1143000 h 1143000"/>
              <a:gd name="connsiteX5" fmla="*/ 1362363 w 1743363"/>
              <a:gd name="connsiteY5"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3363" h="1143000">
                <a:moveTo>
                  <a:pt x="0" y="958273"/>
                </a:moveTo>
                <a:lnTo>
                  <a:pt x="623454" y="23091"/>
                </a:lnTo>
                <a:lnTo>
                  <a:pt x="1223818" y="0"/>
                </a:lnTo>
                <a:lnTo>
                  <a:pt x="1743363" y="323273"/>
                </a:lnTo>
                <a:lnTo>
                  <a:pt x="1362363" y="1143000"/>
                </a:lnTo>
                <a:lnTo>
                  <a:pt x="1362363" y="1143000"/>
                </a:ln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Arrow Connector 51"/>
          <p:cNvCxnSpPr/>
          <p:nvPr/>
        </p:nvCxnSpPr>
        <p:spPr>
          <a:xfrm flipH="1" flipV="1">
            <a:off x="906463" y="6185196"/>
            <a:ext cx="219074" cy="240145"/>
          </a:xfrm>
          <a:prstGeom prst="straightConnector1">
            <a:avLst/>
          </a:prstGeom>
          <a:ln w="5715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4" name="TextBox 24"/>
          <p:cNvSpPr txBox="1">
            <a:spLocks noChangeArrowheads="1"/>
          </p:cNvSpPr>
          <p:nvPr/>
        </p:nvSpPr>
        <p:spPr bwMode="auto">
          <a:xfrm>
            <a:off x="1062182" y="6210877"/>
            <a:ext cx="2120755" cy="338554"/>
          </a:xfrm>
          <a:prstGeom prst="rect">
            <a:avLst/>
          </a:prstGeom>
          <a:noFill/>
          <a:ln w="9525">
            <a:noFill/>
            <a:miter lim="800000"/>
            <a:headEnd/>
            <a:tailEnd/>
          </a:ln>
        </p:spPr>
        <p:txBody>
          <a:bodyPr wrap="square">
            <a:spAutoFit/>
          </a:bodyPr>
          <a:lstStyle/>
          <a:p>
            <a:pPr algn="ctr"/>
            <a:r>
              <a:rPr lang="en-US" sz="1600" dirty="0" smtClean="0">
                <a:latin typeface="Century Schoolbook"/>
                <a:cs typeface="Century Schoolbook"/>
              </a:rPr>
              <a:t>VLAN Labeled Path</a:t>
            </a:r>
            <a:endParaRPr lang="en-US" sz="1600" dirty="0">
              <a:latin typeface="Century Schoolbook"/>
              <a:cs typeface="Century Schoolbook"/>
            </a:endParaRPr>
          </a:p>
        </p:txBody>
      </p:sp>
      <p:cxnSp>
        <p:nvCxnSpPr>
          <p:cNvPr id="67" name="Straight Arrow Connector 66"/>
          <p:cNvCxnSpPr>
            <a:stCxn id="10" idx="1"/>
          </p:cNvCxnSpPr>
          <p:nvPr/>
        </p:nvCxnSpPr>
        <p:spPr>
          <a:xfrm flipH="1" flipV="1">
            <a:off x="1016000" y="4023887"/>
            <a:ext cx="293254" cy="42200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3" name="Freeform 112"/>
          <p:cNvSpPr/>
          <p:nvPr/>
        </p:nvSpPr>
        <p:spPr>
          <a:xfrm>
            <a:off x="692727" y="4589614"/>
            <a:ext cx="992909" cy="577273"/>
          </a:xfrm>
          <a:custGeom>
            <a:avLst/>
            <a:gdLst>
              <a:gd name="connsiteX0" fmla="*/ 0 w 992909"/>
              <a:gd name="connsiteY0" fmla="*/ 577273 h 577273"/>
              <a:gd name="connsiteX1" fmla="*/ 681182 w 992909"/>
              <a:gd name="connsiteY1" fmla="*/ 0 h 577273"/>
              <a:gd name="connsiteX2" fmla="*/ 992909 w 992909"/>
              <a:gd name="connsiteY2" fmla="*/ 0 h 577273"/>
            </a:gdLst>
            <a:ahLst/>
            <a:cxnLst>
              <a:cxn ang="0">
                <a:pos x="connsiteX0" y="connsiteY0"/>
              </a:cxn>
              <a:cxn ang="0">
                <a:pos x="connsiteX1" y="connsiteY1"/>
              </a:cxn>
              <a:cxn ang="0">
                <a:pos x="connsiteX2" y="connsiteY2"/>
              </a:cxn>
            </a:cxnLst>
            <a:rect l="l" t="t" r="r" b="b"/>
            <a:pathLst>
              <a:path w="992909" h="577273">
                <a:moveTo>
                  <a:pt x="0" y="577273"/>
                </a:moveTo>
                <a:lnTo>
                  <a:pt x="681182" y="0"/>
                </a:lnTo>
                <a:lnTo>
                  <a:pt x="992909" y="0"/>
                </a:ln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 name="Group 6"/>
          <p:cNvGrpSpPr/>
          <p:nvPr/>
        </p:nvGrpSpPr>
        <p:grpSpPr>
          <a:xfrm>
            <a:off x="3530599" y="3766962"/>
            <a:ext cx="1833417" cy="1056213"/>
            <a:chOff x="3530599" y="3726257"/>
            <a:chExt cx="1833417" cy="1056213"/>
          </a:xfrm>
        </p:grpSpPr>
        <p:cxnSp>
          <p:nvCxnSpPr>
            <p:cNvPr id="116" name="Straight Arrow Connector 115"/>
            <p:cNvCxnSpPr>
              <a:stCxn id="47" idx="3"/>
              <a:endCxn id="55" idx="1"/>
            </p:cNvCxnSpPr>
            <p:nvPr/>
          </p:nvCxnSpPr>
          <p:spPr>
            <a:xfrm flipV="1">
              <a:off x="4140198" y="3726257"/>
              <a:ext cx="958273" cy="107176"/>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a:stCxn id="56" idx="1"/>
              <a:endCxn id="11" idx="3"/>
            </p:cNvCxnSpPr>
            <p:nvPr/>
          </p:nvCxnSpPr>
          <p:spPr>
            <a:xfrm flipH="1" flipV="1">
              <a:off x="3530599" y="4662455"/>
              <a:ext cx="1833417" cy="120015"/>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122" name="Freeform 121"/>
          <p:cNvSpPr/>
          <p:nvPr/>
        </p:nvSpPr>
        <p:spPr>
          <a:xfrm>
            <a:off x="3094182" y="3689069"/>
            <a:ext cx="3902363" cy="2124363"/>
          </a:xfrm>
          <a:custGeom>
            <a:avLst/>
            <a:gdLst>
              <a:gd name="connsiteX0" fmla="*/ 23091 w 3902363"/>
              <a:gd name="connsiteY0" fmla="*/ 2124363 h 2124363"/>
              <a:gd name="connsiteX1" fmla="*/ 0 w 3902363"/>
              <a:gd name="connsiteY1" fmla="*/ 819727 h 2124363"/>
              <a:gd name="connsiteX2" fmla="*/ 1004454 w 3902363"/>
              <a:gd name="connsiteY2" fmla="*/ 254000 h 2124363"/>
              <a:gd name="connsiteX3" fmla="*/ 2897909 w 3902363"/>
              <a:gd name="connsiteY3" fmla="*/ 0 h 2124363"/>
              <a:gd name="connsiteX4" fmla="*/ 3902363 w 3902363"/>
              <a:gd name="connsiteY4" fmla="*/ 311727 h 2124363"/>
              <a:gd name="connsiteX5" fmla="*/ 3694545 w 3902363"/>
              <a:gd name="connsiteY5" fmla="*/ 2124363 h 2124363"/>
              <a:gd name="connsiteX6" fmla="*/ 3694545 w 3902363"/>
              <a:gd name="connsiteY6" fmla="*/ 2124363 h 212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2363" h="2124363">
                <a:moveTo>
                  <a:pt x="23091" y="2124363"/>
                </a:moveTo>
                <a:lnTo>
                  <a:pt x="0" y="819727"/>
                </a:lnTo>
                <a:lnTo>
                  <a:pt x="1004454" y="254000"/>
                </a:lnTo>
                <a:lnTo>
                  <a:pt x="2897909" y="0"/>
                </a:lnTo>
                <a:lnTo>
                  <a:pt x="3902363" y="311727"/>
                </a:lnTo>
                <a:lnTo>
                  <a:pt x="3694545" y="2124363"/>
                </a:lnTo>
                <a:lnTo>
                  <a:pt x="3694545" y="2124363"/>
                </a:ln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 name="Group 12"/>
          <p:cNvGrpSpPr/>
          <p:nvPr/>
        </p:nvGrpSpPr>
        <p:grpSpPr>
          <a:xfrm>
            <a:off x="704272" y="2800069"/>
            <a:ext cx="3833091" cy="2655454"/>
            <a:chOff x="704272" y="2800069"/>
            <a:chExt cx="3833091" cy="2655454"/>
          </a:xfrm>
        </p:grpSpPr>
        <p:sp>
          <p:nvSpPr>
            <p:cNvPr id="8" name="Cloud 7"/>
            <p:cNvSpPr/>
            <p:nvPr/>
          </p:nvSpPr>
          <p:spPr>
            <a:xfrm>
              <a:off x="704272" y="2800069"/>
              <a:ext cx="3833091" cy="2655454"/>
            </a:xfrm>
            <a:prstGeom prst="cloud">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24"/>
            <p:cNvSpPr txBox="1">
              <a:spLocks noChangeArrowheads="1"/>
            </p:cNvSpPr>
            <p:nvPr/>
          </p:nvSpPr>
          <p:spPr bwMode="auto">
            <a:xfrm>
              <a:off x="1766454" y="2991390"/>
              <a:ext cx="2212104" cy="584776"/>
            </a:xfrm>
            <a:prstGeom prst="rect">
              <a:avLst/>
            </a:prstGeom>
            <a:noFill/>
            <a:ln w="9525">
              <a:noFill/>
              <a:miter lim="800000"/>
              <a:headEnd/>
              <a:tailEnd/>
            </a:ln>
          </p:spPr>
          <p:txBody>
            <a:bodyPr wrap="square">
              <a:spAutoFit/>
            </a:bodyPr>
            <a:lstStyle/>
            <a:p>
              <a:pPr algn="ctr"/>
              <a:r>
                <a:rPr lang="en-US" sz="1600" dirty="0" smtClean="0">
                  <a:latin typeface="Century Schoolbook"/>
                  <a:cs typeface="Century Schoolbook"/>
                </a:rPr>
                <a:t>VLAN Labeling TRILL Switches</a:t>
              </a:r>
              <a:endParaRPr lang="en-US" sz="1600" dirty="0">
                <a:latin typeface="Century Schoolbook"/>
                <a:cs typeface="Century Schoolbook"/>
              </a:endParaRPr>
            </a:p>
          </p:txBody>
        </p:sp>
      </p:grpSp>
    </p:spTree>
    <p:extLst>
      <p:ext uri="{BB962C8B-B14F-4D97-AF65-F5344CB8AC3E}">
        <p14:creationId xmlns:p14="http://schemas.microsoft.com/office/powerpoint/2010/main" val="1018747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r>
              <a:rPr lang="en-US" sz="4800" cap="none" dirty="0" smtClean="0">
                <a:solidFill>
                  <a:schemeClr val="tx1"/>
                </a:solidFill>
                <a:ea typeface="ＭＳ Ｐゴシック" charset="-128"/>
              </a:rPr>
              <a:t>CONTENTS</a:t>
            </a:r>
          </a:p>
        </p:txBody>
      </p:sp>
      <p:sp>
        <p:nvSpPr>
          <p:cNvPr id="2" name="Content Placeholder 1"/>
          <p:cNvSpPr>
            <a:spLocks noGrp="1"/>
          </p:cNvSpPr>
          <p:nvPr>
            <p:ph sz="quarter" idx="1"/>
          </p:nvPr>
        </p:nvSpPr>
        <p:spPr/>
        <p:txBody>
          <a:bodyPr/>
          <a:lstStyle/>
          <a:p>
            <a:r>
              <a:rPr lang="en-US" dirty="0" smtClean="0"/>
              <a:t>What is TRILL?</a:t>
            </a:r>
            <a:endParaRPr lang="en-US" dirty="0" smtClean="0"/>
          </a:p>
          <a:p>
            <a:r>
              <a:rPr lang="en-US" dirty="0" smtClean="0"/>
              <a:t>TRILL Features</a:t>
            </a:r>
          </a:p>
          <a:p>
            <a:r>
              <a:rPr lang="en-US" dirty="0" smtClean="0"/>
              <a:t>TRILL History</a:t>
            </a:r>
          </a:p>
          <a:p>
            <a:r>
              <a:rPr lang="en-US" dirty="0" smtClean="0"/>
              <a:t>Two </a:t>
            </a:r>
            <a:r>
              <a:rPr lang="en-US" dirty="0" smtClean="0"/>
              <a:t>TRILL Examples</a:t>
            </a:r>
            <a:endParaRPr lang="en-US" dirty="0" smtClean="0"/>
          </a:p>
          <a:p>
            <a:r>
              <a:rPr lang="en-US" dirty="0" smtClean="0"/>
              <a:t>TRILL Encapsulation and Header</a:t>
            </a:r>
          </a:p>
          <a:p>
            <a:r>
              <a:rPr lang="en-US" dirty="0" smtClean="0"/>
              <a:t>Step-by-Step Processing Example</a:t>
            </a:r>
          </a:p>
          <a:p>
            <a:r>
              <a:rPr lang="en-US" dirty="0" smtClean="0"/>
              <a:t>Fine Grained </a:t>
            </a:r>
            <a:r>
              <a:rPr lang="en-US" dirty="0" smtClean="0"/>
              <a:t>Labeling</a:t>
            </a:r>
          </a:p>
        </p:txBody>
      </p:sp>
      <p:sp>
        <p:nvSpPr>
          <p:cNvPr id="3" name="Content Placeholder 2"/>
          <p:cNvSpPr>
            <a:spLocks noGrp="1"/>
          </p:cNvSpPr>
          <p:nvPr>
            <p:ph sz="quarter" idx="2"/>
          </p:nvPr>
        </p:nvSpPr>
        <p:spPr>
          <a:xfrm>
            <a:off x="4270248" y="2057400"/>
            <a:ext cx="3657600" cy="4114800"/>
          </a:xfrm>
        </p:spPr>
        <p:txBody>
          <a:bodyPr/>
          <a:lstStyle/>
          <a:p>
            <a:r>
              <a:rPr lang="en-US" u="sng" dirty="0"/>
              <a:t>How </a:t>
            </a:r>
            <a:r>
              <a:rPr lang="en-US" u="sng" dirty="0" smtClean="0"/>
              <a:t>TRILL Works</a:t>
            </a:r>
            <a:endParaRPr lang="en-US" u="sng" dirty="0"/>
          </a:p>
          <a:p>
            <a:r>
              <a:rPr lang="en-US" dirty="0" smtClean="0"/>
              <a:t>Peering </a:t>
            </a:r>
            <a:r>
              <a:rPr lang="en-US" dirty="0" smtClean="0"/>
              <a:t>and Layers</a:t>
            </a:r>
          </a:p>
          <a:p>
            <a:r>
              <a:rPr lang="en-US" dirty="0" smtClean="0"/>
              <a:t>TRILL Support of DCB</a:t>
            </a:r>
            <a:endParaRPr lang="en-US" dirty="0" smtClean="0"/>
          </a:p>
          <a:p>
            <a:r>
              <a:rPr lang="en-US" dirty="0" smtClean="0"/>
              <a:t>TRILL OAM</a:t>
            </a:r>
          </a:p>
          <a:p>
            <a:r>
              <a:rPr lang="en-US" dirty="0" smtClean="0"/>
              <a:t>TRILL Products</a:t>
            </a:r>
          </a:p>
          <a:p>
            <a:r>
              <a:rPr lang="en-US" dirty="0" smtClean="0"/>
              <a:t>Comparisons</a:t>
            </a:r>
            <a:endParaRPr lang="en-US" dirty="0" smtClean="0"/>
          </a:p>
          <a:p>
            <a:r>
              <a:rPr lang="en-US" dirty="0" smtClean="0"/>
              <a:t>Standardization and</a:t>
            </a:r>
            <a:r>
              <a:rPr lang="en-US" dirty="0"/>
              <a:t> </a:t>
            </a:r>
            <a:r>
              <a:rPr lang="en-US" dirty="0" smtClean="0"/>
              <a:t>References</a:t>
            </a:r>
            <a:endParaRPr lang="en-US" dirty="0"/>
          </a:p>
        </p:txBody>
      </p:sp>
      <p:sp>
        <p:nvSpPr>
          <p:cNvPr id="19460" name="Date Placeholder 3"/>
          <p:cNvSpPr>
            <a:spLocks noGrp="1"/>
          </p:cNvSpPr>
          <p:nvPr>
            <p:ph type="dt" sz="half"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94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43904EAB-16E3-49E6-9BAC-5C3B8CB6F3D0}" type="slidenum">
              <a:rPr lang="en-US"/>
              <a:pPr/>
              <a:t>55</a:t>
            </a:fld>
            <a:endParaRPr lang="en-US" dirty="0"/>
          </a:p>
        </p:txBody>
      </p:sp>
    </p:spTree>
    <p:extLst>
      <p:ext uri="{BB962C8B-B14F-4D97-AF65-F5344CB8AC3E}">
        <p14:creationId xmlns:p14="http://schemas.microsoft.com/office/powerpoint/2010/main" val="345201351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p:txBody>
          <a:bodyPr/>
          <a:lstStyle/>
          <a:p>
            <a:pPr eaLnBrk="1" hangingPunct="1">
              <a:defRPr/>
            </a:pPr>
            <a:r>
              <a:rPr lang="en-US" sz="4800" b="1" cap="none" dirty="0" smtClean="0">
                <a:solidFill>
                  <a:srgbClr val="0000FF"/>
                </a:solidFill>
                <a:ea typeface="ＭＳ Ｐゴシック" charset="-128"/>
                <a:cs typeface="ＭＳ Ｐゴシック" charset="-128"/>
              </a:rPr>
              <a:t>How </a:t>
            </a:r>
            <a:r>
              <a:rPr lang="en-US" sz="4800" b="1" cap="none" dirty="0" smtClean="0">
                <a:solidFill>
                  <a:srgbClr val="0000FF"/>
                </a:solidFill>
                <a:ea typeface="ＭＳ Ｐゴシック" charset="-128"/>
                <a:cs typeface="ＭＳ Ｐゴシック" charset="-128"/>
              </a:rPr>
              <a:t>TRILL Works</a:t>
            </a:r>
            <a:endParaRPr lang="en-US" sz="4800" b="1" cap="none" dirty="0" smtClean="0">
              <a:solidFill>
                <a:srgbClr val="0000FF"/>
              </a:solidFill>
              <a:ea typeface="ＭＳ Ｐゴシック" charset="-128"/>
              <a:cs typeface="ＭＳ Ｐゴシック" charset="-128"/>
            </a:endParaRPr>
          </a:p>
        </p:txBody>
      </p:sp>
      <p:sp>
        <p:nvSpPr>
          <p:cNvPr id="45059" name="Content Placeholder 2"/>
          <p:cNvSpPr>
            <a:spLocks noGrp="1"/>
          </p:cNvSpPr>
          <p:nvPr>
            <p:ph sz="quarter" idx="1"/>
          </p:nvPr>
        </p:nvSpPr>
        <p:spPr>
          <a:xfrm>
            <a:off x="457200" y="1600200"/>
            <a:ext cx="7467600" cy="4873625"/>
          </a:xfrm>
        </p:spPr>
        <p:txBody>
          <a:bodyPr/>
          <a:lstStyle/>
          <a:p>
            <a:pPr eaLnBrk="1" hangingPunct="1">
              <a:lnSpc>
                <a:spcPct val="90000"/>
              </a:lnSpc>
            </a:pPr>
            <a:r>
              <a:rPr lang="en-US" dirty="0" smtClean="0">
                <a:ea typeface="ＭＳ Ｐゴシック" charset="-128"/>
              </a:rPr>
              <a:t>RBridges find each other by exchanging TRILL IS-IS Hello frames.</a:t>
            </a:r>
          </a:p>
          <a:p>
            <a:pPr lvl="1" eaLnBrk="1" hangingPunct="1">
              <a:lnSpc>
                <a:spcPct val="90000"/>
              </a:lnSpc>
            </a:pPr>
            <a:r>
              <a:rPr lang="en-US" dirty="0" smtClean="0">
                <a:ea typeface="ＭＳ Ｐゴシック" charset="-128"/>
              </a:rPr>
              <a:t>Like all TRILL IS-IS frames, TRILL Hellos are sent </a:t>
            </a:r>
            <a:r>
              <a:rPr lang="en-US" dirty="0" smtClean="0">
                <a:ea typeface="ＭＳ Ｐゴシック" charset="-128"/>
              </a:rPr>
              <a:t>on Ethernet to </a:t>
            </a:r>
            <a:r>
              <a:rPr lang="en-US" dirty="0" smtClean="0">
                <a:ea typeface="ＭＳ Ｐゴシック" charset="-128"/>
              </a:rPr>
              <a:t>the multicast address All-IS-IS-RBridges. They are transparently forwarded by bridges, dropped by end stations including routers, and are processed (but not forwarded) by RBridges.</a:t>
            </a:r>
          </a:p>
          <a:p>
            <a:pPr lvl="1" eaLnBrk="1" hangingPunct="1">
              <a:lnSpc>
                <a:spcPct val="90000"/>
              </a:lnSpc>
            </a:pPr>
            <a:r>
              <a:rPr lang="en-US" dirty="0" smtClean="0">
                <a:ea typeface="ＭＳ Ｐゴシック" charset="-128"/>
              </a:rPr>
              <a:t>TRILL Hellos are different from Layer 3 IS-IS LAN Hellos because they are small, unpadded, and support fragmentation of some information.</a:t>
            </a:r>
          </a:p>
          <a:p>
            <a:pPr lvl="2" eaLnBrk="1" hangingPunct="1">
              <a:lnSpc>
                <a:spcPct val="90000"/>
              </a:lnSpc>
            </a:pPr>
            <a:r>
              <a:rPr lang="en-US" dirty="0" smtClean="0">
                <a:ea typeface="ＭＳ Ｐゴシック" charset="-128"/>
              </a:rPr>
              <a:t>Separate MTU-probe and MTU-</a:t>
            </a:r>
            <a:r>
              <a:rPr lang="en-US" dirty="0" err="1" smtClean="0">
                <a:ea typeface="ＭＳ Ｐゴシック" charset="-128"/>
              </a:rPr>
              <a:t>ack</a:t>
            </a:r>
            <a:r>
              <a:rPr lang="en-US" dirty="0" smtClean="0">
                <a:ea typeface="ＭＳ Ｐゴシック" charset="-128"/>
              </a:rPr>
              <a:t> IS-IS messages are available for MTU testing and determination.</a:t>
            </a:r>
          </a:p>
          <a:p>
            <a:pPr lvl="1" eaLnBrk="1" hangingPunct="1">
              <a:lnSpc>
                <a:spcPct val="90000"/>
              </a:lnSpc>
            </a:pPr>
            <a:r>
              <a:rPr lang="en-US" dirty="0" smtClean="0">
                <a:ea typeface="ＭＳ Ｐゴシック" charset="-128"/>
              </a:rPr>
              <a:t>Using the information exchanged in the Hellos, the RBridges on each link elect the Designated RBridge for that link (the link could be a bridged LAN).</a:t>
            </a:r>
          </a:p>
          <a:p>
            <a:pPr lvl="1" eaLnBrk="1" hangingPunct="1">
              <a:lnSpc>
                <a:spcPct val="90000"/>
              </a:lnSpc>
              <a:buFont typeface="Wingdings 2" charset="2"/>
              <a:buNone/>
            </a:pPr>
            <a:endParaRPr lang="en-US" dirty="0" smtClean="0">
              <a:ea typeface="ＭＳ Ｐゴシック" charset="-128"/>
            </a:endParaRPr>
          </a:p>
        </p:txBody>
      </p:sp>
      <p:sp>
        <p:nvSpPr>
          <p:cNvPr id="6554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65541" name="Slide Number Placeholder 4"/>
          <p:cNvSpPr>
            <a:spLocks noGrp="1"/>
          </p:cNvSpPr>
          <p:nvPr>
            <p:ph type="sldNum" sz="quarter" idx="12"/>
          </p:nvPr>
        </p:nvSpPr>
        <p:spPr bwMode="auto">
          <a:noFill/>
          <a:ln>
            <a:miter lim="800000"/>
            <a:headEnd/>
            <a:tailEnd/>
          </a:ln>
        </p:spPr>
        <p:txBody>
          <a:bodyPr/>
          <a:lstStyle/>
          <a:p>
            <a:fld id="{E6FB8689-76A5-4CE3-964D-66363398E92F}" type="slidenum">
              <a:rPr lang="en-US"/>
              <a:pPr/>
              <a:t>56</a:t>
            </a:fld>
            <a:endParaRPr lang="en-US" dirty="0"/>
          </a:p>
        </p:txBody>
      </p:sp>
      <p:sp>
        <p:nvSpPr>
          <p:cNvPr id="6554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2875348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p:txBody>
          <a:bodyPr/>
          <a:lstStyle/>
          <a:p>
            <a:pPr>
              <a:defRPr/>
            </a:pPr>
            <a:r>
              <a:rPr lang="en-US" sz="4800" b="1" cap="none" dirty="0">
                <a:solidFill>
                  <a:srgbClr val="0000FF"/>
                </a:solidFill>
                <a:ea typeface="ＭＳ Ｐゴシック" charset="-128"/>
                <a:cs typeface="ＭＳ Ｐゴシック" charset="-128"/>
              </a:rPr>
              <a:t>How </a:t>
            </a:r>
            <a:r>
              <a:rPr lang="en-US" sz="4800" b="1" cap="none" dirty="0" smtClean="0">
                <a:solidFill>
                  <a:srgbClr val="0000FF"/>
                </a:solidFill>
                <a:ea typeface="ＭＳ Ｐゴシック" charset="-128"/>
                <a:cs typeface="ＭＳ Ｐゴシック" charset="-128"/>
              </a:rPr>
              <a:t>TRILL Works</a:t>
            </a:r>
            <a:endParaRPr lang="en-US" sz="4800" cap="none" dirty="0" smtClean="0">
              <a:solidFill>
                <a:srgbClr val="0000FF"/>
              </a:solidFill>
              <a:ea typeface="ＭＳ Ｐゴシック" charset="-128"/>
              <a:cs typeface="ＭＳ Ｐゴシック" charset="-128"/>
            </a:endParaRPr>
          </a:p>
        </p:txBody>
      </p:sp>
      <p:sp>
        <p:nvSpPr>
          <p:cNvPr id="66563" name="Content Placeholder 2"/>
          <p:cNvSpPr>
            <a:spLocks noGrp="1"/>
          </p:cNvSpPr>
          <p:nvPr>
            <p:ph sz="quarter" idx="1"/>
          </p:nvPr>
        </p:nvSpPr>
        <p:spPr>
          <a:xfrm>
            <a:off x="457200" y="1600200"/>
            <a:ext cx="7467600" cy="1828800"/>
          </a:xfrm>
        </p:spPr>
        <p:txBody>
          <a:bodyPr/>
          <a:lstStyle/>
          <a:p>
            <a:r>
              <a:rPr lang="en-US" dirty="0" smtClean="0">
                <a:ea typeface="ＭＳ Ｐゴシック" charset="-128"/>
              </a:rPr>
              <a:t>TRILL Hellos are unpadded and a maximum of 1470 bytes long to be sure RBridges can see each other so you don’t get two Designated RBridges on the same link.</a:t>
            </a:r>
          </a:p>
        </p:txBody>
      </p:sp>
      <p:sp>
        <p:nvSpPr>
          <p:cNvPr id="66564"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66565" name="Slide Number Placeholder 4"/>
          <p:cNvSpPr>
            <a:spLocks noGrp="1"/>
          </p:cNvSpPr>
          <p:nvPr>
            <p:ph type="sldNum" sz="quarter" idx="12"/>
          </p:nvPr>
        </p:nvSpPr>
        <p:spPr bwMode="auto">
          <a:noFill/>
          <a:ln>
            <a:miter lim="800000"/>
            <a:headEnd/>
            <a:tailEnd/>
          </a:ln>
        </p:spPr>
        <p:txBody>
          <a:bodyPr/>
          <a:lstStyle/>
          <a:p>
            <a:fld id="{2915D68F-18BD-46DE-8CD2-DAD2BA797484}" type="slidenum">
              <a:rPr lang="en-US"/>
              <a:pPr/>
              <a:t>57</a:t>
            </a:fld>
            <a:endParaRPr lang="en-US" dirty="0"/>
          </a:p>
        </p:txBody>
      </p:sp>
      <p:sp>
        <p:nvSpPr>
          <p:cNvPr id="66566"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7" name="Rounded Rectangle 6"/>
          <p:cNvSpPr/>
          <p:nvPr/>
        </p:nvSpPr>
        <p:spPr>
          <a:xfrm>
            <a:off x="1912937" y="3898294"/>
            <a:ext cx="1143000" cy="762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ea typeface="ＭＳ Ｐゴシック" pitchFamily="-108" charset="-128"/>
                <a:cs typeface="ＭＳ Ｐゴシック" pitchFamily="-108" charset="-128"/>
              </a:rPr>
              <a:t>RBridge One</a:t>
            </a:r>
          </a:p>
        </p:txBody>
      </p:sp>
      <p:sp>
        <p:nvSpPr>
          <p:cNvPr id="8" name="Rounded Rectangle 7"/>
          <p:cNvSpPr/>
          <p:nvPr/>
        </p:nvSpPr>
        <p:spPr>
          <a:xfrm>
            <a:off x="6030841" y="3871866"/>
            <a:ext cx="1143000" cy="762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ea typeface="ＭＳ Ｐゴシック" pitchFamily="-108" charset="-128"/>
                <a:cs typeface="ＭＳ Ｐゴシック" pitchFamily="-108" charset="-128"/>
              </a:rPr>
              <a:t>RBridge Two</a:t>
            </a:r>
          </a:p>
        </p:txBody>
      </p:sp>
      <p:sp>
        <p:nvSpPr>
          <p:cNvPr id="12" name="Oval 11"/>
          <p:cNvSpPr>
            <a:spLocks noChangeArrowheads="1"/>
          </p:cNvSpPr>
          <p:nvPr/>
        </p:nvSpPr>
        <p:spPr bwMode="auto">
          <a:xfrm>
            <a:off x="3886200" y="3770313"/>
            <a:ext cx="1295400" cy="990600"/>
          </a:xfrm>
          <a:prstGeom prst="ellipse">
            <a:avLst/>
          </a:prstGeom>
          <a:solidFill>
            <a:srgbClr val="FFFF00"/>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r>
              <a:rPr lang="en-US" dirty="0">
                <a:latin typeface="+mn-lt"/>
                <a:ea typeface="ＭＳ Ｐゴシック" pitchFamily="-108" charset="-128"/>
                <a:cs typeface="ＭＳ Ｐゴシック" pitchFamily="-108" charset="-128"/>
              </a:rPr>
              <a:t>Low MTU Dev</a:t>
            </a:r>
          </a:p>
        </p:txBody>
      </p:sp>
      <p:cxnSp>
        <p:nvCxnSpPr>
          <p:cNvPr id="14" name="Straight Arrow Connector 13"/>
          <p:cNvCxnSpPr>
            <a:cxnSpLocks noChangeShapeType="1"/>
            <a:stCxn id="7" idx="3"/>
            <a:endCxn id="12" idx="2"/>
          </p:cNvCxnSpPr>
          <p:nvPr/>
        </p:nvCxnSpPr>
        <p:spPr bwMode="auto">
          <a:xfrm flipV="1">
            <a:off x="3055937" y="4265613"/>
            <a:ext cx="830263" cy="13681"/>
          </a:xfrm>
          <a:prstGeom prst="straightConnector1">
            <a:avLst/>
          </a:prstGeom>
          <a:noFill/>
          <a:ln w="38100">
            <a:solidFill>
              <a:schemeClr val="accent1"/>
            </a:solidFill>
            <a:round/>
            <a:headEnd type="arrow" w="med" len="med"/>
            <a:tailEnd type="arrow" w="med" len="med"/>
          </a:ln>
          <a:effectLst>
            <a:outerShdw dist="25000" dir="5400000" rotWithShape="0">
              <a:srgbClr val="808080">
                <a:alpha val="39999"/>
              </a:srgbClr>
            </a:outerShdw>
          </a:effectLst>
        </p:spPr>
      </p:cxnSp>
      <p:cxnSp>
        <p:nvCxnSpPr>
          <p:cNvPr id="15" name="Straight Arrow Connector 14"/>
          <p:cNvCxnSpPr>
            <a:cxnSpLocks noChangeShapeType="1"/>
          </p:cNvCxnSpPr>
          <p:nvPr/>
        </p:nvCxnSpPr>
        <p:spPr bwMode="auto">
          <a:xfrm flipV="1">
            <a:off x="5181600" y="4252866"/>
            <a:ext cx="838200" cy="1588"/>
          </a:xfrm>
          <a:prstGeom prst="straightConnector1">
            <a:avLst/>
          </a:prstGeom>
          <a:noFill/>
          <a:ln w="38100">
            <a:solidFill>
              <a:schemeClr val="accent1"/>
            </a:solidFill>
            <a:round/>
            <a:headEnd type="arrow" w="med" len="med"/>
            <a:tailEnd type="arrow" w="med" len="med"/>
          </a:ln>
          <a:effectLst>
            <a:outerShdw dist="25000" dir="5400000" rotWithShape="0">
              <a:srgbClr val="808080">
                <a:alpha val="39999"/>
              </a:srgbClr>
            </a:outerShdw>
          </a:effectLst>
        </p:spPr>
      </p:cxnSp>
      <p:sp>
        <p:nvSpPr>
          <p:cNvPr id="16" name="Cloud 15"/>
          <p:cNvSpPr>
            <a:spLocks noChangeArrowheads="1"/>
          </p:cNvSpPr>
          <p:nvPr/>
        </p:nvSpPr>
        <p:spPr bwMode="auto">
          <a:xfrm>
            <a:off x="3505200" y="5072063"/>
            <a:ext cx="2133600" cy="914400"/>
          </a:xfrm>
          <a:custGeom>
            <a:avLst/>
            <a:gdLst>
              <a:gd name="T0" fmla="*/ 2055686 w 43200"/>
              <a:gd name="T1" fmla="*/ 457200 h 43200"/>
              <a:gd name="T2" fmla="*/ 1028700 w 43200"/>
              <a:gd name="T3" fmla="*/ 913426 h 43200"/>
              <a:gd name="T4" fmla="*/ 6382 w 43200"/>
              <a:gd name="T5" fmla="*/ 457200 h 43200"/>
              <a:gd name="T6" fmla="*/ 1028700 w 43200"/>
              <a:gd name="T7" fmla="*/ 52282 h 43200"/>
              <a:gd name="T8" fmla="*/ 0 60000 65536"/>
              <a:gd name="T9" fmla="*/ 1 60000 65536"/>
              <a:gd name="T10" fmla="*/ 2 60000 65536"/>
              <a:gd name="T11" fmla="*/ 3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3366FF"/>
          </a:solidFill>
          <a:ln w="12700">
            <a:solidFill>
              <a:srgbClr val="FF6903"/>
            </a:solidFill>
            <a:miter lim="800000"/>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8" name="Straight Arrow Connector 17"/>
          <p:cNvCxnSpPr>
            <a:cxnSpLocks noChangeShapeType="1"/>
          </p:cNvCxnSpPr>
          <p:nvPr/>
        </p:nvCxnSpPr>
        <p:spPr bwMode="auto">
          <a:xfrm flipH="1" flipV="1">
            <a:off x="2514601" y="4674626"/>
            <a:ext cx="2" cy="845113"/>
          </a:xfrm>
          <a:prstGeom prst="straightConnector1">
            <a:avLst/>
          </a:prstGeom>
          <a:noFill/>
          <a:ln w="38100">
            <a:solidFill>
              <a:schemeClr val="accent1"/>
            </a:solidFill>
            <a:round/>
            <a:headEnd/>
            <a:tailEnd type="arrow" w="med" len="med"/>
          </a:ln>
          <a:effectLst>
            <a:outerShdw dist="25000" dir="5400000" rotWithShape="0">
              <a:srgbClr val="808080">
                <a:alpha val="39999"/>
              </a:srgbClr>
            </a:outerShdw>
          </a:effectLst>
        </p:spPr>
      </p:cxnSp>
      <p:cxnSp>
        <p:nvCxnSpPr>
          <p:cNvPr id="23" name="Straight Arrow Connector 22"/>
          <p:cNvCxnSpPr>
            <a:cxnSpLocks noChangeShapeType="1"/>
          </p:cNvCxnSpPr>
          <p:nvPr/>
        </p:nvCxnSpPr>
        <p:spPr bwMode="auto">
          <a:xfrm flipH="1" flipV="1">
            <a:off x="6630989" y="4655262"/>
            <a:ext cx="2" cy="810502"/>
          </a:xfrm>
          <a:prstGeom prst="straightConnector1">
            <a:avLst/>
          </a:prstGeom>
          <a:noFill/>
          <a:ln w="38100">
            <a:solidFill>
              <a:schemeClr val="accent1"/>
            </a:solidFill>
            <a:round/>
            <a:headEnd/>
            <a:tailEnd type="arrow" w="med" len="med"/>
          </a:ln>
          <a:effectLst>
            <a:outerShdw dist="25000" dir="5400000" rotWithShape="0">
              <a:srgbClr val="808080">
                <a:alpha val="39999"/>
              </a:srgbClr>
            </a:outerShdw>
          </a:effectLst>
        </p:spPr>
      </p:cxnSp>
      <p:cxnSp>
        <p:nvCxnSpPr>
          <p:cNvPr id="24" name="Straight Arrow Connector 23"/>
          <p:cNvCxnSpPr>
            <a:cxnSpLocks noChangeShapeType="1"/>
          </p:cNvCxnSpPr>
          <p:nvPr/>
        </p:nvCxnSpPr>
        <p:spPr bwMode="auto">
          <a:xfrm flipH="1" flipV="1">
            <a:off x="5638800" y="5464175"/>
            <a:ext cx="992189" cy="1589"/>
          </a:xfrm>
          <a:prstGeom prst="straightConnector1">
            <a:avLst/>
          </a:prstGeom>
          <a:noFill/>
          <a:ln w="38100">
            <a:solidFill>
              <a:schemeClr val="accent1"/>
            </a:solidFill>
            <a:round/>
            <a:headEnd/>
            <a:tailEnd type="arrow" w="med" len="med"/>
          </a:ln>
          <a:effectLst>
            <a:outerShdw dist="25000" dir="5400000" rotWithShape="0">
              <a:srgbClr val="808080">
                <a:alpha val="39999"/>
              </a:srgbClr>
            </a:outerShdw>
          </a:effectLst>
        </p:spPr>
      </p:cxnSp>
      <p:cxnSp>
        <p:nvCxnSpPr>
          <p:cNvPr id="26" name="Straight Arrow Connector 25"/>
          <p:cNvCxnSpPr>
            <a:cxnSpLocks noChangeShapeType="1"/>
          </p:cNvCxnSpPr>
          <p:nvPr/>
        </p:nvCxnSpPr>
        <p:spPr bwMode="auto">
          <a:xfrm>
            <a:off x="2513012" y="5519738"/>
            <a:ext cx="992188" cy="1"/>
          </a:xfrm>
          <a:prstGeom prst="straightConnector1">
            <a:avLst/>
          </a:prstGeom>
          <a:noFill/>
          <a:ln w="38100">
            <a:solidFill>
              <a:schemeClr val="accent1"/>
            </a:solidFill>
            <a:round/>
            <a:headEnd/>
            <a:tailEnd type="arrow" w="med" len="med"/>
          </a:ln>
          <a:effectLst>
            <a:outerShdw dist="25000" dir="5400000" rotWithShape="0">
              <a:srgbClr val="808080">
                <a:alpha val="39999"/>
              </a:srgbClr>
            </a:outerShdw>
          </a:effectLst>
        </p:spPr>
      </p:cxnSp>
      <p:sp>
        <p:nvSpPr>
          <p:cNvPr id="25" name="TextBox 24"/>
          <p:cNvSpPr txBox="1"/>
          <p:nvPr/>
        </p:nvSpPr>
        <p:spPr>
          <a:xfrm>
            <a:off x="3886200" y="5358824"/>
            <a:ext cx="1524000" cy="338554"/>
          </a:xfrm>
          <a:prstGeom prst="rect">
            <a:avLst/>
          </a:prstGeom>
          <a:noFill/>
        </p:spPr>
        <p:txBody>
          <a:bodyPr wrap="square" rtlCol="0">
            <a:spAutoFit/>
          </a:bodyPr>
          <a:lstStyle/>
          <a:p>
            <a:r>
              <a:rPr lang="en-US" sz="1600" b="1" dirty="0" smtClean="0">
                <a:solidFill>
                  <a:schemeClr val="bg1"/>
                </a:solidFill>
              </a:rPr>
              <a:t>TRILL Cloud</a:t>
            </a:r>
            <a:endParaRPr lang="en-US" sz="1600" b="1" dirty="0">
              <a:solidFill>
                <a:schemeClr val="bg1"/>
              </a:solidFill>
            </a:endParaRPr>
          </a:p>
        </p:txBody>
      </p:sp>
    </p:spTree>
    <p:extLst>
      <p:ext uri="{BB962C8B-B14F-4D97-AF65-F5344CB8AC3E}">
        <p14:creationId xmlns:p14="http://schemas.microsoft.com/office/powerpoint/2010/main" val="289526520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p:txBody>
          <a:bodyPr/>
          <a:lstStyle/>
          <a:p>
            <a:pPr eaLnBrk="1" hangingPunct="1">
              <a:defRPr/>
            </a:pPr>
            <a:r>
              <a:rPr lang="en-US" sz="4800" b="1" cap="none" dirty="0">
                <a:solidFill>
                  <a:srgbClr val="0000FF"/>
                </a:solidFill>
                <a:ea typeface="ＭＳ Ｐゴシック" charset="-128"/>
                <a:cs typeface="ＭＳ Ｐゴシック" charset="-128"/>
              </a:rPr>
              <a:t>How </a:t>
            </a:r>
            <a:r>
              <a:rPr lang="en-US" sz="4800" b="1" cap="none" dirty="0" smtClean="0">
                <a:solidFill>
                  <a:srgbClr val="0000FF"/>
                </a:solidFill>
                <a:ea typeface="ＭＳ Ｐゴシック" charset="-128"/>
                <a:cs typeface="ＭＳ Ｐゴシック" charset="-128"/>
              </a:rPr>
              <a:t>TRILL Works</a:t>
            </a:r>
            <a:endParaRPr lang="en-US" sz="4800" cap="none" dirty="0" smtClean="0">
              <a:solidFill>
                <a:srgbClr val="0000FF"/>
              </a:solidFill>
              <a:ea typeface="ＭＳ Ｐゴシック" charset="-128"/>
              <a:cs typeface="ＭＳ Ｐゴシック" charset="-128"/>
            </a:endParaRPr>
          </a:p>
        </p:txBody>
      </p:sp>
      <p:sp>
        <p:nvSpPr>
          <p:cNvPr id="47107" name="Content Placeholder 2"/>
          <p:cNvSpPr>
            <a:spLocks noGrp="1"/>
          </p:cNvSpPr>
          <p:nvPr>
            <p:ph sz="quarter" idx="1"/>
          </p:nvPr>
        </p:nvSpPr>
        <p:spPr>
          <a:xfrm>
            <a:off x="457200" y="1600200"/>
            <a:ext cx="7467600" cy="4873625"/>
          </a:xfrm>
        </p:spPr>
        <p:txBody>
          <a:bodyPr/>
          <a:lstStyle/>
          <a:p>
            <a:pPr eaLnBrk="1" hangingPunct="1">
              <a:lnSpc>
                <a:spcPct val="90000"/>
              </a:lnSpc>
            </a:pPr>
            <a:r>
              <a:rPr lang="en-US" dirty="0" smtClean="0">
                <a:ea typeface="ＭＳ Ｐゴシック" charset="-128"/>
              </a:rPr>
              <a:t>RBridges use the IS-IS reliable flooding protocol so that each RBridge has a copy of the global “link state” database.</a:t>
            </a:r>
          </a:p>
          <a:p>
            <a:pPr lvl="1" eaLnBrk="1" hangingPunct="1">
              <a:lnSpc>
                <a:spcPct val="90000"/>
              </a:lnSpc>
            </a:pPr>
            <a:r>
              <a:rPr lang="en-US" dirty="0" smtClean="0">
                <a:ea typeface="ＭＳ Ｐゴシック" charset="-128"/>
              </a:rPr>
              <a:t>The RBridge link state includes the campus </a:t>
            </a:r>
            <a:r>
              <a:rPr lang="en-US" dirty="0" smtClean="0">
                <a:ea typeface="ＭＳ Ｐゴシック" charset="-128"/>
              </a:rPr>
              <a:t>topology and </a:t>
            </a:r>
            <a:r>
              <a:rPr lang="en-US" dirty="0" smtClean="0">
                <a:ea typeface="ＭＳ Ｐゴシック" charset="-128"/>
              </a:rPr>
              <a:t>link cost but also other information. Information such as </a:t>
            </a:r>
            <a:r>
              <a:rPr lang="en-US" dirty="0" smtClean="0">
                <a:ea typeface="ＭＳ Ｐゴシック" charset="-128"/>
              </a:rPr>
              <a:t>VLAN/FGL </a:t>
            </a:r>
            <a:r>
              <a:rPr lang="en-US" dirty="0" smtClean="0">
                <a:ea typeface="ＭＳ Ｐゴシック" charset="-128"/>
              </a:rPr>
              <a:t>connectivity, multicast listeners and multicast router attachment, claimed nickname(s), ingress-to-egress options supported, and the like.</a:t>
            </a:r>
          </a:p>
          <a:p>
            <a:pPr lvl="1" eaLnBrk="1" hangingPunct="1">
              <a:lnSpc>
                <a:spcPct val="90000"/>
              </a:lnSpc>
            </a:pPr>
            <a:r>
              <a:rPr lang="en-US" dirty="0" smtClean="0">
                <a:ea typeface="ＭＳ Ｐゴシック" charset="-128"/>
              </a:rPr>
              <a:t>The link state database is sufficient for each RBridge to independently and without further messages calculate optimal point-to-point paths for known unicast frames and the same distribution trees for multi-destination frames.</a:t>
            </a:r>
          </a:p>
          <a:p>
            <a:pPr lvl="1" eaLnBrk="1" hangingPunct="1">
              <a:lnSpc>
                <a:spcPct val="90000"/>
              </a:lnSpc>
            </a:pPr>
            <a:endParaRPr lang="en-US" dirty="0" smtClean="0">
              <a:ea typeface="ＭＳ Ｐゴシック" charset="-128"/>
            </a:endParaRPr>
          </a:p>
        </p:txBody>
      </p:sp>
      <p:sp>
        <p:nvSpPr>
          <p:cNvPr id="67588"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67589" name="Slide Number Placeholder 4"/>
          <p:cNvSpPr>
            <a:spLocks noGrp="1"/>
          </p:cNvSpPr>
          <p:nvPr>
            <p:ph type="sldNum" sz="quarter" idx="12"/>
          </p:nvPr>
        </p:nvSpPr>
        <p:spPr bwMode="auto">
          <a:noFill/>
          <a:ln>
            <a:miter lim="800000"/>
            <a:headEnd/>
            <a:tailEnd/>
          </a:ln>
        </p:spPr>
        <p:txBody>
          <a:bodyPr/>
          <a:lstStyle/>
          <a:p>
            <a:fld id="{D258F832-6CE4-4E0F-A20A-85F09E39BA78}" type="slidenum">
              <a:rPr lang="en-US"/>
              <a:pPr/>
              <a:t>58</a:t>
            </a:fld>
            <a:endParaRPr lang="en-US" dirty="0"/>
          </a:p>
        </p:txBody>
      </p:sp>
      <p:sp>
        <p:nvSpPr>
          <p:cNvPr id="67590"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3900865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p:txBody>
          <a:bodyPr/>
          <a:lstStyle/>
          <a:p>
            <a:pPr eaLnBrk="1" hangingPunct="1">
              <a:defRPr/>
            </a:pPr>
            <a:r>
              <a:rPr lang="en-US" sz="4800" b="1" cap="none" dirty="0">
                <a:solidFill>
                  <a:srgbClr val="0000FF"/>
                </a:solidFill>
                <a:ea typeface="ＭＳ Ｐゴシック" charset="-128"/>
                <a:cs typeface="ＭＳ Ｐゴシック" charset="-128"/>
              </a:rPr>
              <a:t>How </a:t>
            </a:r>
            <a:r>
              <a:rPr lang="en-US" sz="4800" b="1" cap="none" dirty="0" smtClean="0">
                <a:solidFill>
                  <a:srgbClr val="0000FF"/>
                </a:solidFill>
                <a:ea typeface="ＭＳ Ｐゴシック" charset="-128"/>
                <a:cs typeface="ＭＳ Ｐゴシック" charset="-128"/>
              </a:rPr>
              <a:t>TRILL Works</a:t>
            </a:r>
            <a:endParaRPr lang="en-US" sz="4800" cap="none" dirty="0" smtClean="0">
              <a:solidFill>
                <a:srgbClr val="0000FF"/>
              </a:solidFill>
              <a:ea typeface="ＭＳ Ｐゴシック" charset="-128"/>
              <a:cs typeface="ＭＳ Ｐゴシック" charset="-128"/>
            </a:endParaRPr>
          </a:p>
        </p:txBody>
      </p:sp>
      <p:sp>
        <p:nvSpPr>
          <p:cNvPr id="48131" name="Content Placeholder 2"/>
          <p:cNvSpPr>
            <a:spLocks noGrp="1"/>
          </p:cNvSpPr>
          <p:nvPr>
            <p:ph sz="quarter" idx="1"/>
          </p:nvPr>
        </p:nvSpPr>
        <p:spPr>
          <a:xfrm>
            <a:off x="457200" y="1600200"/>
            <a:ext cx="7467600" cy="4873625"/>
          </a:xfrm>
        </p:spPr>
        <p:txBody>
          <a:bodyPr/>
          <a:lstStyle/>
          <a:p>
            <a:pPr eaLnBrk="1" hangingPunct="1">
              <a:lnSpc>
                <a:spcPct val="90000"/>
              </a:lnSpc>
            </a:pPr>
            <a:r>
              <a:rPr lang="en-US" dirty="0" smtClean="0">
                <a:ea typeface="ＭＳ Ｐゴシック" charset="-128"/>
              </a:rPr>
              <a:t>The Designated RBridge specifies the Appointed Forwarder for each VLAN on the link (which may be itself) and the Designated VLAN for inter-RBridge communication.</a:t>
            </a:r>
          </a:p>
          <a:p>
            <a:pPr eaLnBrk="1" hangingPunct="1"/>
            <a:r>
              <a:rPr lang="en-US" dirty="0" smtClean="0">
                <a:ea typeface="ＭＳ Ｐゴシック" charset="-128"/>
              </a:rPr>
              <a:t>The Appointed Forwarder for VLAN-x on a link handles all native frames to/from that link in that VLAN. It is only significant if there are end station on the link.</a:t>
            </a:r>
          </a:p>
          <a:p>
            <a:pPr lvl="1" eaLnBrk="1" hangingPunct="1"/>
            <a:r>
              <a:rPr lang="en-US" dirty="0" smtClean="0">
                <a:ea typeface="ＭＳ Ｐゴシック" charset="-128"/>
              </a:rPr>
              <a:t>It encapsulates frames from the link into a TRILL </a:t>
            </a:r>
            <a:r>
              <a:rPr lang="en-US" dirty="0" smtClean="0">
                <a:ea typeface="ＭＳ Ｐゴシック" charset="-128"/>
              </a:rPr>
              <a:t>Data </a:t>
            </a:r>
            <a:r>
              <a:rPr lang="en-US" dirty="0" smtClean="0">
                <a:ea typeface="ＭＳ Ｐゴシック" charset="-128"/>
              </a:rPr>
              <a:t>frame. This is the ingress RBridge function.</a:t>
            </a:r>
          </a:p>
          <a:p>
            <a:pPr lvl="1" eaLnBrk="1" hangingPunct="1"/>
            <a:r>
              <a:rPr lang="en-US" dirty="0" smtClean="0">
                <a:ea typeface="ＭＳ Ｐゴシック" charset="-128"/>
              </a:rPr>
              <a:t>It decapsulates native frames destined for the link from TRILL Data frames. This is the egress RBridge function.</a:t>
            </a:r>
          </a:p>
        </p:txBody>
      </p:sp>
      <p:sp>
        <p:nvSpPr>
          <p:cNvPr id="68612"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68613" name="Slide Number Placeholder 4"/>
          <p:cNvSpPr>
            <a:spLocks noGrp="1"/>
          </p:cNvSpPr>
          <p:nvPr>
            <p:ph type="sldNum" sz="quarter" idx="12"/>
          </p:nvPr>
        </p:nvSpPr>
        <p:spPr bwMode="auto">
          <a:noFill/>
          <a:ln>
            <a:miter lim="800000"/>
            <a:headEnd/>
            <a:tailEnd/>
          </a:ln>
        </p:spPr>
        <p:txBody>
          <a:bodyPr/>
          <a:lstStyle/>
          <a:p>
            <a:fld id="{331E9010-610E-4893-B610-40587D78712A}" type="slidenum">
              <a:rPr lang="en-US"/>
              <a:pPr/>
              <a:t>59</a:t>
            </a:fld>
            <a:endParaRPr lang="en-US" dirty="0"/>
          </a:p>
        </p:txBody>
      </p:sp>
      <p:sp>
        <p:nvSpPr>
          <p:cNvPr id="68614"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2732299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p:txBody>
          <a:bodyPr>
            <a:normAutofit/>
          </a:bodyPr>
          <a:lstStyle/>
          <a:p>
            <a:pPr eaLnBrk="1" hangingPunct="1"/>
            <a:r>
              <a:rPr lang="en-US" sz="4800" b="1" cap="none" dirty="0" smtClean="0">
                <a:solidFill>
                  <a:srgbClr val="0000FF"/>
                </a:solidFill>
                <a:ea typeface="ＭＳ Ｐゴシック" charset="-128"/>
                <a:cs typeface="ＭＳ Ｐゴシック" charset="-128"/>
              </a:rPr>
              <a:t>What</a:t>
            </a:r>
            <a:r>
              <a:rPr lang="en-US" sz="4800" b="1" cap="none" dirty="0">
                <a:solidFill>
                  <a:srgbClr val="0000FF"/>
                </a:solidFill>
                <a:ea typeface="ＭＳ Ｐゴシック" charset="-128"/>
                <a:cs typeface="ＭＳ Ｐゴシック" charset="-128"/>
              </a:rPr>
              <a:t> </a:t>
            </a:r>
            <a:r>
              <a:rPr lang="en-US" sz="4800" b="1" cap="none" dirty="0" smtClean="0">
                <a:solidFill>
                  <a:srgbClr val="0000FF"/>
                </a:solidFill>
                <a:ea typeface="ＭＳ Ｐゴシック" charset="-128"/>
                <a:cs typeface="ＭＳ Ｐゴシック" charset="-128"/>
              </a:rPr>
              <a:t>is TRILL</a:t>
            </a:r>
            <a:r>
              <a:rPr lang="en-US" sz="4800" b="1" cap="none" dirty="0">
                <a:solidFill>
                  <a:srgbClr val="0000FF"/>
                </a:solidFill>
                <a:ea typeface="ＭＳ Ｐゴシック" charset="-128"/>
                <a:cs typeface="ＭＳ Ｐゴシック" charset="-128"/>
              </a:rPr>
              <a:t>?</a:t>
            </a:r>
            <a:endParaRPr lang="en-US" sz="4800" b="1" cap="none" dirty="0" smtClean="0">
              <a:solidFill>
                <a:srgbClr val="0000FF"/>
              </a:solidFill>
              <a:ea typeface="ＭＳ Ｐゴシック" charset="-128"/>
            </a:endParaRPr>
          </a:p>
        </p:txBody>
      </p:sp>
      <p:sp>
        <p:nvSpPr>
          <p:cNvPr id="20483" name="Content Placeholder 2"/>
          <p:cNvSpPr>
            <a:spLocks noGrp="1"/>
          </p:cNvSpPr>
          <p:nvPr>
            <p:ph sz="quarter" idx="1"/>
          </p:nvPr>
        </p:nvSpPr>
        <p:spPr>
          <a:xfrm>
            <a:off x="457200" y="1600200"/>
            <a:ext cx="7467600" cy="4873625"/>
          </a:xfrm>
        </p:spPr>
        <p:txBody>
          <a:bodyPr/>
          <a:lstStyle/>
          <a:p>
            <a:pPr eaLnBrk="1" hangingPunct="1"/>
            <a:r>
              <a:rPr lang="en-US" u="sng" dirty="0" err="1">
                <a:ea typeface="ＭＳ Ｐゴシック" charset="-128"/>
              </a:rPr>
              <a:t>TR</a:t>
            </a:r>
            <a:r>
              <a:rPr lang="en-US" dirty="0" err="1">
                <a:ea typeface="ＭＳ Ｐゴシック" charset="-128"/>
              </a:rPr>
              <a:t>ansparent</a:t>
            </a:r>
            <a:r>
              <a:rPr lang="en-US" dirty="0">
                <a:ea typeface="ＭＳ Ｐゴシック" charset="-128"/>
              </a:rPr>
              <a:t> </a:t>
            </a:r>
            <a:r>
              <a:rPr lang="en-US" u="sng" dirty="0">
                <a:ea typeface="ＭＳ Ｐゴシック" charset="-128"/>
              </a:rPr>
              <a:t>I</a:t>
            </a:r>
            <a:r>
              <a:rPr lang="en-US" dirty="0">
                <a:ea typeface="ＭＳ Ｐゴシック" charset="-128"/>
              </a:rPr>
              <a:t>nterconnection of </a:t>
            </a:r>
            <a:r>
              <a:rPr lang="en-US" u="sng" dirty="0">
                <a:ea typeface="ＭＳ Ｐゴシック" charset="-128"/>
              </a:rPr>
              <a:t>L</a:t>
            </a:r>
            <a:r>
              <a:rPr lang="en-US" dirty="0">
                <a:ea typeface="ＭＳ Ｐゴシック" charset="-128"/>
              </a:rPr>
              <a:t>ots of </a:t>
            </a:r>
            <a:r>
              <a:rPr lang="en-US" u="sng" dirty="0">
                <a:ea typeface="ＭＳ Ｐゴシック" charset="-128"/>
              </a:rPr>
              <a:t>L</a:t>
            </a:r>
            <a:r>
              <a:rPr lang="en-US" dirty="0">
                <a:ea typeface="ＭＳ Ｐゴシック" charset="-128"/>
              </a:rPr>
              <a:t>inks</a:t>
            </a:r>
          </a:p>
          <a:p>
            <a:pPr lvl="1" eaLnBrk="1" hangingPunct="1"/>
            <a:r>
              <a:rPr lang="en-US" dirty="0">
                <a:ea typeface="ＭＳ Ｐゴシック" charset="-128"/>
              </a:rPr>
              <a:t>TRILL WG Charter</a:t>
            </a:r>
          </a:p>
          <a:p>
            <a:pPr lvl="2" eaLnBrk="1" hangingPunct="1"/>
            <a:r>
              <a:rPr lang="en-US" dirty="0">
                <a:ea typeface="ＭＳ Ｐゴシック" charset="-128"/>
                <a:hlinkClick r:id="rId3"/>
              </a:rPr>
              <a:t>http://www.ietf.org/dyn/wg/charter/trill-charter.html</a:t>
            </a:r>
            <a:endParaRPr lang="en-US" dirty="0">
              <a:ea typeface="ＭＳ Ｐゴシック" charset="-128"/>
            </a:endParaRPr>
          </a:p>
          <a:p>
            <a:pPr lvl="1" eaLnBrk="1" hangingPunct="1"/>
            <a:r>
              <a:rPr lang="en-US" sz="2000" dirty="0">
                <a:ea typeface="ＭＳ Ｐゴシック" charset="-128"/>
              </a:rPr>
              <a:t>Standardized by IETF TRILL Working Group:</a:t>
            </a:r>
          </a:p>
          <a:p>
            <a:pPr lvl="2" eaLnBrk="1" hangingPunct="1"/>
            <a:r>
              <a:rPr lang="en-US" dirty="0">
                <a:ea typeface="ＭＳ Ｐゴシック" charset="-128"/>
              </a:rPr>
              <a:t>Donald E. Eastlake 3</a:t>
            </a:r>
            <a:r>
              <a:rPr lang="en-US" baseline="30000" dirty="0">
                <a:ea typeface="ＭＳ Ｐゴシック" charset="-128"/>
              </a:rPr>
              <a:t>rd</a:t>
            </a:r>
            <a:r>
              <a:rPr lang="en-US" dirty="0">
                <a:ea typeface="ＭＳ Ｐゴシック" charset="-128"/>
              </a:rPr>
              <a:t> (Huawei), Co-Chair</a:t>
            </a:r>
          </a:p>
          <a:p>
            <a:pPr lvl="2" eaLnBrk="1" hangingPunct="1"/>
            <a:r>
              <a:rPr lang="en-US" dirty="0">
                <a:ea typeface="ＭＳ Ｐゴシック" charset="-128"/>
              </a:rPr>
              <a:t>Erik </a:t>
            </a:r>
            <a:r>
              <a:rPr lang="en-US" dirty="0" err="1">
                <a:ea typeface="ＭＳ Ｐゴシック" charset="-128"/>
              </a:rPr>
              <a:t>Nordmark</a:t>
            </a:r>
            <a:r>
              <a:rPr lang="en-US" dirty="0">
                <a:ea typeface="ＭＳ Ｐゴシック" charset="-128"/>
              </a:rPr>
              <a:t> (Cisco), Co-Chair</a:t>
            </a:r>
          </a:p>
          <a:p>
            <a:pPr lvl="2" eaLnBrk="1" hangingPunct="1"/>
            <a:r>
              <a:rPr lang="en-US" dirty="0">
                <a:ea typeface="ＭＳ Ｐゴシック" charset="-128"/>
              </a:rPr>
              <a:t>Jon Hudson (Brocade), Secretary</a:t>
            </a:r>
          </a:p>
          <a:p>
            <a:pPr eaLnBrk="1" hangingPunct="1"/>
            <a:r>
              <a:rPr lang="en-US" u="sng" dirty="0" smtClean="0">
                <a:ea typeface="ＭＳ Ｐゴシック" charset="-128"/>
              </a:rPr>
              <a:t>TRILL Switch / RBridge</a:t>
            </a:r>
            <a:r>
              <a:rPr lang="en-US" dirty="0" smtClean="0">
                <a:ea typeface="ＭＳ Ｐゴシック" charset="-128"/>
              </a:rPr>
              <a:t> (Routing Bridge)</a:t>
            </a:r>
          </a:p>
          <a:p>
            <a:pPr lvl="1" eaLnBrk="1" hangingPunct="1"/>
            <a:r>
              <a:rPr lang="en-US" dirty="0">
                <a:ea typeface="ＭＳ Ｐゴシック" charset="-128"/>
              </a:rPr>
              <a:t>D</a:t>
            </a:r>
            <a:r>
              <a:rPr lang="en-US" dirty="0" smtClean="0">
                <a:ea typeface="ＭＳ Ｐゴシック" charset="-128"/>
              </a:rPr>
              <a:t>evice that implements TRILL</a:t>
            </a:r>
          </a:p>
          <a:p>
            <a:pPr eaLnBrk="1" hangingPunct="1"/>
            <a:r>
              <a:rPr lang="en-US" u="sng" dirty="0" smtClean="0">
                <a:ea typeface="ＭＳ Ｐゴシック" charset="-128"/>
              </a:rPr>
              <a:t>TRILL/RBridge Campus</a:t>
            </a:r>
            <a:r>
              <a:rPr lang="en-US" dirty="0" smtClean="0">
                <a:ea typeface="ＭＳ Ｐゴシック" charset="-128"/>
              </a:rPr>
              <a:t> –</a:t>
            </a:r>
          </a:p>
          <a:p>
            <a:pPr lvl="1" eaLnBrk="1" hangingPunct="1"/>
            <a:r>
              <a:rPr lang="en-US" dirty="0" smtClean="0">
                <a:ea typeface="ＭＳ Ｐゴシック" charset="-128"/>
              </a:rPr>
              <a:t>A network of RBridges, links, and any intervening bridges, that connects end stations and layer 3 routers.</a:t>
            </a:r>
          </a:p>
        </p:txBody>
      </p:sp>
      <p:sp>
        <p:nvSpPr>
          <p:cNvPr id="21508"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1509" name="Slide Number Placeholder 4"/>
          <p:cNvSpPr>
            <a:spLocks noGrp="1"/>
          </p:cNvSpPr>
          <p:nvPr>
            <p:ph type="sldNum" sz="quarter" idx="12"/>
          </p:nvPr>
        </p:nvSpPr>
        <p:spPr bwMode="auto">
          <a:noFill/>
          <a:ln>
            <a:miter lim="800000"/>
            <a:headEnd/>
            <a:tailEnd/>
          </a:ln>
        </p:spPr>
        <p:txBody>
          <a:bodyPr/>
          <a:lstStyle/>
          <a:p>
            <a:fld id="{38CECE7B-CD7B-40C4-9CBD-0084D9BA2E47}" type="slidenum">
              <a:rPr lang="en-US"/>
              <a:pPr/>
              <a:t>6</a:t>
            </a:fld>
            <a:endParaRPr lang="en-US" dirty="0"/>
          </a:p>
        </p:txBody>
      </p:sp>
      <p:sp>
        <p:nvSpPr>
          <p:cNvPr id="21510"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48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p:txBody>
          <a:bodyPr>
            <a:normAutofit fontScale="90000"/>
          </a:bodyPr>
          <a:lstStyle/>
          <a:p>
            <a:pPr eaLnBrk="1" hangingPunct="1">
              <a:defRPr/>
            </a:pPr>
            <a:r>
              <a:rPr lang="en-US" sz="4800" b="1" cap="none" dirty="0" smtClean="0">
                <a:solidFill>
                  <a:srgbClr val="0000FF"/>
                </a:solidFill>
                <a:ea typeface="ＭＳ Ｐゴシック" charset="-128"/>
                <a:cs typeface="ＭＳ Ｐゴシック" charset="-128"/>
              </a:rPr>
              <a:t>Why Designated VLAN?</a:t>
            </a:r>
          </a:p>
        </p:txBody>
      </p:sp>
      <p:sp>
        <p:nvSpPr>
          <p:cNvPr id="48131" name="Content Placeholder 2"/>
          <p:cNvSpPr>
            <a:spLocks noGrp="1"/>
          </p:cNvSpPr>
          <p:nvPr>
            <p:ph sz="quarter" idx="1"/>
          </p:nvPr>
        </p:nvSpPr>
        <p:spPr>
          <a:xfrm>
            <a:off x="457200" y="1600200"/>
            <a:ext cx="7467600" cy="4873625"/>
          </a:xfrm>
        </p:spPr>
        <p:txBody>
          <a:bodyPr/>
          <a:lstStyle/>
          <a:p>
            <a:pPr eaLnBrk="1" hangingPunct="1">
              <a:lnSpc>
                <a:spcPct val="90000"/>
              </a:lnSpc>
            </a:pPr>
            <a:r>
              <a:rPr lang="en-US" dirty="0" smtClean="0">
                <a:ea typeface="ＭＳ Ｐゴシック" charset="-128"/>
              </a:rPr>
              <a:t>Ethernet links between RBridges have a Designated VLAN for inter-RBridge traffic. It is dictated by the Designated RBridge on the Link.</a:t>
            </a:r>
          </a:p>
          <a:p>
            <a:pPr eaLnBrk="1" hangingPunct="1"/>
            <a:r>
              <a:rPr lang="en-US" dirty="0" smtClean="0">
                <a:ea typeface="ＭＳ Ｐゴシック" charset="-128"/>
              </a:rPr>
              <a:t>For Point-to-Point links, usually no outer VLAN tag is needed on TRILL Data frames. For links configured as P2P, there is no Designated VLAN.</a:t>
            </a:r>
          </a:p>
          <a:p>
            <a:pPr eaLnBrk="1" hangingPunct="1"/>
            <a:r>
              <a:rPr lang="en-US" dirty="0" smtClean="0">
                <a:ea typeface="ＭＳ Ｐゴシック" charset="-128"/>
              </a:rPr>
              <a:t>However, there are cases where an outer VLAN tag with the designated VLAN ID is essential:</a:t>
            </a:r>
          </a:p>
          <a:p>
            <a:pPr lvl="1" eaLnBrk="1" hangingPunct="1"/>
            <a:r>
              <a:rPr lang="en-US" dirty="0" smtClean="0">
                <a:ea typeface="ＭＳ Ｐゴシック" charset="-128"/>
              </a:rPr>
              <a:t>Carrier Ethernet facilities on the link restrict VLAN.</a:t>
            </a:r>
          </a:p>
          <a:p>
            <a:pPr lvl="1" eaLnBrk="1" hangingPunct="1"/>
            <a:r>
              <a:rPr lang="en-US" dirty="0" smtClean="0">
                <a:ea typeface="ＭＳ Ｐゴシック" charset="-128"/>
              </a:rPr>
              <a:t>The link is actually a bridged LAN with VLAN restrictions.</a:t>
            </a:r>
          </a:p>
          <a:p>
            <a:pPr lvl="1" eaLnBrk="1" hangingPunct="1"/>
            <a:r>
              <a:rPr lang="en-US" dirty="0" smtClean="0">
                <a:ea typeface="ＭＳ Ｐゴシック" charset="-128"/>
              </a:rPr>
              <a:t>The RBridge ports are configured to restrict VLANs.</a:t>
            </a:r>
          </a:p>
        </p:txBody>
      </p:sp>
      <p:sp>
        <p:nvSpPr>
          <p:cNvPr id="69636"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69637" name="Slide Number Placeholder 4"/>
          <p:cNvSpPr>
            <a:spLocks noGrp="1"/>
          </p:cNvSpPr>
          <p:nvPr>
            <p:ph type="sldNum" sz="quarter" idx="12"/>
          </p:nvPr>
        </p:nvSpPr>
        <p:spPr bwMode="auto">
          <a:noFill/>
          <a:ln>
            <a:miter lim="800000"/>
            <a:headEnd/>
            <a:tailEnd/>
          </a:ln>
        </p:spPr>
        <p:txBody>
          <a:bodyPr/>
          <a:lstStyle/>
          <a:p>
            <a:fld id="{A74F5D5F-A768-4195-9E90-4213C8BE8C7F}" type="slidenum">
              <a:rPr lang="en-US"/>
              <a:pPr/>
              <a:t>60</a:t>
            </a:fld>
            <a:endParaRPr lang="en-US" dirty="0"/>
          </a:p>
        </p:txBody>
      </p:sp>
      <p:sp>
        <p:nvSpPr>
          <p:cNvPr id="69638"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1050793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p:txBody>
          <a:bodyPr/>
          <a:lstStyle/>
          <a:p>
            <a:pPr eaLnBrk="1" hangingPunct="1">
              <a:defRPr/>
            </a:pPr>
            <a:r>
              <a:rPr lang="en-US" sz="4800" b="1" cap="none" dirty="0">
                <a:solidFill>
                  <a:srgbClr val="0000FF"/>
                </a:solidFill>
                <a:ea typeface="ＭＳ Ｐゴシック" charset="-128"/>
                <a:cs typeface="ＭＳ Ｐゴシック" charset="-128"/>
              </a:rPr>
              <a:t>How </a:t>
            </a:r>
            <a:r>
              <a:rPr lang="en-US" sz="4800" b="1" cap="none" dirty="0" smtClean="0">
                <a:solidFill>
                  <a:srgbClr val="0000FF"/>
                </a:solidFill>
                <a:ea typeface="ＭＳ Ｐゴシック" charset="-128"/>
                <a:cs typeface="ＭＳ Ｐゴシック" charset="-128"/>
              </a:rPr>
              <a:t>TRILL Works</a:t>
            </a:r>
            <a:endParaRPr lang="en-US" sz="4800" cap="none" dirty="0" smtClean="0">
              <a:solidFill>
                <a:srgbClr val="0000FF"/>
              </a:solidFill>
              <a:ea typeface="ＭＳ Ｐゴシック" charset="-128"/>
              <a:cs typeface="ＭＳ Ｐゴシック" charset="-128"/>
            </a:endParaRPr>
          </a:p>
        </p:txBody>
      </p:sp>
      <p:sp>
        <p:nvSpPr>
          <p:cNvPr id="62467" name="Content Placeholder 2"/>
          <p:cNvSpPr>
            <a:spLocks noGrp="1"/>
          </p:cNvSpPr>
          <p:nvPr>
            <p:ph sz="quarter" idx="1"/>
          </p:nvPr>
        </p:nvSpPr>
        <p:spPr>
          <a:xfrm>
            <a:off x="457200" y="1600200"/>
            <a:ext cx="7467600" cy="4873625"/>
          </a:xfrm>
        </p:spPr>
        <p:txBody>
          <a:bodyPr/>
          <a:lstStyle/>
          <a:p>
            <a:pPr eaLnBrk="1" hangingPunct="1"/>
            <a:r>
              <a:rPr lang="en-US" dirty="0" smtClean="0">
                <a:ea typeface="ＭＳ Ｐゴシック" charset="-128"/>
              </a:rPr>
              <a:t>TRILL Data packets that have known unicast ultimate destinations are forwarded RBridge hop by RBridge hop toward the egress RBridge. </a:t>
            </a:r>
          </a:p>
          <a:p>
            <a:pPr eaLnBrk="1" hangingPunct="1"/>
            <a:endParaRPr lang="en-US" dirty="0" smtClean="0">
              <a:ea typeface="ＭＳ Ｐゴシック" charset="-128"/>
            </a:endParaRPr>
          </a:p>
          <a:p>
            <a:pPr eaLnBrk="1" hangingPunct="1"/>
            <a:r>
              <a:rPr lang="en-US" dirty="0" smtClean="0">
                <a:ea typeface="ＭＳ Ｐゴシック" charset="-128"/>
              </a:rPr>
              <a:t>TRILL Data packets that are multi-destination frames (broadcast, multicast, and unknown destination unicast) are forwarded on a distribution tree.</a:t>
            </a:r>
          </a:p>
        </p:txBody>
      </p:sp>
      <p:sp>
        <p:nvSpPr>
          <p:cNvPr id="7066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70661" name="Slide Number Placeholder 4"/>
          <p:cNvSpPr>
            <a:spLocks noGrp="1"/>
          </p:cNvSpPr>
          <p:nvPr>
            <p:ph type="sldNum" sz="quarter" idx="12"/>
          </p:nvPr>
        </p:nvSpPr>
        <p:spPr bwMode="auto">
          <a:noFill/>
          <a:ln>
            <a:miter lim="800000"/>
            <a:headEnd/>
            <a:tailEnd/>
          </a:ln>
        </p:spPr>
        <p:txBody>
          <a:bodyPr/>
          <a:lstStyle/>
          <a:p>
            <a:fld id="{D3F3D6EF-636E-4219-BA02-345886B3C559}" type="slidenum">
              <a:rPr lang="en-US"/>
              <a:pPr/>
              <a:t>61</a:t>
            </a:fld>
            <a:endParaRPr lang="en-US" dirty="0"/>
          </a:p>
        </p:txBody>
      </p:sp>
      <p:sp>
        <p:nvSpPr>
          <p:cNvPr id="706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1989996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000FF"/>
                </a:solidFill>
                <a:latin typeface="+mn-lt"/>
                <a:ea typeface="ＭＳ Ｐゴシック" charset="0"/>
                <a:cs typeface="ＭＳ Ｐゴシック" charset="0"/>
              </a:rPr>
              <a:t>Multi-Destination Traffic</a:t>
            </a:r>
            <a:endParaRPr lang="en-US" sz="4000" dirty="0">
              <a:solidFill>
                <a:srgbClr val="0000FF"/>
              </a:solidFill>
              <a:latin typeface="+mn-lt"/>
            </a:endParaRPr>
          </a:p>
        </p:txBody>
      </p:sp>
      <p:sp>
        <p:nvSpPr>
          <p:cNvPr id="3" name="Content Placeholder 2"/>
          <p:cNvSpPr>
            <a:spLocks noGrp="1"/>
          </p:cNvSpPr>
          <p:nvPr>
            <p:ph sz="quarter" idx="1"/>
          </p:nvPr>
        </p:nvSpPr>
        <p:spPr/>
        <p:txBody>
          <a:bodyPr/>
          <a:lstStyle/>
          <a:p>
            <a:pPr eaLnBrk="1" hangingPunct="1"/>
            <a:r>
              <a:rPr lang="en-US" dirty="0">
                <a:ea typeface="ＭＳ Ｐゴシック" charset="0"/>
                <a:cs typeface="ＭＳ Ｐゴシック" charset="0"/>
              </a:rPr>
              <a:t>Multi-destination </a:t>
            </a:r>
            <a:r>
              <a:rPr lang="en-US" dirty="0" smtClean="0">
                <a:ea typeface="ＭＳ Ｐゴシック" charset="0"/>
                <a:cs typeface="ＭＳ Ｐゴシック" charset="0"/>
              </a:rPr>
              <a:t>data is sent </a:t>
            </a:r>
            <a:r>
              <a:rPr lang="en-US" dirty="0">
                <a:ea typeface="ＭＳ Ｐゴシック" charset="0"/>
                <a:cs typeface="ＭＳ Ｐゴシック" charset="0"/>
              </a:rPr>
              <a:t>on a bi-directional distribution </a:t>
            </a:r>
            <a:r>
              <a:rPr lang="en-US" dirty="0" smtClean="0">
                <a:ea typeface="ＭＳ Ｐゴシック" charset="0"/>
                <a:cs typeface="ＭＳ Ｐゴシック" charset="0"/>
              </a:rPr>
              <a:t>tree:</a:t>
            </a:r>
            <a:endParaRPr lang="en-US" dirty="0">
              <a:ea typeface="ＭＳ Ｐゴシック" charset="0"/>
              <a:cs typeface="ＭＳ Ｐゴシック" charset="0"/>
            </a:endParaRPr>
          </a:p>
          <a:p>
            <a:pPr lvl="1"/>
            <a:r>
              <a:rPr lang="en-US" dirty="0">
                <a:ea typeface="ＭＳ Ｐゴシック" charset="0"/>
                <a:cs typeface="ＭＳ Ｐゴシック" charset="0"/>
              </a:rPr>
              <a:t>The root of a tree is a TRILL </a:t>
            </a:r>
            <a:r>
              <a:rPr lang="en-US" dirty="0" smtClean="0">
                <a:ea typeface="ＭＳ Ｐゴシック" charset="0"/>
                <a:cs typeface="ＭＳ Ｐゴシック" charset="0"/>
              </a:rPr>
              <a:t>switch or </a:t>
            </a:r>
            <a:r>
              <a:rPr lang="en-US" dirty="0">
                <a:ea typeface="ＭＳ Ｐゴシック" charset="0"/>
                <a:cs typeface="ＭＳ Ｐゴシック" charset="0"/>
              </a:rPr>
              <a:t>a link (pseudo-node) determined by a </a:t>
            </a:r>
            <a:r>
              <a:rPr lang="en-US" dirty="0" smtClean="0">
                <a:ea typeface="ＭＳ Ｐゴシック" charset="0"/>
                <a:cs typeface="ＭＳ Ｐゴシック" charset="0"/>
              </a:rPr>
              <a:t>separate election and </a:t>
            </a:r>
            <a:r>
              <a:rPr lang="en-US" dirty="0">
                <a:ea typeface="ＭＳ Ｐゴシック" charset="0"/>
                <a:cs typeface="ＭＳ Ｐゴシック" charset="0"/>
              </a:rPr>
              <a:t>represented by nickname.</a:t>
            </a:r>
          </a:p>
          <a:p>
            <a:pPr lvl="1"/>
            <a:r>
              <a:rPr lang="en-US" dirty="0">
                <a:ea typeface="ＭＳ Ｐゴシック" charset="0"/>
                <a:cs typeface="ＭＳ Ｐゴシック" charset="0"/>
              </a:rPr>
              <a:t>The ingress RBridge picks the tree, puts the tree root nickname in the “egress nickname” slot, and sets the M bit in the TRILL Header.</a:t>
            </a:r>
          </a:p>
          <a:p>
            <a:pPr eaLnBrk="1" hangingPunct="1"/>
            <a:r>
              <a:rPr lang="en-US" dirty="0">
                <a:ea typeface="ＭＳ Ｐゴシック" charset="0"/>
                <a:cs typeface="ＭＳ Ｐゴシック" charset="0"/>
              </a:rPr>
              <a:t>All the </a:t>
            </a:r>
            <a:r>
              <a:rPr lang="en-US" dirty="0" smtClean="0">
                <a:ea typeface="ＭＳ Ｐゴシック" charset="0"/>
                <a:cs typeface="ＭＳ Ｐゴシック" charset="0"/>
              </a:rPr>
              <a:t>TRILL switches in </a:t>
            </a:r>
            <a:r>
              <a:rPr lang="en-US" dirty="0">
                <a:ea typeface="ＭＳ Ｐゴシック" charset="0"/>
                <a:cs typeface="ＭＳ Ｐゴシック" charset="0"/>
              </a:rPr>
              <a:t>a campus calculate the same trees</a:t>
            </a:r>
            <a:r>
              <a:rPr lang="en-US" dirty="0" smtClean="0">
                <a:ea typeface="ＭＳ Ｐゴシック" charset="0"/>
                <a:cs typeface="ＭＳ Ｐゴシック" charset="0"/>
              </a:rPr>
              <a:t>.</a:t>
            </a:r>
          </a:p>
          <a:p>
            <a:pPr eaLnBrk="1" hangingPunct="1"/>
            <a:r>
              <a:rPr lang="en-US" dirty="0" smtClean="0">
                <a:ea typeface="ＭＳ Ｐゴシック" charset="0"/>
                <a:cs typeface="ＭＳ Ｐゴシック" charset="0"/>
              </a:rPr>
              <a:t>All trees reach every TRILL switch in the campus.</a:t>
            </a:r>
            <a:endParaRPr lang="en-US" dirty="0">
              <a:ea typeface="ＭＳ Ｐゴシック" charset="0"/>
            </a:endParaRPr>
          </a:p>
        </p:txBody>
      </p:sp>
      <p:sp>
        <p:nvSpPr>
          <p:cNvPr id="4" name="Date Placeholder 3"/>
          <p:cNvSpPr>
            <a:spLocks noGrp="1"/>
          </p:cNvSpPr>
          <p:nvPr>
            <p:ph type="dt" sz="half"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1AEA58DA-E1A4-4D4B-B7C6-13D15EF7E3E2}" type="slidenum">
              <a:rPr lang="en-US" smtClean="0"/>
              <a:pPr/>
              <a:t>62</a:t>
            </a:fld>
            <a:endParaRPr lang="en-US" dirty="0"/>
          </a:p>
        </p:txBody>
      </p:sp>
    </p:spTree>
    <p:extLst>
      <p:ext uri="{BB962C8B-B14F-4D97-AF65-F5344CB8AC3E}">
        <p14:creationId xmlns:p14="http://schemas.microsoft.com/office/powerpoint/2010/main" val="240368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000FF"/>
                </a:solidFill>
                <a:latin typeface="+mn-lt"/>
                <a:ea typeface="ＭＳ Ｐゴシック" charset="0"/>
                <a:cs typeface="ＭＳ Ｐゴシック" charset="0"/>
              </a:rPr>
              <a:t>Multi-Destination Traffic</a:t>
            </a:r>
            <a:endParaRPr lang="en-US" sz="4000" dirty="0">
              <a:solidFill>
                <a:srgbClr val="0000FF"/>
              </a:solidFill>
              <a:latin typeface="+mn-lt"/>
            </a:endParaRPr>
          </a:p>
        </p:txBody>
      </p:sp>
      <p:sp>
        <p:nvSpPr>
          <p:cNvPr id="3" name="Content Placeholder 2"/>
          <p:cNvSpPr>
            <a:spLocks noGrp="1"/>
          </p:cNvSpPr>
          <p:nvPr>
            <p:ph sz="quarter" idx="1"/>
          </p:nvPr>
        </p:nvSpPr>
        <p:spPr/>
        <p:txBody>
          <a:bodyPr/>
          <a:lstStyle/>
          <a:p>
            <a:pPr eaLnBrk="1" hangingPunct="1"/>
            <a:r>
              <a:rPr lang="en-US" dirty="0">
                <a:ea typeface="ＭＳ Ｐゴシック" charset="0"/>
                <a:cs typeface="ＭＳ Ｐゴシック" charset="0"/>
              </a:rPr>
              <a:t>Multi-destination </a:t>
            </a:r>
            <a:r>
              <a:rPr lang="en-US" dirty="0" smtClean="0">
                <a:ea typeface="ＭＳ Ｐゴシック" charset="0"/>
                <a:cs typeface="ＭＳ Ｐゴシック" charset="0"/>
              </a:rPr>
              <a:t>TRILL Data frames </a:t>
            </a:r>
            <a:r>
              <a:rPr lang="en-US" dirty="0">
                <a:ea typeface="ＭＳ Ｐゴシック" charset="0"/>
                <a:cs typeface="ＭＳ Ｐゴシック" charset="0"/>
              </a:rPr>
              <a:t>are more dangerous than unicast because they can multiply at fork points in the distribution tree.</a:t>
            </a:r>
          </a:p>
          <a:p>
            <a:pPr lvl="1"/>
            <a:r>
              <a:rPr lang="en-US" dirty="0">
                <a:ea typeface="ＭＳ Ｐゴシック" charset="0"/>
                <a:cs typeface="ＭＳ Ｐゴシック" charset="0"/>
              </a:rPr>
              <a:t>So, in addition to the Hop Count, a Reverse Path Forwarding Check is performed. This discards the frame if, for the ingress and tree, it seems to be arriving on the wrong port.</a:t>
            </a:r>
          </a:p>
          <a:p>
            <a:pPr lvl="1"/>
            <a:r>
              <a:rPr lang="en-US" dirty="0">
                <a:ea typeface="ＭＳ Ｐゴシック" charset="0"/>
                <a:cs typeface="ＭＳ Ｐゴシック" charset="0"/>
              </a:rPr>
              <a:t>To reduce the RPFC state, ingress </a:t>
            </a:r>
            <a:r>
              <a:rPr lang="en-US" dirty="0" err="1" smtClean="0">
                <a:ea typeface="ＭＳ Ｐゴシック" charset="0"/>
                <a:cs typeface="ＭＳ Ｐゴシック" charset="0"/>
              </a:rPr>
              <a:t>RBridges</a:t>
            </a:r>
            <a:r>
              <a:rPr lang="en-US" dirty="0" smtClean="0">
                <a:ea typeface="ＭＳ Ｐゴシック" charset="0"/>
                <a:cs typeface="ＭＳ Ｐゴシック" charset="0"/>
              </a:rPr>
              <a:t> can </a:t>
            </a:r>
            <a:r>
              <a:rPr lang="en-US" dirty="0">
                <a:ea typeface="ＭＳ Ｐゴシック" charset="0"/>
                <a:cs typeface="ＭＳ Ｐゴシック" charset="0"/>
              </a:rPr>
              <a:t>announce which tree or trees they will use.</a:t>
            </a:r>
            <a:endParaRPr lang="en-US" dirty="0">
              <a:ea typeface="ＭＳ Ｐゴシック" charset="0"/>
            </a:endParaRPr>
          </a:p>
        </p:txBody>
      </p:sp>
      <p:sp>
        <p:nvSpPr>
          <p:cNvPr id="4" name="Date Placeholder 3"/>
          <p:cNvSpPr>
            <a:spLocks noGrp="1"/>
          </p:cNvSpPr>
          <p:nvPr>
            <p:ph type="dt" sz="half"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1AEA58DA-E1A4-4D4B-B7C6-13D15EF7E3E2}" type="slidenum">
              <a:rPr lang="en-US" smtClean="0"/>
              <a:pPr/>
              <a:t>63</a:t>
            </a:fld>
            <a:endParaRPr lang="en-US" dirty="0"/>
          </a:p>
        </p:txBody>
      </p:sp>
    </p:spTree>
    <p:extLst>
      <p:ext uri="{BB962C8B-B14F-4D97-AF65-F5344CB8AC3E}">
        <p14:creationId xmlns:p14="http://schemas.microsoft.com/office/powerpoint/2010/main" val="307014194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000FF"/>
                </a:solidFill>
                <a:latin typeface="+mn-lt"/>
                <a:ea typeface="ＭＳ Ｐゴシック" charset="0"/>
                <a:cs typeface="ＭＳ Ｐゴシック" charset="0"/>
              </a:rPr>
              <a:t>Multi-Destination Traffic</a:t>
            </a:r>
            <a:endParaRPr lang="en-US" sz="4000" dirty="0">
              <a:solidFill>
                <a:srgbClr val="0000FF"/>
              </a:solidFill>
              <a:latin typeface="+mn-lt"/>
            </a:endParaRPr>
          </a:p>
        </p:txBody>
      </p:sp>
      <p:sp>
        <p:nvSpPr>
          <p:cNvPr id="3" name="Content Placeholder 2"/>
          <p:cNvSpPr>
            <a:spLocks noGrp="1"/>
          </p:cNvSpPr>
          <p:nvPr>
            <p:ph sz="quarter" idx="1"/>
          </p:nvPr>
        </p:nvSpPr>
        <p:spPr/>
        <p:txBody>
          <a:bodyPr/>
          <a:lstStyle/>
          <a:p>
            <a:pPr eaLnBrk="1" hangingPunct="1"/>
            <a:r>
              <a:rPr lang="en-US" dirty="0">
                <a:ea typeface="ＭＳ Ｐゴシック" charset="0"/>
                <a:cs typeface="ＭＳ Ｐゴシック" charset="0"/>
              </a:rPr>
              <a:t>As a </a:t>
            </a:r>
            <a:r>
              <a:rPr lang="en-US" dirty="0" smtClean="0">
                <a:ea typeface="ＭＳ Ｐゴシック" charset="0"/>
                <a:cs typeface="ＭＳ Ｐゴシック" charset="0"/>
              </a:rPr>
              <a:t>TRILL Data frame </a:t>
            </a:r>
            <a:r>
              <a:rPr lang="en-US" dirty="0">
                <a:ea typeface="ＭＳ Ｐゴシック" charset="0"/>
                <a:cs typeface="ＭＳ Ｐゴシック" charset="0"/>
              </a:rPr>
              <a:t>is propagated on a distribution tree, its distribution can be pruned by VLAN and by multicast group since it is not useful to send a frame down a tree branch if</a:t>
            </a:r>
          </a:p>
          <a:p>
            <a:pPr lvl="1"/>
            <a:r>
              <a:rPr lang="en-US" dirty="0">
                <a:ea typeface="ＭＳ Ｐゴシック" charset="0"/>
                <a:cs typeface="ＭＳ Ｐゴシック" charset="0"/>
              </a:rPr>
              <a:t>There are no end stations downstream in the VLAN of the frame, or</a:t>
            </a:r>
          </a:p>
          <a:p>
            <a:pPr lvl="1"/>
            <a:r>
              <a:rPr lang="en-US" dirty="0">
                <a:ea typeface="ＭＳ Ｐゴシック" charset="0"/>
                <a:cs typeface="ＭＳ Ｐゴシック" charset="0"/>
              </a:rPr>
              <a:t>The frame is multicast and there is no multicast listener or multicast router downstream</a:t>
            </a:r>
            <a:r>
              <a:rPr lang="en-US" dirty="0" smtClean="0">
                <a:ea typeface="ＭＳ Ｐゴシック" charset="0"/>
                <a:cs typeface="ＭＳ Ｐゴシック" charset="0"/>
              </a:rPr>
              <a:t>.</a:t>
            </a:r>
            <a:endParaRPr lang="en-US" dirty="0">
              <a:ea typeface="ＭＳ Ｐゴシック" charset="0"/>
            </a:endParaRPr>
          </a:p>
        </p:txBody>
      </p:sp>
      <p:sp>
        <p:nvSpPr>
          <p:cNvPr id="4" name="Date Placeholder 3"/>
          <p:cNvSpPr>
            <a:spLocks noGrp="1"/>
          </p:cNvSpPr>
          <p:nvPr>
            <p:ph type="dt" sz="half"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1AEA58DA-E1A4-4D4B-B7C6-13D15EF7E3E2}" type="slidenum">
              <a:rPr lang="en-US" smtClean="0"/>
              <a:pPr/>
              <a:t>64</a:t>
            </a:fld>
            <a:endParaRPr lang="en-US" dirty="0"/>
          </a:p>
        </p:txBody>
      </p:sp>
    </p:spTree>
    <p:extLst>
      <p:ext uri="{BB962C8B-B14F-4D97-AF65-F5344CB8AC3E}">
        <p14:creationId xmlns:p14="http://schemas.microsoft.com/office/powerpoint/2010/main" val="349997568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p:txBody>
          <a:bodyPr>
            <a:normAutofit/>
          </a:bodyPr>
          <a:lstStyle/>
          <a:p>
            <a:pPr>
              <a:defRPr/>
            </a:pPr>
            <a:r>
              <a:rPr lang="en-US" sz="4800" b="1" dirty="0">
                <a:solidFill>
                  <a:srgbClr val="0000FF"/>
                </a:solidFill>
                <a:ea typeface="ＭＳ Ｐゴシック" charset="0"/>
                <a:cs typeface="ＭＳ Ｐゴシック" charset="0"/>
              </a:rPr>
              <a:t>TRILL Nicknames</a:t>
            </a:r>
            <a:endParaRPr lang="en-US" sz="4800" b="1" cap="none" dirty="0" smtClean="0">
              <a:solidFill>
                <a:srgbClr val="0000FF"/>
              </a:solidFill>
              <a:ea typeface="ＭＳ Ｐゴシック" charset="-128"/>
              <a:cs typeface="ＭＳ Ｐゴシック" charset="-128"/>
            </a:endParaRPr>
          </a:p>
        </p:txBody>
      </p:sp>
      <p:sp>
        <p:nvSpPr>
          <p:cNvPr id="22531" name="Content Placeholder 2"/>
          <p:cNvSpPr>
            <a:spLocks noGrp="1"/>
          </p:cNvSpPr>
          <p:nvPr>
            <p:ph sz="quarter" idx="1"/>
          </p:nvPr>
        </p:nvSpPr>
        <p:spPr>
          <a:xfrm>
            <a:off x="457200" y="1600200"/>
            <a:ext cx="7467600" cy="4873625"/>
          </a:xfrm>
        </p:spPr>
        <p:txBody>
          <a:bodyPr/>
          <a:lstStyle/>
          <a:p>
            <a:r>
              <a:rPr lang="en-US" dirty="0">
                <a:ea typeface="ＭＳ Ｐゴシック" charset="-128"/>
              </a:rPr>
              <a:t>TRILL </a:t>
            </a:r>
            <a:r>
              <a:rPr lang="en-US" dirty="0" smtClean="0">
                <a:ea typeface="ＭＳ Ｐゴシック" charset="-128"/>
              </a:rPr>
              <a:t>switches are </a:t>
            </a:r>
            <a:r>
              <a:rPr lang="en-US" dirty="0">
                <a:ea typeface="ＭＳ Ｐゴシック" charset="-128"/>
              </a:rPr>
              <a:t>identified by </a:t>
            </a:r>
            <a:r>
              <a:rPr lang="en-US" dirty="0" smtClean="0">
                <a:ea typeface="ＭＳ Ｐゴシック" charset="-128"/>
              </a:rPr>
              <a:t>6-byte IS</a:t>
            </a:r>
            <a:r>
              <a:rPr lang="en-US" dirty="0">
                <a:ea typeface="ＭＳ Ｐゴシック" charset="-128"/>
              </a:rPr>
              <a:t>-IS System ID </a:t>
            </a:r>
            <a:r>
              <a:rPr lang="en-US" dirty="0" smtClean="0">
                <a:ea typeface="ＭＳ Ｐゴシック" charset="-128"/>
              </a:rPr>
              <a:t>and by </a:t>
            </a:r>
            <a:r>
              <a:rPr lang="en-US" dirty="0">
                <a:ea typeface="ＭＳ Ｐゴシック" charset="-128"/>
              </a:rPr>
              <a:t>2-bytes nicknames.</a:t>
            </a:r>
          </a:p>
          <a:p>
            <a:r>
              <a:rPr lang="en-US" dirty="0">
                <a:ea typeface="ＭＳ Ｐゴシック" charset="-128"/>
              </a:rPr>
              <a:t>Nicknames can be configured but by default are auto-allocated. In case of collisions, the lower priority RBridge must select a new nickname.</a:t>
            </a:r>
          </a:p>
          <a:p>
            <a:r>
              <a:rPr lang="en-US" dirty="0">
                <a:ea typeface="ＭＳ Ｐゴシック" charset="-128"/>
              </a:rPr>
              <a:t>Nicknames:</a:t>
            </a:r>
          </a:p>
          <a:p>
            <a:pPr lvl="1"/>
            <a:r>
              <a:rPr lang="en-US" sz="2000" dirty="0">
                <a:ea typeface="ＭＳ Ｐゴシック" charset="-128"/>
              </a:rPr>
              <a:t>Saves space in headers.</a:t>
            </a:r>
          </a:p>
          <a:p>
            <a:pPr lvl="1"/>
            <a:r>
              <a:rPr lang="en-US" sz="2000" dirty="0">
                <a:ea typeface="ＭＳ Ｐゴシック" charset="-128"/>
              </a:rPr>
              <a:t>An RBridge can hold more than one nickname so that</a:t>
            </a:r>
          </a:p>
          <a:p>
            <a:pPr lvl="2"/>
            <a:r>
              <a:rPr lang="en-US" dirty="0">
                <a:ea typeface="ＭＳ Ｐゴシック" charset="-128"/>
              </a:rPr>
              <a:t>It can be the root of more than one different distribution tree.</a:t>
            </a:r>
          </a:p>
          <a:p>
            <a:pPr lvl="2"/>
            <a:r>
              <a:rPr lang="en-US" dirty="0">
                <a:ea typeface="ＭＳ Ｐゴシック" charset="-128"/>
              </a:rPr>
              <a:t>May be used to distinguish frames following traffic engineered routes versus least cost routes</a:t>
            </a:r>
            <a:r>
              <a:rPr lang="en-US" dirty="0" smtClean="0">
                <a:ea typeface="ＭＳ Ｐゴシック" charset="-128"/>
              </a:rPr>
              <a:t>.</a:t>
            </a:r>
            <a:endParaRPr lang="en-US" dirty="0">
              <a:ea typeface="ＭＳ Ｐゴシック" charset="-128"/>
            </a:endParaRPr>
          </a:p>
        </p:txBody>
      </p:sp>
      <p:sp>
        <p:nvSpPr>
          <p:cNvPr id="2458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3F746BA2-1766-4AC0-A026-B97F24E24B90}" type="slidenum">
              <a:rPr lang="en-US"/>
              <a:pPr/>
              <a:t>65</a:t>
            </a:fld>
            <a:endParaRPr lang="en-US" dirty="0"/>
          </a:p>
        </p:txBody>
      </p:sp>
      <p:sp>
        <p:nvSpPr>
          <p:cNvPr id="2458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3072739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p:txBody>
          <a:bodyPr/>
          <a:lstStyle/>
          <a:p>
            <a:pPr>
              <a:defRPr/>
            </a:pPr>
            <a:r>
              <a:rPr lang="en-US" sz="4400" b="1" cap="none" dirty="0" smtClean="0">
                <a:solidFill>
                  <a:srgbClr val="0000FF"/>
                </a:solidFill>
                <a:ea typeface="ＭＳ Ｐゴシック" charset="-128"/>
                <a:cs typeface="ＭＳ Ｐゴシック" charset="-128"/>
              </a:rPr>
              <a:t>Why IS-IS For TRILL?</a:t>
            </a:r>
          </a:p>
        </p:txBody>
      </p:sp>
      <p:sp>
        <p:nvSpPr>
          <p:cNvPr id="22531" name="Content Placeholder 2"/>
          <p:cNvSpPr>
            <a:spLocks noGrp="1"/>
          </p:cNvSpPr>
          <p:nvPr>
            <p:ph sz="quarter" idx="1"/>
          </p:nvPr>
        </p:nvSpPr>
        <p:spPr>
          <a:xfrm>
            <a:off x="457200" y="1600200"/>
            <a:ext cx="7467600" cy="4873625"/>
          </a:xfrm>
        </p:spPr>
        <p:txBody>
          <a:bodyPr/>
          <a:lstStyle/>
          <a:p>
            <a:r>
              <a:rPr lang="en-US" dirty="0" smtClean="0">
                <a:ea typeface="ＭＳ Ｐゴシック" charset="-128"/>
              </a:rPr>
              <a:t>The IS-IS (Intermediate System to Intermediate System) link state routing protocol was chosen for TRILL over OSPF (Open Shortest Path First), the only other plausible candidate, for the following reasons:</a:t>
            </a:r>
          </a:p>
          <a:p>
            <a:pPr lvl="1"/>
            <a:r>
              <a:rPr lang="en-US" dirty="0" smtClean="0">
                <a:ea typeface="ＭＳ Ｐゴシック" charset="-128"/>
              </a:rPr>
              <a:t>IS-IS runs directly at Layer 2. Thus no IP addresses are needed, as they are for OSPF, and IS-IS can run with zero configuration.</a:t>
            </a:r>
          </a:p>
          <a:p>
            <a:pPr lvl="1"/>
            <a:r>
              <a:rPr lang="en-US" dirty="0" smtClean="0">
                <a:ea typeface="ＭＳ Ｐゴシック" charset="-128"/>
              </a:rPr>
              <a:t>IS-IS uses a TLV (type, length, value) encoding which makes it easy to define and carry new types of data.</a:t>
            </a:r>
          </a:p>
        </p:txBody>
      </p:sp>
      <p:sp>
        <p:nvSpPr>
          <p:cNvPr id="2458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3F746BA2-1766-4AC0-A026-B97F24E24B90}" type="slidenum">
              <a:rPr lang="en-US"/>
              <a:pPr/>
              <a:t>66</a:t>
            </a:fld>
            <a:endParaRPr lang="en-US" dirty="0"/>
          </a:p>
        </p:txBody>
      </p:sp>
      <p:sp>
        <p:nvSpPr>
          <p:cNvPr id="2458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1758945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219200" y="3962400"/>
            <a:ext cx="5638800" cy="838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78" name="Title 1"/>
          <p:cNvSpPr>
            <a:spLocks noGrp="1"/>
          </p:cNvSpPr>
          <p:nvPr>
            <p:ph type="title"/>
          </p:nvPr>
        </p:nvSpPr>
        <p:spPr bwMode="auto"/>
        <p:txBody>
          <a:bodyPr>
            <a:noAutofit/>
          </a:bodyPr>
          <a:lstStyle/>
          <a:p>
            <a:pPr>
              <a:defRPr/>
            </a:pPr>
            <a:r>
              <a:rPr lang="en-US" sz="4000" b="1" dirty="0">
                <a:solidFill>
                  <a:srgbClr val="0000FF"/>
                </a:solidFill>
                <a:ea typeface="ＭＳ Ｐゴシック" charset="0"/>
                <a:cs typeface="ＭＳ Ｐゴシック" charset="0"/>
              </a:rPr>
              <a:t>RBridges </a:t>
            </a:r>
            <a:r>
              <a:rPr lang="en-US" sz="4000" b="1" dirty="0" smtClean="0">
                <a:solidFill>
                  <a:srgbClr val="0000FF"/>
                </a:solidFill>
                <a:ea typeface="ＭＳ Ｐゴシック" charset="0"/>
                <a:cs typeface="ＭＳ Ｐゴシック" charset="0"/>
              </a:rPr>
              <a:t>&amp; Access Links</a:t>
            </a:r>
            <a:endParaRPr lang="en-US" sz="4000" b="1" cap="none" dirty="0" smtClean="0">
              <a:solidFill>
                <a:srgbClr val="0000FF"/>
              </a:solidFill>
              <a:ea typeface="ＭＳ Ｐゴシック" charset="-128"/>
              <a:cs typeface="ＭＳ Ｐゴシック" charset="-128"/>
            </a:endParaRPr>
          </a:p>
        </p:txBody>
      </p:sp>
      <p:sp>
        <p:nvSpPr>
          <p:cNvPr id="22531" name="Content Placeholder 2"/>
          <p:cNvSpPr>
            <a:spLocks noGrp="1"/>
          </p:cNvSpPr>
          <p:nvPr>
            <p:ph sz="quarter" idx="1"/>
          </p:nvPr>
        </p:nvSpPr>
        <p:spPr>
          <a:xfrm>
            <a:off x="457200" y="1600201"/>
            <a:ext cx="7467600" cy="2362200"/>
          </a:xfrm>
        </p:spPr>
        <p:txBody>
          <a:bodyPr/>
          <a:lstStyle/>
          <a:p>
            <a:r>
              <a:rPr lang="en-US" dirty="0">
                <a:ea typeface="ＭＳ Ｐゴシック" charset="-128"/>
              </a:rPr>
              <a:t>You can have multiple </a:t>
            </a:r>
            <a:r>
              <a:rPr lang="en-US" dirty="0" smtClean="0">
                <a:ea typeface="ＭＳ Ｐゴシック" charset="-128"/>
              </a:rPr>
              <a:t>TRILL switches on </a:t>
            </a:r>
            <a:r>
              <a:rPr lang="en-US" dirty="0">
                <a:ea typeface="ＭＳ Ｐゴシック" charset="-128"/>
              </a:rPr>
              <a:t>a link with one or more end stations.</a:t>
            </a:r>
          </a:p>
          <a:p>
            <a:r>
              <a:rPr lang="en-US" dirty="0" smtClean="0">
                <a:ea typeface="ＭＳ Ｐゴシック" charset="-128"/>
              </a:rPr>
              <a:t>The elected Designated </a:t>
            </a:r>
            <a:r>
              <a:rPr lang="en-US" dirty="0" err="1" smtClean="0">
                <a:ea typeface="ＭＳ Ｐゴシック" charset="-128"/>
              </a:rPr>
              <a:t>RBridge</a:t>
            </a:r>
            <a:r>
              <a:rPr lang="en-US" dirty="0" smtClean="0">
                <a:ea typeface="ＭＳ Ｐゴシック" charset="-128"/>
              </a:rPr>
              <a:t> is in </a:t>
            </a:r>
            <a:r>
              <a:rPr lang="en-US" dirty="0">
                <a:ea typeface="ＭＳ Ｐゴシック" charset="-128"/>
              </a:rPr>
              <a:t>charge of the link and </a:t>
            </a:r>
            <a:r>
              <a:rPr lang="en-US" dirty="0" smtClean="0">
                <a:ea typeface="ＭＳ Ｐゴシック" charset="-128"/>
              </a:rPr>
              <a:t>by default handles </a:t>
            </a:r>
            <a:r>
              <a:rPr lang="en-US" dirty="0">
                <a:ea typeface="ＭＳ Ｐゴシック" charset="-128"/>
              </a:rPr>
              <a:t>end station traffic. But to load split, it can </a:t>
            </a:r>
            <a:r>
              <a:rPr lang="en-US" dirty="0" smtClean="0">
                <a:ea typeface="ＭＳ Ｐゴシック" charset="-128"/>
              </a:rPr>
              <a:t>assign end station VLANs </a:t>
            </a:r>
            <a:r>
              <a:rPr lang="en-US" dirty="0">
                <a:ea typeface="ＭＳ Ｐゴシック" charset="-128"/>
              </a:rPr>
              <a:t>to </a:t>
            </a:r>
            <a:r>
              <a:rPr lang="en-US" dirty="0" smtClean="0">
                <a:ea typeface="ＭＳ Ｐゴシック" charset="-128"/>
              </a:rPr>
              <a:t>other RBridges </a:t>
            </a:r>
            <a:r>
              <a:rPr lang="en-US" dirty="0">
                <a:ea typeface="ＭＳ Ｐゴシック" charset="-128"/>
              </a:rPr>
              <a:t>on the link.</a:t>
            </a:r>
            <a:endParaRPr lang="en-US" sz="2000" dirty="0">
              <a:ea typeface="ＭＳ Ｐゴシック" charset="-128"/>
            </a:endParaRPr>
          </a:p>
        </p:txBody>
      </p:sp>
      <p:sp>
        <p:nvSpPr>
          <p:cNvPr id="2458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4581" name="Slide Number Placeholder 4"/>
          <p:cNvSpPr>
            <a:spLocks noGrp="1"/>
          </p:cNvSpPr>
          <p:nvPr>
            <p:ph type="sldNum" sz="quarter" idx="12"/>
          </p:nvPr>
        </p:nvSpPr>
        <p:spPr bwMode="auto">
          <a:noFill/>
          <a:ln>
            <a:miter lim="800000"/>
            <a:headEnd/>
            <a:tailEnd/>
          </a:ln>
        </p:spPr>
        <p:txBody>
          <a:bodyPr/>
          <a:lstStyle/>
          <a:p>
            <a:fld id="{3F746BA2-1766-4AC0-A026-B97F24E24B90}" type="slidenum">
              <a:rPr lang="en-US"/>
              <a:pPr/>
              <a:t>67</a:t>
            </a:fld>
            <a:endParaRPr lang="en-US" dirty="0"/>
          </a:p>
        </p:txBody>
      </p:sp>
      <p:sp>
        <p:nvSpPr>
          <p:cNvPr id="2458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cxnSp>
        <p:nvCxnSpPr>
          <p:cNvPr id="7" name="Straight Connector 6"/>
          <p:cNvCxnSpPr/>
          <p:nvPr/>
        </p:nvCxnSpPr>
        <p:spPr bwMode="auto">
          <a:xfrm flipV="1">
            <a:off x="2216727" y="5670404"/>
            <a:ext cx="4294909" cy="4618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 name="TextBox 41"/>
          <p:cNvSpPr txBox="1">
            <a:spLocks noChangeArrowheads="1"/>
          </p:cNvSpPr>
          <p:nvPr/>
        </p:nvSpPr>
        <p:spPr bwMode="auto">
          <a:xfrm>
            <a:off x="2132445" y="4548908"/>
            <a:ext cx="609600" cy="369332"/>
          </a:xfrm>
          <a:prstGeom prst="rect">
            <a:avLst/>
          </a:prstGeom>
          <a:solidFill>
            <a:srgbClr val="FFFFFF"/>
          </a:solidFill>
          <a:ln w="28575">
            <a:solidFill>
              <a:schemeClr val="tx1"/>
            </a:solidFill>
            <a:round/>
            <a:headEnd/>
            <a:tailEnd/>
          </a:ln>
        </p:spPr>
        <p:txBody>
          <a:bodyPr>
            <a:spAutoFit/>
          </a:bodyPr>
          <a:lstStyle/>
          <a:p>
            <a:pPr algn="ctr"/>
            <a:r>
              <a:rPr lang="en-US" sz="1800" b="1" dirty="0">
                <a:latin typeface="Calibri" charset="0"/>
              </a:rPr>
              <a:t>RB1</a:t>
            </a:r>
          </a:p>
        </p:txBody>
      </p:sp>
      <p:sp>
        <p:nvSpPr>
          <p:cNvPr id="9" name="TextBox 41"/>
          <p:cNvSpPr txBox="1">
            <a:spLocks noChangeArrowheads="1"/>
          </p:cNvSpPr>
          <p:nvPr/>
        </p:nvSpPr>
        <p:spPr bwMode="auto">
          <a:xfrm>
            <a:off x="3982023" y="4539672"/>
            <a:ext cx="609600" cy="369332"/>
          </a:xfrm>
          <a:prstGeom prst="rect">
            <a:avLst/>
          </a:prstGeom>
          <a:solidFill>
            <a:srgbClr val="FFFFFF"/>
          </a:solidFill>
          <a:ln w="28575">
            <a:solidFill>
              <a:schemeClr val="tx1"/>
            </a:solidFill>
            <a:round/>
            <a:headEnd/>
            <a:tailEnd/>
          </a:ln>
        </p:spPr>
        <p:txBody>
          <a:bodyPr>
            <a:spAutoFit/>
          </a:bodyPr>
          <a:lstStyle/>
          <a:p>
            <a:pPr algn="ctr"/>
            <a:r>
              <a:rPr lang="en-US" sz="1800" b="1" dirty="0" smtClean="0">
                <a:latin typeface="Calibri" charset="0"/>
              </a:rPr>
              <a:t>RB2</a:t>
            </a:r>
            <a:endParaRPr lang="en-US" sz="1800" b="1" dirty="0">
              <a:latin typeface="Calibri" charset="0"/>
            </a:endParaRPr>
          </a:p>
        </p:txBody>
      </p:sp>
      <p:sp>
        <p:nvSpPr>
          <p:cNvPr id="10" name="TextBox 41"/>
          <p:cNvSpPr txBox="1">
            <a:spLocks noChangeArrowheads="1"/>
          </p:cNvSpPr>
          <p:nvPr/>
        </p:nvSpPr>
        <p:spPr bwMode="auto">
          <a:xfrm>
            <a:off x="5921663" y="4539671"/>
            <a:ext cx="609600" cy="369332"/>
          </a:xfrm>
          <a:prstGeom prst="rect">
            <a:avLst/>
          </a:prstGeom>
          <a:solidFill>
            <a:srgbClr val="FFFFFF"/>
          </a:solidFill>
          <a:ln w="28575">
            <a:solidFill>
              <a:schemeClr val="tx1"/>
            </a:solidFill>
            <a:round/>
            <a:headEnd/>
            <a:tailEnd/>
          </a:ln>
        </p:spPr>
        <p:txBody>
          <a:bodyPr>
            <a:spAutoFit/>
          </a:bodyPr>
          <a:lstStyle/>
          <a:p>
            <a:pPr algn="ctr"/>
            <a:r>
              <a:rPr lang="en-US" sz="1800" b="1" dirty="0" smtClean="0">
                <a:latin typeface="Calibri" charset="0"/>
              </a:rPr>
              <a:t>RB3</a:t>
            </a:r>
            <a:endParaRPr lang="en-US" sz="1800" b="1" dirty="0">
              <a:latin typeface="Calibri" charset="0"/>
            </a:endParaRPr>
          </a:p>
        </p:txBody>
      </p:sp>
      <p:cxnSp>
        <p:nvCxnSpPr>
          <p:cNvPr id="11" name="Straight Connector 10"/>
          <p:cNvCxnSpPr>
            <a:endCxn id="8" idx="2"/>
          </p:cNvCxnSpPr>
          <p:nvPr/>
        </p:nvCxnSpPr>
        <p:spPr bwMode="auto">
          <a:xfrm flipH="1" flipV="1">
            <a:off x="2437245" y="4918240"/>
            <a:ext cx="10391" cy="7868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flipV="1">
            <a:off x="4275282" y="4909001"/>
            <a:ext cx="10391" cy="7868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H="1" flipV="1">
            <a:off x="6238009" y="4897458"/>
            <a:ext cx="10391" cy="7868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 name="Straight Connector 13"/>
          <p:cNvCxnSpPr>
            <a:cxnSpLocks noChangeShapeType="1"/>
            <a:stCxn id="15" idx="0"/>
          </p:cNvCxnSpPr>
          <p:nvPr/>
        </p:nvCxnSpPr>
        <p:spPr bwMode="auto">
          <a:xfrm rot="5400000" flipH="1" flipV="1">
            <a:off x="2277557" y="5861120"/>
            <a:ext cx="314325" cy="1587"/>
          </a:xfrm>
          <a:prstGeom prst="line">
            <a:avLst/>
          </a:prstGeom>
          <a:noFill/>
          <a:ln w="25400">
            <a:solidFill>
              <a:schemeClr val="tx1"/>
            </a:solidFill>
            <a:round/>
            <a:headEnd/>
            <a:tailEnd/>
          </a:ln>
          <a:effectLst>
            <a:outerShdw dist="25000" dir="5400000" rotWithShape="0">
              <a:srgbClr val="808080">
                <a:alpha val="39999"/>
              </a:srgbClr>
            </a:outerShdw>
          </a:effectLst>
        </p:spPr>
      </p:cxnSp>
      <p:sp>
        <p:nvSpPr>
          <p:cNvPr id="15" name="Oval 14"/>
          <p:cNvSpPr>
            <a:spLocks noChangeArrowheads="1"/>
          </p:cNvSpPr>
          <p:nvPr/>
        </p:nvSpPr>
        <p:spPr bwMode="auto">
          <a:xfrm>
            <a:off x="2325976" y="6017489"/>
            <a:ext cx="217487" cy="228600"/>
          </a:xfrm>
          <a:prstGeom prst="ellipse">
            <a:avLst/>
          </a:prstGeom>
          <a:solidFill>
            <a:srgbClr val="CED6E6"/>
          </a:solidFill>
          <a:ln w="12700">
            <a:solidFill>
              <a:schemeClr val="tx1"/>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6" name="Straight Connector 15"/>
          <p:cNvCxnSpPr>
            <a:cxnSpLocks noChangeShapeType="1"/>
          </p:cNvCxnSpPr>
          <p:nvPr/>
        </p:nvCxnSpPr>
        <p:spPr bwMode="auto">
          <a:xfrm rot="5400000" flipH="1" flipV="1">
            <a:off x="4138685" y="5863429"/>
            <a:ext cx="314325" cy="1587"/>
          </a:xfrm>
          <a:prstGeom prst="line">
            <a:avLst/>
          </a:prstGeom>
          <a:noFill/>
          <a:ln w="25400">
            <a:solidFill>
              <a:schemeClr val="tx1"/>
            </a:solidFill>
            <a:round/>
            <a:headEnd/>
            <a:tailEnd/>
          </a:ln>
          <a:effectLst>
            <a:outerShdw dist="25000" dir="5400000" rotWithShape="0">
              <a:srgbClr val="808080">
                <a:alpha val="39999"/>
              </a:srgbClr>
            </a:outerShdw>
          </a:effectLst>
        </p:spPr>
      </p:cxnSp>
      <p:sp>
        <p:nvSpPr>
          <p:cNvPr id="17" name="Oval 16"/>
          <p:cNvSpPr>
            <a:spLocks noChangeArrowheads="1"/>
          </p:cNvSpPr>
          <p:nvPr/>
        </p:nvSpPr>
        <p:spPr bwMode="auto">
          <a:xfrm>
            <a:off x="4187104" y="6019800"/>
            <a:ext cx="217487" cy="228600"/>
          </a:xfrm>
          <a:prstGeom prst="ellipse">
            <a:avLst/>
          </a:prstGeom>
          <a:solidFill>
            <a:srgbClr val="CED6E6"/>
          </a:solidFill>
          <a:ln w="12700">
            <a:solidFill>
              <a:schemeClr val="tx1"/>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8" name="Straight Connector 17"/>
          <p:cNvCxnSpPr>
            <a:cxnSpLocks noChangeShapeType="1"/>
            <a:stCxn id="19" idx="0"/>
          </p:cNvCxnSpPr>
          <p:nvPr/>
        </p:nvCxnSpPr>
        <p:spPr bwMode="auto">
          <a:xfrm rot="5400000" flipH="1" flipV="1">
            <a:off x="6101412" y="5863429"/>
            <a:ext cx="314325" cy="1587"/>
          </a:xfrm>
          <a:prstGeom prst="line">
            <a:avLst/>
          </a:prstGeom>
          <a:noFill/>
          <a:ln w="25400">
            <a:solidFill>
              <a:schemeClr val="tx1"/>
            </a:solidFill>
            <a:round/>
            <a:headEnd/>
            <a:tailEnd/>
          </a:ln>
          <a:effectLst>
            <a:outerShdw dist="25000" dir="5400000" rotWithShape="0">
              <a:srgbClr val="808080">
                <a:alpha val="39999"/>
              </a:srgbClr>
            </a:outerShdw>
          </a:effectLst>
        </p:spPr>
      </p:cxnSp>
      <p:sp>
        <p:nvSpPr>
          <p:cNvPr id="19" name="Oval 18"/>
          <p:cNvSpPr>
            <a:spLocks noChangeArrowheads="1"/>
          </p:cNvSpPr>
          <p:nvPr/>
        </p:nvSpPr>
        <p:spPr bwMode="auto">
          <a:xfrm>
            <a:off x="6149831" y="6019798"/>
            <a:ext cx="217487" cy="228600"/>
          </a:xfrm>
          <a:prstGeom prst="ellipse">
            <a:avLst/>
          </a:prstGeom>
          <a:solidFill>
            <a:srgbClr val="CED6E6"/>
          </a:solidFill>
          <a:ln w="12700">
            <a:solidFill>
              <a:schemeClr val="tx1"/>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0" name="Straight Connector 19"/>
          <p:cNvCxnSpPr>
            <a:cxnSpLocks noChangeShapeType="1"/>
            <a:stCxn id="21" idx="1"/>
          </p:cNvCxnSpPr>
          <p:nvPr/>
        </p:nvCxnSpPr>
        <p:spPr bwMode="auto">
          <a:xfrm rot="16200000" flipV="1">
            <a:off x="6258072" y="5713845"/>
            <a:ext cx="231775" cy="190500"/>
          </a:xfrm>
          <a:prstGeom prst="line">
            <a:avLst/>
          </a:prstGeom>
          <a:noFill/>
          <a:ln w="25400">
            <a:solidFill>
              <a:schemeClr val="tx1"/>
            </a:solidFill>
            <a:round/>
            <a:headEnd/>
            <a:tailEnd/>
          </a:ln>
          <a:effectLst>
            <a:outerShdw dist="25000" dir="5400000" rotWithShape="0">
              <a:srgbClr val="808080">
                <a:alpha val="39999"/>
              </a:srgbClr>
            </a:outerShdw>
          </a:effectLst>
        </p:spPr>
      </p:cxnSp>
      <p:sp>
        <p:nvSpPr>
          <p:cNvPr id="21" name="Oval 20"/>
          <p:cNvSpPr>
            <a:spLocks noChangeArrowheads="1"/>
          </p:cNvSpPr>
          <p:nvPr/>
        </p:nvSpPr>
        <p:spPr bwMode="auto">
          <a:xfrm>
            <a:off x="6437460" y="5891645"/>
            <a:ext cx="217488" cy="228600"/>
          </a:xfrm>
          <a:prstGeom prst="ellipse">
            <a:avLst/>
          </a:prstGeom>
          <a:solidFill>
            <a:srgbClr val="CED6E6"/>
          </a:solidFill>
          <a:ln w="12700">
            <a:solidFill>
              <a:schemeClr val="tx1"/>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2" name="Straight Connector 21"/>
          <p:cNvCxnSpPr>
            <a:cxnSpLocks noChangeShapeType="1"/>
            <a:stCxn id="23" idx="1"/>
          </p:cNvCxnSpPr>
          <p:nvPr/>
        </p:nvCxnSpPr>
        <p:spPr bwMode="auto">
          <a:xfrm rot="16200000" flipV="1">
            <a:off x="4286108" y="5716151"/>
            <a:ext cx="231775" cy="190500"/>
          </a:xfrm>
          <a:prstGeom prst="line">
            <a:avLst/>
          </a:prstGeom>
          <a:noFill/>
          <a:ln w="25400">
            <a:solidFill>
              <a:schemeClr val="tx1"/>
            </a:solidFill>
            <a:round/>
            <a:headEnd/>
            <a:tailEnd/>
          </a:ln>
          <a:effectLst>
            <a:outerShdw dist="25000" dir="5400000" rotWithShape="0">
              <a:srgbClr val="808080">
                <a:alpha val="39999"/>
              </a:srgbClr>
            </a:outerShdw>
          </a:effectLst>
        </p:spPr>
      </p:cxnSp>
      <p:sp>
        <p:nvSpPr>
          <p:cNvPr id="23" name="Oval 22"/>
          <p:cNvSpPr>
            <a:spLocks noChangeArrowheads="1"/>
          </p:cNvSpPr>
          <p:nvPr/>
        </p:nvSpPr>
        <p:spPr bwMode="auto">
          <a:xfrm>
            <a:off x="4465496" y="5893951"/>
            <a:ext cx="217488" cy="228600"/>
          </a:xfrm>
          <a:prstGeom prst="ellipse">
            <a:avLst/>
          </a:prstGeom>
          <a:solidFill>
            <a:srgbClr val="CED6E6"/>
          </a:solidFill>
          <a:ln w="12700">
            <a:solidFill>
              <a:schemeClr val="tx1"/>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4" name="Straight Connector 23"/>
          <p:cNvCxnSpPr>
            <a:cxnSpLocks noChangeShapeType="1"/>
            <a:stCxn id="25" idx="1"/>
          </p:cNvCxnSpPr>
          <p:nvPr/>
        </p:nvCxnSpPr>
        <p:spPr bwMode="auto">
          <a:xfrm rot="16200000" flipV="1">
            <a:off x="2427291" y="5739244"/>
            <a:ext cx="231775" cy="190500"/>
          </a:xfrm>
          <a:prstGeom prst="line">
            <a:avLst/>
          </a:prstGeom>
          <a:noFill/>
          <a:ln w="25400">
            <a:solidFill>
              <a:schemeClr val="tx1"/>
            </a:solidFill>
            <a:round/>
            <a:headEnd/>
            <a:tailEnd/>
          </a:ln>
          <a:effectLst>
            <a:outerShdw dist="25000" dir="5400000" rotWithShape="0">
              <a:srgbClr val="808080">
                <a:alpha val="39999"/>
              </a:srgbClr>
            </a:outerShdw>
          </a:effectLst>
        </p:spPr>
      </p:cxnSp>
      <p:sp>
        <p:nvSpPr>
          <p:cNvPr id="25" name="Oval 24"/>
          <p:cNvSpPr>
            <a:spLocks noChangeArrowheads="1"/>
          </p:cNvSpPr>
          <p:nvPr/>
        </p:nvSpPr>
        <p:spPr bwMode="auto">
          <a:xfrm>
            <a:off x="2606679" y="5917044"/>
            <a:ext cx="217488" cy="228600"/>
          </a:xfrm>
          <a:prstGeom prst="ellipse">
            <a:avLst/>
          </a:prstGeom>
          <a:solidFill>
            <a:srgbClr val="CED6E6"/>
          </a:solidFill>
          <a:ln w="12700">
            <a:solidFill>
              <a:schemeClr val="tx1"/>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6" name="Straight Connector 25"/>
          <p:cNvCxnSpPr>
            <a:cxnSpLocks noChangeShapeType="1"/>
          </p:cNvCxnSpPr>
          <p:nvPr/>
        </p:nvCxnSpPr>
        <p:spPr bwMode="auto">
          <a:xfrm flipH="1">
            <a:off x="3974525" y="5693495"/>
            <a:ext cx="285748" cy="331639"/>
          </a:xfrm>
          <a:prstGeom prst="line">
            <a:avLst/>
          </a:prstGeom>
          <a:noFill/>
          <a:ln w="25400">
            <a:solidFill>
              <a:schemeClr val="tx1"/>
            </a:solidFill>
            <a:round/>
            <a:headEnd/>
            <a:tailEnd/>
          </a:ln>
          <a:effectLst>
            <a:outerShdw dist="25000" dir="5400000" rotWithShape="0">
              <a:srgbClr val="808080">
                <a:alpha val="39999"/>
              </a:srgbClr>
            </a:outerShdw>
          </a:effectLst>
        </p:spPr>
      </p:cxnSp>
      <p:sp>
        <p:nvSpPr>
          <p:cNvPr id="27" name="Oval 26"/>
          <p:cNvSpPr>
            <a:spLocks noChangeArrowheads="1"/>
          </p:cNvSpPr>
          <p:nvPr/>
        </p:nvSpPr>
        <p:spPr bwMode="auto">
          <a:xfrm>
            <a:off x="3866575" y="5910834"/>
            <a:ext cx="217488" cy="228600"/>
          </a:xfrm>
          <a:prstGeom prst="ellipse">
            <a:avLst/>
          </a:prstGeom>
          <a:solidFill>
            <a:srgbClr val="CED6E6"/>
          </a:solidFill>
          <a:ln w="12700">
            <a:solidFill>
              <a:schemeClr val="tx1"/>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28" name="Straight Connector 27"/>
          <p:cNvCxnSpPr>
            <a:cxnSpLocks noChangeShapeType="1"/>
          </p:cNvCxnSpPr>
          <p:nvPr/>
        </p:nvCxnSpPr>
        <p:spPr bwMode="auto">
          <a:xfrm flipH="1">
            <a:off x="2141107" y="5718894"/>
            <a:ext cx="285748" cy="331639"/>
          </a:xfrm>
          <a:prstGeom prst="line">
            <a:avLst/>
          </a:prstGeom>
          <a:noFill/>
          <a:ln w="25400">
            <a:solidFill>
              <a:schemeClr val="tx1"/>
            </a:solidFill>
            <a:round/>
            <a:headEnd/>
            <a:tailEnd/>
          </a:ln>
          <a:effectLst>
            <a:outerShdw dist="25000" dir="5400000" rotWithShape="0">
              <a:srgbClr val="808080">
                <a:alpha val="39999"/>
              </a:srgbClr>
            </a:outerShdw>
          </a:effectLst>
        </p:spPr>
      </p:cxnSp>
      <p:sp>
        <p:nvSpPr>
          <p:cNvPr id="29" name="Oval 28"/>
          <p:cNvSpPr>
            <a:spLocks noChangeArrowheads="1"/>
          </p:cNvSpPr>
          <p:nvPr/>
        </p:nvSpPr>
        <p:spPr bwMode="auto">
          <a:xfrm>
            <a:off x="2033157" y="5936233"/>
            <a:ext cx="217488" cy="228600"/>
          </a:xfrm>
          <a:prstGeom prst="ellipse">
            <a:avLst/>
          </a:prstGeom>
          <a:solidFill>
            <a:srgbClr val="CED6E6"/>
          </a:solidFill>
          <a:ln w="12700">
            <a:solidFill>
              <a:schemeClr val="tx1"/>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30" name="Straight Connector 29"/>
          <p:cNvCxnSpPr>
            <a:cxnSpLocks noChangeShapeType="1"/>
          </p:cNvCxnSpPr>
          <p:nvPr/>
        </p:nvCxnSpPr>
        <p:spPr bwMode="auto">
          <a:xfrm flipH="1">
            <a:off x="5962653" y="5684258"/>
            <a:ext cx="285748" cy="331639"/>
          </a:xfrm>
          <a:prstGeom prst="line">
            <a:avLst/>
          </a:prstGeom>
          <a:noFill/>
          <a:ln w="25400">
            <a:solidFill>
              <a:schemeClr val="tx1"/>
            </a:solidFill>
            <a:round/>
            <a:headEnd/>
            <a:tailEnd/>
          </a:ln>
          <a:effectLst>
            <a:outerShdw dist="25000" dir="5400000" rotWithShape="0">
              <a:srgbClr val="808080">
                <a:alpha val="39999"/>
              </a:srgbClr>
            </a:outerShdw>
          </a:effectLst>
        </p:spPr>
      </p:cxnSp>
      <p:sp>
        <p:nvSpPr>
          <p:cNvPr id="31" name="Oval 30"/>
          <p:cNvSpPr>
            <a:spLocks noChangeArrowheads="1"/>
          </p:cNvSpPr>
          <p:nvPr/>
        </p:nvSpPr>
        <p:spPr bwMode="auto">
          <a:xfrm>
            <a:off x="5854703" y="5901597"/>
            <a:ext cx="217488" cy="228600"/>
          </a:xfrm>
          <a:prstGeom prst="ellipse">
            <a:avLst/>
          </a:prstGeom>
          <a:solidFill>
            <a:srgbClr val="CED6E6"/>
          </a:solidFill>
          <a:ln w="12700">
            <a:solidFill>
              <a:schemeClr val="tx1"/>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2" name="TextBox 41"/>
          <p:cNvSpPr txBox="1">
            <a:spLocks noChangeArrowheads="1"/>
          </p:cNvSpPr>
          <p:nvPr/>
        </p:nvSpPr>
        <p:spPr bwMode="auto">
          <a:xfrm>
            <a:off x="2202729" y="5507180"/>
            <a:ext cx="492125" cy="369332"/>
          </a:xfrm>
          <a:prstGeom prst="rect">
            <a:avLst/>
          </a:prstGeom>
          <a:solidFill>
            <a:srgbClr val="FFFFFF"/>
          </a:solidFill>
          <a:ln w="28575">
            <a:solidFill>
              <a:schemeClr val="tx1"/>
            </a:solidFill>
            <a:round/>
            <a:headEnd/>
            <a:tailEnd/>
          </a:ln>
        </p:spPr>
        <p:txBody>
          <a:bodyPr>
            <a:spAutoFit/>
          </a:bodyPr>
          <a:lstStyle/>
          <a:p>
            <a:pPr algn="ctr"/>
            <a:r>
              <a:rPr lang="en-US" sz="1800" b="1" dirty="0">
                <a:latin typeface="Calibri" charset="0"/>
              </a:rPr>
              <a:t>B1</a:t>
            </a:r>
          </a:p>
        </p:txBody>
      </p:sp>
      <p:sp>
        <p:nvSpPr>
          <p:cNvPr id="33" name="TextBox 41"/>
          <p:cNvSpPr txBox="1">
            <a:spLocks noChangeArrowheads="1"/>
          </p:cNvSpPr>
          <p:nvPr/>
        </p:nvSpPr>
        <p:spPr bwMode="auto">
          <a:xfrm>
            <a:off x="4017674" y="5509489"/>
            <a:ext cx="492125" cy="369332"/>
          </a:xfrm>
          <a:prstGeom prst="rect">
            <a:avLst/>
          </a:prstGeom>
          <a:solidFill>
            <a:srgbClr val="FFFFFF"/>
          </a:solidFill>
          <a:ln w="28575">
            <a:solidFill>
              <a:schemeClr val="tx1"/>
            </a:solidFill>
            <a:round/>
            <a:headEnd/>
            <a:tailEnd/>
          </a:ln>
        </p:spPr>
        <p:txBody>
          <a:bodyPr>
            <a:spAutoFit/>
          </a:bodyPr>
          <a:lstStyle/>
          <a:p>
            <a:pPr algn="ctr"/>
            <a:r>
              <a:rPr lang="en-US" sz="1800" b="1" dirty="0" smtClean="0">
                <a:latin typeface="Calibri" charset="0"/>
              </a:rPr>
              <a:t>B2</a:t>
            </a:r>
            <a:endParaRPr lang="en-US" sz="1800" b="1" dirty="0">
              <a:latin typeface="Calibri" charset="0"/>
            </a:endParaRPr>
          </a:p>
        </p:txBody>
      </p:sp>
      <p:sp>
        <p:nvSpPr>
          <p:cNvPr id="34" name="TextBox 41"/>
          <p:cNvSpPr txBox="1">
            <a:spLocks noChangeArrowheads="1"/>
          </p:cNvSpPr>
          <p:nvPr/>
        </p:nvSpPr>
        <p:spPr bwMode="auto">
          <a:xfrm>
            <a:off x="6038129" y="5474853"/>
            <a:ext cx="492125" cy="369332"/>
          </a:xfrm>
          <a:prstGeom prst="rect">
            <a:avLst/>
          </a:prstGeom>
          <a:solidFill>
            <a:srgbClr val="FFFFFF"/>
          </a:solidFill>
          <a:ln w="28575">
            <a:solidFill>
              <a:schemeClr val="tx1"/>
            </a:solidFill>
            <a:round/>
            <a:headEnd/>
            <a:tailEnd/>
          </a:ln>
        </p:spPr>
        <p:txBody>
          <a:bodyPr>
            <a:spAutoFit/>
          </a:bodyPr>
          <a:lstStyle/>
          <a:p>
            <a:pPr algn="ctr"/>
            <a:r>
              <a:rPr lang="en-US" sz="1800" b="1" dirty="0" smtClean="0">
                <a:latin typeface="Calibri" charset="0"/>
              </a:rPr>
              <a:t>B3</a:t>
            </a:r>
            <a:endParaRPr lang="en-US" sz="1800" b="1" dirty="0">
              <a:latin typeface="Calibri" charset="0"/>
            </a:endParaRPr>
          </a:p>
        </p:txBody>
      </p:sp>
      <p:sp>
        <p:nvSpPr>
          <p:cNvPr id="36" name="TextBox 41"/>
          <p:cNvSpPr txBox="1">
            <a:spLocks noChangeArrowheads="1"/>
          </p:cNvSpPr>
          <p:nvPr/>
        </p:nvSpPr>
        <p:spPr bwMode="auto">
          <a:xfrm>
            <a:off x="3048000" y="4038600"/>
            <a:ext cx="2438400" cy="400110"/>
          </a:xfrm>
          <a:prstGeom prst="rect">
            <a:avLst/>
          </a:prstGeom>
          <a:noFill/>
          <a:ln w="28575">
            <a:noFill/>
            <a:round/>
            <a:headEnd/>
            <a:tailEnd/>
          </a:ln>
        </p:spPr>
        <p:txBody>
          <a:bodyPr wrap="square">
            <a:spAutoFit/>
          </a:bodyPr>
          <a:lstStyle/>
          <a:p>
            <a:pPr algn="ctr"/>
            <a:r>
              <a:rPr lang="en-US" sz="2000" b="1" dirty="0" smtClean="0">
                <a:solidFill>
                  <a:schemeClr val="bg1"/>
                </a:solidFill>
                <a:latin typeface="Calibri" charset="0"/>
              </a:rPr>
              <a:t>TRILL Cloud</a:t>
            </a:r>
            <a:endParaRPr lang="en-US" sz="2000" b="1" dirty="0">
              <a:solidFill>
                <a:schemeClr val="bg1"/>
              </a:solidFill>
              <a:latin typeface="Calibri" charset="0"/>
            </a:endParaRPr>
          </a:p>
        </p:txBody>
      </p:sp>
    </p:spTree>
    <p:extLst>
      <p:ext uri="{BB962C8B-B14F-4D97-AF65-F5344CB8AC3E}">
        <p14:creationId xmlns:p14="http://schemas.microsoft.com/office/powerpoint/2010/main" val="1705611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P spid="32" grpId="0" animBg="1"/>
      <p:bldP spid="33" grpId="0" animBg="1"/>
      <p:bldP spid="3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00FF"/>
                </a:solidFill>
                <a:latin typeface="+mn-lt"/>
                <a:ea typeface="ＭＳ Ｐゴシック" charset="0"/>
                <a:cs typeface="ＭＳ Ｐゴシック" charset="0"/>
              </a:rPr>
              <a:t>MAC Address Learning</a:t>
            </a:r>
            <a:endParaRPr lang="en-US" sz="4400" dirty="0">
              <a:solidFill>
                <a:srgbClr val="0000FF"/>
              </a:solidFill>
              <a:latin typeface="+mn-lt"/>
            </a:endParaRPr>
          </a:p>
        </p:txBody>
      </p:sp>
      <p:sp>
        <p:nvSpPr>
          <p:cNvPr id="3" name="Content Placeholder 2"/>
          <p:cNvSpPr>
            <a:spLocks noGrp="1"/>
          </p:cNvSpPr>
          <p:nvPr>
            <p:ph sz="quarter" idx="1"/>
          </p:nvPr>
        </p:nvSpPr>
        <p:spPr/>
        <p:txBody>
          <a:bodyPr/>
          <a:lstStyle/>
          <a:p>
            <a:r>
              <a:rPr lang="en-US" dirty="0">
                <a:ea typeface="ＭＳ Ｐゴシック" charset="-128"/>
              </a:rPr>
              <a:t>By IS-IS all TRILL </a:t>
            </a:r>
            <a:r>
              <a:rPr lang="en-US" dirty="0" smtClean="0">
                <a:ea typeface="ＭＳ Ｐゴシック" charset="-128"/>
              </a:rPr>
              <a:t>switches in </a:t>
            </a:r>
            <a:r>
              <a:rPr lang="en-US" dirty="0">
                <a:ea typeface="ＭＳ Ｐゴシック" charset="-128"/>
              </a:rPr>
              <a:t>the campus learn about and can reach each other but what about reaching end station MAC addresses?</a:t>
            </a:r>
          </a:p>
          <a:p>
            <a:pPr lvl="1"/>
            <a:r>
              <a:rPr lang="en-US" sz="2000" dirty="0">
                <a:ea typeface="ＭＳ Ｐゴシック" charset="-128"/>
              </a:rPr>
              <a:t>By default, TRILL </a:t>
            </a:r>
            <a:r>
              <a:rPr lang="en-US" sz="2000" dirty="0" smtClean="0">
                <a:ea typeface="ＭＳ Ｐゴシック" charset="-128"/>
              </a:rPr>
              <a:t>switches at </a:t>
            </a:r>
            <a:r>
              <a:rPr lang="en-US" sz="2000" dirty="0">
                <a:ea typeface="ＭＳ Ｐゴシック" charset="-128"/>
              </a:rPr>
              <a:t>the edge (directly connected to end stations) learn attached VLAN/MAC addresses from </a:t>
            </a:r>
            <a:r>
              <a:rPr lang="en-US" sz="2000" dirty="0" smtClean="0">
                <a:ea typeface="ＭＳ Ｐゴシック" charset="-128"/>
              </a:rPr>
              <a:t>data as bridges do.</a:t>
            </a:r>
            <a:endParaRPr lang="en-US" sz="2000" dirty="0">
              <a:ea typeface="ＭＳ Ｐゴシック" charset="-128"/>
            </a:endParaRPr>
          </a:p>
          <a:p>
            <a:pPr lvl="1"/>
            <a:r>
              <a:rPr lang="en-US" sz="2000" dirty="0">
                <a:ea typeface="ＭＳ Ｐゴシック" charset="-128"/>
              </a:rPr>
              <a:t>Optionally, MAC addresses can be passed through the control plane.</a:t>
            </a:r>
          </a:p>
          <a:p>
            <a:pPr lvl="1"/>
            <a:r>
              <a:rPr lang="en-US" sz="2000" dirty="0">
                <a:ea typeface="ＭＳ Ｐゴシック" charset="-128"/>
              </a:rPr>
              <a:t>MAC addresses can be statically </a:t>
            </a:r>
            <a:r>
              <a:rPr lang="en-US" sz="2000" dirty="0" smtClean="0">
                <a:ea typeface="ＭＳ Ｐゴシック" charset="-128"/>
              </a:rPr>
              <a:t>configured or learned from Layer 2 registration protocols such as Wi-Fi association or 802.1X.</a:t>
            </a:r>
            <a:endParaRPr lang="en-US" sz="1600" dirty="0">
              <a:ea typeface="ＭＳ Ｐゴシック" charset="-128"/>
            </a:endParaRPr>
          </a:p>
          <a:p>
            <a:pPr lvl="1"/>
            <a:r>
              <a:rPr lang="en-US" sz="2000" dirty="0">
                <a:ea typeface="ＭＳ Ｐゴシック" charset="-128"/>
              </a:rPr>
              <a:t>Transit TRILL </a:t>
            </a:r>
            <a:r>
              <a:rPr lang="en-US" sz="2000" dirty="0" smtClean="0">
                <a:ea typeface="ＭＳ Ｐゴシック" charset="-128"/>
              </a:rPr>
              <a:t>switches do </a:t>
            </a:r>
            <a:r>
              <a:rPr lang="en-US" sz="2000" dirty="0">
                <a:ea typeface="ＭＳ Ｐゴシック" charset="-128"/>
              </a:rPr>
              <a:t>not learn end station addresses</a:t>
            </a:r>
            <a:r>
              <a:rPr lang="en-US" sz="2000" dirty="0" smtClean="0">
                <a:ea typeface="ＭＳ Ｐゴシック" charset="-128"/>
              </a:rPr>
              <a:t>.</a:t>
            </a:r>
            <a:endParaRPr lang="en-US" sz="2000" dirty="0">
              <a:ea typeface="ＭＳ Ｐゴシック" charset="-128"/>
            </a:endParaRPr>
          </a:p>
        </p:txBody>
      </p:sp>
      <p:sp>
        <p:nvSpPr>
          <p:cNvPr id="4" name="Date Placeholder 3"/>
          <p:cNvSpPr>
            <a:spLocks noGrp="1"/>
          </p:cNvSpPr>
          <p:nvPr>
            <p:ph type="dt" sz="half" idx="10"/>
          </p:nvPr>
        </p:nvSpPr>
        <p:spPr/>
        <p:txBody>
          <a:bodyPr/>
          <a:lstStyle/>
          <a:p>
            <a:pPr>
              <a:defRPr/>
            </a:pPr>
            <a:r>
              <a:rPr lang="en-US" smtClean="0"/>
              <a:t>October 2013</a:t>
            </a:r>
            <a:endParaRPr lang="en-US" dirty="0"/>
          </a:p>
        </p:txBody>
      </p:sp>
      <p:sp>
        <p:nvSpPr>
          <p:cNvPr id="5" name="Footer Placeholder 4"/>
          <p:cNvSpPr>
            <a:spLocks noGrp="1"/>
          </p:cNvSpPr>
          <p:nvPr>
            <p:ph type="ftr" sz="quarter" idx="11"/>
          </p:nvPr>
        </p:nvSpPr>
        <p:spPr/>
        <p:txBody>
          <a:bodyPr/>
          <a:lstStyle/>
          <a:p>
            <a:pPr>
              <a:defRPr/>
            </a:pPr>
            <a:r>
              <a:rPr lang="en-US" smtClean="0"/>
              <a:t>RIPE TRILL Tutorial</a:t>
            </a:r>
            <a:endParaRPr lang="en-US" dirty="0"/>
          </a:p>
        </p:txBody>
      </p:sp>
      <p:sp>
        <p:nvSpPr>
          <p:cNvPr id="6" name="Slide Number Placeholder 5"/>
          <p:cNvSpPr>
            <a:spLocks noGrp="1"/>
          </p:cNvSpPr>
          <p:nvPr>
            <p:ph type="sldNum" sz="quarter" idx="12"/>
          </p:nvPr>
        </p:nvSpPr>
        <p:spPr/>
        <p:txBody>
          <a:bodyPr/>
          <a:lstStyle/>
          <a:p>
            <a:fld id="{1AEA58DA-E1A4-4D4B-B7C6-13D15EF7E3E2}" type="slidenum">
              <a:rPr lang="en-US" smtClean="0"/>
              <a:pPr/>
              <a:t>68</a:t>
            </a:fld>
            <a:endParaRPr lang="en-US" dirty="0"/>
          </a:p>
        </p:txBody>
      </p:sp>
    </p:spTree>
    <p:extLst>
      <p:ext uri="{BB962C8B-B14F-4D97-AF65-F5344CB8AC3E}">
        <p14:creationId xmlns:p14="http://schemas.microsoft.com/office/powerpoint/2010/main" val="1086352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p:txBody>
          <a:bodyPr>
            <a:normAutofit fontScale="90000"/>
          </a:bodyPr>
          <a:lstStyle/>
          <a:p>
            <a:pPr>
              <a:defRPr/>
            </a:pPr>
            <a:r>
              <a:rPr lang="en-US" sz="4800" b="1" dirty="0">
                <a:solidFill>
                  <a:srgbClr val="0000FF"/>
                </a:solidFill>
                <a:ea typeface="ＭＳ Ｐゴシック" charset="0"/>
                <a:cs typeface="ＭＳ Ｐゴシック" charset="0"/>
              </a:rPr>
              <a:t>MAC Address Learning</a:t>
            </a:r>
            <a:endParaRPr lang="en-US" sz="4800" b="1" cap="none" dirty="0" smtClean="0">
              <a:solidFill>
                <a:srgbClr val="0000FF"/>
              </a:solidFill>
              <a:ea typeface="ＭＳ Ｐゴシック" charset="-128"/>
              <a:cs typeface="ＭＳ Ｐゴシック" charset="-128"/>
            </a:endParaRPr>
          </a:p>
        </p:txBody>
      </p:sp>
      <p:sp>
        <p:nvSpPr>
          <p:cNvPr id="80899" name="Content Placeholder 2"/>
          <p:cNvSpPr>
            <a:spLocks noGrp="1"/>
          </p:cNvSpPr>
          <p:nvPr>
            <p:ph sz="quarter" idx="1"/>
          </p:nvPr>
        </p:nvSpPr>
        <p:spPr>
          <a:xfrm>
            <a:off x="457200" y="1600200"/>
            <a:ext cx="7467600" cy="4873625"/>
          </a:xfrm>
        </p:spPr>
        <p:txBody>
          <a:bodyPr/>
          <a:lstStyle/>
          <a:p>
            <a:r>
              <a:rPr lang="en-US" dirty="0" smtClean="0">
                <a:ea typeface="ＭＳ Ｐゴシック" charset="-128"/>
              </a:rPr>
              <a:t>Data Plane Learning</a:t>
            </a:r>
          </a:p>
          <a:p>
            <a:pPr lvl="1"/>
            <a:r>
              <a:rPr lang="en-US" dirty="0" smtClean="0">
                <a:ea typeface="ＭＳ Ｐゴシック" charset="-128"/>
              </a:rPr>
              <a:t>From Locally Received Native Frames</a:t>
            </a:r>
          </a:p>
          <a:p>
            <a:pPr lvl="2"/>
            <a:r>
              <a:rPr lang="en-US" dirty="0" smtClean="0">
                <a:ea typeface="ＭＳ Ｐゴシック" charset="-128"/>
              </a:rPr>
              <a:t>{ VLAN, Source Address, Port }</a:t>
            </a:r>
          </a:p>
          <a:p>
            <a:pPr lvl="1"/>
            <a:r>
              <a:rPr lang="en-US" dirty="0" smtClean="0">
                <a:ea typeface="ＭＳ Ｐゴシック" charset="-128"/>
              </a:rPr>
              <a:t>From Encapsulated Native Frames</a:t>
            </a:r>
          </a:p>
          <a:p>
            <a:pPr lvl="2"/>
            <a:r>
              <a:rPr lang="en-US" dirty="0" smtClean="0">
                <a:ea typeface="ＭＳ Ｐゴシック" charset="-128"/>
              </a:rPr>
              <a:t>{ Inner VLAN, Inner Source Address,</a:t>
            </a:r>
            <a:br>
              <a:rPr lang="en-US" dirty="0" smtClean="0">
                <a:ea typeface="ＭＳ Ｐゴシック" charset="-128"/>
              </a:rPr>
            </a:br>
            <a:r>
              <a:rPr lang="en-US" dirty="0" smtClean="0">
                <a:ea typeface="ＭＳ Ｐゴシック" charset="-128"/>
              </a:rPr>
              <a:t>  Ingress RBridge }</a:t>
            </a:r>
          </a:p>
          <a:p>
            <a:pPr lvl="2"/>
            <a:r>
              <a:rPr lang="en-US" dirty="0" smtClean="0">
                <a:ea typeface="ＭＳ Ｐゴシック" charset="-128"/>
              </a:rPr>
              <a:t>The Ingress RBridge learned is used as egress on sending</a:t>
            </a:r>
          </a:p>
          <a:p>
            <a:r>
              <a:rPr lang="en-US" dirty="0" smtClean="0">
                <a:ea typeface="ＭＳ Ｐゴシック" charset="-128"/>
              </a:rPr>
              <a:t>Via</a:t>
            </a:r>
          </a:p>
          <a:p>
            <a:pPr marL="823913" lvl="1" indent="-457200">
              <a:buFont typeface="+mj-lt"/>
              <a:buAutoNum type="arabicPeriod"/>
            </a:pPr>
            <a:r>
              <a:rPr lang="en-US" dirty="0" smtClean="0">
                <a:ea typeface="ＭＳ Ｐゴシック" charset="-128"/>
              </a:rPr>
              <a:t>Optional End Station Address Distribution Information (ESADI) control plane protocol</a:t>
            </a:r>
          </a:p>
          <a:p>
            <a:pPr marL="823913" lvl="1" indent="-457200">
              <a:buFont typeface="+mj-lt"/>
              <a:buAutoNum type="arabicPeriod"/>
            </a:pPr>
            <a:r>
              <a:rPr lang="en-US" dirty="0">
                <a:ea typeface="ＭＳ Ｐゴシック" charset="-128"/>
              </a:rPr>
              <a:t>Via Layer-2 Registration protocol(s)</a:t>
            </a:r>
          </a:p>
          <a:p>
            <a:pPr marL="823913" lvl="1" indent="-457200">
              <a:buFont typeface="+mj-lt"/>
              <a:buAutoNum type="arabicPeriod"/>
            </a:pPr>
            <a:r>
              <a:rPr lang="en-US" dirty="0">
                <a:ea typeface="ＭＳ Ｐゴシック" charset="-128"/>
              </a:rPr>
              <a:t>By manual configuration</a:t>
            </a:r>
          </a:p>
          <a:p>
            <a:pPr lvl="2"/>
            <a:r>
              <a:rPr lang="en-US" dirty="0" smtClean="0">
                <a:ea typeface="ＭＳ Ｐゴシック" charset="-128"/>
              </a:rPr>
              <a:t>{ VLAN, Address, RBridge nickname }</a:t>
            </a:r>
          </a:p>
        </p:txBody>
      </p:sp>
      <p:sp>
        <p:nvSpPr>
          <p:cNvPr id="90116"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0117" name="Slide Number Placeholder 4"/>
          <p:cNvSpPr>
            <a:spLocks noGrp="1"/>
          </p:cNvSpPr>
          <p:nvPr>
            <p:ph type="sldNum" sz="quarter" idx="12"/>
          </p:nvPr>
        </p:nvSpPr>
        <p:spPr bwMode="auto">
          <a:noFill/>
          <a:ln>
            <a:miter lim="800000"/>
            <a:headEnd/>
            <a:tailEnd/>
          </a:ln>
        </p:spPr>
        <p:txBody>
          <a:bodyPr/>
          <a:lstStyle/>
          <a:p>
            <a:fld id="{47CC5F0E-3BD4-4224-9EDA-5610A07EBD1C}" type="slidenum">
              <a:rPr lang="en-US"/>
              <a:pPr/>
              <a:t>69</a:t>
            </a:fld>
            <a:endParaRPr lang="en-US" dirty="0"/>
          </a:p>
        </p:txBody>
      </p:sp>
      <p:sp>
        <p:nvSpPr>
          <p:cNvPr id="90118"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1270857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89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89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89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8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p:txBody>
          <a:bodyPr>
            <a:normAutofit/>
          </a:bodyPr>
          <a:lstStyle/>
          <a:p>
            <a:pPr eaLnBrk="1" hangingPunct="1"/>
            <a:r>
              <a:rPr lang="en-US" sz="5400" b="1" dirty="0" smtClean="0">
                <a:solidFill>
                  <a:srgbClr val="0000FF"/>
                </a:solidFill>
                <a:ea typeface="ＭＳ Ｐゴシック" charset="-128"/>
                <a:cs typeface="ＭＳ Ｐゴシック" charset="-128"/>
              </a:rPr>
              <a:t>A TRILL Campus</a:t>
            </a:r>
            <a:endParaRPr lang="en-US" sz="5400" b="1" dirty="0" smtClean="0">
              <a:solidFill>
                <a:srgbClr val="0000FF"/>
              </a:solidFill>
              <a:ea typeface="ＭＳ Ｐゴシック" charset="-128"/>
            </a:endParaRPr>
          </a:p>
        </p:txBody>
      </p:sp>
      <p:sp>
        <p:nvSpPr>
          <p:cNvPr id="20483" name="Content Placeholder 2"/>
          <p:cNvSpPr>
            <a:spLocks noGrp="1"/>
          </p:cNvSpPr>
          <p:nvPr>
            <p:ph sz="quarter" idx="1"/>
          </p:nvPr>
        </p:nvSpPr>
        <p:spPr>
          <a:xfrm>
            <a:off x="457200" y="4664946"/>
            <a:ext cx="7467600" cy="1808879"/>
          </a:xfrm>
        </p:spPr>
        <p:txBody>
          <a:bodyPr/>
          <a:lstStyle/>
          <a:p>
            <a:pPr eaLnBrk="1" hangingPunct="1"/>
            <a:r>
              <a:rPr lang="en-US" sz="2000" dirty="0" smtClean="0">
                <a:ea typeface="ＭＳ Ｐゴシック" charset="-128"/>
              </a:rPr>
              <a:t>End stations and Layer 3 routers are connected to TRILL switches by Ethernet.</a:t>
            </a:r>
          </a:p>
          <a:p>
            <a:pPr eaLnBrk="1" hangingPunct="1"/>
            <a:r>
              <a:rPr lang="en-US" sz="2000" dirty="0" smtClean="0">
                <a:ea typeface="ＭＳ Ｐゴシック" charset="-128"/>
              </a:rPr>
              <a:t>TRILL switches can be connected to each other with arbitrary technology.</a:t>
            </a:r>
          </a:p>
          <a:p>
            <a:pPr eaLnBrk="1" hangingPunct="1"/>
            <a:r>
              <a:rPr lang="en-US" sz="2000" dirty="0" smtClean="0">
                <a:ea typeface="ＭＳ Ｐゴシック" charset="-128"/>
              </a:rPr>
              <a:t>In both cases, the connection can be a bridged LAN.</a:t>
            </a:r>
          </a:p>
        </p:txBody>
      </p:sp>
      <p:sp>
        <p:nvSpPr>
          <p:cNvPr id="21508"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1509" name="Slide Number Placeholder 4"/>
          <p:cNvSpPr>
            <a:spLocks noGrp="1"/>
          </p:cNvSpPr>
          <p:nvPr>
            <p:ph type="sldNum" sz="quarter" idx="12"/>
          </p:nvPr>
        </p:nvSpPr>
        <p:spPr bwMode="auto">
          <a:noFill/>
          <a:ln>
            <a:miter lim="800000"/>
            <a:headEnd/>
            <a:tailEnd/>
          </a:ln>
        </p:spPr>
        <p:txBody>
          <a:bodyPr/>
          <a:lstStyle/>
          <a:p>
            <a:fld id="{38CECE7B-CD7B-40C4-9CBD-0084D9BA2E47}" type="slidenum">
              <a:rPr lang="en-US"/>
              <a:pPr/>
              <a:t>7</a:t>
            </a:fld>
            <a:endParaRPr lang="en-US" dirty="0"/>
          </a:p>
        </p:txBody>
      </p:sp>
      <p:sp>
        <p:nvSpPr>
          <p:cNvPr id="21510"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grpSp>
        <p:nvGrpSpPr>
          <p:cNvPr id="20508" name="Group 20507"/>
          <p:cNvGrpSpPr/>
          <p:nvPr/>
        </p:nvGrpSpPr>
        <p:grpSpPr>
          <a:xfrm>
            <a:off x="483886" y="1009517"/>
            <a:ext cx="8085316" cy="3544419"/>
            <a:chOff x="483886" y="1009517"/>
            <a:chExt cx="8085316" cy="3544419"/>
          </a:xfrm>
        </p:grpSpPr>
        <p:sp>
          <p:nvSpPr>
            <p:cNvPr id="8" name="Oval 7"/>
            <p:cNvSpPr>
              <a:spLocks noChangeArrowheads="1"/>
            </p:cNvSpPr>
            <p:nvPr/>
          </p:nvSpPr>
          <p:spPr bwMode="auto">
            <a:xfrm>
              <a:off x="6720279" y="1634273"/>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9" name="TextBox 136"/>
            <p:cNvSpPr txBox="1">
              <a:spLocks noChangeArrowheads="1"/>
            </p:cNvSpPr>
            <p:nvPr/>
          </p:nvSpPr>
          <p:spPr bwMode="auto">
            <a:xfrm>
              <a:off x="7038403" y="1510448"/>
              <a:ext cx="1530799" cy="1554272"/>
            </a:xfrm>
            <a:prstGeom prst="rect">
              <a:avLst/>
            </a:prstGeom>
            <a:noFill/>
            <a:ln w="9525">
              <a:noFill/>
              <a:miter lim="800000"/>
              <a:headEnd/>
              <a:tailEnd/>
            </a:ln>
          </p:spPr>
          <p:txBody>
            <a:bodyPr wrap="square">
              <a:spAutoFit/>
            </a:bodyPr>
            <a:lstStyle/>
            <a:p>
              <a:r>
                <a:rPr lang="en-US" dirty="0">
                  <a:latin typeface="Calibri" charset="0"/>
                </a:rPr>
                <a:t>= end </a:t>
              </a:r>
              <a:r>
                <a:rPr lang="en-US" dirty="0" smtClean="0">
                  <a:latin typeface="Calibri" charset="0"/>
                </a:rPr>
                <a:t>station</a:t>
              </a:r>
            </a:p>
            <a:p>
              <a:endParaRPr lang="en-US" dirty="0">
                <a:latin typeface="Calibri" charset="0"/>
              </a:endParaRPr>
            </a:p>
            <a:p>
              <a:r>
                <a:rPr lang="en-US" dirty="0" smtClean="0">
                  <a:latin typeface="Calibri" charset="0"/>
                </a:rPr>
                <a:t>= Ethernet</a:t>
              </a:r>
            </a:p>
            <a:p>
              <a:endParaRPr lang="en-US" sz="900" dirty="0">
                <a:latin typeface="Calibri" charset="0"/>
              </a:endParaRPr>
            </a:p>
            <a:p>
              <a:r>
                <a:rPr lang="en-US" sz="1600" dirty="0" smtClean="0">
                  <a:latin typeface="Calibri" charset="0"/>
                </a:rPr>
                <a:t>= Any </a:t>
              </a:r>
              <a:br>
                <a:rPr lang="en-US" sz="1600" dirty="0" smtClean="0">
                  <a:latin typeface="Calibri" charset="0"/>
                </a:rPr>
              </a:br>
              <a:r>
                <a:rPr lang="en-US" sz="1600" dirty="0" smtClean="0">
                  <a:latin typeface="Calibri" charset="0"/>
                </a:rPr>
                <a:t>   technology</a:t>
              </a:r>
              <a:endParaRPr lang="en-US" sz="1600" dirty="0">
                <a:latin typeface="Calibri" charset="0"/>
              </a:endParaRPr>
            </a:p>
          </p:txBody>
        </p:sp>
        <p:cxnSp>
          <p:nvCxnSpPr>
            <p:cNvPr id="31" name="Straight Connector 30"/>
            <p:cNvCxnSpPr>
              <a:cxnSpLocks noChangeShapeType="1"/>
            </p:cNvCxnSpPr>
            <p:nvPr/>
          </p:nvCxnSpPr>
          <p:spPr bwMode="auto">
            <a:xfrm flipH="1" flipV="1">
              <a:off x="6720279" y="2050190"/>
              <a:ext cx="284868" cy="262120"/>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52" name="Straight Connector 51"/>
            <p:cNvCxnSpPr>
              <a:cxnSpLocks noChangeShapeType="1"/>
            </p:cNvCxnSpPr>
            <p:nvPr/>
          </p:nvCxnSpPr>
          <p:spPr bwMode="auto">
            <a:xfrm flipH="1" flipV="1">
              <a:off x="6720279" y="2596357"/>
              <a:ext cx="394662" cy="358924"/>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sp>
          <p:nvSpPr>
            <p:cNvPr id="7" name="TextBox 41"/>
            <p:cNvSpPr txBox="1">
              <a:spLocks noChangeArrowheads="1"/>
            </p:cNvSpPr>
            <p:nvPr/>
          </p:nvSpPr>
          <p:spPr bwMode="auto">
            <a:xfrm>
              <a:off x="1433866" y="2427695"/>
              <a:ext cx="609600"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RB1</a:t>
              </a:r>
            </a:p>
          </p:txBody>
        </p:sp>
        <p:sp>
          <p:nvSpPr>
            <p:cNvPr id="10" name="TextBox 41"/>
            <p:cNvSpPr txBox="1">
              <a:spLocks noChangeArrowheads="1"/>
            </p:cNvSpPr>
            <p:nvPr/>
          </p:nvSpPr>
          <p:spPr bwMode="auto">
            <a:xfrm>
              <a:off x="1433866" y="3402363"/>
              <a:ext cx="609600" cy="369887"/>
            </a:xfrm>
            <a:prstGeom prst="rect">
              <a:avLst/>
            </a:prstGeom>
            <a:solidFill>
              <a:srgbClr val="FFFFFF"/>
            </a:solidFill>
            <a:ln w="28575">
              <a:solidFill>
                <a:schemeClr val="tx1"/>
              </a:solidFill>
              <a:round/>
              <a:headEnd/>
              <a:tailEnd/>
            </a:ln>
          </p:spPr>
          <p:txBody>
            <a:bodyPr>
              <a:spAutoFit/>
            </a:bodyPr>
            <a:lstStyle/>
            <a:p>
              <a:pPr algn="ctr"/>
              <a:r>
                <a:rPr lang="en-US" b="1" dirty="0" smtClean="0">
                  <a:latin typeface="Calibri" charset="0"/>
                </a:rPr>
                <a:t>RB2</a:t>
              </a:r>
              <a:endParaRPr lang="en-US" b="1" dirty="0">
                <a:latin typeface="Calibri" charset="0"/>
              </a:endParaRPr>
            </a:p>
          </p:txBody>
        </p:sp>
        <p:cxnSp>
          <p:nvCxnSpPr>
            <p:cNvPr id="11" name="Straight Connector 10"/>
            <p:cNvCxnSpPr>
              <a:cxnSpLocks noChangeShapeType="1"/>
              <a:stCxn id="7" idx="1"/>
            </p:cNvCxnSpPr>
            <p:nvPr/>
          </p:nvCxnSpPr>
          <p:spPr bwMode="auto">
            <a:xfrm flipH="1">
              <a:off x="673378" y="2612639"/>
              <a:ext cx="760488" cy="0"/>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4" name="Straight Connector 13"/>
            <p:cNvCxnSpPr>
              <a:cxnSpLocks noChangeShapeType="1"/>
              <a:endCxn id="35" idx="5"/>
            </p:cNvCxnSpPr>
            <p:nvPr/>
          </p:nvCxnSpPr>
          <p:spPr bwMode="auto">
            <a:xfrm flipH="1" flipV="1">
              <a:off x="645628" y="2229726"/>
              <a:ext cx="788240" cy="197971"/>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7" name="Straight Connector 16"/>
            <p:cNvCxnSpPr>
              <a:cxnSpLocks noChangeShapeType="1"/>
            </p:cNvCxnSpPr>
            <p:nvPr/>
          </p:nvCxnSpPr>
          <p:spPr bwMode="auto">
            <a:xfrm flipH="1">
              <a:off x="673378" y="2797583"/>
              <a:ext cx="760488" cy="173979"/>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20" name="Straight Connector 19"/>
            <p:cNvCxnSpPr>
              <a:cxnSpLocks noChangeShapeType="1"/>
              <a:endCxn id="38" idx="6"/>
            </p:cNvCxnSpPr>
            <p:nvPr/>
          </p:nvCxnSpPr>
          <p:spPr bwMode="auto">
            <a:xfrm flipH="1" flipV="1">
              <a:off x="673378" y="3238262"/>
              <a:ext cx="760488" cy="164102"/>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26" name="Straight Connector 25"/>
            <p:cNvCxnSpPr>
              <a:cxnSpLocks noChangeShapeType="1"/>
            </p:cNvCxnSpPr>
            <p:nvPr/>
          </p:nvCxnSpPr>
          <p:spPr bwMode="auto">
            <a:xfrm flipH="1">
              <a:off x="673378" y="3603590"/>
              <a:ext cx="760488" cy="0"/>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27" name="Straight Connector 26"/>
            <p:cNvCxnSpPr>
              <a:cxnSpLocks noChangeShapeType="1"/>
              <a:endCxn id="36" idx="7"/>
            </p:cNvCxnSpPr>
            <p:nvPr/>
          </p:nvCxnSpPr>
          <p:spPr bwMode="auto">
            <a:xfrm flipH="1">
              <a:off x="656309" y="3772250"/>
              <a:ext cx="777557" cy="281764"/>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33" name="Oval 32"/>
            <p:cNvSpPr>
              <a:spLocks noChangeArrowheads="1"/>
            </p:cNvSpPr>
            <p:nvPr/>
          </p:nvSpPr>
          <p:spPr bwMode="auto">
            <a:xfrm>
              <a:off x="483886" y="2857262"/>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4" name="Oval 33"/>
            <p:cNvSpPr>
              <a:spLocks noChangeArrowheads="1"/>
            </p:cNvSpPr>
            <p:nvPr/>
          </p:nvSpPr>
          <p:spPr bwMode="auto">
            <a:xfrm>
              <a:off x="483886" y="2498339"/>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5" name="Oval 34"/>
            <p:cNvSpPr>
              <a:spLocks noChangeArrowheads="1"/>
            </p:cNvSpPr>
            <p:nvPr/>
          </p:nvSpPr>
          <p:spPr bwMode="auto">
            <a:xfrm>
              <a:off x="483886" y="2034604"/>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6" name="Oval 35"/>
            <p:cNvSpPr>
              <a:spLocks noChangeArrowheads="1"/>
            </p:cNvSpPr>
            <p:nvPr/>
          </p:nvSpPr>
          <p:spPr bwMode="auto">
            <a:xfrm>
              <a:off x="494567" y="4020536"/>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7" name="Oval 36"/>
            <p:cNvSpPr>
              <a:spLocks noChangeArrowheads="1"/>
            </p:cNvSpPr>
            <p:nvPr/>
          </p:nvSpPr>
          <p:spPr bwMode="auto">
            <a:xfrm>
              <a:off x="483886" y="3489290"/>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38" name="Oval 37"/>
            <p:cNvSpPr>
              <a:spLocks noChangeArrowheads="1"/>
            </p:cNvSpPr>
            <p:nvPr/>
          </p:nvSpPr>
          <p:spPr bwMode="auto">
            <a:xfrm>
              <a:off x="483886" y="3123962"/>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42" name="Straight Connector 41"/>
            <p:cNvCxnSpPr>
              <a:cxnSpLocks noChangeShapeType="1"/>
              <a:stCxn id="10" idx="0"/>
              <a:endCxn id="7" idx="2"/>
            </p:cNvCxnSpPr>
            <p:nvPr/>
          </p:nvCxnSpPr>
          <p:spPr bwMode="auto">
            <a:xfrm flipV="1">
              <a:off x="1738666" y="2797582"/>
              <a:ext cx="0" cy="604781"/>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sp>
          <p:nvSpPr>
            <p:cNvPr id="45" name="TextBox 41"/>
            <p:cNvSpPr txBox="1">
              <a:spLocks noChangeArrowheads="1"/>
            </p:cNvSpPr>
            <p:nvPr/>
          </p:nvSpPr>
          <p:spPr bwMode="auto">
            <a:xfrm>
              <a:off x="2311924" y="1606019"/>
              <a:ext cx="765222" cy="584776"/>
            </a:xfrm>
            <a:prstGeom prst="rect">
              <a:avLst/>
            </a:prstGeom>
            <a:solidFill>
              <a:srgbClr val="FFFFFF"/>
            </a:solidFill>
            <a:ln w="38100" cmpd="dbl">
              <a:solidFill>
                <a:schemeClr val="tx1"/>
              </a:solidFill>
              <a:round/>
              <a:headEnd/>
              <a:tailEnd/>
            </a:ln>
          </p:spPr>
          <p:txBody>
            <a:bodyPr wrap="square">
              <a:spAutoFit/>
            </a:bodyPr>
            <a:lstStyle/>
            <a:p>
              <a:pPr algn="ctr"/>
              <a:r>
                <a:rPr lang="en-US" sz="1600" b="1" dirty="0" smtClean="0">
                  <a:latin typeface="Calibri" charset="0"/>
                </a:rPr>
                <a:t>L3 Router</a:t>
              </a:r>
              <a:endParaRPr lang="en-US" sz="1600" b="1" dirty="0">
                <a:latin typeface="Calibri" charset="0"/>
              </a:endParaRPr>
            </a:p>
          </p:txBody>
        </p:sp>
        <p:cxnSp>
          <p:nvCxnSpPr>
            <p:cNvPr id="46" name="Straight Connector 45"/>
            <p:cNvCxnSpPr>
              <a:cxnSpLocks noChangeShapeType="1"/>
              <a:stCxn id="7" idx="0"/>
              <a:endCxn id="45" idx="1"/>
            </p:cNvCxnSpPr>
            <p:nvPr/>
          </p:nvCxnSpPr>
          <p:spPr bwMode="auto">
            <a:xfrm flipV="1">
              <a:off x="1738666" y="1898407"/>
              <a:ext cx="573258" cy="529288"/>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cxnSp>
          <p:nvCxnSpPr>
            <p:cNvPr id="49" name="Straight Connector 48"/>
            <p:cNvCxnSpPr>
              <a:cxnSpLocks noChangeShapeType="1"/>
              <a:endCxn id="45" idx="2"/>
            </p:cNvCxnSpPr>
            <p:nvPr/>
          </p:nvCxnSpPr>
          <p:spPr bwMode="auto">
            <a:xfrm flipV="1">
              <a:off x="2043466" y="2190795"/>
              <a:ext cx="651069" cy="1260414"/>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sp>
          <p:nvSpPr>
            <p:cNvPr id="56" name="TextBox 41"/>
            <p:cNvSpPr txBox="1">
              <a:spLocks noChangeArrowheads="1"/>
            </p:cNvSpPr>
            <p:nvPr/>
          </p:nvSpPr>
          <p:spPr bwMode="auto">
            <a:xfrm>
              <a:off x="2662157" y="3587306"/>
              <a:ext cx="609600" cy="369887"/>
            </a:xfrm>
            <a:prstGeom prst="rect">
              <a:avLst/>
            </a:prstGeom>
            <a:solidFill>
              <a:srgbClr val="FFFFFF"/>
            </a:solidFill>
            <a:ln w="28575">
              <a:solidFill>
                <a:schemeClr val="tx1"/>
              </a:solidFill>
              <a:round/>
              <a:headEnd/>
              <a:tailEnd/>
            </a:ln>
          </p:spPr>
          <p:txBody>
            <a:bodyPr>
              <a:spAutoFit/>
            </a:bodyPr>
            <a:lstStyle/>
            <a:p>
              <a:pPr algn="ctr"/>
              <a:r>
                <a:rPr lang="en-US" b="1" dirty="0" smtClean="0">
                  <a:latin typeface="Calibri" charset="0"/>
                </a:rPr>
                <a:t>RB3</a:t>
              </a:r>
              <a:endParaRPr lang="en-US" b="1" dirty="0">
                <a:latin typeface="Calibri" charset="0"/>
              </a:endParaRPr>
            </a:p>
          </p:txBody>
        </p:sp>
        <p:cxnSp>
          <p:nvCxnSpPr>
            <p:cNvPr id="57" name="Straight Connector 56"/>
            <p:cNvCxnSpPr>
              <a:cxnSpLocks noChangeShapeType="1"/>
              <a:stCxn id="56" idx="1"/>
              <a:endCxn id="10" idx="3"/>
            </p:cNvCxnSpPr>
            <p:nvPr/>
          </p:nvCxnSpPr>
          <p:spPr bwMode="auto">
            <a:xfrm flipH="1" flipV="1">
              <a:off x="2043466" y="3587307"/>
              <a:ext cx="618691" cy="184943"/>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cxnSp>
          <p:nvCxnSpPr>
            <p:cNvPr id="60" name="Straight Connector 59"/>
            <p:cNvCxnSpPr>
              <a:cxnSpLocks noChangeShapeType="1"/>
            </p:cNvCxnSpPr>
            <p:nvPr/>
          </p:nvCxnSpPr>
          <p:spPr bwMode="auto">
            <a:xfrm flipH="1" flipV="1">
              <a:off x="2043466" y="2797582"/>
              <a:ext cx="651070" cy="806009"/>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cxnSp>
          <p:nvCxnSpPr>
            <p:cNvPr id="63" name="Straight Connector 62"/>
            <p:cNvCxnSpPr>
              <a:cxnSpLocks noChangeShapeType="1"/>
            </p:cNvCxnSpPr>
            <p:nvPr/>
          </p:nvCxnSpPr>
          <p:spPr bwMode="auto">
            <a:xfrm flipH="1" flipV="1">
              <a:off x="1898424" y="1266822"/>
              <a:ext cx="413500" cy="358924"/>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cxnSp>
          <p:nvCxnSpPr>
            <p:cNvPr id="64" name="Straight Connector 63"/>
            <p:cNvCxnSpPr>
              <a:cxnSpLocks noChangeShapeType="1"/>
            </p:cNvCxnSpPr>
            <p:nvPr/>
          </p:nvCxnSpPr>
          <p:spPr bwMode="auto">
            <a:xfrm flipH="1">
              <a:off x="3077146" y="1266822"/>
              <a:ext cx="341908" cy="339197"/>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cxnSp>
          <p:nvCxnSpPr>
            <p:cNvPr id="68" name="Straight Connector 67"/>
            <p:cNvCxnSpPr>
              <a:cxnSpLocks noChangeShapeType="1"/>
              <a:stCxn id="10" idx="2"/>
              <a:endCxn id="71" idx="7"/>
            </p:cNvCxnSpPr>
            <p:nvPr/>
          </p:nvCxnSpPr>
          <p:spPr bwMode="auto">
            <a:xfrm flipH="1">
              <a:off x="1406118" y="3772250"/>
              <a:ext cx="332548" cy="548464"/>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71" name="Oval 70"/>
            <p:cNvSpPr>
              <a:spLocks noChangeArrowheads="1"/>
            </p:cNvSpPr>
            <p:nvPr/>
          </p:nvSpPr>
          <p:spPr bwMode="auto">
            <a:xfrm>
              <a:off x="1244376" y="4287236"/>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73" name="Straight Connector 72"/>
            <p:cNvCxnSpPr>
              <a:cxnSpLocks noChangeShapeType="1"/>
              <a:endCxn id="79" idx="7"/>
            </p:cNvCxnSpPr>
            <p:nvPr/>
          </p:nvCxnSpPr>
          <p:spPr bwMode="auto">
            <a:xfrm flipH="1">
              <a:off x="2228326" y="3957193"/>
              <a:ext cx="433832" cy="363521"/>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76" name="Straight Connector 75"/>
            <p:cNvCxnSpPr>
              <a:cxnSpLocks noChangeShapeType="1"/>
              <a:stCxn id="56" idx="2"/>
            </p:cNvCxnSpPr>
            <p:nvPr/>
          </p:nvCxnSpPr>
          <p:spPr bwMode="auto">
            <a:xfrm>
              <a:off x="2966957" y="3957193"/>
              <a:ext cx="0" cy="363521"/>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79" name="Oval 78"/>
            <p:cNvSpPr>
              <a:spLocks noChangeArrowheads="1"/>
            </p:cNvSpPr>
            <p:nvPr/>
          </p:nvSpPr>
          <p:spPr bwMode="auto">
            <a:xfrm>
              <a:off x="2066584" y="4287236"/>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81" name="Oval 80"/>
            <p:cNvSpPr>
              <a:spLocks noChangeArrowheads="1"/>
            </p:cNvSpPr>
            <p:nvPr/>
          </p:nvSpPr>
          <p:spPr bwMode="auto">
            <a:xfrm>
              <a:off x="2872211" y="4325336"/>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82" name="Straight Connector 81"/>
            <p:cNvCxnSpPr>
              <a:cxnSpLocks noChangeShapeType="1"/>
            </p:cNvCxnSpPr>
            <p:nvPr/>
          </p:nvCxnSpPr>
          <p:spPr bwMode="auto">
            <a:xfrm>
              <a:off x="3271757" y="3957193"/>
              <a:ext cx="310110" cy="363521"/>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85" name="Oval 84"/>
            <p:cNvSpPr>
              <a:spLocks noChangeArrowheads="1"/>
            </p:cNvSpPr>
            <p:nvPr/>
          </p:nvSpPr>
          <p:spPr bwMode="auto">
            <a:xfrm>
              <a:off x="3541164" y="4312573"/>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02" name="Straight Connector 101"/>
            <p:cNvCxnSpPr>
              <a:cxnSpLocks noChangeShapeType="1"/>
              <a:stCxn id="104" idx="1"/>
              <a:endCxn id="45" idx="3"/>
            </p:cNvCxnSpPr>
            <p:nvPr/>
          </p:nvCxnSpPr>
          <p:spPr bwMode="auto">
            <a:xfrm flipH="1">
              <a:off x="3077146" y="1835306"/>
              <a:ext cx="398865" cy="63101"/>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sp>
          <p:nvSpPr>
            <p:cNvPr id="104" name="TextBox 41"/>
            <p:cNvSpPr txBox="1">
              <a:spLocks noChangeArrowheads="1"/>
            </p:cNvSpPr>
            <p:nvPr/>
          </p:nvSpPr>
          <p:spPr bwMode="auto">
            <a:xfrm>
              <a:off x="3476011" y="1542918"/>
              <a:ext cx="765222" cy="584776"/>
            </a:xfrm>
            <a:prstGeom prst="rect">
              <a:avLst/>
            </a:prstGeom>
            <a:solidFill>
              <a:srgbClr val="FFFFFF"/>
            </a:solidFill>
            <a:ln w="38100" cmpd="dbl">
              <a:solidFill>
                <a:schemeClr val="tx1"/>
              </a:solidFill>
              <a:round/>
              <a:headEnd/>
              <a:tailEnd/>
            </a:ln>
          </p:spPr>
          <p:txBody>
            <a:bodyPr wrap="square">
              <a:spAutoFit/>
            </a:bodyPr>
            <a:lstStyle/>
            <a:p>
              <a:pPr algn="ctr"/>
              <a:r>
                <a:rPr lang="en-US" sz="1600" b="1" dirty="0" smtClean="0">
                  <a:latin typeface="Calibri" charset="0"/>
                </a:rPr>
                <a:t>L3 Router</a:t>
              </a:r>
              <a:endParaRPr lang="en-US" sz="1600" b="1" dirty="0">
                <a:latin typeface="Calibri" charset="0"/>
              </a:endParaRPr>
            </a:p>
          </p:txBody>
        </p:sp>
        <p:cxnSp>
          <p:nvCxnSpPr>
            <p:cNvPr id="117" name="Straight Connector 116"/>
            <p:cNvCxnSpPr>
              <a:cxnSpLocks noChangeShapeType="1"/>
              <a:endCxn id="56" idx="0"/>
            </p:cNvCxnSpPr>
            <p:nvPr/>
          </p:nvCxnSpPr>
          <p:spPr bwMode="auto">
            <a:xfrm flipH="1">
              <a:off x="2966957" y="2127694"/>
              <a:ext cx="574207" cy="1459612"/>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cxnSp>
          <p:nvCxnSpPr>
            <p:cNvPr id="126" name="Straight Connector 125"/>
            <p:cNvCxnSpPr>
              <a:cxnSpLocks noChangeShapeType="1"/>
              <a:endCxn id="104" idx="3"/>
            </p:cNvCxnSpPr>
            <p:nvPr/>
          </p:nvCxnSpPr>
          <p:spPr bwMode="auto">
            <a:xfrm flipH="1">
              <a:off x="4241233" y="1266822"/>
              <a:ext cx="842298" cy="568484"/>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cxnSp>
          <p:nvCxnSpPr>
            <p:cNvPr id="129" name="Straight Connector 128"/>
            <p:cNvCxnSpPr>
              <a:cxnSpLocks noChangeShapeType="1"/>
              <a:stCxn id="104" idx="0"/>
            </p:cNvCxnSpPr>
            <p:nvPr/>
          </p:nvCxnSpPr>
          <p:spPr bwMode="auto">
            <a:xfrm flipH="1" flipV="1">
              <a:off x="3730656" y="1009517"/>
              <a:ext cx="127966" cy="533401"/>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grpSp>
      <p:grpSp>
        <p:nvGrpSpPr>
          <p:cNvPr id="20506" name="Group 20505"/>
          <p:cNvGrpSpPr/>
          <p:nvPr/>
        </p:nvGrpSpPr>
        <p:grpSpPr>
          <a:xfrm>
            <a:off x="2872211" y="1314318"/>
            <a:ext cx="3687134" cy="3279857"/>
            <a:chOff x="2872211" y="1314318"/>
            <a:chExt cx="3687134" cy="3279857"/>
          </a:xfrm>
        </p:grpSpPr>
        <p:cxnSp>
          <p:nvCxnSpPr>
            <p:cNvPr id="147" name="Straight Connector 146"/>
            <p:cNvCxnSpPr>
              <a:cxnSpLocks noChangeShapeType="1"/>
              <a:stCxn id="146" idx="0"/>
              <a:endCxn id="90" idx="2"/>
            </p:cNvCxnSpPr>
            <p:nvPr/>
          </p:nvCxnSpPr>
          <p:spPr bwMode="auto">
            <a:xfrm flipH="1" flipV="1">
              <a:off x="4161362" y="3668716"/>
              <a:ext cx="152400" cy="341562"/>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sp>
          <p:nvSpPr>
            <p:cNvPr id="86" name="TextBox 41"/>
            <p:cNvSpPr txBox="1">
              <a:spLocks noChangeArrowheads="1"/>
            </p:cNvSpPr>
            <p:nvPr/>
          </p:nvSpPr>
          <p:spPr bwMode="auto">
            <a:xfrm>
              <a:off x="3856562" y="2343308"/>
              <a:ext cx="609600" cy="369887"/>
            </a:xfrm>
            <a:prstGeom prst="rect">
              <a:avLst/>
            </a:prstGeom>
            <a:solidFill>
              <a:srgbClr val="FFFFFF"/>
            </a:solidFill>
            <a:ln w="28575">
              <a:solidFill>
                <a:schemeClr val="tx1"/>
              </a:solidFill>
              <a:round/>
              <a:headEnd/>
              <a:tailEnd/>
            </a:ln>
          </p:spPr>
          <p:txBody>
            <a:bodyPr>
              <a:spAutoFit/>
            </a:bodyPr>
            <a:lstStyle/>
            <a:p>
              <a:pPr algn="ctr"/>
              <a:r>
                <a:rPr lang="en-US" b="1" dirty="0" smtClean="0">
                  <a:latin typeface="Calibri" charset="0"/>
                </a:rPr>
                <a:t>RB4</a:t>
              </a:r>
              <a:endParaRPr lang="en-US" b="1" dirty="0">
                <a:latin typeface="Calibri" charset="0"/>
              </a:endParaRPr>
            </a:p>
          </p:txBody>
        </p:sp>
        <p:sp>
          <p:nvSpPr>
            <p:cNvPr id="90" name="TextBox 41"/>
            <p:cNvSpPr txBox="1">
              <a:spLocks noChangeArrowheads="1"/>
            </p:cNvSpPr>
            <p:nvPr/>
          </p:nvSpPr>
          <p:spPr bwMode="auto">
            <a:xfrm>
              <a:off x="3856562" y="3298829"/>
              <a:ext cx="609600" cy="369887"/>
            </a:xfrm>
            <a:prstGeom prst="rect">
              <a:avLst/>
            </a:prstGeom>
            <a:solidFill>
              <a:srgbClr val="FFFFFF"/>
            </a:solidFill>
            <a:ln w="28575">
              <a:solidFill>
                <a:schemeClr val="tx1"/>
              </a:solidFill>
              <a:round/>
              <a:headEnd/>
              <a:tailEnd/>
            </a:ln>
          </p:spPr>
          <p:txBody>
            <a:bodyPr>
              <a:spAutoFit/>
            </a:bodyPr>
            <a:lstStyle/>
            <a:p>
              <a:pPr algn="ctr"/>
              <a:r>
                <a:rPr lang="en-US" b="1" dirty="0" smtClean="0">
                  <a:latin typeface="Calibri" charset="0"/>
                </a:rPr>
                <a:t>RB5</a:t>
              </a:r>
              <a:endParaRPr lang="en-US" b="1" dirty="0">
                <a:latin typeface="Calibri" charset="0"/>
              </a:endParaRPr>
            </a:p>
          </p:txBody>
        </p:sp>
        <p:sp>
          <p:nvSpPr>
            <p:cNvPr id="91" name="TextBox 41"/>
            <p:cNvSpPr txBox="1">
              <a:spLocks noChangeArrowheads="1"/>
            </p:cNvSpPr>
            <p:nvPr/>
          </p:nvSpPr>
          <p:spPr bwMode="auto">
            <a:xfrm>
              <a:off x="5083529" y="2697386"/>
              <a:ext cx="767309" cy="584776"/>
            </a:xfrm>
            <a:prstGeom prst="rect">
              <a:avLst/>
            </a:prstGeom>
            <a:solidFill>
              <a:srgbClr val="FFFFFF"/>
            </a:solidFill>
            <a:ln w="19050" cmpd="sng">
              <a:solidFill>
                <a:schemeClr val="tx1"/>
              </a:solidFill>
              <a:round/>
              <a:headEnd/>
              <a:tailEnd/>
            </a:ln>
          </p:spPr>
          <p:txBody>
            <a:bodyPr wrap="square">
              <a:spAutoFit/>
            </a:bodyPr>
            <a:lstStyle/>
            <a:p>
              <a:pPr algn="ctr"/>
              <a:r>
                <a:rPr lang="en-US" sz="1600" b="1" dirty="0" smtClean="0">
                  <a:latin typeface="Calibri" charset="0"/>
                </a:rPr>
                <a:t>Bridge 2</a:t>
              </a:r>
              <a:endParaRPr lang="en-US" sz="1600" b="1" dirty="0">
                <a:latin typeface="Calibri" charset="0"/>
              </a:endParaRPr>
            </a:p>
          </p:txBody>
        </p:sp>
        <p:sp>
          <p:nvSpPr>
            <p:cNvPr id="92" name="TextBox 41"/>
            <p:cNvSpPr txBox="1">
              <a:spLocks noChangeArrowheads="1"/>
            </p:cNvSpPr>
            <p:nvPr/>
          </p:nvSpPr>
          <p:spPr bwMode="auto">
            <a:xfrm>
              <a:off x="5083529" y="3717890"/>
              <a:ext cx="767309" cy="584776"/>
            </a:xfrm>
            <a:prstGeom prst="rect">
              <a:avLst/>
            </a:prstGeom>
            <a:solidFill>
              <a:srgbClr val="FFFFFF"/>
            </a:solidFill>
            <a:ln w="19050" cmpd="sng">
              <a:solidFill>
                <a:schemeClr val="tx1"/>
              </a:solidFill>
              <a:round/>
              <a:headEnd/>
              <a:tailEnd/>
            </a:ln>
          </p:spPr>
          <p:txBody>
            <a:bodyPr wrap="square">
              <a:spAutoFit/>
            </a:bodyPr>
            <a:lstStyle/>
            <a:p>
              <a:pPr algn="ctr"/>
              <a:r>
                <a:rPr lang="en-US" sz="1600" b="1" dirty="0" smtClean="0">
                  <a:latin typeface="Calibri" charset="0"/>
                </a:rPr>
                <a:t>Bridge 3</a:t>
              </a:r>
              <a:endParaRPr lang="en-US" sz="1600" b="1" dirty="0">
                <a:latin typeface="Calibri" charset="0"/>
              </a:endParaRPr>
            </a:p>
          </p:txBody>
        </p:sp>
        <p:cxnSp>
          <p:nvCxnSpPr>
            <p:cNvPr id="93" name="Straight Connector 92"/>
            <p:cNvCxnSpPr>
              <a:cxnSpLocks noChangeShapeType="1"/>
              <a:endCxn id="86" idx="3"/>
            </p:cNvCxnSpPr>
            <p:nvPr/>
          </p:nvCxnSpPr>
          <p:spPr bwMode="auto">
            <a:xfrm flipH="1" flipV="1">
              <a:off x="4466162" y="2528252"/>
              <a:ext cx="617367" cy="329010"/>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95" name="Straight Connector 94"/>
            <p:cNvCxnSpPr>
              <a:cxnSpLocks noChangeShapeType="1"/>
              <a:stCxn id="91" idx="1"/>
            </p:cNvCxnSpPr>
            <p:nvPr/>
          </p:nvCxnSpPr>
          <p:spPr bwMode="auto">
            <a:xfrm flipH="1">
              <a:off x="4470339" y="2989774"/>
              <a:ext cx="613190" cy="477935"/>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98" name="Straight Connector 97"/>
            <p:cNvCxnSpPr>
              <a:cxnSpLocks noChangeShapeType="1"/>
            </p:cNvCxnSpPr>
            <p:nvPr/>
          </p:nvCxnSpPr>
          <p:spPr bwMode="auto">
            <a:xfrm flipH="1" flipV="1">
              <a:off x="4466162" y="2713195"/>
              <a:ext cx="617368" cy="1004696"/>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00" name="Straight Connector 99"/>
            <p:cNvCxnSpPr>
              <a:cxnSpLocks noChangeShapeType="1"/>
              <a:stCxn id="92" idx="1"/>
            </p:cNvCxnSpPr>
            <p:nvPr/>
          </p:nvCxnSpPr>
          <p:spPr bwMode="auto">
            <a:xfrm flipH="1" flipV="1">
              <a:off x="4470339" y="3645305"/>
              <a:ext cx="613190" cy="364973"/>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08" name="Straight Connector 107"/>
            <p:cNvCxnSpPr>
              <a:cxnSpLocks noChangeShapeType="1"/>
              <a:stCxn id="90" idx="1"/>
            </p:cNvCxnSpPr>
            <p:nvPr/>
          </p:nvCxnSpPr>
          <p:spPr bwMode="auto">
            <a:xfrm flipH="1">
              <a:off x="3271757" y="3483773"/>
              <a:ext cx="584805" cy="288477"/>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cxnSp>
          <p:nvCxnSpPr>
            <p:cNvPr id="110" name="Straight Connector 109"/>
            <p:cNvCxnSpPr>
              <a:cxnSpLocks noChangeShapeType="1"/>
              <a:stCxn id="90" idx="0"/>
              <a:endCxn id="86" idx="2"/>
            </p:cNvCxnSpPr>
            <p:nvPr/>
          </p:nvCxnSpPr>
          <p:spPr bwMode="auto">
            <a:xfrm flipV="1">
              <a:off x="4161362" y="2713195"/>
              <a:ext cx="0" cy="585634"/>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cxnSp>
          <p:nvCxnSpPr>
            <p:cNvPr id="113" name="Straight Connector 112"/>
            <p:cNvCxnSpPr>
              <a:cxnSpLocks noChangeShapeType="1"/>
              <a:stCxn id="86" idx="0"/>
            </p:cNvCxnSpPr>
            <p:nvPr/>
          </p:nvCxnSpPr>
          <p:spPr bwMode="auto">
            <a:xfrm flipH="1" flipV="1">
              <a:off x="4054050" y="2127694"/>
              <a:ext cx="107312" cy="215614"/>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cxnSp>
          <p:nvCxnSpPr>
            <p:cNvPr id="120" name="Straight Connector 119"/>
            <p:cNvCxnSpPr>
              <a:cxnSpLocks noChangeShapeType="1"/>
            </p:cNvCxnSpPr>
            <p:nvPr/>
          </p:nvCxnSpPr>
          <p:spPr bwMode="auto">
            <a:xfrm flipH="1" flipV="1">
              <a:off x="3077146" y="2190795"/>
              <a:ext cx="779416" cy="1107125"/>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sp>
          <p:nvSpPr>
            <p:cNvPr id="132" name="Oval 131"/>
            <p:cNvSpPr>
              <a:spLocks noChangeArrowheads="1"/>
            </p:cNvSpPr>
            <p:nvPr/>
          </p:nvSpPr>
          <p:spPr bwMode="auto">
            <a:xfrm>
              <a:off x="6367313" y="3234865"/>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33" name="Oval 132"/>
            <p:cNvSpPr>
              <a:spLocks noChangeArrowheads="1"/>
            </p:cNvSpPr>
            <p:nvPr/>
          </p:nvSpPr>
          <p:spPr bwMode="auto">
            <a:xfrm>
              <a:off x="6367313" y="2875942"/>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34" name="Oval 133"/>
            <p:cNvSpPr>
              <a:spLocks noChangeArrowheads="1"/>
            </p:cNvSpPr>
            <p:nvPr/>
          </p:nvSpPr>
          <p:spPr bwMode="auto">
            <a:xfrm>
              <a:off x="6367313" y="2420348"/>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35" name="Oval 134"/>
            <p:cNvSpPr>
              <a:spLocks noChangeArrowheads="1"/>
            </p:cNvSpPr>
            <p:nvPr/>
          </p:nvSpPr>
          <p:spPr bwMode="auto">
            <a:xfrm>
              <a:off x="6369853" y="4365575"/>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36" name="Oval 135"/>
            <p:cNvSpPr>
              <a:spLocks noChangeArrowheads="1"/>
            </p:cNvSpPr>
            <p:nvPr/>
          </p:nvSpPr>
          <p:spPr bwMode="auto">
            <a:xfrm>
              <a:off x="6367313" y="3866893"/>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37" name="Oval 136"/>
            <p:cNvSpPr>
              <a:spLocks noChangeArrowheads="1"/>
            </p:cNvSpPr>
            <p:nvPr/>
          </p:nvSpPr>
          <p:spPr bwMode="auto">
            <a:xfrm>
              <a:off x="6367313" y="3501565"/>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38" name="TextBox 41"/>
            <p:cNvSpPr txBox="1">
              <a:spLocks noChangeArrowheads="1"/>
            </p:cNvSpPr>
            <p:nvPr/>
          </p:nvSpPr>
          <p:spPr bwMode="auto">
            <a:xfrm>
              <a:off x="5095241" y="1727534"/>
              <a:ext cx="767309" cy="584776"/>
            </a:xfrm>
            <a:prstGeom prst="rect">
              <a:avLst/>
            </a:prstGeom>
            <a:solidFill>
              <a:srgbClr val="FFFFFF"/>
            </a:solidFill>
            <a:ln w="19050" cmpd="sng">
              <a:solidFill>
                <a:schemeClr val="tx1"/>
              </a:solidFill>
              <a:round/>
              <a:headEnd/>
              <a:tailEnd/>
            </a:ln>
          </p:spPr>
          <p:txBody>
            <a:bodyPr wrap="square">
              <a:spAutoFit/>
            </a:bodyPr>
            <a:lstStyle/>
            <a:p>
              <a:pPr algn="ctr"/>
              <a:r>
                <a:rPr lang="en-US" sz="1600" b="1" dirty="0" smtClean="0">
                  <a:latin typeface="Calibri" charset="0"/>
                </a:rPr>
                <a:t>Bridge 1</a:t>
              </a:r>
              <a:endParaRPr lang="en-US" sz="1600" b="1" dirty="0">
                <a:latin typeface="Calibri" charset="0"/>
              </a:endParaRPr>
            </a:p>
          </p:txBody>
        </p:sp>
        <p:cxnSp>
          <p:nvCxnSpPr>
            <p:cNvPr id="139" name="Straight Connector 138"/>
            <p:cNvCxnSpPr>
              <a:cxnSpLocks noChangeShapeType="1"/>
              <a:stCxn id="138" idx="1"/>
            </p:cNvCxnSpPr>
            <p:nvPr/>
          </p:nvCxnSpPr>
          <p:spPr bwMode="auto">
            <a:xfrm flipH="1">
              <a:off x="4470339" y="2019922"/>
              <a:ext cx="624902" cy="323386"/>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42" name="Straight Connector 141"/>
            <p:cNvCxnSpPr>
              <a:cxnSpLocks noChangeShapeType="1"/>
            </p:cNvCxnSpPr>
            <p:nvPr/>
          </p:nvCxnSpPr>
          <p:spPr bwMode="auto">
            <a:xfrm flipH="1">
              <a:off x="4470339" y="2312310"/>
              <a:ext cx="624902" cy="986519"/>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46" name="TextBox 41"/>
            <p:cNvSpPr txBox="1">
              <a:spLocks noChangeArrowheads="1"/>
            </p:cNvSpPr>
            <p:nvPr/>
          </p:nvSpPr>
          <p:spPr bwMode="auto">
            <a:xfrm>
              <a:off x="4008962" y="4010278"/>
              <a:ext cx="609600" cy="369887"/>
            </a:xfrm>
            <a:prstGeom prst="rect">
              <a:avLst/>
            </a:prstGeom>
            <a:solidFill>
              <a:srgbClr val="FFFFFF"/>
            </a:solidFill>
            <a:ln w="28575">
              <a:solidFill>
                <a:schemeClr val="tx1"/>
              </a:solidFill>
              <a:round/>
              <a:headEnd/>
              <a:tailEnd/>
            </a:ln>
          </p:spPr>
          <p:txBody>
            <a:bodyPr>
              <a:spAutoFit/>
            </a:bodyPr>
            <a:lstStyle/>
            <a:p>
              <a:pPr algn="ctr"/>
              <a:r>
                <a:rPr lang="en-US" b="1" dirty="0" smtClean="0">
                  <a:latin typeface="Calibri" charset="0"/>
                </a:rPr>
                <a:t>RB6</a:t>
              </a:r>
              <a:endParaRPr lang="en-US" b="1" dirty="0">
                <a:latin typeface="Calibri" charset="0"/>
              </a:endParaRPr>
            </a:p>
          </p:txBody>
        </p:sp>
        <p:cxnSp>
          <p:nvCxnSpPr>
            <p:cNvPr id="150" name="Straight Connector 149"/>
            <p:cNvCxnSpPr>
              <a:cxnSpLocks noChangeShapeType="1"/>
            </p:cNvCxnSpPr>
            <p:nvPr/>
          </p:nvCxnSpPr>
          <p:spPr bwMode="auto">
            <a:xfrm flipH="1" flipV="1">
              <a:off x="2872211" y="2190795"/>
              <a:ext cx="1136751" cy="1819484"/>
            </a:xfrm>
            <a:prstGeom prst="line">
              <a:avLst/>
            </a:prstGeom>
            <a:noFill/>
            <a:ln w="38100" cmpd="dbl">
              <a:solidFill>
                <a:srgbClr val="0000FF"/>
              </a:solidFill>
              <a:prstDash val="sysDash"/>
              <a:round/>
              <a:headEnd/>
              <a:tailEnd/>
            </a:ln>
            <a:effectLst>
              <a:outerShdw dist="25000" dir="5400000" rotWithShape="0">
                <a:srgbClr val="808080">
                  <a:alpha val="39999"/>
                </a:srgbClr>
              </a:outerShdw>
            </a:effectLst>
          </p:spPr>
        </p:cxnSp>
        <p:cxnSp>
          <p:nvCxnSpPr>
            <p:cNvPr id="153" name="Straight Connector 152"/>
            <p:cNvCxnSpPr>
              <a:cxnSpLocks noChangeShapeType="1"/>
              <a:endCxn id="146" idx="3"/>
            </p:cNvCxnSpPr>
            <p:nvPr/>
          </p:nvCxnSpPr>
          <p:spPr bwMode="auto">
            <a:xfrm flipH="1">
              <a:off x="4618562" y="4162679"/>
              <a:ext cx="464967" cy="32543"/>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56" name="Straight Connector 155"/>
            <p:cNvCxnSpPr>
              <a:cxnSpLocks noChangeShapeType="1"/>
            </p:cNvCxnSpPr>
            <p:nvPr/>
          </p:nvCxnSpPr>
          <p:spPr bwMode="auto">
            <a:xfrm flipH="1">
              <a:off x="4618563" y="3282162"/>
              <a:ext cx="464968" cy="738375"/>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59" name="Straight Connector 158"/>
            <p:cNvCxnSpPr>
              <a:cxnSpLocks noChangeShapeType="1"/>
              <a:endCxn id="134" idx="2"/>
            </p:cNvCxnSpPr>
            <p:nvPr/>
          </p:nvCxnSpPr>
          <p:spPr bwMode="auto">
            <a:xfrm flipV="1">
              <a:off x="5862550" y="2534648"/>
              <a:ext cx="504763" cy="170879"/>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62" name="Straight Connector 161"/>
            <p:cNvCxnSpPr>
              <a:cxnSpLocks noChangeShapeType="1"/>
              <a:stCxn id="91" idx="3"/>
              <a:endCxn id="133" idx="2"/>
            </p:cNvCxnSpPr>
            <p:nvPr/>
          </p:nvCxnSpPr>
          <p:spPr bwMode="auto">
            <a:xfrm>
              <a:off x="5850838" y="2989774"/>
              <a:ext cx="516475" cy="468"/>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65" name="Straight Connector 164"/>
            <p:cNvCxnSpPr>
              <a:cxnSpLocks noChangeShapeType="1"/>
              <a:endCxn id="132" idx="2"/>
            </p:cNvCxnSpPr>
            <p:nvPr/>
          </p:nvCxnSpPr>
          <p:spPr bwMode="auto">
            <a:xfrm>
              <a:off x="5850838" y="3282162"/>
              <a:ext cx="516475" cy="67003"/>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68" name="Oval 167"/>
            <p:cNvSpPr>
              <a:spLocks noChangeArrowheads="1"/>
            </p:cNvSpPr>
            <p:nvPr/>
          </p:nvSpPr>
          <p:spPr bwMode="auto">
            <a:xfrm>
              <a:off x="6330221" y="2128835"/>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69" name="Oval 168"/>
            <p:cNvSpPr>
              <a:spLocks noChangeArrowheads="1"/>
            </p:cNvSpPr>
            <p:nvPr/>
          </p:nvSpPr>
          <p:spPr bwMode="auto">
            <a:xfrm>
              <a:off x="6330221" y="1769912"/>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170" name="Oval 169"/>
            <p:cNvSpPr>
              <a:spLocks noChangeArrowheads="1"/>
            </p:cNvSpPr>
            <p:nvPr/>
          </p:nvSpPr>
          <p:spPr bwMode="auto">
            <a:xfrm>
              <a:off x="6330221" y="1314318"/>
              <a:ext cx="189492"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71" name="Straight Connector 170"/>
            <p:cNvCxnSpPr>
              <a:cxnSpLocks noChangeShapeType="1"/>
              <a:endCxn id="170" idx="2"/>
            </p:cNvCxnSpPr>
            <p:nvPr/>
          </p:nvCxnSpPr>
          <p:spPr bwMode="auto">
            <a:xfrm flipV="1">
              <a:off x="5850838" y="1428618"/>
              <a:ext cx="479383" cy="298916"/>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74" name="Straight Connector 173"/>
            <p:cNvCxnSpPr>
              <a:cxnSpLocks noChangeShapeType="1"/>
              <a:stCxn id="138" idx="3"/>
              <a:endCxn id="169" idx="2"/>
            </p:cNvCxnSpPr>
            <p:nvPr/>
          </p:nvCxnSpPr>
          <p:spPr bwMode="auto">
            <a:xfrm flipV="1">
              <a:off x="5862550" y="1884212"/>
              <a:ext cx="467671" cy="135710"/>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77" name="Straight Connector 176"/>
            <p:cNvCxnSpPr>
              <a:cxnSpLocks noChangeShapeType="1"/>
              <a:endCxn id="168" idx="2"/>
            </p:cNvCxnSpPr>
            <p:nvPr/>
          </p:nvCxnSpPr>
          <p:spPr bwMode="auto">
            <a:xfrm flipV="1">
              <a:off x="5862550" y="2243135"/>
              <a:ext cx="467671" cy="69175"/>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80" name="Straight Connector 179"/>
            <p:cNvCxnSpPr>
              <a:cxnSpLocks noChangeShapeType="1"/>
              <a:endCxn id="137" idx="2"/>
            </p:cNvCxnSpPr>
            <p:nvPr/>
          </p:nvCxnSpPr>
          <p:spPr bwMode="auto">
            <a:xfrm flipV="1">
              <a:off x="5850838" y="3615865"/>
              <a:ext cx="516475" cy="102026"/>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83" name="Straight Connector 182"/>
            <p:cNvCxnSpPr>
              <a:cxnSpLocks noChangeShapeType="1"/>
              <a:stCxn id="92" idx="3"/>
              <a:endCxn id="136" idx="2"/>
            </p:cNvCxnSpPr>
            <p:nvPr/>
          </p:nvCxnSpPr>
          <p:spPr bwMode="auto">
            <a:xfrm flipV="1">
              <a:off x="5850838" y="3981193"/>
              <a:ext cx="516475" cy="29085"/>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86" name="Straight Connector 185"/>
            <p:cNvCxnSpPr>
              <a:cxnSpLocks noChangeShapeType="1"/>
              <a:endCxn id="135" idx="2"/>
            </p:cNvCxnSpPr>
            <p:nvPr/>
          </p:nvCxnSpPr>
          <p:spPr bwMode="auto">
            <a:xfrm>
              <a:off x="5850838" y="4302666"/>
              <a:ext cx="519015" cy="177209"/>
            </a:xfrm>
            <a:prstGeom prst="line">
              <a:avLst/>
            </a:prstGeom>
            <a:noFill/>
            <a:ln w="25400">
              <a:solidFill>
                <a:schemeClr val="accent1"/>
              </a:solidFill>
              <a:round/>
              <a:headEnd/>
              <a:tailEnd/>
            </a:ln>
            <a:effectLst>
              <a:outerShdw dist="25000" dir="5400000" rotWithShape="0">
                <a:srgbClr val="808080">
                  <a:alpha val="39999"/>
                </a:srgbClr>
              </a:outerShdw>
            </a:effectLst>
          </p:spPr>
        </p:cxnSp>
      </p:grpSp>
    </p:spTree>
    <p:extLst>
      <p:ext uri="{BB962C8B-B14F-4D97-AF65-F5344CB8AC3E}">
        <p14:creationId xmlns:p14="http://schemas.microsoft.com/office/powerpoint/2010/main" val="503942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cap="none" dirty="0" smtClean="0">
                <a:solidFill>
                  <a:srgbClr val="0000FF"/>
                </a:solidFill>
                <a:ea typeface="ＭＳ Ｐゴシック" charset="-128"/>
              </a:rPr>
              <a:t>ESADI</a:t>
            </a:r>
          </a:p>
        </p:txBody>
      </p:sp>
      <p:sp>
        <p:nvSpPr>
          <p:cNvPr id="3" name="Content Placeholder 2"/>
          <p:cNvSpPr>
            <a:spLocks noGrp="1"/>
          </p:cNvSpPr>
          <p:nvPr>
            <p:ph sz="quarter" idx="1"/>
          </p:nvPr>
        </p:nvSpPr>
        <p:spPr>
          <a:xfrm>
            <a:off x="457200" y="1600200"/>
            <a:ext cx="7467600" cy="4873625"/>
          </a:xfrm>
        </p:spPr>
        <p:txBody>
          <a:bodyPr/>
          <a:lstStyle/>
          <a:p>
            <a:r>
              <a:rPr lang="en-US" dirty="0" smtClean="0">
                <a:ea typeface="ＭＳ Ｐゴシック" charset="-128"/>
              </a:rPr>
              <a:t>The optional End Station Address Distribution Information (ESADI) protocol:</a:t>
            </a:r>
          </a:p>
          <a:p>
            <a:pPr lvl="1"/>
            <a:r>
              <a:rPr lang="en-US" dirty="0" smtClean="0">
                <a:ea typeface="ＭＳ Ｐゴシック" charset="-128"/>
              </a:rPr>
              <a:t>Provides a VLAN/tenant scoped way for an RBridge to distribute control plane information about attached End Stations to other RBridges.</a:t>
            </a:r>
          </a:p>
          <a:p>
            <a:pPr lvl="1"/>
            <a:r>
              <a:rPr lang="en-US" dirty="0" smtClean="0">
                <a:ea typeface="ＭＳ Ｐゴシック" charset="-128"/>
              </a:rPr>
              <a:t>Highly efficient transmission because information is tunneled through transit RBridges encapsulated as if it was normal data.</a:t>
            </a:r>
          </a:p>
          <a:p>
            <a:pPr lvl="1"/>
            <a:r>
              <a:rPr lang="en-US" dirty="0" smtClean="0">
                <a:ea typeface="ＭＳ Ｐゴシック" charset="-128"/>
              </a:rPr>
              <a:t>Intended for use for attachment data that is either secure or that changes rapidly.</a:t>
            </a:r>
          </a:p>
          <a:p>
            <a:pPr lvl="2"/>
            <a:r>
              <a:rPr lang="en-US" dirty="0" smtClean="0">
                <a:ea typeface="ＭＳ Ｐゴシック" charset="-128"/>
              </a:rPr>
              <a:t>The source RBridge selects which addresses it wants to distribute through ESADI.</a:t>
            </a:r>
          </a:p>
          <a:p>
            <a:pPr lvl="2"/>
            <a:r>
              <a:rPr lang="en-US" dirty="0" smtClean="0">
                <a:ea typeface="ＭＳ Ｐゴシック" charset="-128"/>
              </a:rPr>
              <a:t>There is no particular advantage in using ESADI for large amounts of information learned from the data plane.</a:t>
            </a:r>
          </a:p>
        </p:txBody>
      </p:sp>
      <p:sp>
        <p:nvSpPr>
          <p:cNvPr id="9114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1141" name="Footer Placeholder 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91142" name="Slide Number Placeholder 5"/>
          <p:cNvSpPr>
            <a:spLocks noGrp="1"/>
          </p:cNvSpPr>
          <p:nvPr>
            <p:ph type="sldNum" sz="quarter" idx="12"/>
          </p:nvPr>
        </p:nvSpPr>
        <p:spPr bwMode="auto">
          <a:noFill/>
          <a:ln>
            <a:miter lim="800000"/>
            <a:headEnd/>
            <a:tailEnd/>
          </a:ln>
        </p:spPr>
        <p:txBody>
          <a:bodyPr/>
          <a:lstStyle/>
          <a:p>
            <a:fld id="{FF5D26BE-0DE4-4334-ABC3-57BAF3168766}" type="slidenum">
              <a:rPr lang="en-US"/>
              <a:pPr/>
              <a:t>70</a:t>
            </a:fld>
            <a:endParaRPr lang="en-US" dirty="0"/>
          </a:p>
        </p:txBody>
      </p:sp>
    </p:spTree>
    <p:extLst>
      <p:ext uri="{BB962C8B-B14F-4D97-AF65-F5344CB8AC3E}">
        <p14:creationId xmlns:p14="http://schemas.microsoft.com/office/powerpoint/2010/main" val="2869249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r>
              <a:rPr lang="en-US" sz="4800" cap="none" dirty="0" smtClean="0">
                <a:solidFill>
                  <a:schemeClr val="tx1"/>
                </a:solidFill>
                <a:ea typeface="ＭＳ Ｐゴシック" charset="-128"/>
              </a:rPr>
              <a:t>CONTENTS</a:t>
            </a:r>
          </a:p>
        </p:txBody>
      </p:sp>
      <p:sp>
        <p:nvSpPr>
          <p:cNvPr id="2" name="Content Placeholder 1"/>
          <p:cNvSpPr>
            <a:spLocks noGrp="1"/>
          </p:cNvSpPr>
          <p:nvPr>
            <p:ph sz="quarter" idx="1"/>
          </p:nvPr>
        </p:nvSpPr>
        <p:spPr/>
        <p:txBody>
          <a:bodyPr/>
          <a:lstStyle/>
          <a:p>
            <a:r>
              <a:rPr lang="en-US" dirty="0" smtClean="0"/>
              <a:t>What is TRILL?</a:t>
            </a:r>
            <a:endParaRPr lang="en-US" dirty="0" smtClean="0"/>
          </a:p>
          <a:p>
            <a:r>
              <a:rPr lang="en-US" dirty="0" smtClean="0"/>
              <a:t>TRILL Features</a:t>
            </a:r>
          </a:p>
          <a:p>
            <a:r>
              <a:rPr lang="en-US" dirty="0" smtClean="0"/>
              <a:t>TRILL History</a:t>
            </a:r>
          </a:p>
          <a:p>
            <a:r>
              <a:rPr lang="en-US" dirty="0" smtClean="0"/>
              <a:t>Two </a:t>
            </a:r>
            <a:r>
              <a:rPr lang="en-US" dirty="0" smtClean="0"/>
              <a:t>TRILL Examples</a:t>
            </a:r>
            <a:endParaRPr lang="en-US" dirty="0" smtClean="0"/>
          </a:p>
          <a:p>
            <a:r>
              <a:rPr lang="en-US" dirty="0" smtClean="0"/>
              <a:t>TRILL Packet Headers</a:t>
            </a:r>
          </a:p>
          <a:p>
            <a:r>
              <a:rPr lang="en-US" dirty="0" smtClean="0"/>
              <a:t>Step-by-Step Processing Example</a:t>
            </a:r>
          </a:p>
          <a:p>
            <a:r>
              <a:rPr lang="en-US" dirty="0" smtClean="0"/>
              <a:t>Fine Grained </a:t>
            </a:r>
            <a:r>
              <a:rPr lang="en-US" dirty="0" smtClean="0"/>
              <a:t>Labeling</a:t>
            </a:r>
          </a:p>
        </p:txBody>
      </p:sp>
      <p:sp>
        <p:nvSpPr>
          <p:cNvPr id="3" name="Content Placeholder 2"/>
          <p:cNvSpPr>
            <a:spLocks noGrp="1"/>
          </p:cNvSpPr>
          <p:nvPr>
            <p:ph sz="quarter" idx="2"/>
          </p:nvPr>
        </p:nvSpPr>
        <p:spPr>
          <a:xfrm>
            <a:off x="4270248" y="2057400"/>
            <a:ext cx="3657600" cy="4114800"/>
          </a:xfrm>
        </p:spPr>
        <p:txBody>
          <a:bodyPr/>
          <a:lstStyle/>
          <a:p>
            <a:r>
              <a:rPr lang="en-US" dirty="0"/>
              <a:t>How </a:t>
            </a:r>
            <a:r>
              <a:rPr lang="en-US" dirty="0" smtClean="0"/>
              <a:t>TRILL Works</a:t>
            </a:r>
            <a:endParaRPr lang="en-US" dirty="0"/>
          </a:p>
          <a:p>
            <a:r>
              <a:rPr lang="en-US" u="sng" dirty="0" smtClean="0"/>
              <a:t>Peering </a:t>
            </a:r>
            <a:r>
              <a:rPr lang="en-US" u="sng" dirty="0" smtClean="0"/>
              <a:t>and Layers</a:t>
            </a:r>
          </a:p>
          <a:p>
            <a:r>
              <a:rPr lang="en-US" dirty="0" smtClean="0"/>
              <a:t>TRILL Support of DCB</a:t>
            </a:r>
            <a:endParaRPr lang="en-US" dirty="0" smtClean="0"/>
          </a:p>
          <a:p>
            <a:r>
              <a:rPr lang="en-US" dirty="0" smtClean="0"/>
              <a:t>TRILL OAM</a:t>
            </a:r>
          </a:p>
          <a:p>
            <a:r>
              <a:rPr lang="en-US" dirty="0" smtClean="0"/>
              <a:t>TRILL Products</a:t>
            </a:r>
          </a:p>
          <a:p>
            <a:r>
              <a:rPr lang="en-US" dirty="0" smtClean="0"/>
              <a:t>Comparisons</a:t>
            </a:r>
            <a:endParaRPr lang="en-US" dirty="0" smtClean="0"/>
          </a:p>
          <a:p>
            <a:r>
              <a:rPr lang="en-US" dirty="0" smtClean="0"/>
              <a:t>Standardization and</a:t>
            </a:r>
            <a:r>
              <a:rPr lang="en-US" dirty="0"/>
              <a:t> </a:t>
            </a:r>
            <a:r>
              <a:rPr lang="en-US" dirty="0" smtClean="0"/>
              <a:t>References</a:t>
            </a:r>
            <a:endParaRPr lang="en-US" dirty="0"/>
          </a:p>
        </p:txBody>
      </p:sp>
      <p:sp>
        <p:nvSpPr>
          <p:cNvPr id="19460" name="Date Placeholder 3"/>
          <p:cNvSpPr>
            <a:spLocks noGrp="1"/>
          </p:cNvSpPr>
          <p:nvPr>
            <p:ph type="dt" sz="half"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94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43904EAB-16E3-49E6-9BAC-5C3B8CB6F3D0}" type="slidenum">
              <a:rPr lang="en-US"/>
              <a:pPr/>
              <a:t>71</a:t>
            </a:fld>
            <a:endParaRPr lang="en-US" dirty="0"/>
          </a:p>
        </p:txBody>
      </p:sp>
    </p:spTree>
    <p:extLst>
      <p:ext uri="{BB962C8B-B14F-4D97-AF65-F5344CB8AC3E}">
        <p14:creationId xmlns:p14="http://schemas.microsoft.com/office/powerpoint/2010/main" val="413646089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p:txBody>
          <a:bodyPr>
            <a:noAutofit/>
          </a:bodyPr>
          <a:lstStyle/>
          <a:p>
            <a:pPr eaLnBrk="1" hangingPunct="1">
              <a:defRPr/>
            </a:pPr>
            <a:r>
              <a:rPr lang="en-US" sz="3600" b="1" cap="none" dirty="0">
                <a:solidFill>
                  <a:srgbClr val="0000FF"/>
                </a:solidFill>
                <a:ea typeface="ＭＳ Ｐゴシック" charset="-128"/>
                <a:cs typeface="ＭＳ Ｐゴシック" charset="-128"/>
              </a:rPr>
              <a:t>Peering: Are </a:t>
            </a:r>
            <a:r>
              <a:rPr lang="en-US" sz="3600" b="1" cap="none" dirty="0" smtClean="0">
                <a:solidFill>
                  <a:srgbClr val="0000FF"/>
                </a:solidFill>
                <a:ea typeface="ＭＳ Ｐゴシック" charset="-128"/>
                <a:cs typeface="ＭＳ Ｐゴシック" charset="-128"/>
              </a:rPr>
              <a:t>TRILL Switches Bridges </a:t>
            </a:r>
            <a:r>
              <a:rPr lang="en-US" sz="3600" b="1" cap="none" dirty="0">
                <a:solidFill>
                  <a:srgbClr val="0000FF"/>
                </a:solidFill>
                <a:ea typeface="ＭＳ Ｐゴシック" charset="-128"/>
                <a:cs typeface="ＭＳ Ｐゴシック" charset="-128"/>
              </a:rPr>
              <a:t>or Routers?</a:t>
            </a:r>
            <a:endParaRPr lang="en-US" sz="3600" cap="none" dirty="0" smtClean="0">
              <a:solidFill>
                <a:srgbClr val="0000FF"/>
              </a:solidFill>
              <a:ea typeface="ＭＳ Ｐゴシック" charset="-128"/>
              <a:cs typeface="ＭＳ Ｐゴシック" charset="-128"/>
            </a:endParaRPr>
          </a:p>
        </p:txBody>
      </p:sp>
      <p:sp>
        <p:nvSpPr>
          <p:cNvPr id="59395" name="Content Placeholder 2"/>
          <p:cNvSpPr>
            <a:spLocks noGrp="1"/>
          </p:cNvSpPr>
          <p:nvPr>
            <p:ph sz="quarter" idx="1"/>
          </p:nvPr>
        </p:nvSpPr>
        <p:spPr>
          <a:xfrm>
            <a:off x="457200" y="1600200"/>
            <a:ext cx="7467600" cy="1066800"/>
          </a:xfrm>
        </p:spPr>
        <p:txBody>
          <a:bodyPr/>
          <a:lstStyle/>
          <a:p>
            <a:pPr eaLnBrk="1" hangingPunct="1"/>
            <a:r>
              <a:rPr lang="en-US" dirty="0" smtClean="0">
                <a:ea typeface="ＭＳ Ｐゴシック" charset="-128"/>
              </a:rPr>
              <a:t>Really, they are a new species, between bridges and routers:</a:t>
            </a:r>
          </a:p>
        </p:txBody>
      </p:sp>
      <p:sp>
        <p:nvSpPr>
          <p:cNvPr id="59396"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59397" name="Slide Number Placeholder 4"/>
          <p:cNvSpPr>
            <a:spLocks noGrp="1"/>
          </p:cNvSpPr>
          <p:nvPr>
            <p:ph type="sldNum" sz="quarter" idx="12"/>
          </p:nvPr>
        </p:nvSpPr>
        <p:spPr bwMode="auto">
          <a:noFill/>
          <a:ln>
            <a:miter lim="800000"/>
            <a:headEnd/>
            <a:tailEnd/>
          </a:ln>
        </p:spPr>
        <p:txBody>
          <a:bodyPr/>
          <a:lstStyle/>
          <a:p>
            <a:fld id="{3C2EA3FD-9F2E-49CD-8DEC-F1055B999461}" type="slidenum">
              <a:rPr lang="en-US"/>
              <a:pPr/>
              <a:t>72</a:t>
            </a:fld>
            <a:endParaRPr lang="en-US" dirty="0"/>
          </a:p>
        </p:txBody>
      </p:sp>
      <p:sp>
        <p:nvSpPr>
          <p:cNvPr id="6" name="Rounded Rectangle 5"/>
          <p:cNvSpPr/>
          <p:nvPr/>
        </p:nvSpPr>
        <p:spPr>
          <a:xfrm>
            <a:off x="2057400" y="2667000"/>
            <a:ext cx="4343400" cy="7620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r>
              <a:rPr lang="en-US" sz="2000" dirty="0">
                <a:solidFill>
                  <a:srgbClr val="000000"/>
                </a:solidFill>
                <a:ea typeface="ＭＳ Ｐゴシック" charset="-128"/>
              </a:rPr>
              <a:t>Routers</a:t>
            </a:r>
            <a:r>
              <a:rPr lang="en-US" dirty="0">
                <a:solidFill>
                  <a:srgbClr val="000000"/>
                </a:solidFill>
                <a:ea typeface="ＭＳ Ｐゴシック" charset="-128"/>
              </a:rPr>
              <a:t/>
            </a:r>
            <a:br>
              <a:rPr lang="en-US" dirty="0">
                <a:solidFill>
                  <a:srgbClr val="000000"/>
                </a:solidFill>
                <a:ea typeface="ＭＳ Ｐゴシック" charset="-128"/>
              </a:rPr>
            </a:br>
            <a:r>
              <a:rPr lang="en-US" dirty="0">
                <a:solidFill>
                  <a:srgbClr val="000000"/>
                </a:solidFill>
                <a:ea typeface="ＭＳ Ｐゴシック" charset="-128"/>
              </a:rPr>
              <a:t>(plus servers and other end stations)</a:t>
            </a:r>
          </a:p>
        </p:txBody>
      </p:sp>
      <p:sp>
        <p:nvSpPr>
          <p:cNvPr id="7" name="Rounded Rectangle 6"/>
          <p:cNvSpPr/>
          <p:nvPr/>
        </p:nvSpPr>
        <p:spPr>
          <a:xfrm>
            <a:off x="2362200" y="3733800"/>
            <a:ext cx="3733800" cy="6858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r"/>
            <a:r>
              <a:rPr lang="en-US" sz="2000" b="1" dirty="0" smtClean="0">
                <a:solidFill>
                  <a:srgbClr val="FFFFFF"/>
                </a:solidFill>
                <a:ea typeface="ＭＳ Ｐゴシック" charset="-128"/>
              </a:rPr>
              <a:t>TRILL Switches</a:t>
            </a:r>
            <a:endParaRPr lang="en-US" b="1" dirty="0">
              <a:solidFill>
                <a:srgbClr val="FFFFFF"/>
              </a:solidFill>
              <a:ea typeface="ＭＳ Ｐゴシック" charset="-128"/>
            </a:endParaRPr>
          </a:p>
        </p:txBody>
      </p:sp>
      <p:sp>
        <p:nvSpPr>
          <p:cNvPr id="9" name="Rounded Rectangle 8"/>
          <p:cNvSpPr/>
          <p:nvPr/>
        </p:nvSpPr>
        <p:spPr>
          <a:xfrm>
            <a:off x="2743200" y="4876800"/>
            <a:ext cx="3124200" cy="609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a:solidFill>
                  <a:srgbClr val="000000"/>
                </a:solidFill>
                <a:ea typeface="ＭＳ Ｐゴシック" charset="-128"/>
              </a:rPr>
              <a:t>Bridges</a:t>
            </a:r>
            <a:endParaRPr lang="en-US" dirty="0">
              <a:solidFill>
                <a:srgbClr val="000000"/>
              </a:solidFill>
              <a:ea typeface="ＭＳ Ｐゴシック" charset="-128"/>
            </a:endParaRPr>
          </a:p>
        </p:txBody>
      </p:sp>
      <p:sp>
        <p:nvSpPr>
          <p:cNvPr id="10" name="Rounded Rectangle 9"/>
          <p:cNvSpPr/>
          <p:nvPr/>
        </p:nvSpPr>
        <p:spPr>
          <a:xfrm>
            <a:off x="3124200" y="5886450"/>
            <a:ext cx="2362200" cy="5207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r>
              <a:rPr lang="en-US" sz="2000" dirty="0">
                <a:solidFill>
                  <a:srgbClr val="000000"/>
                </a:solidFill>
                <a:ea typeface="ＭＳ Ｐゴシック" charset="-128"/>
              </a:rPr>
              <a:t>Hubs/Repeaters</a:t>
            </a:r>
            <a:endParaRPr lang="en-US" dirty="0">
              <a:solidFill>
                <a:srgbClr val="000000"/>
              </a:solidFill>
              <a:ea typeface="ＭＳ Ｐゴシック" charset="-128"/>
            </a:endParaRPr>
          </a:p>
        </p:txBody>
      </p:sp>
      <p:cxnSp>
        <p:nvCxnSpPr>
          <p:cNvPr id="12" name="Straight Arrow Connector 11"/>
          <p:cNvCxnSpPr>
            <a:cxnSpLocks noChangeShapeType="1"/>
          </p:cNvCxnSpPr>
          <p:nvPr/>
        </p:nvCxnSpPr>
        <p:spPr bwMode="auto">
          <a:xfrm rot="5400000">
            <a:off x="2248694" y="4152106"/>
            <a:ext cx="1447800" cy="1588"/>
          </a:xfrm>
          <a:prstGeom prst="straightConnector1">
            <a:avLst/>
          </a:prstGeom>
          <a:noFill/>
          <a:ln w="25400">
            <a:solidFill>
              <a:schemeClr val="accent1"/>
            </a:solidFill>
            <a:round/>
            <a:headEnd type="arrow" w="med" len="med"/>
            <a:tailEnd type="arrow" w="med" len="med"/>
          </a:ln>
          <a:effectLst>
            <a:outerShdw dist="25000" dir="5400000" rotWithShape="0">
              <a:srgbClr val="808080">
                <a:alpha val="39999"/>
              </a:srgbClr>
            </a:outerShdw>
          </a:effectLst>
        </p:spPr>
      </p:cxnSp>
      <p:cxnSp>
        <p:nvCxnSpPr>
          <p:cNvPr id="14" name="Straight Arrow Connector 13"/>
          <p:cNvCxnSpPr>
            <a:cxnSpLocks noChangeShapeType="1"/>
          </p:cNvCxnSpPr>
          <p:nvPr/>
        </p:nvCxnSpPr>
        <p:spPr bwMode="auto">
          <a:xfrm rot="5400000">
            <a:off x="2047876" y="4657725"/>
            <a:ext cx="2457450" cy="3175"/>
          </a:xfrm>
          <a:prstGeom prst="straightConnector1">
            <a:avLst/>
          </a:prstGeom>
          <a:noFill/>
          <a:ln w="25400">
            <a:solidFill>
              <a:schemeClr val="accent1"/>
            </a:solidFill>
            <a:round/>
            <a:headEnd type="arrow" w="med" len="med"/>
            <a:tailEnd type="arrow" w="med" len="med"/>
          </a:ln>
          <a:effectLst>
            <a:outerShdw dist="25000" dir="5400000" rotWithShape="0">
              <a:srgbClr val="808080">
                <a:alpha val="39999"/>
              </a:srgbClr>
            </a:outerShdw>
          </a:effectLst>
        </p:spPr>
      </p:cxnSp>
      <p:cxnSp>
        <p:nvCxnSpPr>
          <p:cNvPr id="16" name="Straight Arrow Connector 15"/>
          <p:cNvCxnSpPr>
            <a:cxnSpLocks noChangeShapeType="1"/>
          </p:cNvCxnSpPr>
          <p:nvPr/>
        </p:nvCxnSpPr>
        <p:spPr bwMode="auto">
          <a:xfrm rot="5400000">
            <a:off x="3381376" y="5686425"/>
            <a:ext cx="400050" cy="3175"/>
          </a:xfrm>
          <a:prstGeom prst="straightConnector1">
            <a:avLst/>
          </a:prstGeom>
          <a:noFill/>
          <a:ln w="25400">
            <a:solidFill>
              <a:schemeClr val="accent1"/>
            </a:solidFill>
            <a:round/>
            <a:headEnd type="arrow" w="med" len="med"/>
            <a:tailEnd type="arrow" w="med" len="med"/>
          </a:ln>
          <a:effectLst>
            <a:outerShdw dist="25000" dir="5400000" rotWithShape="0">
              <a:srgbClr val="808080">
                <a:alpha val="39999"/>
              </a:srgbClr>
            </a:outerShdw>
          </a:effectLst>
        </p:spPr>
      </p:cxnSp>
      <p:cxnSp>
        <p:nvCxnSpPr>
          <p:cNvPr id="19" name="Straight Arrow Connector 18"/>
          <p:cNvCxnSpPr>
            <a:cxnSpLocks noChangeShapeType="1"/>
          </p:cNvCxnSpPr>
          <p:nvPr/>
        </p:nvCxnSpPr>
        <p:spPr bwMode="auto">
          <a:xfrm rot="5400000">
            <a:off x="5715001" y="3581400"/>
            <a:ext cx="304800" cy="3175"/>
          </a:xfrm>
          <a:prstGeom prst="straightConnector1">
            <a:avLst/>
          </a:prstGeom>
          <a:noFill/>
          <a:ln w="25400">
            <a:solidFill>
              <a:schemeClr val="accent1"/>
            </a:solidFill>
            <a:round/>
            <a:headEnd type="arrow" w="med" len="med"/>
            <a:tailEnd type="arrow" w="med" len="med"/>
          </a:ln>
          <a:effectLst>
            <a:outerShdw dist="25000" dir="5400000" rotWithShape="0">
              <a:srgbClr val="808080">
                <a:alpha val="39999"/>
              </a:srgbClr>
            </a:outerShdw>
          </a:effectLst>
        </p:spPr>
      </p:cxnSp>
      <p:cxnSp>
        <p:nvCxnSpPr>
          <p:cNvPr id="21" name="Straight Arrow Connector 20"/>
          <p:cNvCxnSpPr>
            <a:cxnSpLocks noChangeShapeType="1"/>
          </p:cNvCxnSpPr>
          <p:nvPr/>
        </p:nvCxnSpPr>
        <p:spPr bwMode="auto">
          <a:xfrm rot="5400000">
            <a:off x="5258594" y="4648994"/>
            <a:ext cx="457200" cy="1588"/>
          </a:xfrm>
          <a:prstGeom prst="straightConnector1">
            <a:avLst/>
          </a:prstGeom>
          <a:noFill/>
          <a:ln w="25400">
            <a:solidFill>
              <a:schemeClr val="accent1"/>
            </a:solidFill>
            <a:round/>
            <a:headEnd type="arrow" w="med" len="med"/>
            <a:tailEnd type="arrow" w="med" len="med"/>
          </a:ln>
          <a:effectLst>
            <a:outerShdw dist="25000" dir="5400000" rotWithShape="0">
              <a:srgbClr val="808080">
                <a:alpha val="39999"/>
              </a:srgbClr>
            </a:outerShdw>
          </a:effectLst>
        </p:spPr>
      </p:cxnSp>
      <p:cxnSp>
        <p:nvCxnSpPr>
          <p:cNvPr id="24" name="Straight Arrow Connector 23"/>
          <p:cNvCxnSpPr>
            <a:cxnSpLocks noChangeShapeType="1"/>
          </p:cNvCxnSpPr>
          <p:nvPr/>
        </p:nvCxnSpPr>
        <p:spPr bwMode="auto">
          <a:xfrm rot="5400000">
            <a:off x="4372769" y="5153819"/>
            <a:ext cx="1465263" cy="3175"/>
          </a:xfrm>
          <a:prstGeom prst="straightConnector1">
            <a:avLst/>
          </a:prstGeom>
          <a:noFill/>
          <a:ln w="25400">
            <a:solidFill>
              <a:schemeClr val="accent1"/>
            </a:solidFill>
            <a:round/>
            <a:headEnd type="arrow" w="med" len="med"/>
            <a:tailEnd type="arrow" w="med" len="med"/>
          </a:ln>
          <a:effectLst>
            <a:outerShdw dist="25000" dir="5400000" rotWithShape="0">
              <a:srgbClr val="808080">
                <a:alpha val="39999"/>
              </a:srgbClr>
            </a:outerShdw>
          </a:effectLst>
        </p:spPr>
      </p:cxnSp>
      <p:sp>
        <p:nvSpPr>
          <p:cNvPr id="59416" name="Footer Placeholder 16"/>
          <p:cNvSpPr>
            <a:spLocks noGrp="1"/>
          </p:cNvSpPr>
          <p:nvPr>
            <p:ph type="ftr" sz="quarter" idx="11"/>
          </p:nvPr>
        </p:nvSpPr>
        <p:spPr bwMode="auto">
          <a:noFill/>
          <a:ln>
            <a:miter lim="800000"/>
            <a:headEnd/>
            <a:tailEnd/>
          </a:ln>
        </p:spPr>
        <p:txBody>
          <a:bodyPr/>
          <a:lstStyle/>
          <a:p>
            <a:r>
              <a:rPr lang="en-US" dirty="0" smtClean="0">
                <a:latin typeface="Century Schoolbook" charset="0"/>
                <a:ea typeface="ＭＳ Ｐゴシック" charset="-128"/>
              </a:rPr>
              <a:t>RIPE TRILL Tutorial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cap="none" dirty="0" smtClean="0">
                <a:solidFill>
                  <a:srgbClr val="0000FF"/>
                </a:solidFill>
                <a:ea typeface="ＭＳ Ｐゴシック" charset="-128"/>
              </a:rPr>
              <a:t>Peering</a:t>
            </a:r>
          </a:p>
        </p:txBody>
      </p:sp>
      <p:sp>
        <p:nvSpPr>
          <p:cNvPr id="60419" name="Content Placeholder 2"/>
          <p:cNvSpPr>
            <a:spLocks noGrp="1"/>
          </p:cNvSpPr>
          <p:nvPr>
            <p:ph sz="quarter" idx="1"/>
          </p:nvPr>
        </p:nvSpPr>
        <p:spPr>
          <a:xfrm>
            <a:off x="457200" y="1600200"/>
            <a:ext cx="7467600" cy="679450"/>
          </a:xfrm>
        </p:spPr>
        <p:txBody>
          <a:bodyPr/>
          <a:lstStyle/>
          <a:p>
            <a:r>
              <a:rPr lang="en-US" dirty="0" smtClean="0">
                <a:ea typeface="ＭＳ Ｐゴシック" charset="-128"/>
              </a:rPr>
              <a:t>Direct Connection</a:t>
            </a:r>
          </a:p>
        </p:txBody>
      </p:sp>
      <p:sp>
        <p:nvSpPr>
          <p:cNvPr id="6042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60421" name="Footer Placeholder 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60422" name="Slide Number Placeholder 5"/>
          <p:cNvSpPr>
            <a:spLocks noGrp="1"/>
          </p:cNvSpPr>
          <p:nvPr>
            <p:ph type="sldNum" sz="quarter" idx="12"/>
          </p:nvPr>
        </p:nvSpPr>
        <p:spPr bwMode="auto">
          <a:noFill/>
          <a:ln>
            <a:miter lim="800000"/>
            <a:headEnd/>
            <a:tailEnd/>
          </a:ln>
        </p:spPr>
        <p:txBody>
          <a:bodyPr/>
          <a:lstStyle/>
          <a:p>
            <a:fld id="{FB9D6A0C-976A-4664-89F2-C14768414DAA}" type="slidenum">
              <a:rPr lang="en-US"/>
              <a:pPr/>
              <a:t>73</a:t>
            </a:fld>
            <a:endParaRPr lang="en-US" dirty="0"/>
          </a:p>
        </p:txBody>
      </p:sp>
      <p:sp>
        <p:nvSpPr>
          <p:cNvPr id="7" name="Rectangle 6"/>
          <p:cNvSpPr/>
          <p:nvPr/>
        </p:nvSpPr>
        <p:spPr>
          <a:xfrm>
            <a:off x="1752600" y="3049588"/>
            <a:ext cx="13716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Device</a:t>
            </a:r>
          </a:p>
        </p:txBody>
      </p:sp>
      <p:sp>
        <p:nvSpPr>
          <p:cNvPr id="8" name="Rectangle 7"/>
          <p:cNvSpPr/>
          <p:nvPr/>
        </p:nvSpPr>
        <p:spPr>
          <a:xfrm>
            <a:off x="6300788" y="3048000"/>
            <a:ext cx="13716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Device</a:t>
            </a:r>
          </a:p>
        </p:txBody>
      </p:sp>
      <p:cxnSp>
        <p:nvCxnSpPr>
          <p:cNvPr id="24" name="Straight Connector 23"/>
          <p:cNvCxnSpPr/>
          <p:nvPr/>
        </p:nvCxnSpPr>
        <p:spPr>
          <a:xfrm>
            <a:off x="3124200" y="3657600"/>
            <a:ext cx="3176588"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45"/>
          <p:cNvGrpSpPr>
            <a:grpSpLocks/>
          </p:cNvGrpSpPr>
          <p:nvPr/>
        </p:nvGrpSpPr>
        <p:grpSpPr bwMode="auto">
          <a:xfrm>
            <a:off x="3048000" y="2895600"/>
            <a:ext cx="3176588" cy="573088"/>
            <a:chOff x="3505200" y="2895600"/>
            <a:chExt cx="3176588" cy="573088"/>
          </a:xfrm>
        </p:grpSpPr>
        <p:cxnSp>
          <p:nvCxnSpPr>
            <p:cNvPr id="12" name="Straight Connector 11"/>
            <p:cNvCxnSpPr>
              <a:stCxn id="0" idx="3"/>
              <a:endCxn id="0" idx="1"/>
            </p:cNvCxnSpPr>
            <p:nvPr/>
          </p:nvCxnSpPr>
          <p:spPr>
            <a:xfrm flipV="1">
              <a:off x="3505200" y="3467100"/>
              <a:ext cx="3176588" cy="1588"/>
            </a:xfrm>
            <a:prstGeom prst="line">
              <a:avLst/>
            </a:prstGeom>
            <a:ln w="7620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0433" name="TextBox 29"/>
            <p:cNvSpPr txBox="1">
              <a:spLocks noChangeArrowheads="1"/>
            </p:cNvSpPr>
            <p:nvPr/>
          </p:nvSpPr>
          <p:spPr bwMode="auto">
            <a:xfrm>
              <a:off x="4572000" y="2895600"/>
              <a:ext cx="1371600" cy="369332"/>
            </a:xfrm>
            <a:prstGeom prst="rect">
              <a:avLst/>
            </a:prstGeom>
            <a:noFill/>
            <a:ln w="9525">
              <a:noFill/>
              <a:miter lim="800000"/>
              <a:headEnd/>
              <a:tailEnd/>
            </a:ln>
          </p:spPr>
          <p:txBody>
            <a:bodyPr>
              <a:spAutoFit/>
            </a:bodyPr>
            <a:lstStyle/>
            <a:p>
              <a:pPr algn="ctr"/>
              <a:r>
                <a:rPr lang="en-US" dirty="0"/>
                <a:t>Peers</a:t>
              </a:r>
            </a:p>
          </p:txBody>
        </p:sp>
      </p:grpSp>
      <p:sp>
        <p:nvSpPr>
          <p:cNvPr id="60431" name="TextBox 43"/>
          <p:cNvSpPr txBox="1">
            <a:spLocks noChangeArrowheads="1"/>
          </p:cNvSpPr>
          <p:nvPr/>
        </p:nvSpPr>
        <p:spPr bwMode="auto">
          <a:xfrm>
            <a:off x="4114800" y="3784600"/>
            <a:ext cx="1371600" cy="369888"/>
          </a:xfrm>
          <a:prstGeom prst="rect">
            <a:avLst/>
          </a:prstGeom>
          <a:noFill/>
          <a:ln w="9525">
            <a:noFill/>
            <a:miter lim="800000"/>
            <a:headEnd/>
            <a:tailEnd/>
          </a:ln>
        </p:spPr>
        <p:txBody>
          <a:bodyPr>
            <a:spAutoFit/>
          </a:bodyPr>
          <a:lstStyle/>
          <a:p>
            <a:pPr algn="ctr"/>
            <a:r>
              <a:rPr lang="en-US" dirty="0"/>
              <a:t>Connection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cap="none" dirty="0">
                <a:solidFill>
                  <a:srgbClr val="0000FF"/>
                </a:solidFill>
                <a:ea typeface="ＭＳ Ｐゴシック" charset="-128"/>
              </a:rPr>
              <a:t>Peering</a:t>
            </a:r>
            <a:endParaRPr lang="en-US" sz="5400" cap="none" dirty="0" smtClean="0">
              <a:solidFill>
                <a:srgbClr val="0000FF"/>
              </a:solidFill>
              <a:ea typeface="ＭＳ Ｐゴシック" charset="-128"/>
            </a:endParaRPr>
          </a:p>
        </p:txBody>
      </p:sp>
      <p:sp>
        <p:nvSpPr>
          <p:cNvPr id="61443" name="Content Placeholder 2"/>
          <p:cNvSpPr>
            <a:spLocks noGrp="1"/>
          </p:cNvSpPr>
          <p:nvPr>
            <p:ph sz="quarter" idx="1"/>
          </p:nvPr>
        </p:nvSpPr>
        <p:spPr>
          <a:xfrm>
            <a:off x="457200" y="1600200"/>
            <a:ext cx="7467600" cy="679450"/>
          </a:xfrm>
        </p:spPr>
        <p:txBody>
          <a:bodyPr/>
          <a:lstStyle/>
          <a:p>
            <a:r>
              <a:rPr lang="en-US" dirty="0" smtClean="0">
                <a:ea typeface="ＭＳ Ｐゴシック" charset="-128"/>
              </a:rPr>
              <a:t>Former Situation</a:t>
            </a:r>
          </a:p>
        </p:txBody>
      </p:sp>
      <p:sp>
        <p:nvSpPr>
          <p:cNvPr id="61444"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61445" name="Footer Placeholder 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61446" name="Slide Number Placeholder 5"/>
          <p:cNvSpPr>
            <a:spLocks noGrp="1"/>
          </p:cNvSpPr>
          <p:nvPr>
            <p:ph type="sldNum" sz="quarter" idx="12"/>
          </p:nvPr>
        </p:nvSpPr>
        <p:spPr bwMode="auto">
          <a:noFill/>
          <a:ln>
            <a:miter lim="800000"/>
            <a:headEnd/>
            <a:tailEnd/>
          </a:ln>
        </p:spPr>
        <p:txBody>
          <a:bodyPr/>
          <a:lstStyle/>
          <a:p>
            <a:fld id="{2B93E1B5-3F8F-42B2-BF19-9ACF2A271F4F}" type="slidenum">
              <a:rPr lang="en-US"/>
              <a:pPr/>
              <a:t>74</a:t>
            </a:fld>
            <a:endParaRPr lang="en-US" dirty="0"/>
          </a:p>
        </p:txBody>
      </p:sp>
      <p:sp>
        <p:nvSpPr>
          <p:cNvPr id="7" name="Rectangle 6"/>
          <p:cNvSpPr/>
          <p:nvPr/>
        </p:nvSpPr>
        <p:spPr>
          <a:xfrm>
            <a:off x="2209800" y="3049588"/>
            <a:ext cx="13716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Router /End Station</a:t>
            </a:r>
          </a:p>
        </p:txBody>
      </p:sp>
      <p:sp>
        <p:nvSpPr>
          <p:cNvPr id="8" name="Rectangle 7"/>
          <p:cNvSpPr/>
          <p:nvPr/>
        </p:nvSpPr>
        <p:spPr>
          <a:xfrm>
            <a:off x="6757988" y="3048000"/>
            <a:ext cx="13716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Router /End Station</a:t>
            </a:r>
          </a:p>
        </p:txBody>
      </p:sp>
      <p:sp>
        <p:nvSpPr>
          <p:cNvPr id="9" name="Rectangle 8"/>
          <p:cNvSpPr/>
          <p:nvPr/>
        </p:nvSpPr>
        <p:spPr>
          <a:xfrm>
            <a:off x="457200" y="4648200"/>
            <a:ext cx="1143000"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Bridge</a:t>
            </a:r>
          </a:p>
        </p:txBody>
      </p:sp>
      <p:sp>
        <p:nvSpPr>
          <p:cNvPr id="10" name="Rectangle 9"/>
          <p:cNvSpPr/>
          <p:nvPr/>
        </p:nvSpPr>
        <p:spPr>
          <a:xfrm>
            <a:off x="4572000" y="4648200"/>
            <a:ext cx="1371600"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Bridge(s)</a:t>
            </a:r>
          </a:p>
        </p:txBody>
      </p:sp>
      <p:cxnSp>
        <p:nvCxnSpPr>
          <p:cNvPr id="16" name="Straight Connector 15"/>
          <p:cNvCxnSpPr>
            <a:stCxn id="0" idx="0"/>
          </p:cNvCxnSpPr>
          <p:nvPr/>
        </p:nvCxnSpPr>
        <p:spPr>
          <a:xfrm rot="5400000" flipH="1" flipV="1">
            <a:off x="1238250" y="3676650"/>
            <a:ext cx="762000" cy="11811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581400" y="3887788"/>
            <a:ext cx="990600" cy="760412"/>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943600" y="3887788"/>
            <a:ext cx="814388" cy="760412"/>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39"/>
          <p:cNvGrpSpPr>
            <a:grpSpLocks/>
          </p:cNvGrpSpPr>
          <p:nvPr/>
        </p:nvGrpSpPr>
        <p:grpSpPr bwMode="auto">
          <a:xfrm>
            <a:off x="3581400" y="3135313"/>
            <a:ext cx="3176588" cy="369887"/>
            <a:chOff x="3581400" y="3125788"/>
            <a:chExt cx="3176588" cy="369332"/>
          </a:xfrm>
        </p:grpSpPr>
        <p:cxnSp>
          <p:nvCxnSpPr>
            <p:cNvPr id="12" name="Straight Connector 11"/>
            <p:cNvCxnSpPr>
              <a:stCxn id="0" idx="3"/>
              <a:endCxn id="0" idx="1"/>
            </p:cNvCxnSpPr>
            <p:nvPr/>
          </p:nvCxnSpPr>
          <p:spPr>
            <a:xfrm flipV="1">
              <a:off x="3581400" y="3466588"/>
              <a:ext cx="3176588" cy="1586"/>
            </a:xfrm>
            <a:prstGeom prst="line">
              <a:avLst/>
            </a:prstGeom>
            <a:ln w="7620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1470" name="TextBox 29"/>
            <p:cNvSpPr txBox="1">
              <a:spLocks noChangeArrowheads="1"/>
            </p:cNvSpPr>
            <p:nvPr/>
          </p:nvSpPr>
          <p:spPr bwMode="auto">
            <a:xfrm>
              <a:off x="4572000" y="3125788"/>
              <a:ext cx="1371600" cy="369332"/>
            </a:xfrm>
            <a:prstGeom prst="rect">
              <a:avLst/>
            </a:prstGeom>
            <a:noFill/>
            <a:ln w="9525">
              <a:noFill/>
              <a:miter lim="800000"/>
              <a:headEnd/>
              <a:tailEnd/>
            </a:ln>
          </p:spPr>
          <p:txBody>
            <a:bodyPr>
              <a:spAutoFit/>
            </a:bodyPr>
            <a:lstStyle/>
            <a:p>
              <a:pPr algn="ctr"/>
              <a:r>
                <a:rPr lang="en-US" dirty="0"/>
                <a:t>Peers</a:t>
              </a:r>
            </a:p>
          </p:txBody>
        </p:sp>
      </p:grpSp>
      <p:grpSp>
        <p:nvGrpSpPr>
          <p:cNvPr id="4" name="Group 36"/>
          <p:cNvGrpSpPr>
            <a:grpSpLocks/>
          </p:cNvGrpSpPr>
          <p:nvPr/>
        </p:nvGrpSpPr>
        <p:grpSpPr bwMode="auto">
          <a:xfrm>
            <a:off x="1600200" y="4495800"/>
            <a:ext cx="2971800" cy="1098550"/>
            <a:chOff x="1600200" y="4572000"/>
            <a:chExt cx="2971800" cy="1099066"/>
          </a:xfrm>
        </p:grpSpPr>
        <p:cxnSp>
          <p:nvCxnSpPr>
            <p:cNvPr id="27" name="Straight Connector 26"/>
            <p:cNvCxnSpPr>
              <a:stCxn id="0" idx="3"/>
              <a:endCxn id="0" idx="1"/>
            </p:cNvCxnSpPr>
            <p:nvPr/>
          </p:nvCxnSpPr>
          <p:spPr>
            <a:xfrm>
              <a:off x="1600200" y="4953179"/>
              <a:ext cx="2971800" cy="1589"/>
            </a:xfrm>
            <a:prstGeom prst="line">
              <a:avLst/>
            </a:prstGeom>
            <a:ln w="762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Multiply 28"/>
            <p:cNvSpPr/>
            <p:nvPr/>
          </p:nvSpPr>
          <p:spPr>
            <a:xfrm>
              <a:off x="2667000" y="4572000"/>
              <a:ext cx="838200" cy="914400"/>
            </a:xfrm>
            <a:prstGeom prst="mathMultiply">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468" name="TextBox 30"/>
            <p:cNvSpPr txBox="1">
              <a:spLocks noChangeArrowheads="1"/>
            </p:cNvSpPr>
            <p:nvPr/>
          </p:nvSpPr>
          <p:spPr bwMode="auto">
            <a:xfrm>
              <a:off x="2438400" y="5301734"/>
              <a:ext cx="1371600" cy="369332"/>
            </a:xfrm>
            <a:prstGeom prst="rect">
              <a:avLst/>
            </a:prstGeom>
            <a:noFill/>
            <a:ln w="9525">
              <a:noFill/>
              <a:miter lim="800000"/>
              <a:headEnd/>
              <a:tailEnd/>
            </a:ln>
          </p:spPr>
          <p:txBody>
            <a:bodyPr>
              <a:spAutoFit/>
            </a:bodyPr>
            <a:lstStyle/>
            <a:p>
              <a:pPr algn="ctr"/>
              <a:r>
                <a:rPr lang="en-US" dirty="0"/>
                <a:t>Non-Peers</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cap="none" dirty="0">
                <a:solidFill>
                  <a:srgbClr val="0000FF"/>
                </a:solidFill>
                <a:ea typeface="ＭＳ Ｐゴシック" charset="-128"/>
              </a:rPr>
              <a:t>Peering</a:t>
            </a:r>
            <a:endParaRPr lang="en-US" sz="5400" cap="none" dirty="0" smtClean="0">
              <a:solidFill>
                <a:srgbClr val="0000FF"/>
              </a:solidFill>
              <a:ea typeface="ＭＳ Ｐゴシック" charset="-128"/>
            </a:endParaRPr>
          </a:p>
        </p:txBody>
      </p:sp>
      <p:sp>
        <p:nvSpPr>
          <p:cNvPr id="62467" name="Content Placeholder 2"/>
          <p:cNvSpPr>
            <a:spLocks noGrp="1"/>
          </p:cNvSpPr>
          <p:nvPr>
            <p:ph sz="quarter" idx="1"/>
          </p:nvPr>
        </p:nvSpPr>
        <p:spPr>
          <a:xfrm>
            <a:off x="457200" y="1600200"/>
            <a:ext cx="7467600" cy="914400"/>
          </a:xfrm>
        </p:spPr>
        <p:txBody>
          <a:bodyPr/>
          <a:lstStyle/>
          <a:p>
            <a:r>
              <a:rPr lang="en-US" dirty="0" smtClean="0">
                <a:ea typeface="ＭＳ Ｐゴシック" charset="-128"/>
              </a:rPr>
              <a:t>Former Situation</a:t>
            </a:r>
          </a:p>
          <a:p>
            <a:pPr lvl="1"/>
            <a:r>
              <a:rPr lang="en-US" dirty="0" smtClean="0">
                <a:ea typeface="ＭＳ Ｐゴシック" charset="-128"/>
              </a:rPr>
              <a:t>Or perhaps</a:t>
            </a:r>
          </a:p>
        </p:txBody>
      </p:sp>
      <p:sp>
        <p:nvSpPr>
          <p:cNvPr id="62468"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62469" name="Footer Placeholder 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62470" name="Slide Number Placeholder 5"/>
          <p:cNvSpPr>
            <a:spLocks noGrp="1"/>
          </p:cNvSpPr>
          <p:nvPr>
            <p:ph type="sldNum" sz="quarter" idx="12"/>
          </p:nvPr>
        </p:nvSpPr>
        <p:spPr bwMode="auto">
          <a:noFill/>
          <a:ln>
            <a:miter lim="800000"/>
            <a:headEnd/>
            <a:tailEnd/>
          </a:ln>
        </p:spPr>
        <p:txBody>
          <a:bodyPr/>
          <a:lstStyle/>
          <a:p>
            <a:fld id="{320BCDBC-D510-47D8-8F97-9E0E2DAF5762}" type="slidenum">
              <a:rPr lang="en-US"/>
              <a:pPr/>
              <a:t>75</a:t>
            </a:fld>
            <a:endParaRPr lang="en-US" dirty="0"/>
          </a:p>
        </p:txBody>
      </p:sp>
      <p:sp>
        <p:nvSpPr>
          <p:cNvPr id="7" name="Rectangle 6"/>
          <p:cNvSpPr/>
          <p:nvPr/>
        </p:nvSpPr>
        <p:spPr>
          <a:xfrm>
            <a:off x="1905000" y="2971800"/>
            <a:ext cx="13716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Router /End Station</a:t>
            </a:r>
          </a:p>
        </p:txBody>
      </p:sp>
      <p:sp>
        <p:nvSpPr>
          <p:cNvPr id="10" name="Rectangle 9"/>
          <p:cNvSpPr/>
          <p:nvPr/>
        </p:nvSpPr>
        <p:spPr>
          <a:xfrm>
            <a:off x="5867400" y="4419600"/>
            <a:ext cx="1371600"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Customer Bridge</a:t>
            </a:r>
          </a:p>
        </p:txBody>
      </p:sp>
      <p:cxnSp>
        <p:nvCxnSpPr>
          <p:cNvPr id="16" name="Straight Connector 15"/>
          <p:cNvCxnSpPr>
            <a:stCxn id="30" idx="0"/>
          </p:cNvCxnSpPr>
          <p:nvPr/>
        </p:nvCxnSpPr>
        <p:spPr>
          <a:xfrm flipV="1">
            <a:off x="1676400" y="3811588"/>
            <a:ext cx="228600" cy="6096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3237706" y="3848894"/>
            <a:ext cx="611188" cy="5334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6553200" y="3810000"/>
            <a:ext cx="304800" cy="6096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124200" y="4421188"/>
            <a:ext cx="1371600"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Customer Bridge</a:t>
            </a:r>
          </a:p>
        </p:txBody>
      </p:sp>
      <p:sp>
        <p:nvSpPr>
          <p:cNvPr id="32" name="Rectangle 31"/>
          <p:cNvSpPr/>
          <p:nvPr/>
        </p:nvSpPr>
        <p:spPr>
          <a:xfrm>
            <a:off x="4495800" y="5581650"/>
            <a:ext cx="1371600"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Provider Bridge(s)</a:t>
            </a:r>
          </a:p>
        </p:txBody>
      </p:sp>
      <p:grpSp>
        <p:nvGrpSpPr>
          <p:cNvPr id="3" name="Group 49"/>
          <p:cNvGrpSpPr>
            <a:grpSpLocks/>
          </p:cNvGrpSpPr>
          <p:nvPr/>
        </p:nvGrpSpPr>
        <p:grpSpPr bwMode="auto">
          <a:xfrm>
            <a:off x="3276600" y="2973388"/>
            <a:ext cx="3786188" cy="1752600"/>
            <a:chOff x="2971800" y="3125788"/>
            <a:chExt cx="3786188" cy="1752600"/>
          </a:xfrm>
        </p:grpSpPr>
        <p:cxnSp>
          <p:nvCxnSpPr>
            <p:cNvPr id="12" name="Straight Connector 11"/>
            <p:cNvCxnSpPr>
              <a:stCxn id="0" idx="3"/>
              <a:endCxn id="0" idx="1"/>
            </p:cNvCxnSpPr>
            <p:nvPr/>
          </p:nvCxnSpPr>
          <p:spPr>
            <a:xfrm>
              <a:off x="2971800" y="3543300"/>
              <a:ext cx="3786188" cy="1588"/>
            </a:xfrm>
            <a:prstGeom prst="line">
              <a:avLst/>
            </a:prstGeom>
            <a:ln w="7620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503" name="TextBox 29"/>
            <p:cNvSpPr txBox="1">
              <a:spLocks noChangeArrowheads="1"/>
            </p:cNvSpPr>
            <p:nvPr/>
          </p:nvSpPr>
          <p:spPr bwMode="auto">
            <a:xfrm>
              <a:off x="4191000" y="3125788"/>
              <a:ext cx="1371600" cy="369332"/>
            </a:xfrm>
            <a:prstGeom prst="rect">
              <a:avLst/>
            </a:prstGeom>
            <a:noFill/>
            <a:ln w="9525">
              <a:noFill/>
              <a:miter lim="800000"/>
              <a:headEnd/>
              <a:tailEnd/>
            </a:ln>
          </p:spPr>
          <p:txBody>
            <a:bodyPr>
              <a:spAutoFit/>
            </a:bodyPr>
            <a:lstStyle/>
            <a:p>
              <a:pPr algn="ctr"/>
              <a:r>
                <a:rPr lang="en-US" dirty="0"/>
                <a:t>Peers</a:t>
              </a:r>
            </a:p>
          </p:txBody>
        </p:sp>
        <p:cxnSp>
          <p:nvCxnSpPr>
            <p:cNvPr id="35" name="Straight Connector 34"/>
            <p:cNvCxnSpPr>
              <a:stCxn id="0" idx="3"/>
              <a:endCxn id="0" idx="1"/>
            </p:cNvCxnSpPr>
            <p:nvPr/>
          </p:nvCxnSpPr>
          <p:spPr>
            <a:xfrm flipV="1">
              <a:off x="4191000" y="4876800"/>
              <a:ext cx="1371600" cy="1588"/>
            </a:xfrm>
            <a:prstGeom prst="line">
              <a:avLst/>
            </a:prstGeom>
            <a:ln w="7620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505" name="TextBox 37"/>
            <p:cNvSpPr txBox="1">
              <a:spLocks noChangeArrowheads="1"/>
            </p:cNvSpPr>
            <p:nvPr/>
          </p:nvSpPr>
          <p:spPr bwMode="auto">
            <a:xfrm>
              <a:off x="4191000" y="4388922"/>
              <a:ext cx="1371600" cy="369332"/>
            </a:xfrm>
            <a:prstGeom prst="rect">
              <a:avLst/>
            </a:prstGeom>
            <a:noFill/>
            <a:ln w="9525">
              <a:noFill/>
              <a:miter lim="800000"/>
              <a:headEnd/>
              <a:tailEnd/>
            </a:ln>
          </p:spPr>
          <p:txBody>
            <a:bodyPr>
              <a:spAutoFit/>
            </a:bodyPr>
            <a:lstStyle/>
            <a:p>
              <a:pPr algn="ctr"/>
              <a:r>
                <a:rPr lang="en-US" dirty="0"/>
                <a:t>Peers</a:t>
              </a:r>
            </a:p>
          </p:txBody>
        </p:sp>
      </p:grpSp>
      <p:cxnSp>
        <p:nvCxnSpPr>
          <p:cNvPr id="39" name="Straight Connector 38"/>
          <p:cNvCxnSpPr/>
          <p:nvPr/>
        </p:nvCxnSpPr>
        <p:spPr>
          <a:xfrm rot="16200000" flipH="1">
            <a:off x="4372769" y="5153819"/>
            <a:ext cx="550862" cy="3048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flipH="1" flipV="1">
            <a:off x="5477669" y="5191919"/>
            <a:ext cx="550862" cy="2286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496" name="TextBox 30"/>
          <p:cNvSpPr txBox="1">
            <a:spLocks noChangeArrowheads="1"/>
          </p:cNvSpPr>
          <p:nvPr/>
        </p:nvSpPr>
        <p:spPr bwMode="auto">
          <a:xfrm>
            <a:off x="2057400" y="5341938"/>
            <a:ext cx="1524000" cy="369332"/>
          </a:xfrm>
          <a:prstGeom prst="rect">
            <a:avLst/>
          </a:prstGeom>
          <a:noFill/>
          <a:ln w="9525">
            <a:noFill/>
            <a:miter lim="800000"/>
            <a:headEnd/>
            <a:tailEnd/>
          </a:ln>
        </p:spPr>
        <p:txBody>
          <a:bodyPr wrap="square">
            <a:spAutoFit/>
          </a:bodyPr>
          <a:lstStyle/>
          <a:p>
            <a:pPr algn="ctr"/>
            <a:r>
              <a:rPr lang="en-US" dirty="0"/>
              <a:t>Non-Peers</a:t>
            </a:r>
          </a:p>
        </p:txBody>
      </p:sp>
      <p:cxnSp>
        <p:nvCxnSpPr>
          <p:cNvPr id="27" name="Straight Connector 26"/>
          <p:cNvCxnSpPr>
            <a:stCxn id="30" idx="3"/>
          </p:cNvCxnSpPr>
          <p:nvPr/>
        </p:nvCxnSpPr>
        <p:spPr bwMode="auto">
          <a:xfrm flipV="1">
            <a:off x="2362200" y="4722814"/>
            <a:ext cx="1035424" cy="3174"/>
          </a:xfrm>
          <a:prstGeom prst="line">
            <a:avLst/>
          </a:prstGeom>
          <a:ln w="762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Multiply 28"/>
          <p:cNvSpPr/>
          <p:nvPr/>
        </p:nvSpPr>
        <p:spPr bwMode="auto">
          <a:xfrm>
            <a:off x="2336800" y="4305300"/>
            <a:ext cx="764241" cy="914400"/>
          </a:xfrm>
          <a:prstGeom prst="mathMultiply">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7" name="Straight Connector 46"/>
          <p:cNvCxnSpPr/>
          <p:nvPr/>
        </p:nvCxnSpPr>
        <p:spPr bwMode="auto">
          <a:xfrm>
            <a:off x="1676400" y="5886450"/>
            <a:ext cx="2743200" cy="0"/>
          </a:xfrm>
          <a:prstGeom prst="line">
            <a:avLst/>
          </a:prstGeom>
          <a:ln w="762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990600" y="4421188"/>
            <a:ext cx="1371600"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Customer Bridge</a:t>
            </a:r>
          </a:p>
        </p:txBody>
      </p:sp>
      <p:sp>
        <p:nvSpPr>
          <p:cNvPr id="33" name="Multiply 32"/>
          <p:cNvSpPr/>
          <p:nvPr/>
        </p:nvSpPr>
        <p:spPr bwMode="auto">
          <a:xfrm>
            <a:off x="2512359" y="5429250"/>
            <a:ext cx="764241" cy="914400"/>
          </a:xfrm>
          <a:prstGeom prst="mathMultiply">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4" name="Rectangle 33"/>
          <p:cNvSpPr/>
          <p:nvPr/>
        </p:nvSpPr>
        <p:spPr>
          <a:xfrm>
            <a:off x="304800" y="5581650"/>
            <a:ext cx="1371600"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Provider Bridge(s)</a:t>
            </a:r>
          </a:p>
        </p:txBody>
      </p:sp>
      <p:cxnSp>
        <p:nvCxnSpPr>
          <p:cNvPr id="40" name="Straight Connector 39"/>
          <p:cNvCxnSpPr/>
          <p:nvPr/>
        </p:nvCxnSpPr>
        <p:spPr>
          <a:xfrm rot="5400000" flipH="1" flipV="1">
            <a:off x="600869" y="5190331"/>
            <a:ext cx="550862" cy="2286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858000" y="2971800"/>
            <a:ext cx="13716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Router /End Station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5"/>
          <p:cNvGrpSpPr>
            <a:grpSpLocks/>
          </p:cNvGrpSpPr>
          <p:nvPr/>
        </p:nvGrpSpPr>
        <p:grpSpPr bwMode="auto">
          <a:xfrm>
            <a:off x="1828800" y="2743200"/>
            <a:ext cx="5105400" cy="1758950"/>
            <a:chOff x="1828800" y="2743200"/>
            <a:chExt cx="5105400" cy="1758950"/>
          </a:xfrm>
        </p:grpSpPr>
        <p:cxnSp>
          <p:nvCxnSpPr>
            <p:cNvPr id="12" name="Straight Connector 11"/>
            <p:cNvCxnSpPr>
              <a:stCxn id="0" idx="3"/>
              <a:endCxn id="0" idx="1"/>
            </p:cNvCxnSpPr>
            <p:nvPr/>
          </p:nvCxnSpPr>
          <p:spPr>
            <a:xfrm flipV="1">
              <a:off x="1828800" y="3162300"/>
              <a:ext cx="5105400" cy="1588"/>
            </a:xfrm>
            <a:prstGeom prst="line">
              <a:avLst/>
            </a:prstGeom>
            <a:ln w="7620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3546" name="TextBox 29"/>
            <p:cNvSpPr txBox="1">
              <a:spLocks noChangeArrowheads="1"/>
            </p:cNvSpPr>
            <p:nvPr/>
          </p:nvSpPr>
          <p:spPr bwMode="auto">
            <a:xfrm>
              <a:off x="3733800" y="2743200"/>
              <a:ext cx="1371600" cy="369888"/>
            </a:xfrm>
            <a:prstGeom prst="rect">
              <a:avLst/>
            </a:prstGeom>
            <a:noFill/>
            <a:ln w="9525">
              <a:noFill/>
              <a:miter lim="800000"/>
              <a:headEnd/>
              <a:tailEnd/>
            </a:ln>
          </p:spPr>
          <p:txBody>
            <a:bodyPr>
              <a:spAutoFit/>
            </a:bodyPr>
            <a:lstStyle/>
            <a:p>
              <a:pPr algn="ctr"/>
              <a:r>
                <a:rPr lang="en-US" dirty="0"/>
                <a:t>Peers</a:t>
              </a:r>
            </a:p>
          </p:txBody>
        </p:sp>
        <p:cxnSp>
          <p:nvCxnSpPr>
            <p:cNvPr id="35" name="Straight Connector 34"/>
            <p:cNvCxnSpPr>
              <a:stCxn id="0" idx="3"/>
              <a:endCxn id="0" idx="1"/>
            </p:cNvCxnSpPr>
            <p:nvPr/>
          </p:nvCxnSpPr>
          <p:spPr>
            <a:xfrm>
              <a:off x="2438400" y="4500563"/>
              <a:ext cx="3886200" cy="1587"/>
            </a:xfrm>
            <a:prstGeom prst="line">
              <a:avLst/>
            </a:prstGeom>
            <a:ln w="7620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3548" name="TextBox 37"/>
            <p:cNvSpPr txBox="1">
              <a:spLocks noChangeArrowheads="1"/>
            </p:cNvSpPr>
            <p:nvPr/>
          </p:nvSpPr>
          <p:spPr bwMode="auto">
            <a:xfrm>
              <a:off x="2438400" y="4013200"/>
              <a:ext cx="1371600" cy="368300"/>
            </a:xfrm>
            <a:prstGeom prst="rect">
              <a:avLst/>
            </a:prstGeom>
            <a:noFill/>
            <a:ln w="9525">
              <a:noFill/>
              <a:miter lim="800000"/>
              <a:headEnd/>
              <a:tailEnd/>
            </a:ln>
          </p:spPr>
          <p:txBody>
            <a:bodyPr>
              <a:spAutoFit/>
            </a:bodyPr>
            <a:lstStyle/>
            <a:p>
              <a:pPr algn="ctr"/>
              <a:r>
                <a:rPr lang="en-US" dirty="0"/>
                <a:t>Peers</a:t>
              </a:r>
            </a:p>
          </p:txBody>
        </p:sp>
        <p:sp>
          <p:nvSpPr>
            <p:cNvPr id="63549" name="TextBox 56"/>
            <p:cNvSpPr txBox="1">
              <a:spLocks noChangeArrowheads="1"/>
            </p:cNvSpPr>
            <p:nvPr/>
          </p:nvSpPr>
          <p:spPr bwMode="auto">
            <a:xfrm>
              <a:off x="4929188" y="4038600"/>
              <a:ext cx="1371600" cy="369888"/>
            </a:xfrm>
            <a:prstGeom prst="rect">
              <a:avLst/>
            </a:prstGeom>
            <a:noFill/>
            <a:ln w="9525">
              <a:noFill/>
              <a:miter lim="800000"/>
              <a:headEnd/>
              <a:tailEnd/>
            </a:ln>
          </p:spPr>
          <p:txBody>
            <a:bodyPr>
              <a:spAutoFit/>
            </a:bodyPr>
            <a:lstStyle/>
            <a:p>
              <a:pPr algn="ctr"/>
              <a:r>
                <a:rPr lang="en-US" dirty="0"/>
                <a:t>Peers</a:t>
              </a:r>
            </a:p>
          </p:txBody>
        </p:sp>
      </p:grpSp>
      <p:sp>
        <p:nvSpPr>
          <p:cNvPr id="2" name="Title 1"/>
          <p:cNvSpPr>
            <a:spLocks noGrp="1"/>
          </p:cNvSpPr>
          <p:nvPr>
            <p:ph type="title"/>
          </p:nvPr>
        </p:nvSpPr>
        <p:spPr/>
        <p:txBody>
          <a:bodyPr>
            <a:normAutofit/>
          </a:bodyPr>
          <a:lstStyle/>
          <a:p>
            <a:r>
              <a:rPr lang="en-US" sz="5400" b="1" cap="none" dirty="0">
                <a:solidFill>
                  <a:srgbClr val="0000FF"/>
                </a:solidFill>
                <a:ea typeface="ＭＳ Ｐゴシック" charset="-128"/>
              </a:rPr>
              <a:t>Peering</a:t>
            </a:r>
            <a:endParaRPr lang="en-US" sz="5400" cap="none" dirty="0" smtClean="0">
              <a:solidFill>
                <a:srgbClr val="0000FF"/>
              </a:solidFill>
              <a:ea typeface="ＭＳ Ｐゴシック" charset="-128"/>
            </a:endParaRPr>
          </a:p>
        </p:txBody>
      </p:sp>
      <p:sp>
        <p:nvSpPr>
          <p:cNvPr id="63492" name="Content Placeholder 2"/>
          <p:cNvSpPr>
            <a:spLocks noGrp="1"/>
          </p:cNvSpPr>
          <p:nvPr>
            <p:ph sz="quarter" idx="1"/>
          </p:nvPr>
        </p:nvSpPr>
        <p:spPr>
          <a:xfrm>
            <a:off x="457200" y="1600200"/>
            <a:ext cx="7467600" cy="679450"/>
          </a:xfrm>
        </p:spPr>
        <p:txBody>
          <a:bodyPr/>
          <a:lstStyle/>
          <a:p>
            <a:r>
              <a:rPr lang="en-US" dirty="0" smtClean="0">
                <a:ea typeface="ＭＳ Ｐゴシック" charset="-128"/>
              </a:rPr>
              <a:t>With RBridges</a:t>
            </a:r>
          </a:p>
        </p:txBody>
      </p:sp>
      <p:sp>
        <p:nvSpPr>
          <p:cNvPr id="63493"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63494" name="Footer Placeholder 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63495" name="Slide Number Placeholder 5"/>
          <p:cNvSpPr>
            <a:spLocks noGrp="1"/>
          </p:cNvSpPr>
          <p:nvPr>
            <p:ph type="sldNum" sz="quarter" idx="12"/>
          </p:nvPr>
        </p:nvSpPr>
        <p:spPr bwMode="auto">
          <a:noFill/>
          <a:ln>
            <a:miter lim="800000"/>
            <a:headEnd/>
            <a:tailEnd/>
          </a:ln>
        </p:spPr>
        <p:txBody>
          <a:bodyPr/>
          <a:lstStyle/>
          <a:p>
            <a:fld id="{BA8D6512-3AAF-4FAF-93D5-CD668AD1F7FD}" type="slidenum">
              <a:rPr lang="en-US"/>
              <a:pPr/>
              <a:t>76</a:t>
            </a:fld>
            <a:endParaRPr lang="en-US" dirty="0"/>
          </a:p>
        </p:txBody>
      </p:sp>
      <p:sp>
        <p:nvSpPr>
          <p:cNvPr id="7" name="Rectangle 6"/>
          <p:cNvSpPr/>
          <p:nvPr/>
        </p:nvSpPr>
        <p:spPr>
          <a:xfrm>
            <a:off x="457200" y="2744788"/>
            <a:ext cx="13716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Router /End Station</a:t>
            </a:r>
          </a:p>
        </p:txBody>
      </p:sp>
      <p:sp>
        <p:nvSpPr>
          <p:cNvPr id="8" name="Rectangle 7"/>
          <p:cNvSpPr/>
          <p:nvPr/>
        </p:nvSpPr>
        <p:spPr>
          <a:xfrm>
            <a:off x="6934200" y="2743200"/>
            <a:ext cx="13716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Router /End Station</a:t>
            </a:r>
          </a:p>
        </p:txBody>
      </p:sp>
      <p:sp>
        <p:nvSpPr>
          <p:cNvPr id="10" name="Rectangle 9"/>
          <p:cNvSpPr/>
          <p:nvPr/>
        </p:nvSpPr>
        <p:spPr>
          <a:xfrm>
            <a:off x="6324600" y="4195764"/>
            <a:ext cx="1195388"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TRILL Switch</a:t>
            </a:r>
          </a:p>
        </p:txBody>
      </p:sp>
      <p:cxnSp>
        <p:nvCxnSpPr>
          <p:cNvPr id="21" name="Straight Connector 20"/>
          <p:cNvCxnSpPr>
            <a:endCxn id="0" idx="0"/>
          </p:cNvCxnSpPr>
          <p:nvPr/>
        </p:nvCxnSpPr>
        <p:spPr>
          <a:xfrm rot="16200000" flipH="1">
            <a:off x="1370012" y="3736976"/>
            <a:ext cx="612775" cy="3048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0" idx="0"/>
          </p:cNvCxnSpPr>
          <p:nvPr/>
        </p:nvCxnSpPr>
        <p:spPr>
          <a:xfrm rot="5400000" flipH="1" flipV="1">
            <a:off x="6701631" y="3810795"/>
            <a:ext cx="606425" cy="163512"/>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219200" y="4195764"/>
            <a:ext cx="1219200"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smtClean="0"/>
              <a:t>TRILL Switch</a:t>
            </a:r>
            <a:endParaRPr lang="en-US" b="1" dirty="0"/>
          </a:p>
        </p:txBody>
      </p:sp>
      <p:sp>
        <p:nvSpPr>
          <p:cNvPr id="32" name="Rectangle 31"/>
          <p:cNvSpPr/>
          <p:nvPr/>
        </p:nvSpPr>
        <p:spPr>
          <a:xfrm>
            <a:off x="2247900" y="5353050"/>
            <a:ext cx="1333500"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Bridge(s)</a:t>
            </a:r>
          </a:p>
        </p:txBody>
      </p:sp>
      <p:cxnSp>
        <p:nvCxnSpPr>
          <p:cNvPr id="39" name="Straight Connector 38"/>
          <p:cNvCxnSpPr/>
          <p:nvPr/>
        </p:nvCxnSpPr>
        <p:spPr>
          <a:xfrm rot="16200000" flipH="1">
            <a:off x="2315369" y="4928394"/>
            <a:ext cx="550862" cy="3048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flipH="1" flipV="1">
            <a:off x="3264694" y="4887119"/>
            <a:ext cx="557212" cy="3810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3733800" y="4192587"/>
            <a:ext cx="1195388"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TRILL Switch</a:t>
            </a:r>
          </a:p>
        </p:txBody>
      </p:sp>
      <p:sp>
        <p:nvSpPr>
          <p:cNvPr id="58" name="Rectangle 57"/>
          <p:cNvSpPr/>
          <p:nvPr/>
        </p:nvSpPr>
        <p:spPr>
          <a:xfrm>
            <a:off x="5029199" y="5353050"/>
            <a:ext cx="1447800"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Bridge(s)</a:t>
            </a:r>
          </a:p>
        </p:txBody>
      </p:sp>
      <p:cxnSp>
        <p:nvCxnSpPr>
          <p:cNvPr id="60" name="Straight Connector 59"/>
          <p:cNvCxnSpPr/>
          <p:nvPr/>
        </p:nvCxnSpPr>
        <p:spPr>
          <a:xfrm rot="5400000" flipH="1" flipV="1">
            <a:off x="5831682" y="4893469"/>
            <a:ext cx="557212" cy="3810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6200000" flipH="1">
            <a:off x="4806157" y="4922044"/>
            <a:ext cx="550862" cy="3048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 name="Group 39"/>
          <p:cNvGrpSpPr>
            <a:grpSpLocks/>
          </p:cNvGrpSpPr>
          <p:nvPr/>
        </p:nvGrpSpPr>
        <p:grpSpPr bwMode="auto">
          <a:xfrm>
            <a:off x="0" y="4038600"/>
            <a:ext cx="8483600" cy="2079625"/>
            <a:chOff x="0" y="4038600"/>
            <a:chExt cx="8483600" cy="2079628"/>
          </a:xfrm>
        </p:grpSpPr>
        <p:sp>
          <p:nvSpPr>
            <p:cNvPr id="63524" name="TextBox 30"/>
            <p:cNvSpPr txBox="1">
              <a:spLocks noChangeArrowheads="1"/>
            </p:cNvSpPr>
            <p:nvPr/>
          </p:nvSpPr>
          <p:spPr bwMode="auto">
            <a:xfrm>
              <a:off x="3657600" y="4994275"/>
              <a:ext cx="1371600" cy="368300"/>
            </a:xfrm>
            <a:prstGeom prst="rect">
              <a:avLst/>
            </a:prstGeom>
            <a:noFill/>
            <a:ln w="9525">
              <a:noFill/>
              <a:miter lim="800000"/>
              <a:headEnd/>
              <a:tailEnd/>
            </a:ln>
          </p:spPr>
          <p:txBody>
            <a:bodyPr>
              <a:spAutoFit/>
            </a:bodyPr>
            <a:lstStyle/>
            <a:p>
              <a:pPr algn="ctr"/>
              <a:r>
                <a:rPr lang="en-US" dirty="0"/>
                <a:t>Non-Peers</a:t>
              </a:r>
            </a:p>
          </p:txBody>
        </p:sp>
        <p:sp>
          <p:nvSpPr>
            <p:cNvPr id="29" name="Multiply 28"/>
            <p:cNvSpPr/>
            <p:nvPr/>
          </p:nvSpPr>
          <p:spPr>
            <a:xfrm>
              <a:off x="3962400" y="5202239"/>
              <a:ext cx="838200" cy="914400"/>
            </a:xfrm>
            <a:prstGeom prst="mathMultiply">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7" name="Straight Connector 46"/>
            <p:cNvCxnSpPr>
              <a:stCxn id="0" idx="1"/>
              <a:endCxn id="0" idx="3"/>
            </p:cNvCxnSpPr>
            <p:nvPr/>
          </p:nvCxnSpPr>
          <p:spPr>
            <a:xfrm rot="10800000">
              <a:off x="3581400" y="5657852"/>
              <a:ext cx="1447800" cy="1588"/>
            </a:xfrm>
            <a:prstGeom prst="line">
              <a:avLst/>
            </a:prstGeom>
            <a:ln w="762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 name="Multiply 63"/>
            <p:cNvSpPr/>
            <p:nvPr/>
          </p:nvSpPr>
          <p:spPr>
            <a:xfrm>
              <a:off x="7569200" y="4038600"/>
              <a:ext cx="838200" cy="914400"/>
            </a:xfrm>
            <a:prstGeom prst="mathMultiply">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5" name="Straight Connector 64"/>
            <p:cNvCxnSpPr>
              <a:endCxn id="0" idx="3"/>
            </p:cNvCxnSpPr>
            <p:nvPr/>
          </p:nvCxnSpPr>
          <p:spPr>
            <a:xfrm rot="10800000" flipV="1">
              <a:off x="7519988" y="4471989"/>
              <a:ext cx="963612" cy="28575"/>
            </a:xfrm>
            <a:prstGeom prst="line">
              <a:avLst/>
            </a:prstGeom>
            <a:ln w="762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7" name="Multiply 66"/>
            <p:cNvSpPr/>
            <p:nvPr/>
          </p:nvSpPr>
          <p:spPr>
            <a:xfrm>
              <a:off x="1181100" y="5203828"/>
              <a:ext cx="838200" cy="914400"/>
            </a:xfrm>
            <a:prstGeom prst="mathMultiply">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8" name="Straight Connector 67"/>
            <p:cNvCxnSpPr/>
            <p:nvPr/>
          </p:nvCxnSpPr>
          <p:spPr>
            <a:xfrm rot="10800000">
              <a:off x="800100" y="5659440"/>
              <a:ext cx="1447800" cy="1587"/>
            </a:xfrm>
            <a:prstGeom prst="line">
              <a:avLst/>
            </a:prstGeom>
            <a:ln w="762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9" name="Multiply 68"/>
            <p:cNvSpPr/>
            <p:nvPr/>
          </p:nvSpPr>
          <p:spPr>
            <a:xfrm>
              <a:off x="6858000" y="5203828"/>
              <a:ext cx="838200" cy="914400"/>
            </a:xfrm>
            <a:prstGeom prst="mathMultiply">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70" name="Straight Connector 69"/>
            <p:cNvCxnSpPr/>
            <p:nvPr/>
          </p:nvCxnSpPr>
          <p:spPr>
            <a:xfrm rot="10800000">
              <a:off x="6477000" y="5659440"/>
              <a:ext cx="1447800" cy="1587"/>
            </a:xfrm>
            <a:prstGeom prst="line">
              <a:avLst/>
            </a:prstGeom>
            <a:ln w="762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2" name="Multiply 71"/>
            <p:cNvSpPr/>
            <p:nvPr/>
          </p:nvSpPr>
          <p:spPr>
            <a:xfrm>
              <a:off x="304800" y="4046541"/>
              <a:ext cx="838200" cy="914400"/>
            </a:xfrm>
            <a:prstGeom prst="mathMultiply">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73" name="Straight Connector 72"/>
            <p:cNvCxnSpPr/>
            <p:nvPr/>
          </p:nvCxnSpPr>
          <p:spPr>
            <a:xfrm rot="10800000">
              <a:off x="0" y="4471989"/>
              <a:ext cx="1219200" cy="33337"/>
            </a:xfrm>
            <a:prstGeom prst="line">
              <a:avLst/>
            </a:prstGeom>
            <a:ln w="76200" cap="flat" cmpd="sng" algn="ctr">
              <a:solidFill>
                <a:srgbClr val="FF0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r>
              <a:rPr lang="en-US" sz="4800" cap="none" dirty="0" smtClean="0">
                <a:solidFill>
                  <a:schemeClr val="tx1"/>
                </a:solidFill>
                <a:ea typeface="ＭＳ Ｐゴシック" charset="-128"/>
              </a:rPr>
              <a:t>CONTENTS</a:t>
            </a:r>
          </a:p>
        </p:txBody>
      </p:sp>
      <p:sp>
        <p:nvSpPr>
          <p:cNvPr id="2" name="Content Placeholder 1"/>
          <p:cNvSpPr>
            <a:spLocks noGrp="1"/>
          </p:cNvSpPr>
          <p:nvPr>
            <p:ph sz="quarter" idx="1"/>
          </p:nvPr>
        </p:nvSpPr>
        <p:spPr/>
        <p:txBody>
          <a:bodyPr/>
          <a:lstStyle/>
          <a:p>
            <a:r>
              <a:rPr lang="en-US" dirty="0" smtClean="0"/>
              <a:t>What is TRILL?</a:t>
            </a:r>
            <a:endParaRPr lang="en-US" dirty="0" smtClean="0"/>
          </a:p>
          <a:p>
            <a:r>
              <a:rPr lang="en-US" dirty="0" smtClean="0"/>
              <a:t>TRILL Features</a:t>
            </a:r>
          </a:p>
          <a:p>
            <a:r>
              <a:rPr lang="en-US" dirty="0" smtClean="0"/>
              <a:t>TRILL History</a:t>
            </a:r>
          </a:p>
          <a:p>
            <a:r>
              <a:rPr lang="en-US" dirty="0" smtClean="0"/>
              <a:t>Two </a:t>
            </a:r>
            <a:r>
              <a:rPr lang="en-US" dirty="0" smtClean="0"/>
              <a:t>TRILL Examples</a:t>
            </a:r>
            <a:endParaRPr lang="en-US" dirty="0" smtClean="0"/>
          </a:p>
          <a:p>
            <a:r>
              <a:rPr lang="en-US" dirty="0" smtClean="0"/>
              <a:t>TRILL Packet Headers</a:t>
            </a:r>
          </a:p>
          <a:p>
            <a:r>
              <a:rPr lang="en-US" dirty="0" smtClean="0"/>
              <a:t>Step-by-Step Processing Example</a:t>
            </a:r>
          </a:p>
          <a:p>
            <a:r>
              <a:rPr lang="en-US" dirty="0" smtClean="0"/>
              <a:t>Fine Grained </a:t>
            </a:r>
            <a:r>
              <a:rPr lang="en-US" dirty="0" smtClean="0"/>
              <a:t>Labeling</a:t>
            </a:r>
          </a:p>
        </p:txBody>
      </p:sp>
      <p:sp>
        <p:nvSpPr>
          <p:cNvPr id="3" name="Content Placeholder 2"/>
          <p:cNvSpPr>
            <a:spLocks noGrp="1"/>
          </p:cNvSpPr>
          <p:nvPr>
            <p:ph sz="quarter" idx="2"/>
          </p:nvPr>
        </p:nvSpPr>
        <p:spPr>
          <a:xfrm>
            <a:off x="4270248" y="2057400"/>
            <a:ext cx="3657600" cy="4114800"/>
          </a:xfrm>
        </p:spPr>
        <p:txBody>
          <a:bodyPr/>
          <a:lstStyle/>
          <a:p>
            <a:r>
              <a:rPr lang="en-US" dirty="0"/>
              <a:t>How </a:t>
            </a:r>
            <a:r>
              <a:rPr lang="en-US" dirty="0" smtClean="0"/>
              <a:t>TRILL Works</a:t>
            </a:r>
            <a:endParaRPr lang="en-US" dirty="0"/>
          </a:p>
          <a:p>
            <a:r>
              <a:rPr lang="en-US" dirty="0" smtClean="0"/>
              <a:t>Peering </a:t>
            </a:r>
            <a:r>
              <a:rPr lang="en-US" dirty="0" smtClean="0"/>
              <a:t>and Layers</a:t>
            </a:r>
          </a:p>
          <a:p>
            <a:r>
              <a:rPr lang="en-US" u="sng" dirty="0" smtClean="0"/>
              <a:t>TRILL Support of DCB</a:t>
            </a:r>
            <a:endParaRPr lang="en-US" u="sng" dirty="0" smtClean="0"/>
          </a:p>
          <a:p>
            <a:r>
              <a:rPr lang="en-US" dirty="0" smtClean="0"/>
              <a:t>TRILL OAM</a:t>
            </a:r>
          </a:p>
          <a:p>
            <a:r>
              <a:rPr lang="en-US" dirty="0" smtClean="0"/>
              <a:t>TRILL Products</a:t>
            </a:r>
          </a:p>
          <a:p>
            <a:r>
              <a:rPr lang="en-US" dirty="0" smtClean="0"/>
              <a:t>Comparisons</a:t>
            </a:r>
            <a:endParaRPr lang="en-US" dirty="0" smtClean="0"/>
          </a:p>
          <a:p>
            <a:r>
              <a:rPr lang="en-US" dirty="0" smtClean="0"/>
              <a:t>Standardization and</a:t>
            </a:r>
            <a:r>
              <a:rPr lang="en-US" dirty="0"/>
              <a:t> </a:t>
            </a:r>
            <a:r>
              <a:rPr lang="en-US" dirty="0" smtClean="0"/>
              <a:t>References</a:t>
            </a:r>
            <a:endParaRPr lang="en-US" dirty="0"/>
          </a:p>
        </p:txBody>
      </p:sp>
      <p:sp>
        <p:nvSpPr>
          <p:cNvPr id="19460" name="Date Placeholder 3"/>
          <p:cNvSpPr>
            <a:spLocks noGrp="1"/>
          </p:cNvSpPr>
          <p:nvPr>
            <p:ph type="dt" sz="half"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94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43904EAB-16E3-49E6-9BAC-5C3B8CB6F3D0}" type="slidenum">
              <a:rPr lang="en-US"/>
              <a:pPr/>
              <a:t>77</a:t>
            </a:fld>
            <a:endParaRPr lang="en-US" dirty="0"/>
          </a:p>
        </p:txBody>
      </p:sp>
    </p:spTree>
    <p:extLst>
      <p:ext uri="{BB962C8B-B14F-4D97-AF65-F5344CB8AC3E}">
        <p14:creationId xmlns:p14="http://schemas.microsoft.com/office/powerpoint/2010/main" val="37217193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400" b="1" cap="none" dirty="0" smtClean="0">
                <a:solidFill>
                  <a:srgbClr val="0000FF"/>
                </a:solidFill>
                <a:ea typeface="ＭＳ Ｐゴシック" charset="-128"/>
              </a:rPr>
              <a:t>TRILL Support of DCB</a:t>
            </a:r>
            <a:endParaRPr lang="en-US" sz="4400" b="1" cap="none" dirty="0" smtClean="0">
              <a:solidFill>
                <a:srgbClr val="0000FF"/>
              </a:solidFill>
              <a:ea typeface="ＭＳ Ｐゴシック" charset="-128"/>
            </a:endParaRPr>
          </a:p>
        </p:txBody>
      </p:sp>
      <p:sp>
        <p:nvSpPr>
          <p:cNvPr id="73731" name="Content Placeholder 8"/>
          <p:cNvSpPr>
            <a:spLocks noGrp="1"/>
          </p:cNvSpPr>
          <p:nvPr>
            <p:ph sz="quarter" idx="1"/>
          </p:nvPr>
        </p:nvSpPr>
        <p:spPr>
          <a:xfrm>
            <a:off x="457200" y="1600200"/>
            <a:ext cx="7467600" cy="4873625"/>
          </a:xfrm>
        </p:spPr>
        <p:txBody>
          <a:bodyPr/>
          <a:lstStyle/>
          <a:p>
            <a:r>
              <a:rPr lang="en-US" sz="2800" dirty="0" smtClean="0">
                <a:ea typeface="ＭＳ Ｐゴシック" charset="-128"/>
              </a:rPr>
              <a:t>The goal is “loss-less” Ethernet. That is, no loss due to queue overflow</a:t>
            </a:r>
          </a:p>
          <a:p>
            <a:endParaRPr lang="en-US" sz="2800" dirty="0" smtClean="0">
              <a:ea typeface="ＭＳ Ｐゴシック" charset="-128"/>
            </a:endParaRPr>
          </a:p>
          <a:p>
            <a:r>
              <a:rPr lang="en-US" sz="2800" dirty="0" smtClean="0">
                <a:ea typeface="ＭＳ Ｐゴシック" charset="-128"/>
              </a:rPr>
              <a:t>Basic Ethernet PAUSE “works”, but is a very blunt instrument</a:t>
            </a:r>
          </a:p>
          <a:p>
            <a:pPr lvl="1"/>
            <a:r>
              <a:rPr lang="en-US" sz="2400" dirty="0" smtClean="0">
                <a:ea typeface="ＭＳ Ｐゴシック" charset="-128"/>
              </a:rPr>
              <a:t>Interference with loss dependent flow control such as TCP</a:t>
            </a:r>
          </a:p>
          <a:p>
            <a:pPr lvl="1"/>
            <a:r>
              <a:rPr lang="en-US" sz="2400" dirty="0" smtClean="0">
                <a:ea typeface="ＭＳ Ｐゴシック" charset="-128"/>
              </a:rPr>
              <a:t>Blocking of high priority control frames</a:t>
            </a:r>
          </a:p>
          <a:p>
            <a:pPr lvl="1"/>
            <a:r>
              <a:rPr lang="en-US" sz="2400" dirty="0" smtClean="0">
                <a:ea typeface="ＭＳ Ｐゴシック" charset="-128"/>
              </a:rPr>
              <a:t>Congestion spreading</a:t>
            </a:r>
          </a:p>
        </p:txBody>
      </p:sp>
      <p:sp>
        <p:nvSpPr>
          <p:cNvPr id="82948"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82949" name="Footer Placeholder 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82950" name="Slide Number Placeholder 5"/>
          <p:cNvSpPr>
            <a:spLocks noGrp="1"/>
          </p:cNvSpPr>
          <p:nvPr>
            <p:ph type="sldNum" sz="quarter" idx="12"/>
          </p:nvPr>
        </p:nvSpPr>
        <p:spPr bwMode="auto">
          <a:noFill/>
          <a:ln>
            <a:miter lim="800000"/>
            <a:headEnd/>
            <a:tailEnd/>
          </a:ln>
        </p:spPr>
        <p:txBody>
          <a:bodyPr/>
          <a:lstStyle/>
          <a:p>
            <a:fld id="{9AEC56B6-1F53-44FD-A062-EAA64A8E8E2C}" type="slidenum">
              <a:rPr lang="en-US"/>
              <a:pPr/>
              <a:t>78</a:t>
            </a:fld>
            <a:endParaRPr lang="en-US" dirty="0"/>
          </a:p>
        </p:txBody>
      </p:sp>
    </p:spTree>
    <p:extLst>
      <p:ext uri="{BB962C8B-B14F-4D97-AF65-F5344CB8AC3E}">
        <p14:creationId xmlns:p14="http://schemas.microsoft.com/office/powerpoint/2010/main" val="2226212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400" b="1" cap="none" dirty="0">
                <a:solidFill>
                  <a:srgbClr val="0000FF"/>
                </a:solidFill>
                <a:ea typeface="ＭＳ Ｐゴシック" charset="-128"/>
              </a:rPr>
              <a:t>TRILL Support of DCB</a:t>
            </a:r>
            <a:endParaRPr lang="en-US" sz="4400" dirty="0" smtClean="0">
              <a:solidFill>
                <a:srgbClr val="0000FF"/>
              </a:solidFill>
              <a:ea typeface="ＭＳ Ｐゴシック" charset="-128"/>
            </a:endParaRPr>
          </a:p>
        </p:txBody>
      </p:sp>
      <p:sp>
        <p:nvSpPr>
          <p:cNvPr id="72707" name="Content Placeholder 8"/>
          <p:cNvSpPr>
            <a:spLocks noGrp="1"/>
          </p:cNvSpPr>
          <p:nvPr>
            <p:ph sz="quarter" idx="1"/>
          </p:nvPr>
        </p:nvSpPr>
        <p:spPr>
          <a:xfrm>
            <a:off x="457200" y="1600200"/>
            <a:ext cx="5791200" cy="4873625"/>
          </a:xfrm>
        </p:spPr>
        <p:txBody>
          <a:bodyPr/>
          <a:lstStyle/>
          <a:p>
            <a:r>
              <a:rPr lang="en-US" sz="2800" dirty="0" smtClean="0">
                <a:ea typeface="ＭＳ Ｐゴシック" charset="-128"/>
              </a:rPr>
              <a:t>“Data Center Ethernet”</a:t>
            </a:r>
          </a:p>
          <a:p>
            <a:pPr marL="881063" lvl="1" indent="-514350">
              <a:buFont typeface="Century Schoolbook" charset="0"/>
              <a:buAutoNum type="arabicPeriod"/>
            </a:pPr>
            <a:endParaRPr lang="en-US" sz="2400" dirty="0" smtClean="0">
              <a:ea typeface="ＭＳ Ｐゴシック" charset="-128"/>
            </a:endParaRPr>
          </a:p>
          <a:p>
            <a:pPr marL="881063" lvl="1" indent="-514350">
              <a:buFont typeface="Century Schoolbook" charset="0"/>
              <a:buAutoNum type="arabicPeriod"/>
            </a:pPr>
            <a:r>
              <a:rPr lang="en-US" sz="2400" dirty="0" smtClean="0">
                <a:ea typeface="ＭＳ Ｐゴシック" charset="-128"/>
              </a:rPr>
              <a:t>Priority Based Flow Control</a:t>
            </a:r>
          </a:p>
          <a:p>
            <a:pPr marL="1460500" lvl="3" indent="-457200"/>
            <a:r>
              <a:rPr lang="en-US" sz="2000" dirty="0" smtClean="0">
                <a:ea typeface="ＭＳ Ｐゴシック" charset="-128"/>
              </a:rPr>
              <a:t>Per Priority PAUSE</a:t>
            </a:r>
          </a:p>
          <a:p>
            <a:pPr marL="881063" lvl="1" indent="-514350">
              <a:buFont typeface="Century Schoolbook" charset="0"/>
              <a:buAutoNum type="arabicPeriod"/>
            </a:pPr>
            <a:r>
              <a:rPr lang="en-US" sz="2400" dirty="0" smtClean="0">
                <a:ea typeface="ＭＳ Ｐゴシック" charset="-128"/>
              </a:rPr>
              <a:t>Enhanced Transmission Selection</a:t>
            </a:r>
          </a:p>
          <a:p>
            <a:pPr marL="881063" lvl="1" indent="-514350">
              <a:buFont typeface="Century Schoolbook" charset="0"/>
              <a:buAutoNum type="arabicPeriod"/>
            </a:pPr>
            <a:r>
              <a:rPr lang="en-US" sz="2400" dirty="0" smtClean="0">
                <a:ea typeface="ＭＳ Ｐゴシック" charset="-128"/>
              </a:rPr>
              <a:t>Congestion Notification</a:t>
            </a:r>
          </a:p>
          <a:p>
            <a:pPr marL="881063" lvl="1" indent="-514350">
              <a:buFont typeface="Century Schoolbook" charset="0"/>
              <a:buAutoNum type="arabicPeriod"/>
            </a:pPr>
            <a:endParaRPr lang="en-US" sz="2400" dirty="0" smtClean="0">
              <a:ea typeface="ＭＳ Ｐゴシック" charset="-128"/>
            </a:endParaRPr>
          </a:p>
          <a:p>
            <a:pPr marL="881063" lvl="1" indent="-514350">
              <a:buFont typeface="Century Schoolbook" charset="0"/>
              <a:buAutoNum type="arabicPeriod"/>
            </a:pPr>
            <a:r>
              <a:rPr lang="en-US" sz="2400" dirty="0" smtClean="0">
                <a:ea typeface="ＭＳ Ｐゴシック" charset="-128"/>
              </a:rPr>
              <a:t>TRILL</a:t>
            </a:r>
          </a:p>
        </p:txBody>
      </p:sp>
      <p:sp>
        <p:nvSpPr>
          <p:cNvPr id="81924"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81925" name="Footer Placeholder 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81926" name="Slide Number Placeholder 5"/>
          <p:cNvSpPr>
            <a:spLocks noGrp="1"/>
          </p:cNvSpPr>
          <p:nvPr>
            <p:ph type="sldNum" sz="quarter" idx="12"/>
          </p:nvPr>
        </p:nvSpPr>
        <p:spPr bwMode="auto">
          <a:noFill/>
          <a:ln>
            <a:miter lim="800000"/>
            <a:headEnd/>
            <a:tailEnd/>
          </a:ln>
        </p:spPr>
        <p:txBody>
          <a:bodyPr/>
          <a:lstStyle/>
          <a:p>
            <a:fld id="{F988DA2C-03B4-4066-9029-48961B94DEE4}" type="slidenum">
              <a:rPr lang="en-US"/>
              <a:pPr/>
              <a:t>79</a:t>
            </a:fld>
            <a:endParaRPr lang="en-US" dirty="0"/>
          </a:p>
        </p:txBody>
      </p:sp>
      <p:grpSp>
        <p:nvGrpSpPr>
          <p:cNvPr id="3" name="Group 2"/>
          <p:cNvGrpSpPr/>
          <p:nvPr/>
        </p:nvGrpSpPr>
        <p:grpSpPr>
          <a:xfrm>
            <a:off x="5943600" y="2514600"/>
            <a:ext cx="2109788" cy="2057400"/>
            <a:chOff x="5943600" y="2514600"/>
            <a:chExt cx="2109788" cy="2057400"/>
          </a:xfrm>
        </p:grpSpPr>
        <p:sp>
          <p:nvSpPr>
            <p:cNvPr id="10" name="Right Brace 9"/>
            <p:cNvSpPr/>
            <p:nvPr/>
          </p:nvSpPr>
          <p:spPr bwMode="auto">
            <a:xfrm>
              <a:off x="5943600" y="2514600"/>
              <a:ext cx="609600" cy="2057400"/>
            </a:xfrm>
            <a:prstGeom prst="rightBrace">
              <a:avLst>
                <a:gd name="adj1" fmla="val 28366"/>
                <a:gd name="adj2" fmla="val 50000"/>
              </a:avLst>
            </a:prstGeom>
            <a:noFill/>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81929" name="TextBox 10"/>
            <p:cNvSpPr txBox="1">
              <a:spLocks noChangeArrowheads="1"/>
            </p:cNvSpPr>
            <p:nvPr/>
          </p:nvSpPr>
          <p:spPr bwMode="auto">
            <a:xfrm>
              <a:off x="6705600" y="2914650"/>
              <a:ext cx="1347788" cy="1200150"/>
            </a:xfrm>
            <a:prstGeom prst="rect">
              <a:avLst/>
            </a:prstGeom>
            <a:noFill/>
            <a:ln w="9525">
              <a:noFill/>
              <a:miter lim="800000"/>
              <a:headEnd/>
              <a:tailEnd/>
            </a:ln>
          </p:spPr>
          <p:txBody>
            <a:bodyPr>
              <a:spAutoFit/>
            </a:bodyPr>
            <a:lstStyle/>
            <a:p>
              <a:r>
                <a:rPr lang="en-US" sz="2400" dirty="0"/>
                <a:t>Data Center Bridging</a:t>
              </a:r>
            </a:p>
          </p:txBody>
        </p:sp>
      </p:grpSp>
    </p:spTree>
    <p:extLst>
      <p:ext uri="{BB962C8B-B14F-4D97-AF65-F5344CB8AC3E}">
        <p14:creationId xmlns:p14="http://schemas.microsoft.com/office/powerpoint/2010/main" val="2689832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r>
              <a:rPr lang="en-US" sz="4800" cap="none" dirty="0" smtClean="0">
                <a:solidFill>
                  <a:schemeClr val="tx1"/>
                </a:solidFill>
                <a:ea typeface="ＭＳ Ｐゴシック" charset="-128"/>
              </a:rPr>
              <a:t>CONTENTS</a:t>
            </a:r>
          </a:p>
        </p:txBody>
      </p:sp>
      <p:sp>
        <p:nvSpPr>
          <p:cNvPr id="2" name="Content Placeholder 1"/>
          <p:cNvSpPr>
            <a:spLocks noGrp="1"/>
          </p:cNvSpPr>
          <p:nvPr>
            <p:ph sz="quarter" idx="1"/>
          </p:nvPr>
        </p:nvSpPr>
        <p:spPr/>
        <p:txBody>
          <a:bodyPr/>
          <a:lstStyle/>
          <a:p>
            <a:r>
              <a:rPr lang="en-US" dirty="0" smtClean="0"/>
              <a:t>What is TRILL?</a:t>
            </a:r>
            <a:endParaRPr lang="en-US" dirty="0" smtClean="0"/>
          </a:p>
          <a:p>
            <a:r>
              <a:rPr lang="en-US" u="sng" dirty="0" smtClean="0"/>
              <a:t>TRILL Features</a:t>
            </a:r>
          </a:p>
          <a:p>
            <a:r>
              <a:rPr lang="en-US" dirty="0" smtClean="0"/>
              <a:t>TRILL History</a:t>
            </a:r>
          </a:p>
          <a:p>
            <a:r>
              <a:rPr lang="en-US" dirty="0" smtClean="0"/>
              <a:t>Two </a:t>
            </a:r>
            <a:r>
              <a:rPr lang="en-US" dirty="0" smtClean="0"/>
              <a:t>TRILL Examples</a:t>
            </a:r>
            <a:endParaRPr lang="en-US" dirty="0" smtClean="0"/>
          </a:p>
          <a:p>
            <a:r>
              <a:rPr lang="en-US" dirty="0" smtClean="0"/>
              <a:t>TRILL Packet Headers</a:t>
            </a:r>
          </a:p>
          <a:p>
            <a:r>
              <a:rPr lang="en-US" dirty="0" smtClean="0"/>
              <a:t>Step-by-Step Processing Example</a:t>
            </a:r>
          </a:p>
          <a:p>
            <a:r>
              <a:rPr lang="en-US" dirty="0" smtClean="0"/>
              <a:t>Fine Grained </a:t>
            </a:r>
            <a:r>
              <a:rPr lang="en-US" dirty="0" smtClean="0"/>
              <a:t>Labeling</a:t>
            </a:r>
          </a:p>
        </p:txBody>
      </p:sp>
      <p:sp>
        <p:nvSpPr>
          <p:cNvPr id="3" name="Content Placeholder 2"/>
          <p:cNvSpPr>
            <a:spLocks noGrp="1"/>
          </p:cNvSpPr>
          <p:nvPr>
            <p:ph sz="quarter" idx="2"/>
          </p:nvPr>
        </p:nvSpPr>
        <p:spPr>
          <a:xfrm>
            <a:off x="4270248" y="2057400"/>
            <a:ext cx="3657600" cy="4114800"/>
          </a:xfrm>
        </p:spPr>
        <p:txBody>
          <a:bodyPr/>
          <a:lstStyle/>
          <a:p>
            <a:r>
              <a:rPr lang="en-US" dirty="0"/>
              <a:t>How </a:t>
            </a:r>
            <a:r>
              <a:rPr lang="en-US" dirty="0" smtClean="0"/>
              <a:t>TRILL Works</a:t>
            </a:r>
            <a:endParaRPr lang="en-US" dirty="0"/>
          </a:p>
          <a:p>
            <a:r>
              <a:rPr lang="en-US" dirty="0" smtClean="0"/>
              <a:t>Peering </a:t>
            </a:r>
            <a:r>
              <a:rPr lang="en-US" dirty="0" smtClean="0"/>
              <a:t>and Layers</a:t>
            </a:r>
          </a:p>
          <a:p>
            <a:r>
              <a:rPr lang="en-US" dirty="0" smtClean="0"/>
              <a:t>TRILL Support of DCB</a:t>
            </a:r>
            <a:endParaRPr lang="en-US" dirty="0" smtClean="0"/>
          </a:p>
          <a:p>
            <a:r>
              <a:rPr lang="en-US" dirty="0" smtClean="0"/>
              <a:t>TRILL OAM</a:t>
            </a:r>
          </a:p>
          <a:p>
            <a:r>
              <a:rPr lang="en-US" dirty="0" smtClean="0"/>
              <a:t>TRILL Products</a:t>
            </a:r>
          </a:p>
          <a:p>
            <a:r>
              <a:rPr lang="en-US" dirty="0" smtClean="0"/>
              <a:t>Comparisons</a:t>
            </a:r>
            <a:endParaRPr lang="en-US" dirty="0" smtClean="0"/>
          </a:p>
          <a:p>
            <a:r>
              <a:rPr lang="en-US" dirty="0" smtClean="0"/>
              <a:t>Standardization and</a:t>
            </a:r>
            <a:r>
              <a:rPr lang="en-US" dirty="0"/>
              <a:t> </a:t>
            </a:r>
            <a:r>
              <a:rPr lang="en-US" dirty="0" smtClean="0"/>
              <a:t>References</a:t>
            </a:r>
            <a:endParaRPr lang="en-US" dirty="0"/>
          </a:p>
        </p:txBody>
      </p:sp>
      <p:sp>
        <p:nvSpPr>
          <p:cNvPr id="19460" name="Date Placeholder 3"/>
          <p:cNvSpPr>
            <a:spLocks noGrp="1"/>
          </p:cNvSpPr>
          <p:nvPr>
            <p:ph type="dt" sz="half"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94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43904EAB-16E3-49E6-9BAC-5C3B8CB6F3D0}" type="slidenum">
              <a:rPr lang="en-US"/>
              <a:pPr/>
              <a:t>8</a:t>
            </a:fld>
            <a:endParaRPr lang="en-US" dirty="0"/>
          </a:p>
        </p:txBody>
      </p:sp>
    </p:spTree>
    <p:extLst>
      <p:ext uri="{BB962C8B-B14F-4D97-AF65-F5344CB8AC3E}">
        <p14:creationId xmlns:p14="http://schemas.microsoft.com/office/powerpoint/2010/main" val="296463731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cap="none" dirty="0">
                <a:solidFill>
                  <a:srgbClr val="0000FF"/>
                </a:solidFill>
                <a:ea typeface="ＭＳ Ｐゴシック" charset="-128"/>
              </a:rPr>
              <a:t>TRILL Support of DCB</a:t>
            </a:r>
            <a:endParaRPr lang="en-US" sz="4400" cap="none" dirty="0" smtClean="0">
              <a:ea typeface="ＭＳ Ｐゴシック" charset="-128"/>
            </a:endParaRPr>
          </a:p>
        </p:txBody>
      </p:sp>
      <p:sp>
        <p:nvSpPr>
          <p:cNvPr id="74755" name="Content Placeholder 2"/>
          <p:cNvSpPr>
            <a:spLocks noGrp="1"/>
          </p:cNvSpPr>
          <p:nvPr>
            <p:ph sz="quarter" idx="1"/>
          </p:nvPr>
        </p:nvSpPr>
        <p:spPr>
          <a:xfrm>
            <a:off x="457200" y="1600200"/>
            <a:ext cx="7467600" cy="4873625"/>
          </a:xfrm>
        </p:spPr>
        <p:txBody>
          <a:bodyPr/>
          <a:lstStyle/>
          <a:p>
            <a:r>
              <a:rPr lang="en-US" dirty="0" smtClean="0">
                <a:ea typeface="ＭＳ Ｐゴシック" charset="-128"/>
              </a:rPr>
              <a:t>Answer 1:</a:t>
            </a:r>
          </a:p>
          <a:p>
            <a:pPr lvl="1"/>
            <a:r>
              <a:rPr lang="en-US" sz="2200" dirty="0" smtClean="0">
                <a:ea typeface="ＭＳ Ｐゴシック" charset="-128"/>
              </a:rPr>
              <a:t>Consider different frame priorities as different pipes</a:t>
            </a:r>
          </a:p>
          <a:p>
            <a:pPr lvl="2"/>
            <a:r>
              <a:rPr lang="en-US" sz="2000" dirty="0" smtClean="0">
                <a:ea typeface="ＭＳ Ｐゴシック" charset="-128"/>
              </a:rPr>
              <a:t>802.1Qbb: Separate PAUSE per priority</a:t>
            </a:r>
          </a:p>
          <a:p>
            <a:pPr lvl="2"/>
            <a:r>
              <a:rPr lang="en-US" sz="2000" dirty="0" smtClean="0">
                <a:ea typeface="ＭＳ Ｐゴシック" charset="-128"/>
              </a:rPr>
              <a:t>802.1Qaz: Ability to allocate bandwidth between these pipes</a:t>
            </a:r>
            <a:endParaRPr lang="en-US" dirty="0" smtClean="0">
              <a:ea typeface="ＭＳ Ｐゴシック" charset="-128"/>
            </a:endParaRPr>
          </a:p>
          <a:p>
            <a:r>
              <a:rPr lang="en-US" dirty="0" smtClean="0">
                <a:ea typeface="ＭＳ Ｐゴシック" charset="-128"/>
              </a:rPr>
              <a:t>Answer 2:</a:t>
            </a:r>
          </a:p>
          <a:p>
            <a:pPr lvl="1"/>
            <a:r>
              <a:rPr lang="en-US" sz="2200" dirty="0" smtClean="0">
                <a:ea typeface="ＭＳ Ｐゴシック" charset="-128"/>
              </a:rPr>
              <a:t>Provide </a:t>
            </a:r>
            <a:r>
              <a:rPr lang="en-US" sz="2200" dirty="0">
                <a:ea typeface="ＭＳ Ｐゴシック" charset="-128"/>
              </a:rPr>
              <a:t>back pressure on the origin of congesting </a:t>
            </a:r>
            <a:r>
              <a:rPr lang="en-US" sz="2200" dirty="0" smtClean="0">
                <a:ea typeface="ＭＳ Ｐゴシック" charset="-128"/>
              </a:rPr>
              <a:t>flows</a:t>
            </a:r>
          </a:p>
          <a:p>
            <a:pPr lvl="2"/>
            <a:r>
              <a:rPr lang="en-US" sz="2000" dirty="0" smtClean="0">
                <a:ea typeface="ＭＳ Ｐゴシック" charset="-128"/>
              </a:rPr>
              <a:t>802.1Qau: </a:t>
            </a:r>
            <a:r>
              <a:rPr lang="en-US" sz="2000" dirty="0">
                <a:ea typeface="ＭＳ Ｐゴシック" charset="-128"/>
              </a:rPr>
              <a:t>Congestion Notification (CN)</a:t>
            </a:r>
          </a:p>
          <a:p>
            <a:r>
              <a:rPr lang="en-US" dirty="0" smtClean="0">
                <a:ea typeface="ＭＳ Ｐゴシック" charset="-128"/>
              </a:rPr>
              <a:t>802.1Qbb is more commonly implemented and you would need it for surges in any case.</a:t>
            </a:r>
          </a:p>
        </p:txBody>
      </p:sp>
      <p:sp>
        <p:nvSpPr>
          <p:cNvPr id="83972"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83973" name="Footer Placeholder 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83974" name="Slide Number Placeholder 5"/>
          <p:cNvSpPr>
            <a:spLocks noGrp="1"/>
          </p:cNvSpPr>
          <p:nvPr>
            <p:ph type="sldNum" sz="quarter" idx="12"/>
          </p:nvPr>
        </p:nvSpPr>
        <p:spPr bwMode="auto">
          <a:noFill/>
          <a:ln>
            <a:miter lim="800000"/>
            <a:headEnd/>
            <a:tailEnd/>
          </a:ln>
        </p:spPr>
        <p:txBody>
          <a:bodyPr/>
          <a:lstStyle/>
          <a:p>
            <a:fld id="{8514D489-DFD0-43B4-B414-930F3EEBA71F}" type="slidenum">
              <a:rPr lang="en-US"/>
              <a:pPr/>
              <a:t>80</a:t>
            </a:fld>
            <a:endParaRPr lang="en-US" dirty="0"/>
          </a:p>
        </p:txBody>
      </p:sp>
    </p:spTree>
    <p:extLst>
      <p:ext uri="{BB962C8B-B14F-4D97-AF65-F5344CB8AC3E}">
        <p14:creationId xmlns:p14="http://schemas.microsoft.com/office/powerpoint/2010/main" val="475300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7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7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47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cap="none" dirty="0">
                <a:solidFill>
                  <a:srgbClr val="0000FF"/>
                </a:solidFill>
                <a:ea typeface="ＭＳ Ｐゴシック" charset="-128"/>
              </a:rPr>
              <a:t>TRILL Support of DCB</a:t>
            </a:r>
            <a:endParaRPr lang="en-US" sz="4400" cap="none" dirty="0" smtClean="0">
              <a:ea typeface="ＭＳ Ｐゴシック" charset="-128"/>
            </a:endParaRPr>
          </a:p>
        </p:txBody>
      </p:sp>
      <p:sp>
        <p:nvSpPr>
          <p:cNvPr id="74755" name="Content Placeholder 2"/>
          <p:cNvSpPr>
            <a:spLocks noGrp="1"/>
          </p:cNvSpPr>
          <p:nvPr>
            <p:ph sz="quarter" idx="1"/>
          </p:nvPr>
        </p:nvSpPr>
        <p:spPr>
          <a:xfrm>
            <a:off x="457200" y="1600200"/>
            <a:ext cx="7467600" cy="4873625"/>
          </a:xfrm>
        </p:spPr>
        <p:txBody>
          <a:bodyPr/>
          <a:lstStyle/>
          <a:p>
            <a:r>
              <a:rPr lang="en-US" dirty="0" smtClean="0">
                <a:ea typeface="ＭＳ Ｐゴシック" charset="-128"/>
              </a:rPr>
              <a:t>Answer 1: Consider different frame priorities as different pipes</a:t>
            </a:r>
          </a:p>
          <a:p>
            <a:pPr lvl="1"/>
            <a:r>
              <a:rPr lang="en-US" dirty="0" smtClean="0">
                <a:ea typeface="ＭＳ Ｐゴシック" charset="-128"/>
              </a:rPr>
              <a:t>802.1Qbb: Separate PAUSE per priority</a:t>
            </a:r>
          </a:p>
          <a:p>
            <a:pPr lvl="2"/>
            <a:r>
              <a:rPr lang="en-US" dirty="0" smtClean="0">
                <a:ea typeface="ＭＳ Ｐゴシック" charset="-128"/>
              </a:rPr>
              <a:t>Don’t enable for priorities where urgent control frames are sent or where loss dependent flow control is in use</a:t>
            </a:r>
          </a:p>
          <a:p>
            <a:pPr lvl="2"/>
            <a:r>
              <a:rPr lang="en-US" dirty="0" smtClean="0">
                <a:ea typeface="ＭＳ Ｐゴシック" charset="-128"/>
              </a:rPr>
              <a:t>Enable for priorities where loss-less flow is more important. </a:t>
            </a:r>
          </a:p>
          <a:p>
            <a:pPr lvl="1"/>
            <a:r>
              <a:rPr lang="en-US" dirty="0" smtClean="0">
                <a:ea typeface="ＭＳ Ｐゴシック" charset="-128"/>
              </a:rPr>
              <a:t>802.1az: Ability to allocate bandwidth between these pipes</a:t>
            </a:r>
          </a:p>
          <a:p>
            <a:pPr lvl="2"/>
            <a:r>
              <a:rPr lang="en-US" dirty="0" smtClean="0">
                <a:ea typeface="ＭＳ Ｐゴシック" charset="-128"/>
              </a:rPr>
              <a:t>Highest priority frames not restricted</a:t>
            </a:r>
          </a:p>
          <a:p>
            <a:pPr lvl="2"/>
            <a:r>
              <a:rPr lang="en-US" dirty="0" smtClean="0">
                <a:ea typeface="ＭＳ Ｐゴシック" charset="-128"/>
              </a:rPr>
              <a:t>Remainder of bandwidth can be carved up and frames can be selected in preference to “higher priority” frames if they have not used the allocation for their pipe.</a:t>
            </a:r>
          </a:p>
          <a:p>
            <a:pPr lvl="1"/>
            <a:r>
              <a:rPr lang="en-US" dirty="0" smtClean="0">
                <a:ea typeface="ＭＳ Ｐゴシック" charset="-128"/>
              </a:rPr>
              <a:t>The above are implemented in port queuing. Can be applied to bridges, RBridges, routers, end stations.</a:t>
            </a:r>
          </a:p>
        </p:txBody>
      </p:sp>
      <p:sp>
        <p:nvSpPr>
          <p:cNvPr id="83972"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83973" name="Footer Placeholder 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83974" name="Slide Number Placeholder 5"/>
          <p:cNvSpPr>
            <a:spLocks noGrp="1"/>
          </p:cNvSpPr>
          <p:nvPr>
            <p:ph type="sldNum" sz="quarter" idx="12"/>
          </p:nvPr>
        </p:nvSpPr>
        <p:spPr bwMode="auto">
          <a:noFill/>
          <a:ln>
            <a:miter lim="800000"/>
            <a:headEnd/>
            <a:tailEnd/>
          </a:ln>
        </p:spPr>
        <p:txBody>
          <a:bodyPr/>
          <a:lstStyle/>
          <a:p>
            <a:fld id="{8514D489-DFD0-43B4-B414-930F3EEBA71F}" type="slidenum">
              <a:rPr lang="en-US"/>
              <a:pPr/>
              <a:t>81</a:t>
            </a:fld>
            <a:endParaRPr lang="en-US" dirty="0"/>
          </a:p>
        </p:txBody>
      </p:sp>
    </p:spTree>
    <p:extLst>
      <p:ext uri="{BB962C8B-B14F-4D97-AF65-F5344CB8AC3E}">
        <p14:creationId xmlns:p14="http://schemas.microsoft.com/office/powerpoint/2010/main" val="2814383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75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75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7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cap="none" dirty="0">
                <a:solidFill>
                  <a:srgbClr val="0000FF"/>
                </a:solidFill>
                <a:ea typeface="ＭＳ Ｐゴシック" charset="-128"/>
              </a:rPr>
              <a:t>TRILL Support of DCB</a:t>
            </a:r>
            <a:endParaRPr lang="en-US" sz="4400" cap="none" dirty="0" smtClean="0">
              <a:ea typeface="ＭＳ Ｐゴシック" charset="-128"/>
            </a:endParaRPr>
          </a:p>
        </p:txBody>
      </p:sp>
      <p:sp>
        <p:nvSpPr>
          <p:cNvPr id="84995" name="Content Placeholder 2"/>
          <p:cNvSpPr>
            <a:spLocks noGrp="1"/>
          </p:cNvSpPr>
          <p:nvPr>
            <p:ph sz="quarter" idx="1"/>
          </p:nvPr>
        </p:nvSpPr>
        <p:spPr>
          <a:xfrm>
            <a:off x="457200" y="1600200"/>
            <a:ext cx="7467600" cy="1066800"/>
          </a:xfrm>
        </p:spPr>
        <p:txBody>
          <a:bodyPr/>
          <a:lstStyle/>
          <a:p>
            <a:r>
              <a:rPr lang="en-US" dirty="0" smtClean="0">
                <a:ea typeface="ＭＳ Ｐゴシック" charset="-128"/>
              </a:rPr>
              <a:t>For purposes of Data Center Bridging, all nodes with queues are considered peers:</a:t>
            </a:r>
          </a:p>
        </p:txBody>
      </p:sp>
      <p:sp>
        <p:nvSpPr>
          <p:cNvPr id="84996"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84997" name="Footer Placeholder 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84998" name="Slide Number Placeholder 5"/>
          <p:cNvSpPr>
            <a:spLocks noGrp="1"/>
          </p:cNvSpPr>
          <p:nvPr>
            <p:ph type="sldNum" sz="quarter" idx="12"/>
          </p:nvPr>
        </p:nvSpPr>
        <p:spPr bwMode="auto">
          <a:noFill/>
          <a:ln>
            <a:miter lim="800000"/>
            <a:headEnd/>
            <a:tailEnd/>
          </a:ln>
        </p:spPr>
        <p:txBody>
          <a:bodyPr/>
          <a:lstStyle/>
          <a:p>
            <a:fld id="{0E6C9A32-2362-47D3-8AF8-DF67B80C2957}" type="slidenum">
              <a:rPr lang="en-US"/>
              <a:pPr/>
              <a:t>82</a:t>
            </a:fld>
            <a:endParaRPr lang="en-US" dirty="0"/>
          </a:p>
        </p:txBody>
      </p:sp>
      <p:sp>
        <p:nvSpPr>
          <p:cNvPr id="9" name="Rectangle 8"/>
          <p:cNvSpPr/>
          <p:nvPr/>
        </p:nvSpPr>
        <p:spPr>
          <a:xfrm>
            <a:off x="6934200" y="2819400"/>
            <a:ext cx="13716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Router /End Station</a:t>
            </a:r>
          </a:p>
        </p:txBody>
      </p:sp>
      <p:sp>
        <p:nvSpPr>
          <p:cNvPr id="10" name="Rectangle 9"/>
          <p:cNvSpPr/>
          <p:nvPr/>
        </p:nvSpPr>
        <p:spPr>
          <a:xfrm>
            <a:off x="6172200" y="4221678"/>
            <a:ext cx="1195388"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RBridge</a:t>
            </a:r>
          </a:p>
        </p:txBody>
      </p:sp>
      <p:cxnSp>
        <p:nvCxnSpPr>
          <p:cNvPr id="12" name="Straight Connector 11"/>
          <p:cNvCxnSpPr/>
          <p:nvPr/>
        </p:nvCxnSpPr>
        <p:spPr>
          <a:xfrm rot="5400000" flipH="1" flipV="1">
            <a:off x="7212012" y="3813176"/>
            <a:ext cx="563563" cy="252412"/>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286000" y="5378964"/>
            <a:ext cx="1143000"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Bridge</a:t>
            </a:r>
          </a:p>
        </p:txBody>
      </p:sp>
      <p:cxnSp>
        <p:nvCxnSpPr>
          <p:cNvPr id="20" name="Straight Connector 19"/>
          <p:cNvCxnSpPr/>
          <p:nvPr/>
        </p:nvCxnSpPr>
        <p:spPr>
          <a:xfrm rot="16200000" flipH="1">
            <a:off x="1008856" y="3793332"/>
            <a:ext cx="1716087" cy="14478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3112294" y="4912519"/>
            <a:ext cx="557212" cy="3810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581400" y="4218501"/>
            <a:ext cx="1195388"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RBridge</a:t>
            </a:r>
          </a:p>
        </p:txBody>
      </p:sp>
      <p:sp>
        <p:nvSpPr>
          <p:cNvPr id="26" name="Rectangle 25"/>
          <p:cNvSpPr/>
          <p:nvPr/>
        </p:nvSpPr>
        <p:spPr>
          <a:xfrm>
            <a:off x="4876800" y="5378964"/>
            <a:ext cx="1143000"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Bridge</a:t>
            </a:r>
          </a:p>
        </p:txBody>
      </p:sp>
      <p:cxnSp>
        <p:nvCxnSpPr>
          <p:cNvPr id="27" name="Straight Connector 26"/>
          <p:cNvCxnSpPr/>
          <p:nvPr/>
        </p:nvCxnSpPr>
        <p:spPr>
          <a:xfrm rot="5400000" flipH="1" flipV="1">
            <a:off x="5679282" y="4918869"/>
            <a:ext cx="557212" cy="3810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H="1">
            <a:off x="4653757" y="4947444"/>
            <a:ext cx="550862" cy="304800"/>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28"/>
          <p:cNvGrpSpPr>
            <a:grpSpLocks/>
          </p:cNvGrpSpPr>
          <p:nvPr/>
        </p:nvGrpSpPr>
        <p:grpSpPr bwMode="auto">
          <a:xfrm>
            <a:off x="1371600" y="3659188"/>
            <a:ext cx="6019800" cy="1728787"/>
            <a:chOff x="1371600" y="3659188"/>
            <a:chExt cx="6019800" cy="1728787"/>
          </a:xfrm>
        </p:grpSpPr>
        <p:cxnSp>
          <p:nvCxnSpPr>
            <p:cNvPr id="18" name="Straight Connector 17"/>
            <p:cNvCxnSpPr/>
            <p:nvPr/>
          </p:nvCxnSpPr>
          <p:spPr>
            <a:xfrm rot="16200000" flipH="1">
              <a:off x="1254919" y="3775869"/>
              <a:ext cx="1719262" cy="1485900"/>
            </a:xfrm>
            <a:prstGeom prst="line">
              <a:avLst/>
            </a:prstGeom>
            <a:ln w="7620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5024" name="TextBox 18"/>
            <p:cNvSpPr txBox="1">
              <a:spLocks noChangeArrowheads="1"/>
            </p:cNvSpPr>
            <p:nvPr/>
          </p:nvSpPr>
          <p:spPr bwMode="auto">
            <a:xfrm>
              <a:off x="2209800" y="4408488"/>
              <a:ext cx="1371600" cy="368300"/>
            </a:xfrm>
            <a:prstGeom prst="rect">
              <a:avLst/>
            </a:prstGeom>
            <a:noFill/>
            <a:ln w="9525">
              <a:noFill/>
              <a:miter lim="800000"/>
              <a:headEnd/>
              <a:tailEnd/>
            </a:ln>
          </p:spPr>
          <p:txBody>
            <a:bodyPr>
              <a:spAutoFit/>
            </a:bodyPr>
            <a:lstStyle/>
            <a:p>
              <a:pPr algn="ctr"/>
              <a:r>
                <a:rPr lang="en-US" dirty="0"/>
                <a:t>Peers</a:t>
              </a:r>
            </a:p>
          </p:txBody>
        </p:sp>
        <p:sp>
          <p:nvSpPr>
            <p:cNvPr id="85025" name="TextBox 24"/>
            <p:cNvSpPr txBox="1">
              <a:spLocks noChangeArrowheads="1"/>
            </p:cNvSpPr>
            <p:nvPr/>
          </p:nvSpPr>
          <p:spPr bwMode="auto">
            <a:xfrm>
              <a:off x="4776788" y="4592638"/>
              <a:ext cx="1371600" cy="369887"/>
            </a:xfrm>
            <a:prstGeom prst="rect">
              <a:avLst/>
            </a:prstGeom>
            <a:noFill/>
            <a:ln w="9525">
              <a:noFill/>
              <a:miter lim="800000"/>
              <a:headEnd/>
              <a:tailEnd/>
            </a:ln>
          </p:spPr>
          <p:txBody>
            <a:bodyPr>
              <a:spAutoFit/>
            </a:bodyPr>
            <a:lstStyle/>
            <a:p>
              <a:pPr algn="ctr"/>
              <a:r>
                <a:rPr lang="en-US" dirty="0"/>
                <a:t>Peers</a:t>
              </a:r>
            </a:p>
          </p:txBody>
        </p:sp>
        <p:cxnSp>
          <p:nvCxnSpPr>
            <p:cNvPr id="43" name="Straight Connector 42"/>
            <p:cNvCxnSpPr/>
            <p:nvPr/>
          </p:nvCxnSpPr>
          <p:spPr>
            <a:xfrm rot="5400000" flipH="1" flipV="1">
              <a:off x="3340894" y="4918869"/>
              <a:ext cx="557212" cy="381000"/>
            </a:xfrm>
            <a:prstGeom prst="line">
              <a:avLst/>
            </a:prstGeom>
            <a:ln w="7620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V="1">
              <a:off x="4448969" y="4953794"/>
              <a:ext cx="550862" cy="304800"/>
            </a:xfrm>
            <a:prstGeom prst="line">
              <a:avLst/>
            </a:prstGeom>
            <a:ln w="7620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flipH="1" flipV="1">
              <a:off x="5893594" y="4918869"/>
              <a:ext cx="557212" cy="381000"/>
            </a:xfrm>
            <a:prstGeom prst="line">
              <a:avLst/>
            </a:prstGeom>
            <a:ln w="7620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flipH="1" flipV="1">
              <a:off x="6991350" y="3844926"/>
              <a:ext cx="561975" cy="190500"/>
            </a:xfrm>
            <a:prstGeom prst="line">
              <a:avLst/>
            </a:prstGeom>
            <a:ln w="76200" cap="flat" cmpd="sng" algn="ctr">
              <a:solidFill>
                <a:srgbClr val="00800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5030" name="TextBox 53"/>
            <p:cNvSpPr txBox="1">
              <a:spLocks noChangeArrowheads="1"/>
            </p:cNvSpPr>
            <p:nvPr/>
          </p:nvSpPr>
          <p:spPr bwMode="auto">
            <a:xfrm>
              <a:off x="6019800" y="3733800"/>
              <a:ext cx="1371600" cy="369888"/>
            </a:xfrm>
            <a:prstGeom prst="rect">
              <a:avLst/>
            </a:prstGeom>
            <a:noFill/>
            <a:ln w="9525">
              <a:noFill/>
              <a:miter lim="800000"/>
              <a:headEnd/>
              <a:tailEnd/>
            </a:ln>
          </p:spPr>
          <p:txBody>
            <a:bodyPr>
              <a:spAutoFit/>
            </a:bodyPr>
            <a:lstStyle/>
            <a:p>
              <a:pPr algn="ctr"/>
              <a:r>
                <a:rPr lang="en-US" dirty="0"/>
                <a:t>Peers</a:t>
              </a:r>
            </a:p>
          </p:txBody>
        </p:sp>
      </p:grpSp>
      <p:sp>
        <p:nvSpPr>
          <p:cNvPr id="8" name="Rectangle 7"/>
          <p:cNvSpPr/>
          <p:nvPr/>
        </p:nvSpPr>
        <p:spPr>
          <a:xfrm>
            <a:off x="495300" y="2895600"/>
            <a:ext cx="13716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Router /End Station</a:t>
            </a:r>
          </a:p>
        </p:txBody>
      </p:sp>
    </p:spTree>
    <p:extLst>
      <p:ext uri="{BB962C8B-B14F-4D97-AF65-F5344CB8AC3E}">
        <p14:creationId xmlns:p14="http://schemas.microsoft.com/office/powerpoint/2010/main" val="785924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cap="none" dirty="0">
                <a:solidFill>
                  <a:srgbClr val="0000FF"/>
                </a:solidFill>
                <a:ea typeface="ＭＳ Ｐゴシック" charset="-128"/>
              </a:rPr>
              <a:t>TRILL Support of DCB</a:t>
            </a:r>
            <a:endParaRPr lang="en-US" sz="4400" cap="none" dirty="0" smtClean="0">
              <a:ea typeface="ＭＳ Ｐゴシック" charset="-128"/>
            </a:endParaRPr>
          </a:p>
        </p:txBody>
      </p:sp>
      <p:sp>
        <p:nvSpPr>
          <p:cNvPr id="76803" name="Content Placeholder 2"/>
          <p:cNvSpPr>
            <a:spLocks noGrp="1"/>
          </p:cNvSpPr>
          <p:nvPr>
            <p:ph sz="quarter" idx="1"/>
          </p:nvPr>
        </p:nvSpPr>
        <p:spPr>
          <a:xfrm>
            <a:off x="457200" y="1600200"/>
            <a:ext cx="7467600" cy="4873625"/>
          </a:xfrm>
        </p:spPr>
        <p:txBody>
          <a:bodyPr/>
          <a:lstStyle/>
          <a:p>
            <a:r>
              <a:rPr lang="en-US" dirty="0" smtClean="0">
                <a:ea typeface="ＭＳ Ｐゴシック" charset="-128"/>
              </a:rPr>
              <a:t>Answer 2: Congestion Notification (CN): Provide back pressure on the origin of congesting flows</a:t>
            </a:r>
          </a:p>
          <a:p>
            <a:pPr lvl="1"/>
            <a:r>
              <a:rPr lang="en-US" dirty="0" smtClean="0">
                <a:ea typeface="ＭＳ Ｐゴシック" charset="-128"/>
              </a:rPr>
              <a:t>When queue depth exceeds a bound, send a Congestion Notification Message CNM back to source MAC address in the congesting frame’s VLAN</a:t>
            </a:r>
          </a:p>
          <a:p>
            <a:pPr lvl="1"/>
            <a:r>
              <a:rPr lang="en-US" dirty="0" smtClean="0">
                <a:ea typeface="ＭＳ Ｐゴシック" charset="-128"/>
              </a:rPr>
              <a:t>Enabled per priority. (CNM itself usually priority 6.)</a:t>
            </a:r>
          </a:p>
          <a:p>
            <a:pPr lvl="1"/>
            <a:r>
              <a:rPr lang="en-US" dirty="0" smtClean="0">
                <a:ea typeface="ＭＳ Ｐゴシック" charset="-128"/>
              </a:rPr>
              <a:t>Frames can be labeled with a CN tag for more fine grained flows</a:t>
            </a:r>
          </a:p>
          <a:p>
            <a:pPr lvl="1"/>
            <a:r>
              <a:rPr lang="en-US" dirty="0" smtClean="0">
                <a:ea typeface="ＭＳ Ｐゴシック" charset="-128"/>
              </a:rPr>
              <a:t>Mostly implemented in port logic</a:t>
            </a:r>
          </a:p>
          <a:p>
            <a:r>
              <a:rPr lang="en-US" dirty="0" smtClean="0">
                <a:ea typeface="ＭＳ Ｐゴシック" charset="-128"/>
              </a:rPr>
              <a:t>In TRILL a CN tag, if present, goes inside the encapsulated frame and a CNM is just a native frame, except for one corner case.</a:t>
            </a:r>
          </a:p>
        </p:txBody>
      </p:sp>
      <p:sp>
        <p:nvSpPr>
          <p:cNvPr id="86020"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86021" name="Footer Placeholder 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86022" name="Slide Number Placeholder 5"/>
          <p:cNvSpPr>
            <a:spLocks noGrp="1"/>
          </p:cNvSpPr>
          <p:nvPr>
            <p:ph type="sldNum" sz="quarter" idx="12"/>
          </p:nvPr>
        </p:nvSpPr>
        <p:spPr bwMode="auto">
          <a:noFill/>
          <a:ln>
            <a:miter lim="800000"/>
            <a:headEnd/>
            <a:tailEnd/>
          </a:ln>
        </p:spPr>
        <p:txBody>
          <a:bodyPr/>
          <a:lstStyle/>
          <a:p>
            <a:fld id="{C05C573E-BCFE-48CA-881C-47FD24A9A85C}" type="slidenum">
              <a:rPr lang="en-US"/>
              <a:pPr/>
              <a:t>83</a:t>
            </a:fld>
            <a:endParaRPr lang="en-US" dirty="0"/>
          </a:p>
        </p:txBody>
      </p:sp>
    </p:spTree>
    <p:extLst>
      <p:ext uri="{BB962C8B-B14F-4D97-AF65-F5344CB8AC3E}">
        <p14:creationId xmlns:p14="http://schemas.microsoft.com/office/powerpoint/2010/main" val="1521218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8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cap="none" dirty="0">
                <a:solidFill>
                  <a:srgbClr val="0000FF"/>
                </a:solidFill>
                <a:ea typeface="ＭＳ Ｐゴシック" charset="-128"/>
              </a:rPr>
              <a:t>TRILL Support of DCB</a:t>
            </a:r>
            <a:endParaRPr lang="en-US" sz="4400" cap="none" dirty="0" smtClean="0">
              <a:ea typeface="ＭＳ Ｐゴシック" charset="-128"/>
            </a:endParaRPr>
          </a:p>
        </p:txBody>
      </p:sp>
      <p:sp>
        <p:nvSpPr>
          <p:cNvPr id="87043" name="Content Placeholder 2"/>
          <p:cNvSpPr>
            <a:spLocks noGrp="1"/>
          </p:cNvSpPr>
          <p:nvPr>
            <p:ph sz="quarter" idx="1"/>
          </p:nvPr>
        </p:nvSpPr>
        <p:spPr>
          <a:xfrm>
            <a:off x="457200" y="3733800"/>
            <a:ext cx="7467600" cy="2740025"/>
          </a:xfrm>
        </p:spPr>
        <p:txBody>
          <a:bodyPr/>
          <a:lstStyle/>
          <a:p>
            <a:r>
              <a:rPr lang="en-US" dirty="0" smtClean="0">
                <a:ea typeface="ＭＳ Ｐゴシック" charset="-128"/>
              </a:rPr>
              <a:t>However, RBridges have to handle CNMs generated by TRILL ignorant bridges between RBridges. Such a CNM will be initially addressed to the previous hop RBridge, not the original end station</a:t>
            </a:r>
            <a:r>
              <a:rPr lang="en-US" dirty="0" smtClean="0">
                <a:ea typeface="ＭＳ Ｐゴシック" charset="-128"/>
              </a:rPr>
              <a:t>.</a:t>
            </a:r>
            <a:endParaRPr lang="en-US" dirty="0" smtClean="0">
              <a:ea typeface="ＭＳ Ｐゴシック" charset="-128"/>
            </a:endParaRPr>
          </a:p>
        </p:txBody>
      </p:sp>
      <p:sp>
        <p:nvSpPr>
          <p:cNvPr id="87044"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87045" name="Footer Placeholder 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87046" name="Slide Number Placeholder 5"/>
          <p:cNvSpPr>
            <a:spLocks noGrp="1"/>
          </p:cNvSpPr>
          <p:nvPr>
            <p:ph type="sldNum" sz="quarter" idx="12"/>
          </p:nvPr>
        </p:nvSpPr>
        <p:spPr bwMode="auto">
          <a:noFill/>
          <a:ln>
            <a:miter lim="800000"/>
            <a:headEnd/>
            <a:tailEnd/>
          </a:ln>
        </p:spPr>
        <p:txBody>
          <a:bodyPr/>
          <a:lstStyle/>
          <a:p>
            <a:fld id="{2B67A587-E384-4D05-9A23-70C997236F9A}" type="slidenum">
              <a:rPr lang="en-US"/>
              <a:pPr/>
              <a:t>84</a:t>
            </a:fld>
            <a:endParaRPr lang="en-US" dirty="0"/>
          </a:p>
        </p:txBody>
      </p:sp>
      <p:sp>
        <p:nvSpPr>
          <p:cNvPr id="8" name="Rectangle 7"/>
          <p:cNvSpPr>
            <a:spLocks noChangeArrowheads="1"/>
          </p:cNvSpPr>
          <p:nvPr/>
        </p:nvSpPr>
        <p:spPr bwMode="auto">
          <a:xfrm>
            <a:off x="7581900" y="1785938"/>
            <a:ext cx="685800" cy="73025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a:defRPr/>
            </a:pPr>
            <a:r>
              <a:rPr lang="en-US" b="1" dirty="0">
                <a:solidFill>
                  <a:srgbClr val="000000"/>
                </a:solidFill>
                <a:latin typeface="+mn-lt"/>
                <a:ea typeface="ＭＳ Ｐゴシック" pitchFamily="-108" charset="-128"/>
                <a:cs typeface="ＭＳ Ｐゴシック" pitchFamily="-108" charset="-128"/>
              </a:rPr>
              <a:t>FCS</a:t>
            </a:r>
          </a:p>
        </p:txBody>
      </p:sp>
      <p:sp>
        <p:nvSpPr>
          <p:cNvPr id="9" name="Rectangle 8"/>
          <p:cNvSpPr>
            <a:spLocks noChangeArrowheads="1"/>
          </p:cNvSpPr>
          <p:nvPr/>
        </p:nvSpPr>
        <p:spPr bwMode="auto">
          <a:xfrm>
            <a:off x="5829300" y="1785938"/>
            <a:ext cx="1752600" cy="73025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a:defRPr/>
            </a:pPr>
            <a:r>
              <a:rPr lang="en-US" b="1" dirty="0">
                <a:solidFill>
                  <a:srgbClr val="000000"/>
                </a:solidFill>
                <a:latin typeface="+mn-lt"/>
                <a:cs typeface="ＭＳ Ｐゴシック" charset="-128"/>
              </a:rPr>
              <a:t>Original Payload</a:t>
            </a:r>
          </a:p>
        </p:txBody>
      </p:sp>
      <p:sp>
        <p:nvSpPr>
          <p:cNvPr id="11" name="Rectangle 10"/>
          <p:cNvSpPr>
            <a:spLocks noChangeArrowheads="1"/>
          </p:cNvSpPr>
          <p:nvPr/>
        </p:nvSpPr>
        <p:spPr bwMode="auto">
          <a:xfrm>
            <a:off x="1524000" y="1785938"/>
            <a:ext cx="1066800" cy="73025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a:defRPr/>
            </a:pPr>
            <a:r>
              <a:rPr lang="en-US" sz="1600" b="1" dirty="0">
                <a:solidFill>
                  <a:srgbClr val="000000"/>
                </a:solidFill>
                <a:latin typeface="+mn-lt"/>
                <a:cs typeface="ＭＳ Ｐゴシック" charset="-128"/>
              </a:rPr>
              <a:t>TRILL Header</a:t>
            </a:r>
          </a:p>
        </p:txBody>
      </p:sp>
      <p:sp>
        <p:nvSpPr>
          <p:cNvPr id="12" name="Rectangle 11"/>
          <p:cNvSpPr>
            <a:spLocks noChangeArrowheads="1"/>
          </p:cNvSpPr>
          <p:nvPr/>
        </p:nvSpPr>
        <p:spPr bwMode="auto">
          <a:xfrm>
            <a:off x="457200" y="1785938"/>
            <a:ext cx="1066800" cy="73025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a:r>
              <a:rPr lang="en-US" sz="1600" b="1" dirty="0">
                <a:solidFill>
                  <a:srgbClr val="000000"/>
                </a:solidFill>
                <a:latin typeface="Century Schoolbook" charset="0"/>
              </a:rPr>
              <a:t>Link Header</a:t>
            </a:r>
            <a:endParaRPr lang="en-US" sz="1600" b="1" baseline="30000" dirty="0">
              <a:solidFill>
                <a:srgbClr val="000000"/>
              </a:solidFill>
              <a:latin typeface="Century Schoolbook" charset="0"/>
            </a:endParaRPr>
          </a:p>
        </p:txBody>
      </p:sp>
      <p:sp>
        <p:nvSpPr>
          <p:cNvPr id="14" name="Right Brace 13"/>
          <p:cNvSpPr>
            <a:spLocks/>
          </p:cNvSpPr>
          <p:nvPr/>
        </p:nvSpPr>
        <p:spPr bwMode="auto">
          <a:xfrm rot="5400000">
            <a:off x="4895850" y="285750"/>
            <a:ext cx="381000" cy="4991100"/>
          </a:xfrm>
          <a:prstGeom prst="rightBrace">
            <a:avLst>
              <a:gd name="adj1" fmla="val 27539"/>
              <a:gd name="adj2" fmla="val 50000"/>
            </a:avLst>
          </a:prstGeom>
          <a:noFill/>
          <a:ln w="28575">
            <a:solidFill>
              <a:schemeClr val="tx1"/>
            </a:solidFill>
            <a:round/>
            <a:headEnd/>
            <a:tailEnd/>
          </a:ln>
          <a:effectLst>
            <a:outerShdw dist="25000" dir="5400000" rotWithShape="0">
              <a:srgbClr val="808080">
                <a:alpha val="39999"/>
              </a:srgbClr>
            </a:outerShdw>
          </a:effectLst>
        </p:spPr>
        <p:txBody>
          <a:bodyPr anchor="ctr"/>
          <a:lstStyle/>
          <a:p>
            <a:pPr algn="ctr">
              <a:defRPr/>
            </a:pPr>
            <a:endParaRPr lang="en-US" dirty="0">
              <a:latin typeface="+mn-lt"/>
              <a:ea typeface="ＭＳ Ｐゴシック" pitchFamily="-108" charset="-128"/>
              <a:cs typeface="ＭＳ Ｐゴシック" pitchFamily="-108" charset="-128"/>
            </a:endParaRPr>
          </a:p>
        </p:txBody>
      </p:sp>
      <p:sp>
        <p:nvSpPr>
          <p:cNvPr id="87052" name="TextBox 25"/>
          <p:cNvSpPr txBox="1">
            <a:spLocks noChangeArrowheads="1"/>
          </p:cNvSpPr>
          <p:nvPr/>
        </p:nvSpPr>
        <p:spPr bwMode="auto">
          <a:xfrm>
            <a:off x="3657600" y="2940050"/>
            <a:ext cx="2819400" cy="400050"/>
          </a:xfrm>
          <a:prstGeom prst="rect">
            <a:avLst/>
          </a:prstGeom>
          <a:noFill/>
          <a:ln w="9525">
            <a:noFill/>
            <a:miter lim="800000"/>
            <a:headEnd/>
            <a:tailEnd/>
          </a:ln>
        </p:spPr>
        <p:txBody>
          <a:bodyPr>
            <a:spAutoFit/>
          </a:bodyPr>
          <a:lstStyle/>
          <a:p>
            <a:pPr algn="ctr"/>
            <a:r>
              <a:rPr lang="en-US" sz="2000" dirty="0" smtClean="0"/>
              <a:t>Payload</a:t>
            </a:r>
            <a:endParaRPr lang="en-US" sz="2000" dirty="0"/>
          </a:p>
        </p:txBody>
      </p:sp>
      <p:sp>
        <p:nvSpPr>
          <p:cNvPr id="17" name="Rectangle 16"/>
          <p:cNvSpPr>
            <a:spLocks noChangeArrowheads="1"/>
          </p:cNvSpPr>
          <p:nvPr/>
        </p:nvSpPr>
        <p:spPr bwMode="auto">
          <a:xfrm>
            <a:off x="2590800" y="1785938"/>
            <a:ext cx="838200" cy="73025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a:defRPr/>
            </a:pPr>
            <a:r>
              <a:rPr lang="en-US" sz="1600" b="1" dirty="0">
                <a:solidFill>
                  <a:srgbClr val="000000"/>
                </a:solidFill>
                <a:latin typeface="+mn-lt"/>
                <a:ea typeface="ＭＳ Ｐゴシック" pitchFamily="-108" charset="-128"/>
                <a:cs typeface="ＭＳ Ｐゴシック" pitchFamily="-108" charset="-128"/>
              </a:rPr>
              <a:t>Orig. DA</a:t>
            </a:r>
          </a:p>
        </p:txBody>
      </p:sp>
      <p:sp>
        <p:nvSpPr>
          <p:cNvPr id="18" name="Rectangle 17"/>
          <p:cNvSpPr>
            <a:spLocks noChangeArrowheads="1"/>
          </p:cNvSpPr>
          <p:nvPr/>
        </p:nvSpPr>
        <p:spPr bwMode="auto">
          <a:xfrm>
            <a:off x="3429000" y="1785938"/>
            <a:ext cx="838200" cy="73025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a:defRPr/>
            </a:pPr>
            <a:r>
              <a:rPr lang="en-US" sz="1600" b="1" dirty="0">
                <a:solidFill>
                  <a:srgbClr val="000000"/>
                </a:solidFill>
                <a:latin typeface="+mn-lt"/>
                <a:ea typeface="ＭＳ Ｐゴシック" pitchFamily="-108" charset="-128"/>
                <a:cs typeface="ＭＳ Ｐゴシック" pitchFamily="-108" charset="-128"/>
              </a:rPr>
              <a:t>Orig. SA</a:t>
            </a:r>
          </a:p>
        </p:txBody>
      </p:sp>
      <p:sp>
        <p:nvSpPr>
          <p:cNvPr id="19" name="Rectangle 18"/>
          <p:cNvSpPr>
            <a:spLocks noChangeArrowheads="1"/>
          </p:cNvSpPr>
          <p:nvPr/>
        </p:nvSpPr>
        <p:spPr bwMode="auto">
          <a:xfrm>
            <a:off x="4267200" y="1785938"/>
            <a:ext cx="838200" cy="73025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a:defRPr/>
            </a:pPr>
            <a:r>
              <a:rPr lang="en-US" sz="1600" b="1" dirty="0" smtClean="0">
                <a:solidFill>
                  <a:srgbClr val="000000"/>
                </a:solidFill>
                <a:latin typeface="+mn-lt"/>
                <a:ea typeface="ＭＳ Ｐゴシック" pitchFamily="-108" charset="-128"/>
                <a:cs typeface="ＭＳ Ｐゴシック" pitchFamily="-108" charset="-128"/>
              </a:rPr>
              <a:t>VLAN /FGL</a:t>
            </a:r>
            <a:endParaRPr lang="en-US" sz="1600" b="1" dirty="0">
              <a:solidFill>
                <a:srgbClr val="000000"/>
              </a:solidFill>
              <a:latin typeface="+mn-lt"/>
              <a:ea typeface="ＭＳ Ｐゴシック" pitchFamily="-108" charset="-128"/>
              <a:cs typeface="ＭＳ Ｐゴシック" pitchFamily="-108" charset="-128"/>
            </a:endParaRPr>
          </a:p>
        </p:txBody>
      </p:sp>
      <p:sp>
        <p:nvSpPr>
          <p:cNvPr id="20" name="Rectangle 19"/>
          <p:cNvSpPr>
            <a:spLocks noChangeArrowheads="1"/>
          </p:cNvSpPr>
          <p:nvPr/>
        </p:nvSpPr>
        <p:spPr bwMode="auto">
          <a:xfrm>
            <a:off x="5105400" y="1785938"/>
            <a:ext cx="723900" cy="730250"/>
          </a:xfrm>
          <a:prstGeom prst="rect">
            <a:avLst/>
          </a:prstGeom>
          <a:solidFill>
            <a:srgbClr val="FFF39D"/>
          </a:solidFill>
          <a:ln w="19050">
            <a:solidFill>
              <a:srgbClr val="000000"/>
            </a:solidFill>
            <a:round/>
            <a:headEnd/>
            <a:tailEnd/>
          </a:ln>
          <a:effectLst>
            <a:outerShdw dist="20000" dir="5400000" rotWithShape="0">
              <a:srgbClr val="808080">
                <a:alpha val="42000"/>
              </a:srgbClr>
            </a:outerShdw>
          </a:effectLst>
        </p:spPr>
        <p:txBody>
          <a:bodyPr anchor="ctr"/>
          <a:lstStyle/>
          <a:p>
            <a:pPr algn="ctr">
              <a:defRPr/>
            </a:pPr>
            <a:r>
              <a:rPr lang="en-US" b="1" u="sng" dirty="0">
                <a:solidFill>
                  <a:srgbClr val="000000"/>
                </a:solidFill>
                <a:latin typeface="+mn-lt"/>
                <a:ea typeface="ＭＳ Ｐゴシック" pitchFamily="-108" charset="-128"/>
                <a:cs typeface="ＭＳ Ｐゴシック" pitchFamily="-108" charset="-128"/>
              </a:rPr>
              <a:t>CN Tag</a:t>
            </a:r>
          </a:p>
        </p:txBody>
      </p:sp>
    </p:spTree>
    <p:extLst>
      <p:ext uri="{BB962C8B-B14F-4D97-AF65-F5344CB8AC3E}">
        <p14:creationId xmlns:p14="http://schemas.microsoft.com/office/powerpoint/2010/main" val="306150916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cap="none" dirty="0">
                <a:solidFill>
                  <a:srgbClr val="0000FF"/>
                </a:solidFill>
                <a:ea typeface="ＭＳ Ｐゴシック" charset="-128"/>
              </a:rPr>
              <a:t>TRILL Support of DCB</a:t>
            </a:r>
            <a:endParaRPr lang="en-US" sz="4400" cap="none" dirty="0" smtClean="0">
              <a:ea typeface="ＭＳ Ｐゴシック" charset="-128"/>
            </a:endParaRPr>
          </a:p>
        </p:txBody>
      </p:sp>
      <p:sp>
        <p:nvSpPr>
          <p:cNvPr id="88067" name="Content Placeholder 2"/>
          <p:cNvSpPr>
            <a:spLocks noGrp="1"/>
          </p:cNvSpPr>
          <p:nvPr>
            <p:ph sz="quarter" idx="1"/>
          </p:nvPr>
        </p:nvSpPr>
        <p:spPr>
          <a:xfrm>
            <a:off x="457200" y="3276600"/>
            <a:ext cx="7467600" cy="3197225"/>
          </a:xfrm>
        </p:spPr>
        <p:txBody>
          <a:bodyPr/>
          <a:lstStyle/>
          <a:p>
            <a:r>
              <a:rPr lang="en-US" dirty="0" smtClean="0">
                <a:ea typeface="ＭＳ Ｐゴシック" charset="-128"/>
              </a:rPr>
              <a:t>Previous hop RBridge has to adjust the CNM so that it goes back to the origin end station.</a:t>
            </a:r>
          </a:p>
          <a:p>
            <a:endParaRPr lang="en-US" dirty="0" smtClean="0">
              <a:ea typeface="ＭＳ Ｐゴシック" charset="-128"/>
            </a:endParaRPr>
          </a:p>
          <a:p>
            <a:r>
              <a:rPr lang="en-US" dirty="0" smtClean="0">
                <a:ea typeface="ＭＳ Ｐゴシック" charset="-128"/>
              </a:rPr>
              <a:t>Note: All of the Data Center Bridging facilities depend on appropriate engineering, limited delay bandwidth product, etc., to actually provide “loss-less” service.</a:t>
            </a:r>
          </a:p>
          <a:p>
            <a:endParaRPr lang="en-US" dirty="0" smtClean="0">
              <a:ea typeface="ＭＳ Ｐゴシック" charset="-128"/>
            </a:endParaRPr>
          </a:p>
        </p:txBody>
      </p:sp>
      <p:sp>
        <p:nvSpPr>
          <p:cNvPr id="88068" name="Date Placeholder 3"/>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88069" name="Footer Placeholder 4"/>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88070" name="Slide Number Placeholder 5"/>
          <p:cNvSpPr>
            <a:spLocks noGrp="1"/>
          </p:cNvSpPr>
          <p:nvPr>
            <p:ph type="sldNum" sz="quarter" idx="12"/>
          </p:nvPr>
        </p:nvSpPr>
        <p:spPr bwMode="auto">
          <a:noFill/>
          <a:ln>
            <a:miter lim="800000"/>
            <a:headEnd/>
            <a:tailEnd/>
          </a:ln>
        </p:spPr>
        <p:txBody>
          <a:bodyPr/>
          <a:lstStyle/>
          <a:p>
            <a:fld id="{8B7E4E3D-5B5B-42F4-A8E4-158B6F4C535D}" type="slidenum">
              <a:rPr lang="en-US"/>
              <a:pPr/>
              <a:t>85</a:t>
            </a:fld>
            <a:endParaRPr lang="en-US" dirty="0"/>
          </a:p>
        </p:txBody>
      </p:sp>
      <p:sp>
        <p:nvSpPr>
          <p:cNvPr id="21" name="Rectangle 20"/>
          <p:cNvSpPr/>
          <p:nvPr/>
        </p:nvSpPr>
        <p:spPr>
          <a:xfrm>
            <a:off x="2362200" y="1905000"/>
            <a:ext cx="1371600" cy="6873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RBridge</a:t>
            </a:r>
          </a:p>
        </p:txBody>
      </p:sp>
      <p:sp>
        <p:nvSpPr>
          <p:cNvPr id="22" name="Rectangle 21"/>
          <p:cNvSpPr/>
          <p:nvPr/>
        </p:nvSpPr>
        <p:spPr>
          <a:xfrm>
            <a:off x="6757988" y="1906588"/>
            <a:ext cx="1371600" cy="685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RBridge</a:t>
            </a:r>
          </a:p>
        </p:txBody>
      </p:sp>
      <p:sp>
        <p:nvSpPr>
          <p:cNvPr id="23" name="Rectangle 22"/>
          <p:cNvSpPr/>
          <p:nvPr/>
        </p:nvSpPr>
        <p:spPr>
          <a:xfrm>
            <a:off x="457200" y="1943100"/>
            <a:ext cx="1143000" cy="609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Origin</a:t>
            </a:r>
          </a:p>
        </p:txBody>
      </p:sp>
      <p:sp>
        <p:nvSpPr>
          <p:cNvPr id="24" name="Rectangle 23"/>
          <p:cNvSpPr/>
          <p:nvPr/>
        </p:nvSpPr>
        <p:spPr>
          <a:xfrm>
            <a:off x="4572000" y="1905000"/>
            <a:ext cx="1371600" cy="685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b="1" dirty="0"/>
              <a:t>Bridge(s)</a:t>
            </a:r>
          </a:p>
        </p:txBody>
      </p:sp>
      <p:cxnSp>
        <p:nvCxnSpPr>
          <p:cNvPr id="25" name="Straight Connector 24"/>
          <p:cNvCxnSpPr/>
          <p:nvPr/>
        </p:nvCxnSpPr>
        <p:spPr>
          <a:xfrm>
            <a:off x="1600200" y="2247900"/>
            <a:ext cx="762000" cy="1588"/>
          </a:xfrm>
          <a:prstGeom prst="line">
            <a:avLst/>
          </a:prstGeom>
          <a:ln w="38100"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733800" y="2247900"/>
            <a:ext cx="838200" cy="1588"/>
          </a:xfrm>
          <a:prstGeom prst="line">
            <a:avLst/>
          </a:prstGeom>
          <a:ln w="38100"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943600" y="2247900"/>
            <a:ext cx="814388" cy="1588"/>
          </a:xfrm>
          <a:prstGeom prst="line">
            <a:avLst/>
          </a:prstGeom>
          <a:ln w="38100" cap="flat" cmpd="sng" algn="ctr">
            <a:solidFill>
              <a:schemeClr val="tx1"/>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3" name="Group 17"/>
          <p:cNvGrpSpPr>
            <a:grpSpLocks/>
          </p:cNvGrpSpPr>
          <p:nvPr/>
        </p:nvGrpSpPr>
        <p:grpSpPr bwMode="auto">
          <a:xfrm>
            <a:off x="3733800" y="2551113"/>
            <a:ext cx="838200" cy="439737"/>
            <a:chOff x="3733800" y="2551113"/>
            <a:chExt cx="838200" cy="439737"/>
          </a:xfrm>
        </p:grpSpPr>
        <p:cxnSp>
          <p:nvCxnSpPr>
            <p:cNvPr id="50" name="Straight Connector 49"/>
            <p:cNvCxnSpPr/>
            <p:nvPr/>
          </p:nvCxnSpPr>
          <p:spPr>
            <a:xfrm flipV="1">
              <a:off x="3733800" y="2551113"/>
              <a:ext cx="838200" cy="1587"/>
            </a:xfrm>
            <a:prstGeom prst="line">
              <a:avLst/>
            </a:prstGeom>
            <a:ln w="38100" cap="flat" cmpd="sng" algn="ctr">
              <a:solidFill>
                <a:srgbClr val="FF0000"/>
              </a:solidFill>
              <a:prstDash val="solid"/>
              <a:round/>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88091" name="TextBox 50"/>
            <p:cNvSpPr txBox="1">
              <a:spLocks noChangeArrowheads="1"/>
            </p:cNvSpPr>
            <p:nvPr/>
          </p:nvSpPr>
          <p:spPr bwMode="auto">
            <a:xfrm>
              <a:off x="3733800" y="2590800"/>
              <a:ext cx="838200" cy="400050"/>
            </a:xfrm>
            <a:prstGeom prst="rect">
              <a:avLst/>
            </a:prstGeom>
            <a:noFill/>
            <a:ln w="9525">
              <a:noFill/>
              <a:miter lim="800000"/>
              <a:headEnd/>
              <a:tailEnd/>
            </a:ln>
          </p:spPr>
          <p:txBody>
            <a:bodyPr>
              <a:spAutoFit/>
            </a:bodyPr>
            <a:lstStyle/>
            <a:p>
              <a:pPr algn="ctr"/>
              <a:r>
                <a:rPr lang="en-US" sz="2000" b="1" dirty="0">
                  <a:solidFill>
                    <a:srgbClr val="FF0000"/>
                  </a:solidFill>
                </a:rPr>
                <a:t>CNM</a:t>
              </a:r>
            </a:p>
          </p:txBody>
        </p:sp>
      </p:grpSp>
      <p:grpSp>
        <p:nvGrpSpPr>
          <p:cNvPr id="4" name="Group 18"/>
          <p:cNvGrpSpPr>
            <a:grpSpLocks/>
          </p:cNvGrpSpPr>
          <p:nvPr/>
        </p:nvGrpSpPr>
        <p:grpSpPr bwMode="auto">
          <a:xfrm>
            <a:off x="457200" y="2551113"/>
            <a:ext cx="2286000" cy="441325"/>
            <a:chOff x="457200" y="2551113"/>
            <a:chExt cx="2286000" cy="441325"/>
          </a:xfrm>
        </p:grpSpPr>
        <p:cxnSp>
          <p:nvCxnSpPr>
            <p:cNvPr id="52" name="Straight Connector 51"/>
            <p:cNvCxnSpPr/>
            <p:nvPr/>
          </p:nvCxnSpPr>
          <p:spPr>
            <a:xfrm flipV="1">
              <a:off x="1600200" y="2551113"/>
              <a:ext cx="762000" cy="0"/>
            </a:xfrm>
            <a:prstGeom prst="line">
              <a:avLst/>
            </a:prstGeom>
            <a:ln w="38100" cap="flat" cmpd="sng" algn="ctr">
              <a:solidFill>
                <a:srgbClr val="FF0000"/>
              </a:solidFill>
              <a:prstDash val="solid"/>
              <a:round/>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88089" name="TextBox 53"/>
            <p:cNvSpPr txBox="1">
              <a:spLocks noChangeArrowheads="1"/>
            </p:cNvSpPr>
            <p:nvPr/>
          </p:nvSpPr>
          <p:spPr bwMode="auto">
            <a:xfrm>
              <a:off x="457200" y="2592388"/>
              <a:ext cx="2286000" cy="400050"/>
            </a:xfrm>
            <a:prstGeom prst="rect">
              <a:avLst/>
            </a:prstGeom>
            <a:noFill/>
            <a:ln w="9525">
              <a:noFill/>
              <a:miter lim="800000"/>
              <a:headEnd/>
              <a:tailEnd/>
            </a:ln>
          </p:spPr>
          <p:txBody>
            <a:bodyPr>
              <a:spAutoFit/>
            </a:bodyPr>
            <a:lstStyle/>
            <a:p>
              <a:pPr algn="ctr"/>
              <a:r>
                <a:rPr lang="en-US" sz="2000" b="1" dirty="0">
                  <a:solidFill>
                    <a:srgbClr val="FF0000"/>
                  </a:solidFill>
                </a:rPr>
                <a:t>Adjusted CNM</a:t>
              </a:r>
            </a:p>
          </p:txBody>
        </p:sp>
      </p:grpSp>
    </p:spTree>
    <p:extLst>
      <p:ext uri="{BB962C8B-B14F-4D97-AF65-F5344CB8AC3E}">
        <p14:creationId xmlns:p14="http://schemas.microsoft.com/office/powerpoint/2010/main" val="150535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r>
              <a:rPr lang="en-US" sz="4800" cap="none" dirty="0" smtClean="0">
                <a:solidFill>
                  <a:schemeClr val="tx1"/>
                </a:solidFill>
                <a:ea typeface="ＭＳ Ｐゴシック" charset="-128"/>
              </a:rPr>
              <a:t>CONTENTS</a:t>
            </a:r>
          </a:p>
        </p:txBody>
      </p:sp>
      <p:sp>
        <p:nvSpPr>
          <p:cNvPr id="2" name="Content Placeholder 1"/>
          <p:cNvSpPr>
            <a:spLocks noGrp="1"/>
          </p:cNvSpPr>
          <p:nvPr>
            <p:ph sz="quarter" idx="1"/>
          </p:nvPr>
        </p:nvSpPr>
        <p:spPr/>
        <p:txBody>
          <a:bodyPr/>
          <a:lstStyle/>
          <a:p>
            <a:r>
              <a:rPr lang="en-US" dirty="0" smtClean="0"/>
              <a:t>What is TRILL?</a:t>
            </a:r>
            <a:endParaRPr lang="en-US" dirty="0" smtClean="0"/>
          </a:p>
          <a:p>
            <a:r>
              <a:rPr lang="en-US" dirty="0" smtClean="0"/>
              <a:t>TRILL Features</a:t>
            </a:r>
          </a:p>
          <a:p>
            <a:r>
              <a:rPr lang="en-US" dirty="0" smtClean="0"/>
              <a:t>TRILL History</a:t>
            </a:r>
          </a:p>
          <a:p>
            <a:r>
              <a:rPr lang="en-US" dirty="0" smtClean="0"/>
              <a:t>Two </a:t>
            </a:r>
            <a:r>
              <a:rPr lang="en-US" dirty="0" smtClean="0"/>
              <a:t>TRILL Examples</a:t>
            </a:r>
            <a:endParaRPr lang="en-US" dirty="0" smtClean="0"/>
          </a:p>
          <a:p>
            <a:r>
              <a:rPr lang="en-US" dirty="0" smtClean="0"/>
              <a:t>TRILL Packet Headers</a:t>
            </a:r>
          </a:p>
          <a:p>
            <a:r>
              <a:rPr lang="en-US" dirty="0" smtClean="0"/>
              <a:t>Step-by-Step Processing Example</a:t>
            </a:r>
          </a:p>
          <a:p>
            <a:r>
              <a:rPr lang="en-US" dirty="0" smtClean="0"/>
              <a:t>Fine Grained </a:t>
            </a:r>
            <a:r>
              <a:rPr lang="en-US" dirty="0" smtClean="0"/>
              <a:t>Labeling</a:t>
            </a:r>
          </a:p>
        </p:txBody>
      </p:sp>
      <p:sp>
        <p:nvSpPr>
          <p:cNvPr id="3" name="Content Placeholder 2"/>
          <p:cNvSpPr>
            <a:spLocks noGrp="1"/>
          </p:cNvSpPr>
          <p:nvPr>
            <p:ph sz="quarter" idx="2"/>
          </p:nvPr>
        </p:nvSpPr>
        <p:spPr>
          <a:xfrm>
            <a:off x="4270248" y="2057400"/>
            <a:ext cx="3657600" cy="4114800"/>
          </a:xfrm>
        </p:spPr>
        <p:txBody>
          <a:bodyPr/>
          <a:lstStyle/>
          <a:p>
            <a:r>
              <a:rPr lang="en-US" dirty="0"/>
              <a:t>How </a:t>
            </a:r>
            <a:r>
              <a:rPr lang="en-US" dirty="0" smtClean="0"/>
              <a:t>TRILL Works</a:t>
            </a:r>
            <a:endParaRPr lang="en-US" dirty="0"/>
          </a:p>
          <a:p>
            <a:r>
              <a:rPr lang="en-US" dirty="0" smtClean="0"/>
              <a:t>Peering </a:t>
            </a:r>
            <a:r>
              <a:rPr lang="en-US" dirty="0" smtClean="0"/>
              <a:t>and Layers</a:t>
            </a:r>
          </a:p>
          <a:p>
            <a:r>
              <a:rPr lang="en-US" dirty="0" smtClean="0"/>
              <a:t>TRILL Support of DCB</a:t>
            </a:r>
            <a:endParaRPr lang="en-US" dirty="0" smtClean="0"/>
          </a:p>
          <a:p>
            <a:r>
              <a:rPr lang="en-US" u="sng" dirty="0" smtClean="0"/>
              <a:t>TRILL OAM</a:t>
            </a:r>
          </a:p>
          <a:p>
            <a:r>
              <a:rPr lang="en-US" dirty="0" smtClean="0"/>
              <a:t>TRILL Products</a:t>
            </a:r>
          </a:p>
          <a:p>
            <a:r>
              <a:rPr lang="en-US" dirty="0" smtClean="0"/>
              <a:t>Comparisons</a:t>
            </a:r>
            <a:endParaRPr lang="en-US" dirty="0" smtClean="0"/>
          </a:p>
          <a:p>
            <a:r>
              <a:rPr lang="en-US" dirty="0" smtClean="0"/>
              <a:t>Standardization and</a:t>
            </a:r>
            <a:r>
              <a:rPr lang="en-US" dirty="0"/>
              <a:t> </a:t>
            </a:r>
            <a:r>
              <a:rPr lang="en-US" dirty="0" smtClean="0"/>
              <a:t>References</a:t>
            </a:r>
            <a:endParaRPr lang="en-US" dirty="0"/>
          </a:p>
        </p:txBody>
      </p:sp>
      <p:sp>
        <p:nvSpPr>
          <p:cNvPr id="19460" name="Date Placeholder 3"/>
          <p:cNvSpPr>
            <a:spLocks noGrp="1"/>
          </p:cNvSpPr>
          <p:nvPr>
            <p:ph type="dt" sz="half"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94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43904EAB-16E3-49E6-9BAC-5C3B8CB6F3D0}" type="slidenum">
              <a:rPr lang="en-US"/>
              <a:pPr/>
              <a:t>86</a:t>
            </a:fld>
            <a:endParaRPr lang="en-US" dirty="0"/>
          </a:p>
        </p:txBody>
      </p:sp>
    </p:spTree>
    <p:extLst>
      <p:ext uri="{BB962C8B-B14F-4D97-AF65-F5344CB8AC3E}">
        <p14:creationId xmlns:p14="http://schemas.microsoft.com/office/powerpoint/2010/main" val="220385781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solidFill>
                  <a:srgbClr val="0000FF"/>
                </a:solidFill>
              </a:rPr>
              <a:t>TRILL </a:t>
            </a:r>
            <a:r>
              <a:rPr lang="en-US" sz="4400" b="1" dirty="0" smtClean="0">
                <a:solidFill>
                  <a:srgbClr val="0000FF"/>
                </a:solidFill>
              </a:rPr>
              <a:t>OAM</a:t>
            </a:r>
            <a:endParaRPr lang="en-US" sz="4400" dirty="0"/>
          </a:p>
        </p:txBody>
      </p:sp>
      <p:sp>
        <p:nvSpPr>
          <p:cNvPr id="3" name="Content Placeholder 2"/>
          <p:cNvSpPr>
            <a:spLocks noGrp="1"/>
          </p:cNvSpPr>
          <p:nvPr>
            <p:ph sz="quarter" idx="1"/>
          </p:nvPr>
        </p:nvSpPr>
        <p:spPr/>
        <p:txBody>
          <a:bodyPr/>
          <a:lstStyle/>
          <a:p>
            <a:r>
              <a:rPr lang="en-US" sz="2000" b="1" dirty="0" smtClean="0"/>
              <a:t>SNMP</a:t>
            </a:r>
            <a:endParaRPr lang="en-US" sz="2000" dirty="0" smtClean="0"/>
          </a:p>
          <a:p>
            <a:pPr lvl="1"/>
            <a:r>
              <a:rPr lang="en-US" sz="2000" dirty="0"/>
              <a:t>U</a:t>
            </a:r>
            <a:r>
              <a:rPr lang="en-US" sz="2000" dirty="0" smtClean="0"/>
              <a:t>sed </a:t>
            </a:r>
            <a:r>
              <a:rPr lang="en-US" sz="2000" dirty="0"/>
              <a:t>primarily to read the status and configuration of the TRILL </a:t>
            </a:r>
            <a:r>
              <a:rPr lang="en-US" sz="2000" dirty="0" smtClean="0"/>
              <a:t>switches but can be used to set configuration parameters</a:t>
            </a:r>
            <a:r>
              <a:rPr lang="en-US" sz="1600" dirty="0" smtClean="0"/>
              <a:t>.</a:t>
            </a:r>
            <a:endParaRPr lang="en-US" sz="1600" dirty="0"/>
          </a:p>
          <a:p>
            <a:r>
              <a:rPr lang="en-US" sz="2000" b="1" dirty="0" smtClean="0"/>
              <a:t>BFD over TRILL</a:t>
            </a:r>
            <a:endParaRPr lang="en-US" sz="2000" dirty="0" smtClean="0"/>
          </a:p>
          <a:p>
            <a:pPr lvl="1"/>
            <a:r>
              <a:rPr lang="en-US" sz="2000" dirty="0"/>
              <a:t>B</a:t>
            </a:r>
            <a:r>
              <a:rPr lang="en-US" sz="2000" dirty="0" smtClean="0"/>
              <a:t>ound </a:t>
            </a:r>
            <a:r>
              <a:rPr lang="en-US" sz="2000" dirty="0"/>
              <a:t>to TRILL </a:t>
            </a:r>
            <a:r>
              <a:rPr lang="en-US" sz="2000" dirty="0" smtClean="0"/>
              <a:t>port at </a:t>
            </a:r>
            <a:r>
              <a:rPr lang="en-US" sz="2000" dirty="0"/>
              <a:t>the transmitting TRILL </a:t>
            </a:r>
            <a:r>
              <a:rPr lang="en-US" sz="2000" dirty="0" smtClean="0"/>
              <a:t>router. Primarily </a:t>
            </a:r>
            <a:r>
              <a:rPr lang="en-US" sz="2000" dirty="0"/>
              <a:t>used for rapid one-hop failure </a:t>
            </a:r>
            <a:r>
              <a:rPr lang="en-US" sz="2000" dirty="0" smtClean="0"/>
              <a:t>detection but multi-hop supported</a:t>
            </a:r>
            <a:r>
              <a:rPr lang="en-US" sz="1600" dirty="0" smtClean="0"/>
              <a:t>.</a:t>
            </a:r>
            <a:endParaRPr lang="en-US" sz="1600" dirty="0"/>
          </a:p>
          <a:p>
            <a:r>
              <a:rPr lang="en-US" sz="2000" b="1" dirty="0"/>
              <a:t>TRILL </a:t>
            </a:r>
            <a:r>
              <a:rPr lang="en-US" sz="2000" b="1" dirty="0" smtClean="0"/>
              <a:t>OAM</a:t>
            </a:r>
          </a:p>
          <a:p>
            <a:pPr lvl="1"/>
            <a:r>
              <a:rPr lang="en-US" sz="2000" dirty="0"/>
              <a:t>O</a:t>
            </a:r>
            <a:r>
              <a:rPr lang="en-US" sz="2000" dirty="0" smtClean="0"/>
              <a:t>perates </a:t>
            </a:r>
            <a:r>
              <a:rPr lang="en-US" sz="2000" dirty="0"/>
              <a:t>between TRILL </a:t>
            </a:r>
            <a:r>
              <a:rPr lang="en-US" sz="2000" dirty="0" smtClean="0"/>
              <a:t>switches and is focused on testing TRILL Data paths (both fault and performance management).</a:t>
            </a:r>
            <a:endParaRPr lang="en-US" sz="3200" dirty="0"/>
          </a:p>
          <a:p>
            <a:pPr marL="0" indent="0">
              <a:buNone/>
            </a:pPr>
            <a:endParaRPr lang="en-US" sz="2000" dirty="0"/>
          </a:p>
        </p:txBody>
      </p:sp>
      <p:sp>
        <p:nvSpPr>
          <p:cNvPr id="4" name="Date Placeholder 3"/>
          <p:cNvSpPr>
            <a:spLocks noGrp="1"/>
          </p:cNvSpPr>
          <p:nvPr>
            <p:ph type="dt" sz="half" idx="10"/>
          </p:nvPr>
        </p:nvSpPr>
        <p:spPr/>
        <p:txBody>
          <a:bodyPr/>
          <a:lstStyle/>
          <a:p>
            <a:pPr>
              <a:defRPr/>
            </a:pPr>
            <a:r>
              <a:rPr lang="en-US" smtClean="0"/>
              <a:t>March 2013</a:t>
            </a:r>
            <a:endParaRPr lang="en-US" dirty="0"/>
          </a:p>
        </p:txBody>
      </p:sp>
      <p:sp>
        <p:nvSpPr>
          <p:cNvPr id="5" name="Footer Placeholder 4"/>
          <p:cNvSpPr>
            <a:spLocks noGrp="1"/>
          </p:cNvSpPr>
          <p:nvPr>
            <p:ph type="ftr" sz="quarter" idx="11"/>
          </p:nvPr>
        </p:nvSpPr>
        <p:spPr/>
        <p:txBody>
          <a:bodyPr/>
          <a:lstStyle/>
          <a:p>
            <a:pPr>
              <a:defRPr/>
            </a:pPr>
            <a:r>
              <a:rPr lang="en-US" smtClean="0"/>
              <a:t>TRILL - MENOG 12</a:t>
            </a:r>
            <a:endParaRPr lang="en-US" dirty="0"/>
          </a:p>
        </p:txBody>
      </p:sp>
      <p:sp>
        <p:nvSpPr>
          <p:cNvPr id="6" name="Slide Number Placeholder 5"/>
          <p:cNvSpPr>
            <a:spLocks noGrp="1"/>
          </p:cNvSpPr>
          <p:nvPr>
            <p:ph type="sldNum" sz="quarter" idx="12"/>
          </p:nvPr>
        </p:nvSpPr>
        <p:spPr/>
        <p:txBody>
          <a:bodyPr/>
          <a:lstStyle/>
          <a:p>
            <a:fld id="{1AEA58DA-E1A4-4D4B-B7C6-13D15EF7E3E2}" type="slidenum">
              <a:rPr lang="en-US" smtClean="0"/>
              <a:pPr/>
              <a:t>87</a:t>
            </a:fld>
            <a:endParaRPr lang="en-US" dirty="0"/>
          </a:p>
        </p:txBody>
      </p:sp>
    </p:spTree>
    <p:extLst>
      <p:ext uri="{BB962C8B-B14F-4D97-AF65-F5344CB8AC3E}">
        <p14:creationId xmlns:p14="http://schemas.microsoft.com/office/powerpoint/2010/main" val="44638709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solidFill>
                  <a:srgbClr val="0000FF"/>
                </a:solidFill>
              </a:rPr>
              <a:t>OAM Documents Status</a:t>
            </a:r>
            <a:endParaRPr lang="en-US" sz="4400" b="1" dirty="0">
              <a:solidFill>
                <a:srgbClr val="0000FF"/>
              </a:solidFill>
            </a:endParaRPr>
          </a:p>
        </p:txBody>
      </p:sp>
      <p:sp>
        <p:nvSpPr>
          <p:cNvPr id="3" name="Content Placeholder 2"/>
          <p:cNvSpPr>
            <a:spLocks noGrp="1"/>
          </p:cNvSpPr>
          <p:nvPr>
            <p:ph idx="1"/>
          </p:nvPr>
        </p:nvSpPr>
        <p:spPr>
          <a:xfrm>
            <a:off x="457200" y="1417638"/>
            <a:ext cx="8229600" cy="4938712"/>
          </a:xfrm>
        </p:spPr>
        <p:txBody>
          <a:bodyPr>
            <a:normAutofit lnSpcReduction="10000"/>
          </a:bodyPr>
          <a:lstStyle/>
          <a:p>
            <a:r>
              <a:rPr lang="en-US" b="1" dirty="0" smtClean="0"/>
              <a:t>SNMP</a:t>
            </a:r>
          </a:p>
          <a:p>
            <a:pPr lvl="1"/>
            <a:r>
              <a:rPr lang="en-US" sz="2400" dirty="0" smtClean="0"/>
              <a:t>RFC 6850</a:t>
            </a:r>
            <a:r>
              <a:rPr lang="en-US" sz="2400" dirty="0"/>
              <a:t>, </a:t>
            </a:r>
            <a:r>
              <a:rPr lang="en-US" sz="2400" dirty="0" smtClean="0"/>
              <a:t>“Definitions </a:t>
            </a:r>
            <a:r>
              <a:rPr lang="en-US" sz="2400" dirty="0"/>
              <a:t>of Managed Objects for</a:t>
            </a:r>
            <a:br>
              <a:rPr lang="en-US" sz="2400" dirty="0"/>
            </a:br>
            <a:r>
              <a:rPr lang="en-US" sz="2400" dirty="0"/>
              <a:t>                  </a:t>
            </a:r>
            <a:r>
              <a:rPr lang="en-US" sz="2400" dirty="0" smtClean="0"/>
              <a:t>  </a:t>
            </a:r>
            <a:r>
              <a:rPr lang="en-US" sz="2400" dirty="0" err="1" smtClean="0"/>
              <a:t>RBridges</a:t>
            </a:r>
            <a:r>
              <a:rPr lang="en-US" sz="2400" dirty="0" smtClean="0"/>
              <a:t>” (MIB)</a:t>
            </a:r>
          </a:p>
          <a:p>
            <a:r>
              <a:rPr lang="en-US" b="1" dirty="0" smtClean="0"/>
              <a:t>BFD over TRILL (data center)</a:t>
            </a:r>
          </a:p>
          <a:p>
            <a:pPr lvl="1"/>
            <a:r>
              <a:rPr lang="en-US" sz="2400" dirty="0"/>
              <a:t>In RFC Editor’s </a:t>
            </a:r>
            <a:r>
              <a:rPr lang="en-US" sz="2400" dirty="0" smtClean="0"/>
              <a:t>queue:</a:t>
            </a:r>
          </a:p>
          <a:p>
            <a:pPr lvl="2"/>
            <a:r>
              <a:rPr lang="en-US" sz="2200" dirty="0" smtClean="0"/>
              <a:t>draft-ietf-trill-rbridge-bfd-07.txt</a:t>
            </a:r>
          </a:p>
          <a:p>
            <a:pPr lvl="2"/>
            <a:r>
              <a:rPr lang="en-US" sz="2200" dirty="0" smtClean="0"/>
              <a:t>draft</a:t>
            </a:r>
            <a:r>
              <a:rPr lang="en-US" sz="2200" dirty="0"/>
              <a:t>-ietf-trill-rbridge-channel-08.</a:t>
            </a:r>
            <a:r>
              <a:rPr lang="en-US" sz="2200" dirty="0" smtClean="0"/>
              <a:t>txt</a:t>
            </a:r>
            <a:endParaRPr lang="en-US" sz="2200" dirty="0"/>
          </a:p>
          <a:p>
            <a:r>
              <a:rPr lang="en-US" b="1" dirty="0" smtClean="0"/>
              <a:t>TRILL OAM (carrier grade)</a:t>
            </a:r>
          </a:p>
          <a:p>
            <a:pPr lvl="1"/>
            <a:r>
              <a:rPr lang="en-US" sz="2200" dirty="0" smtClean="0"/>
              <a:t>RFC 6905: TRILL OAM Requirements</a:t>
            </a:r>
          </a:p>
          <a:p>
            <a:pPr lvl="1"/>
            <a:r>
              <a:rPr lang="en-US" sz="2200" dirty="0"/>
              <a:t>d</a:t>
            </a:r>
            <a:r>
              <a:rPr lang="en-US" sz="2200" dirty="0" smtClean="0"/>
              <a:t>raft-ietf-trill-oam-framework-07.txt (Framework)</a:t>
            </a:r>
          </a:p>
          <a:p>
            <a:pPr lvl="1"/>
            <a:r>
              <a:rPr lang="en-US" sz="2200" dirty="0" smtClean="0"/>
              <a:t>draft-ietf-trill-oam-fm-00.txt (Fault Management)</a:t>
            </a:r>
          </a:p>
          <a:p>
            <a:pPr lvl="1"/>
            <a:r>
              <a:rPr lang="en-US" sz="2200" dirty="0"/>
              <a:t>d</a:t>
            </a:r>
            <a:r>
              <a:rPr lang="en-US" sz="2200" dirty="0" smtClean="0"/>
              <a:t>raft-ietf-trill-loss-delay-00.txt (Performance)</a:t>
            </a:r>
          </a:p>
        </p:txBody>
      </p:sp>
      <p:sp>
        <p:nvSpPr>
          <p:cNvPr id="4" name="Date Placeholder 3"/>
          <p:cNvSpPr>
            <a:spLocks noGrp="1"/>
          </p:cNvSpPr>
          <p:nvPr>
            <p:ph type="dt" sz="half" idx="10"/>
          </p:nvPr>
        </p:nvSpPr>
        <p:spPr/>
        <p:txBody>
          <a:bodyPr/>
          <a:lstStyle/>
          <a:p>
            <a:r>
              <a:rPr lang="en-US" smtClean="0"/>
              <a:t>October 2013</a:t>
            </a:r>
            <a:endParaRPr lang="en-US"/>
          </a:p>
        </p:txBody>
      </p:sp>
      <p:sp>
        <p:nvSpPr>
          <p:cNvPr id="5" name="Footer Placeholder 4"/>
          <p:cNvSpPr>
            <a:spLocks noGrp="1"/>
          </p:cNvSpPr>
          <p:nvPr>
            <p:ph type="ftr" sz="quarter" idx="11"/>
          </p:nvPr>
        </p:nvSpPr>
        <p:spPr/>
        <p:txBody>
          <a:bodyPr/>
          <a:lstStyle/>
          <a:p>
            <a:r>
              <a:rPr lang="en-US" smtClean="0"/>
              <a:t>RIPE TRILL Tutorial</a:t>
            </a:r>
            <a:endParaRPr lang="en-US"/>
          </a:p>
        </p:txBody>
      </p:sp>
      <p:sp>
        <p:nvSpPr>
          <p:cNvPr id="6" name="Slide Number Placeholder 5"/>
          <p:cNvSpPr>
            <a:spLocks noGrp="1"/>
          </p:cNvSpPr>
          <p:nvPr>
            <p:ph type="sldNum" sz="quarter" idx="12"/>
          </p:nvPr>
        </p:nvSpPr>
        <p:spPr/>
        <p:txBody>
          <a:bodyPr/>
          <a:lstStyle/>
          <a:p>
            <a:fld id="{32B65008-D0CA-DE49-BAA2-B04A6C2CC989}" type="slidenum">
              <a:rPr lang="en-US" smtClean="0"/>
              <a:t>88</a:t>
            </a:fld>
            <a:endParaRPr lang="en-US"/>
          </a:p>
        </p:txBody>
      </p:sp>
    </p:spTree>
    <p:extLst>
      <p:ext uri="{BB962C8B-B14F-4D97-AF65-F5344CB8AC3E}">
        <p14:creationId xmlns:p14="http://schemas.microsoft.com/office/powerpoint/2010/main" val="1300129497"/>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00FF"/>
                </a:solidFill>
              </a:rPr>
              <a:t>TRILL BFD </a:t>
            </a:r>
            <a:r>
              <a:rPr lang="en-US" sz="3600" b="1" dirty="0" smtClean="0">
                <a:solidFill>
                  <a:srgbClr val="0000FF"/>
                </a:solidFill>
              </a:rPr>
              <a:t>Packet Format</a:t>
            </a:r>
            <a:endParaRPr lang="en-US" sz="3600" dirty="0"/>
          </a:p>
        </p:txBody>
      </p:sp>
      <p:sp>
        <p:nvSpPr>
          <p:cNvPr id="3" name="Content Placeholder 2"/>
          <p:cNvSpPr>
            <a:spLocks noGrp="1"/>
          </p:cNvSpPr>
          <p:nvPr>
            <p:ph sz="quarter" idx="1"/>
          </p:nvPr>
        </p:nvSpPr>
        <p:spPr/>
        <p:txBody>
          <a:bodyPr/>
          <a:lstStyle/>
          <a:p>
            <a:r>
              <a:rPr lang="en-US" dirty="0"/>
              <a:t>The BFD standard does not specify an envelope. One must be specified for each technology using BFD.</a:t>
            </a:r>
          </a:p>
          <a:p>
            <a:r>
              <a:rPr lang="en-US" dirty="0"/>
              <a:t>The TRILL BFD envelope uses the </a:t>
            </a:r>
            <a:r>
              <a:rPr lang="en-US" dirty="0" err="1" smtClean="0"/>
              <a:t>RBridge</a:t>
            </a:r>
            <a:r>
              <a:rPr lang="en-US" dirty="0" smtClean="0"/>
              <a:t> Channel </a:t>
            </a:r>
            <a:r>
              <a:rPr lang="en-US" dirty="0"/>
              <a:t>facility, a general method for sending typed messages between TRILL routers.</a:t>
            </a:r>
          </a:p>
        </p:txBody>
      </p:sp>
      <p:sp>
        <p:nvSpPr>
          <p:cNvPr id="4" name="Date Placeholder 3"/>
          <p:cNvSpPr>
            <a:spLocks noGrp="1"/>
          </p:cNvSpPr>
          <p:nvPr>
            <p:ph type="dt" sz="half" idx="10"/>
          </p:nvPr>
        </p:nvSpPr>
        <p:spPr/>
        <p:txBody>
          <a:bodyPr/>
          <a:lstStyle/>
          <a:p>
            <a:pPr>
              <a:defRPr/>
            </a:pPr>
            <a:r>
              <a:rPr lang="en-US" smtClean="0"/>
              <a:t>March 2013</a:t>
            </a:r>
            <a:endParaRPr lang="en-US" dirty="0"/>
          </a:p>
        </p:txBody>
      </p:sp>
      <p:sp>
        <p:nvSpPr>
          <p:cNvPr id="5" name="Footer Placeholder 4"/>
          <p:cNvSpPr>
            <a:spLocks noGrp="1"/>
          </p:cNvSpPr>
          <p:nvPr>
            <p:ph type="ftr" sz="quarter" idx="11"/>
          </p:nvPr>
        </p:nvSpPr>
        <p:spPr/>
        <p:txBody>
          <a:bodyPr/>
          <a:lstStyle/>
          <a:p>
            <a:pPr>
              <a:defRPr/>
            </a:pPr>
            <a:r>
              <a:rPr lang="en-US" smtClean="0"/>
              <a:t>TRILL - MENOG 12</a:t>
            </a:r>
            <a:endParaRPr lang="en-US" dirty="0"/>
          </a:p>
        </p:txBody>
      </p:sp>
      <p:sp>
        <p:nvSpPr>
          <p:cNvPr id="6" name="Slide Number Placeholder 5"/>
          <p:cNvSpPr>
            <a:spLocks noGrp="1"/>
          </p:cNvSpPr>
          <p:nvPr>
            <p:ph type="sldNum" sz="quarter" idx="12"/>
          </p:nvPr>
        </p:nvSpPr>
        <p:spPr/>
        <p:txBody>
          <a:bodyPr/>
          <a:lstStyle/>
          <a:p>
            <a:fld id="{1AEA58DA-E1A4-4D4B-B7C6-13D15EF7E3E2}" type="slidenum">
              <a:rPr lang="en-US" smtClean="0"/>
              <a:pPr/>
              <a:t>89</a:t>
            </a:fld>
            <a:endParaRPr lang="en-US" dirty="0"/>
          </a:p>
        </p:txBody>
      </p:sp>
      <p:grpSp>
        <p:nvGrpSpPr>
          <p:cNvPr id="20" name="Group 19"/>
          <p:cNvGrpSpPr/>
          <p:nvPr/>
        </p:nvGrpSpPr>
        <p:grpSpPr>
          <a:xfrm>
            <a:off x="457200" y="4202032"/>
            <a:ext cx="8188186" cy="1989534"/>
            <a:chOff x="457200" y="4202032"/>
            <a:chExt cx="8188186" cy="1989534"/>
          </a:xfrm>
        </p:grpSpPr>
        <p:sp>
          <p:nvSpPr>
            <p:cNvPr id="7" name="TextBox 6"/>
            <p:cNvSpPr txBox="1"/>
            <p:nvPr/>
          </p:nvSpPr>
          <p:spPr>
            <a:xfrm>
              <a:off x="457200" y="4202032"/>
              <a:ext cx="1139694" cy="707886"/>
            </a:xfrm>
            <a:prstGeom prst="rect">
              <a:avLst/>
            </a:prstGeom>
            <a:solidFill>
              <a:srgbClr val="FFFF00"/>
            </a:solidFill>
            <a:ln w="9525" cmpd="sng">
              <a:solidFill>
                <a:schemeClr val="tx1"/>
              </a:solidFill>
            </a:ln>
          </p:spPr>
          <p:txBody>
            <a:bodyPr wrap="square" rtlCol="0">
              <a:spAutoFit/>
            </a:bodyPr>
            <a:lstStyle/>
            <a:p>
              <a:r>
                <a:rPr lang="en-US" sz="2000" dirty="0" smtClean="0"/>
                <a:t>Link</a:t>
              </a:r>
              <a:br>
                <a:rPr lang="en-US" sz="2000" dirty="0" smtClean="0"/>
              </a:br>
              <a:r>
                <a:rPr lang="en-US" sz="2000" dirty="0" smtClean="0"/>
                <a:t>Header</a:t>
              </a:r>
              <a:endParaRPr lang="en-US" sz="2000" dirty="0"/>
            </a:p>
          </p:txBody>
        </p:sp>
        <p:sp>
          <p:nvSpPr>
            <p:cNvPr id="8" name="TextBox 7"/>
            <p:cNvSpPr txBox="1"/>
            <p:nvPr/>
          </p:nvSpPr>
          <p:spPr>
            <a:xfrm>
              <a:off x="1596894" y="4202032"/>
              <a:ext cx="1545406" cy="707886"/>
            </a:xfrm>
            <a:prstGeom prst="rect">
              <a:avLst/>
            </a:prstGeom>
            <a:solidFill>
              <a:srgbClr val="FFFF00"/>
            </a:solidFill>
            <a:ln w="38100" cmpd="sng">
              <a:solidFill>
                <a:schemeClr val="tx1"/>
              </a:solidFill>
            </a:ln>
          </p:spPr>
          <p:txBody>
            <a:bodyPr wrap="square" rtlCol="0">
              <a:spAutoFit/>
            </a:bodyPr>
            <a:lstStyle/>
            <a:p>
              <a:r>
                <a:rPr lang="en-US" sz="2000" dirty="0" smtClean="0"/>
                <a:t>TRILL</a:t>
              </a:r>
              <a:br>
                <a:rPr lang="en-US" sz="2000" dirty="0" smtClean="0"/>
              </a:br>
              <a:r>
                <a:rPr lang="en-US" sz="2000" dirty="0" smtClean="0"/>
                <a:t>Header</a:t>
              </a:r>
              <a:endParaRPr lang="en-US" sz="2000" dirty="0"/>
            </a:p>
          </p:txBody>
        </p:sp>
        <p:sp>
          <p:nvSpPr>
            <p:cNvPr id="9" name="TextBox 8"/>
            <p:cNvSpPr txBox="1"/>
            <p:nvPr/>
          </p:nvSpPr>
          <p:spPr>
            <a:xfrm>
              <a:off x="3142301" y="4202032"/>
              <a:ext cx="1921012" cy="707886"/>
            </a:xfrm>
            <a:prstGeom prst="rect">
              <a:avLst/>
            </a:prstGeom>
            <a:solidFill>
              <a:srgbClr val="FFFF00"/>
            </a:solidFill>
            <a:ln w="38100" cmpd="sng">
              <a:solidFill>
                <a:schemeClr val="tx1"/>
              </a:solidFill>
            </a:ln>
          </p:spPr>
          <p:txBody>
            <a:bodyPr wrap="square" rtlCol="0">
              <a:spAutoFit/>
            </a:bodyPr>
            <a:lstStyle/>
            <a:p>
              <a:r>
                <a:rPr lang="en-US" sz="2000" dirty="0" smtClean="0"/>
                <a:t>TRILL Channel Header</a:t>
              </a:r>
              <a:endParaRPr lang="en-US" sz="2000" dirty="0"/>
            </a:p>
          </p:txBody>
        </p:sp>
        <p:sp>
          <p:nvSpPr>
            <p:cNvPr id="10" name="TextBox 9"/>
            <p:cNvSpPr txBox="1"/>
            <p:nvPr/>
          </p:nvSpPr>
          <p:spPr>
            <a:xfrm>
              <a:off x="5063313" y="4202032"/>
              <a:ext cx="2442379" cy="707886"/>
            </a:xfrm>
            <a:prstGeom prst="rect">
              <a:avLst/>
            </a:prstGeom>
            <a:solidFill>
              <a:srgbClr val="FFFF00"/>
            </a:solidFill>
            <a:ln w="38100" cmpd="sng">
              <a:solidFill>
                <a:schemeClr val="tx1"/>
              </a:solidFill>
            </a:ln>
          </p:spPr>
          <p:txBody>
            <a:bodyPr wrap="square" rtlCol="0">
              <a:spAutoFit/>
            </a:bodyPr>
            <a:lstStyle/>
            <a:p>
              <a:r>
                <a:rPr lang="en-US" sz="2000" dirty="0" smtClean="0"/>
                <a:t>BFD</a:t>
              </a:r>
              <a:br>
                <a:rPr lang="en-US" sz="2000" dirty="0" smtClean="0"/>
              </a:br>
              <a:r>
                <a:rPr lang="en-US" sz="2000" dirty="0" smtClean="0"/>
                <a:t>Payload</a:t>
              </a:r>
              <a:endParaRPr lang="en-US" sz="2000" dirty="0"/>
            </a:p>
          </p:txBody>
        </p:sp>
        <p:sp>
          <p:nvSpPr>
            <p:cNvPr id="11" name="TextBox 10"/>
            <p:cNvSpPr txBox="1"/>
            <p:nvPr/>
          </p:nvSpPr>
          <p:spPr>
            <a:xfrm>
              <a:off x="7505692" y="4202032"/>
              <a:ext cx="1139694" cy="707886"/>
            </a:xfrm>
            <a:prstGeom prst="rect">
              <a:avLst/>
            </a:prstGeom>
            <a:solidFill>
              <a:srgbClr val="FFFF00"/>
            </a:solidFill>
            <a:ln w="9525" cmpd="sng">
              <a:solidFill>
                <a:schemeClr val="tx1"/>
              </a:solidFill>
            </a:ln>
          </p:spPr>
          <p:txBody>
            <a:bodyPr wrap="square" rtlCol="0">
              <a:spAutoFit/>
            </a:bodyPr>
            <a:lstStyle/>
            <a:p>
              <a:r>
                <a:rPr lang="en-US" sz="2000" dirty="0" smtClean="0"/>
                <a:t>Link</a:t>
              </a:r>
              <a:br>
                <a:rPr lang="en-US" sz="2000" dirty="0" smtClean="0"/>
              </a:br>
              <a:r>
                <a:rPr lang="en-US" sz="2000" dirty="0" smtClean="0"/>
                <a:t>Trailer</a:t>
              </a:r>
              <a:endParaRPr lang="en-US" sz="2000" dirty="0"/>
            </a:p>
          </p:txBody>
        </p:sp>
        <p:sp>
          <p:nvSpPr>
            <p:cNvPr id="12" name="TextBox 11"/>
            <p:cNvSpPr txBox="1"/>
            <p:nvPr/>
          </p:nvSpPr>
          <p:spPr>
            <a:xfrm>
              <a:off x="4648200" y="5334000"/>
              <a:ext cx="1905000" cy="369332"/>
            </a:xfrm>
            <a:prstGeom prst="rect">
              <a:avLst/>
            </a:prstGeom>
            <a:noFill/>
          </p:spPr>
          <p:txBody>
            <a:bodyPr wrap="square" rtlCol="0">
              <a:spAutoFit/>
            </a:bodyPr>
            <a:lstStyle/>
            <a:p>
              <a:pPr algn="ctr"/>
              <a:r>
                <a:rPr lang="en-US" dirty="0" smtClean="0"/>
                <a:t>Specifies BFD</a:t>
              </a:r>
              <a:endParaRPr lang="en-US" dirty="0"/>
            </a:p>
          </p:txBody>
        </p:sp>
        <p:sp>
          <p:nvSpPr>
            <p:cNvPr id="13" name="TextBox 12"/>
            <p:cNvSpPr txBox="1"/>
            <p:nvPr/>
          </p:nvSpPr>
          <p:spPr>
            <a:xfrm>
              <a:off x="2936509" y="5822234"/>
              <a:ext cx="3234114" cy="369332"/>
            </a:xfrm>
            <a:prstGeom prst="rect">
              <a:avLst/>
            </a:prstGeom>
            <a:noFill/>
          </p:spPr>
          <p:txBody>
            <a:bodyPr wrap="square" rtlCol="0">
              <a:spAutoFit/>
            </a:bodyPr>
            <a:lstStyle/>
            <a:p>
              <a:pPr algn="ctr"/>
              <a:r>
                <a:rPr lang="en-US" dirty="0" smtClean="0"/>
                <a:t>Link Technology Dependent</a:t>
              </a:r>
              <a:endParaRPr lang="en-US" dirty="0"/>
            </a:p>
          </p:txBody>
        </p:sp>
        <p:cxnSp>
          <p:nvCxnSpPr>
            <p:cNvPr id="14" name="Straight Arrow Connector 13"/>
            <p:cNvCxnSpPr/>
            <p:nvPr/>
          </p:nvCxnSpPr>
          <p:spPr>
            <a:xfrm flipV="1">
              <a:off x="6170623" y="5970635"/>
              <a:ext cx="1904916" cy="22863"/>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031593" y="6001123"/>
              <a:ext cx="1904916" cy="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9" idx="2"/>
            </p:cNvCxnSpPr>
            <p:nvPr/>
          </p:nvCxnSpPr>
          <p:spPr>
            <a:xfrm flipV="1">
              <a:off x="4102807" y="4909918"/>
              <a:ext cx="0" cy="648951"/>
            </a:xfrm>
            <a:prstGeom prst="straightConnector1">
              <a:avLst/>
            </a:prstGeom>
            <a:ln>
              <a:solidFill>
                <a:srgbClr val="000000"/>
              </a:solidFill>
              <a:headEnd type="none"/>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102807" y="5558869"/>
              <a:ext cx="668722" cy="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8075539" y="4909918"/>
              <a:ext cx="0" cy="1060717"/>
            </a:xfrm>
            <a:prstGeom prst="straightConnector1">
              <a:avLst/>
            </a:prstGeom>
            <a:ln>
              <a:solidFill>
                <a:srgbClr val="000000"/>
              </a:solidFill>
              <a:headEnd type="none"/>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1027047" y="4909918"/>
              <a:ext cx="4546" cy="1083927"/>
            </a:xfrm>
            <a:prstGeom prst="straightConnector1">
              <a:avLst/>
            </a:prstGeom>
            <a:ln>
              <a:solidFill>
                <a:srgbClr val="000000"/>
              </a:solidFill>
              <a:headEnd type="none"/>
              <a:tailEnd type="arrow" w="lg"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1500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p:cNvSpPr>
            <a:spLocks noGrp="1"/>
          </p:cNvSpPr>
          <p:nvPr>
            <p:ph type="title"/>
          </p:nvPr>
        </p:nvSpPr>
        <p:spPr bwMode="auto"/>
        <p:txBody>
          <a:bodyPr>
            <a:noAutofit/>
          </a:bodyPr>
          <a:lstStyle/>
          <a:p>
            <a:pPr eaLnBrk="1" hangingPunct="1">
              <a:defRPr/>
            </a:pPr>
            <a:r>
              <a:rPr lang="en-US" sz="4000" b="1" dirty="0" smtClean="0">
                <a:solidFill>
                  <a:srgbClr val="0000FF"/>
                </a:solidFill>
                <a:ea typeface="ＭＳ Ｐゴシック" charset="-128"/>
                <a:cs typeface="ＭＳ Ｐゴシック" charset="-128"/>
              </a:rPr>
              <a:t>Unicast Least Cost Paths</a:t>
            </a:r>
          </a:p>
        </p:txBody>
      </p:sp>
      <p:sp>
        <p:nvSpPr>
          <p:cNvPr id="26627"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26628" name="Slide Number Placeholder 3"/>
          <p:cNvSpPr>
            <a:spLocks noGrp="1"/>
          </p:cNvSpPr>
          <p:nvPr>
            <p:ph type="sldNum" sz="quarter" idx="12"/>
          </p:nvPr>
        </p:nvSpPr>
        <p:spPr bwMode="auto">
          <a:noFill/>
          <a:ln>
            <a:miter lim="800000"/>
            <a:headEnd/>
            <a:tailEnd/>
          </a:ln>
        </p:spPr>
        <p:txBody>
          <a:bodyPr/>
          <a:lstStyle/>
          <a:p>
            <a:fld id="{CA750BCD-FD07-443C-BCD2-DBED6ABBA842}" type="slidenum">
              <a:rPr lang="en-US"/>
              <a:pPr/>
              <a:t>9</a:t>
            </a:fld>
            <a:endParaRPr lang="en-US" dirty="0"/>
          </a:p>
        </p:txBody>
      </p:sp>
      <p:sp>
        <p:nvSpPr>
          <p:cNvPr id="36" name="Oval 35"/>
          <p:cNvSpPr>
            <a:spLocks noChangeArrowheads="1"/>
          </p:cNvSpPr>
          <p:nvPr/>
        </p:nvSpPr>
        <p:spPr bwMode="auto">
          <a:xfrm>
            <a:off x="6145213" y="236696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80" name="Oval 79"/>
          <p:cNvSpPr>
            <a:spLocks noChangeArrowheads="1"/>
          </p:cNvSpPr>
          <p:nvPr/>
        </p:nvSpPr>
        <p:spPr bwMode="auto">
          <a:xfrm>
            <a:off x="6145213" y="236696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26631" name="TextBox 136"/>
          <p:cNvSpPr txBox="1">
            <a:spLocks noChangeArrowheads="1"/>
          </p:cNvSpPr>
          <p:nvPr/>
        </p:nvSpPr>
        <p:spPr bwMode="auto">
          <a:xfrm>
            <a:off x="6362700" y="2243138"/>
            <a:ext cx="1981200" cy="368300"/>
          </a:xfrm>
          <a:prstGeom prst="rect">
            <a:avLst/>
          </a:prstGeom>
          <a:noFill/>
          <a:ln w="9525">
            <a:noFill/>
            <a:miter lim="800000"/>
            <a:headEnd/>
            <a:tailEnd/>
          </a:ln>
        </p:spPr>
        <p:txBody>
          <a:bodyPr>
            <a:spAutoFit/>
          </a:bodyPr>
          <a:lstStyle/>
          <a:p>
            <a:r>
              <a:rPr lang="en-US" dirty="0">
                <a:latin typeface="Calibri" charset="0"/>
              </a:rPr>
              <a:t>= end station</a:t>
            </a:r>
          </a:p>
        </p:txBody>
      </p:sp>
      <p:cxnSp>
        <p:nvCxnSpPr>
          <p:cNvPr id="138" name="Straight Connector 137"/>
          <p:cNvCxnSpPr>
            <a:cxnSpLocks noChangeShapeType="1"/>
          </p:cNvCxnSpPr>
          <p:nvPr/>
        </p:nvCxnSpPr>
        <p:spPr bwMode="auto">
          <a:xfrm rot="5400000" flipH="1" flipV="1">
            <a:off x="2189163" y="3086100"/>
            <a:ext cx="1676400" cy="1066800"/>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39" name="Straight Connector 138"/>
          <p:cNvCxnSpPr>
            <a:cxnSpLocks noChangeShapeType="1"/>
          </p:cNvCxnSpPr>
          <p:nvPr/>
        </p:nvCxnSpPr>
        <p:spPr bwMode="auto">
          <a:xfrm rot="16200000" flipV="1">
            <a:off x="3812382" y="3036094"/>
            <a:ext cx="1677987" cy="1165225"/>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40" name="Straight Connector 139"/>
          <p:cNvCxnSpPr>
            <a:cxnSpLocks noChangeShapeType="1"/>
            <a:endCxn id="26660" idx="3"/>
          </p:cNvCxnSpPr>
          <p:nvPr/>
        </p:nvCxnSpPr>
        <p:spPr bwMode="auto">
          <a:xfrm rot="10800000">
            <a:off x="2493963" y="4641850"/>
            <a:ext cx="2740025" cy="1588"/>
          </a:xfrm>
          <a:prstGeom prst="line">
            <a:avLst/>
          </a:prstGeom>
          <a:noFill/>
          <a:ln w="25400">
            <a:solidFill>
              <a:schemeClr val="accent1"/>
            </a:solidFill>
            <a:round/>
            <a:headEnd/>
            <a:tailEnd/>
          </a:ln>
          <a:effectLst>
            <a:outerShdw dist="25000" dir="5400000" rotWithShape="0">
              <a:srgbClr val="808080">
                <a:alpha val="39999"/>
              </a:srgbClr>
            </a:outerShdw>
          </a:effectLst>
        </p:spPr>
      </p:cxnSp>
      <p:cxnSp>
        <p:nvCxnSpPr>
          <p:cNvPr id="141" name="Straight Connector 140"/>
          <p:cNvCxnSpPr>
            <a:cxnSpLocks noChangeShapeType="1"/>
            <a:stCxn id="26661" idx="0"/>
            <a:endCxn id="142" idx="4"/>
          </p:cNvCxnSpPr>
          <p:nvPr/>
        </p:nvCxnSpPr>
        <p:spPr bwMode="auto">
          <a:xfrm rot="5400000" flipH="1" flipV="1">
            <a:off x="3671094" y="2258219"/>
            <a:ext cx="304800" cy="1588"/>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42" name="Oval 141"/>
          <p:cNvSpPr>
            <a:spLocks noChangeArrowheads="1"/>
          </p:cNvSpPr>
          <p:nvPr/>
        </p:nvSpPr>
        <p:spPr bwMode="auto">
          <a:xfrm>
            <a:off x="3713163" y="1876425"/>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43" name="Straight Connector 142"/>
          <p:cNvCxnSpPr>
            <a:cxnSpLocks noChangeShapeType="1"/>
          </p:cNvCxnSpPr>
          <p:nvPr/>
        </p:nvCxnSpPr>
        <p:spPr bwMode="auto">
          <a:xfrm rot="5400000" flipH="1" flipV="1">
            <a:off x="5381625" y="4321175"/>
            <a:ext cx="2730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44" name="Oval 143"/>
          <p:cNvSpPr>
            <a:spLocks noChangeArrowheads="1"/>
          </p:cNvSpPr>
          <p:nvPr/>
        </p:nvSpPr>
        <p:spPr bwMode="auto">
          <a:xfrm>
            <a:off x="5408613" y="3971925"/>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45" name="Straight Connector 144"/>
          <p:cNvCxnSpPr>
            <a:cxnSpLocks noChangeShapeType="1"/>
          </p:cNvCxnSpPr>
          <p:nvPr/>
        </p:nvCxnSpPr>
        <p:spPr bwMode="auto">
          <a:xfrm rot="5400000" flipH="1" flipV="1">
            <a:off x="2087563" y="4314825"/>
            <a:ext cx="2730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46" name="Oval 145"/>
          <p:cNvSpPr>
            <a:spLocks noChangeArrowheads="1"/>
          </p:cNvSpPr>
          <p:nvPr/>
        </p:nvSpPr>
        <p:spPr bwMode="auto">
          <a:xfrm>
            <a:off x="2114550" y="3949700"/>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47" name="Straight Connector 146"/>
          <p:cNvCxnSpPr>
            <a:cxnSpLocks noChangeShapeType="1"/>
          </p:cNvCxnSpPr>
          <p:nvPr/>
        </p:nvCxnSpPr>
        <p:spPr bwMode="auto">
          <a:xfrm rot="10800000" flipV="1">
            <a:off x="4102100" y="2595563"/>
            <a:ext cx="3111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48" name="Oval 147"/>
          <p:cNvSpPr>
            <a:spLocks noChangeArrowheads="1"/>
          </p:cNvSpPr>
          <p:nvPr/>
        </p:nvSpPr>
        <p:spPr bwMode="auto">
          <a:xfrm>
            <a:off x="4379913" y="2481263"/>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49" name="Straight Connector 148"/>
          <p:cNvCxnSpPr>
            <a:cxnSpLocks noChangeShapeType="1"/>
          </p:cNvCxnSpPr>
          <p:nvPr/>
        </p:nvCxnSpPr>
        <p:spPr bwMode="auto">
          <a:xfrm rot="10800000" flipV="1">
            <a:off x="1682750" y="4641850"/>
            <a:ext cx="312738"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50" name="Oval 149"/>
          <p:cNvSpPr>
            <a:spLocks noChangeArrowheads="1"/>
          </p:cNvSpPr>
          <p:nvPr/>
        </p:nvSpPr>
        <p:spPr bwMode="auto">
          <a:xfrm>
            <a:off x="1465263" y="4529138"/>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51" name="Straight Connector 150"/>
          <p:cNvCxnSpPr>
            <a:cxnSpLocks noChangeShapeType="1"/>
          </p:cNvCxnSpPr>
          <p:nvPr/>
        </p:nvCxnSpPr>
        <p:spPr bwMode="auto">
          <a:xfrm rot="10800000" flipV="1">
            <a:off x="3249613" y="2617788"/>
            <a:ext cx="3111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52" name="Oval 151"/>
          <p:cNvSpPr>
            <a:spLocks noChangeArrowheads="1"/>
          </p:cNvSpPr>
          <p:nvPr/>
        </p:nvSpPr>
        <p:spPr bwMode="auto">
          <a:xfrm>
            <a:off x="3030538" y="2481263"/>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26647" name="TextBox 42"/>
          <p:cNvSpPr txBox="1">
            <a:spLocks noChangeArrowheads="1"/>
          </p:cNvSpPr>
          <p:nvPr/>
        </p:nvSpPr>
        <p:spPr bwMode="auto">
          <a:xfrm>
            <a:off x="5233988" y="4457700"/>
            <a:ext cx="508000" cy="368300"/>
          </a:xfrm>
          <a:prstGeom prst="rect">
            <a:avLst/>
          </a:prstGeom>
          <a:solidFill>
            <a:schemeClr val="bg1"/>
          </a:solidFill>
          <a:ln w="28575">
            <a:solidFill>
              <a:schemeClr val="tx1"/>
            </a:solidFill>
            <a:round/>
            <a:headEnd/>
            <a:tailEnd/>
          </a:ln>
        </p:spPr>
        <p:txBody>
          <a:bodyPr>
            <a:spAutoFit/>
          </a:bodyPr>
          <a:lstStyle/>
          <a:p>
            <a:r>
              <a:rPr lang="en-US" b="1" dirty="0">
                <a:latin typeface="Calibri" charset="0"/>
              </a:rPr>
              <a:t> B2</a:t>
            </a:r>
          </a:p>
        </p:txBody>
      </p:sp>
      <p:cxnSp>
        <p:nvCxnSpPr>
          <p:cNvPr id="154" name="Straight Connector 153"/>
          <p:cNvCxnSpPr>
            <a:cxnSpLocks noChangeShapeType="1"/>
          </p:cNvCxnSpPr>
          <p:nvPr/>
        </p:nvCxnSpPr>
        <p:spPr bwMode="auto">
          <a:xfrm rot="10800000" flipV="1">
            <a:off x="1635125" y="4791075"/>
            <a:ext cx="312738" cy="250825"/>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55" name="Oval 154"/>
          <p:cNvSpPr>
            <a:spLocks noChangeArrowheads="1"/>
          </p:cNvSpPr>
          <p:nvPr/>
        </p:nvSpPr>
        <p:spPr bwMode="auto">
          <a:xfrm>
            <a:off x="1541463" y="49784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56" name="Straight Connector 155"/>
          <p:cNvCxnSpPr>
            <a:cxnSpLocks noChangeShapeType="1"/>
            <a:stCxn id="157" idx="5"/>
          </p:cNvCxnSpPr>
          <p:nvPr/>
        </p:nvCxnSpPr>
        <p:spPr bwMode="auto">
          <a:xfrm rot="16200000" flipH="1">
            <a:off x="1770857" y="4269581"/>
            <a:ext cx="209550" cy="233363"/>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57" name="Oval 156"/>
          <p:cNvSpPr>
            <a:spLocks noChangeArrowheads="1"/>
          </p:cNvSpPr>
          <p:nvPr/>
        </p:nvSpPr>
        <p:spPr bwMode="auto">
          <a:xfrm>
            <a:off x="1573213" y="4086225"/>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58" name="Straight Connector 157"/>
          <p:cNvCxnSpPr>
            <a:cxnSpLocks noChangeShapeType="1"/>
            <a:stCxn id="159" idx="5"/>
          </p:cNvCxnSpPr>
          <p:nvPr/>
        </p:nvCxnSpPr>
        <p:spPr bwMode="auto">
          <a:xfrm rot="16200000" flipH="1">
            <a:off x="3375025" y="2225675"/>
            <a:ext cx="214313" cy="157163"/>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59" name="Oval 158"/>
          <p:cNvSpPr>
            <a:spLocks noChangeArrowheads="1"/>
          </p:cNvSpPr>
          <p:nvPr/>
        </p:nvSpPr>
        <p:spPr bwMode="auto">
          <a:xfrm>
            <a:off x="3219450" y="2001838"/>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60" name="Straight Connector 159"/>
          <p:cNvCxnSpPr>
            <a:cxnSpLocks noChangeShapeType="1"/>
            <a:stCxn id="161" idx="3"/>
          </p:cNvCxnSpPr>
          <p:nvPr/>
        </p:nvCxnSpPr>
        <p:spPr bwMode="auto">
          <a:xfrm rot="5400000">
            <a:off x="4035425" y="2219326"/>
            <a:ext cx="225425" cy="15875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61" name="Oval 160"/>
          <p:cNvSpPr>
            <a:spLocks noChangeArrowheads="1"/>
          </p:cNvSpPr>
          <p:nvPr/>
        </p:nvSpPr>
        <p:spPr bwMode="auto">
          <a:xfrm>
            <a:off x="4194175" y="1990725"/>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62" name="Straight Connector 161"/>
          <p:cNvCxnSpPr>
            <a:cxnSpLocks noChangeShapeType="1"/>
            <a:stCxn id="163" idx="3"/>
          </p:cNvCxnSpPr>
          <p:nvPr/>
        </p:nvCxnSpPr>
        <p:spPr bwMode="auto">
          <a:xfrm rot="5400000">
            <a:off x="5715794" y="4290219"/>
            <a:ext cx="176212" cy="15875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63" name="Oval 162"/>
          <p:cNvSpPr>
            <a:spLocks noChangeArrowheads="1"/>
          </p:cNvSpPr>
          <p:nvPr/>
        </p:nvSpPr>
        <p:spPr bwMode="auto">
          <a:xfrm>
            <a:off x="5849938" y="4086225"/>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64" name="Straight Connector 163"/>
          <p:cNvCxnSpPr>
            <a:cxnSpLocks noChangeShapeType="1"/>
            <a:stCxn id="165" idx="1"/>
          </p:cNvCxnSpPr>
          <p:nvPr/>
        </p:nvCxnSpPr>
        <p:spPr bwMode="auto">
          <a:xfrm rot="16200000" flipV="1">
            <a:off x="5703887" y="4811713"/>
            <a:ext cx="231775" cy="19050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65" name="Oval 164"/>
          <p:cNvSpPr>
            <a:spLocks noChangeArrowheads="1"/>
          </p:cNvSpPr>
          <p:nvPr/>
        </p:nvSpPr>
        <p:spPr bwMode="auto">
          <a:xfrm>
            <a:off x="5883275" y="498951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26660" name="TextBox 43"/>
          <p:cNvSpPr txBox="1">
            <a:spLocks noChangeArrowheads="1"/>
          </p:cNvSpPr>
          <p:nvPr/>
        </p:nvSpPr>
        <p:spPr bwMode="auto">
          <a:xfrm>
            <a:off x="1943100" y="4457700"/>
            <a:ext cx="550863" cy="369888"/>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B3</a:t>
            </a:r>
          </a:p>
        </p:txBody>
      </p:sp>
      <p:sp>
        <p:nvSpPr>
          <p:cNvPr id="26661" name="TextBox 41"/>
          <p:cNvSpPr txBox="1">
            <a:spLocks noChangeArrowheads="1"/>
          </p:cNvSpPr>
          <p:nvPr/>
        </p:nvSpPr>
        <p:spPr bwMode="auto">
          <a:xfrm>
            <a:off x="3576638" y="2411413"/>
            <a:ext cx="492125" cy="369887"/>
          </a:xfrm>
          <a:prstGeom prst="rect">
            <a:avLst/>
          </a:prstGeom>
          <a:solidFill>
            <a:srgbClr val="FFFFFF"/>
          </a:solidFill>
          <a:ln w="28575">
            <a:solidFill>
              <a:schemeClr val="tx1"/>
            </a:solidFill>
            <a:round/>
            <a:headEnd/>
            <a:tailEnd/>
          </a:ln>
        </p:spPr>
        <p:txBody>
          <a:bodyPr>
            <a:spAutoFit/>
          </a:bodyPr>
          <a:lstStyle/>
          <a:p>
            <a:pPr algn="ctr"/>
            <a:r>
              <a:rPr lang="en-US" b="1" dirty="0">
                <a:latin typeface="Calibri" charset="0"/>
              </a:rPr>
              <a:t>B1</a:t>
            </a:r>
          </a:p>
        </p:txBody>
      </p:sp>
      <p:cxnSp>
        <p:nvCxnSpPr>
          <p:cNvPr id="168" name="Straight Connector 167"/>
          <p:cNvCxnSpPr>
            <a:cxnSpLocks noChangeShapeType="1"/>
            <a:stCxn id="169" idx="0"/>
          </p:cNvCxnSpPr>
          <p:nvPr/>
        </p:nvCxnSpPr>
        <p:spPr bwMode="auto">
          <a:xfrm rot="5400000" flipH="1" flipV="1">
            <a:off x="5360194" y="4947444"/>
            <a:ext cx="314325" cy="1587"/>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69" name="Oval 168"/>
          <p:cNvSpPr>
            <a:spLocks noChangeArrowheads="1"/>
          </p:cNvSpPr>
          <p:nvPr/>
        </p:nvSpPr>
        <p:spPr bwMode="auto">
          <a:xfrm>
            <a:off x="5408613" y="5103813"/>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70" name="Straight Connector 169"/>
          <p:cNvCxnSpPr>
            <a:cxnSpLocks noChangeShapeType="1"/>
          </p:cNvCxnSpPr>
          <p:nvPr/>
        </p:nvCxnSpPr>
        <p:spPr bwMode="auto">
          <a:xfrm rot="5400000" flipH="1" flipV="1">
            <a:off x="2085975" y="4951413"/>
            <a:ext cx="2730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71" name="Oval 170"/>
          <p:cNvSpPr>
            <a:spLocks noChangeArrowheads="1"/>
          </p:cNvSpPr>
          <p:nvPr/>
        </p:nvSpPr>
        <p:spPr bwMode="auto">
          <a:xfrm>
            <a:off x="2112963" y="50927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72" name="Straight Connector 171"/>
          <p:cNvCxnSpPr>
            <a:cxnSpLocks noChangeShapeType="1"/>
          </p:cNvCxnSpPr>
          <p:nvPr/>
        </p:nvCxnSpPr>
        <p:spPr bwMode="auto">
          <a:xfrm rot="10800000" flipV="1">
            <a:off x="4921250" y="4826000"/>
            <a:ext cx="312738" cy="250825"/>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73" name="Oval 172"/>
          <p:cNvSpPr>
            <a:spLocks noChangeArrowheads="1"/>
          </p:cNvSpPr>
          <p:nvPr/>
        </p:nvSpPr>
        <p:spPr bwMode="auto">
          <a:xfrm>
            <a:off x="4813300" y="4962525"/>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74" name="Straight Connector 173"/>
          <p:cNvCxnSpPr>
            <a:cxnSpLocks noChangeShapeType="1"/>
            <a:stCxn id="175" idx="1"/>
          </p:cNvCxnSpPr>
          <p:nvPr/>
        </p:nvCxnSpPr>
        <p:spPr bwMode="auto">
          <a:xfrm rot="16200000" flipV="1">
            <a:off x="2474913" y="4846638"/>
            <a:ext cx="171450" cy="15875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75" name="Oval 174"/>
          <p:cNvSpPr>
            <a:spLocks noChangeArrowheads="1"/>
          </p:cNvSpPr>
          <p:nvPr/>
        </p:nvSpPr>
        <p:spPr bwMode="auto">
          <a:xfrm>
            <a:off x="2608263" y="4978400"/>
            <a:ext cx="217487"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76" name="Straight Connector 175"/>
          <p:cNvCxnSpPr>
            <a:cxnSpLocks noChangeShapeType="1"/>
          </p:cNvCxnSpPr>
          <p:nvPr/>
        </p:nvCxnSpPr>
        <p:spPr bwMode="auto">
          <a:xfrm rot="10800000" flipV="1">
            <a:off x="5757863" y="4641850"/>
            <a:ext cx="3111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77" name="Oval 176"/>
          <p:cNvSpPr>
            <a:spLocks noChangeArrowheads="1"/>
          </p:cNvSpPr>
          <p:nvPr/>
        </p:nvSpPr>
        <p:spPr bwMode="auto">
          <a:xfrm>
            <a:off x="6035675" y="4527550"/>
            <a:ext cx="219075"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cxnSp>
        <p:nvCxnSpPr>
          <p:cNvPr id="178" name="Straight Connector 177"/>
          <p:cNvCxnSpPr>
            <a:cxnSpLocks noChangeShapeType="1"/>
          </p:cNvCxnSpPr>
          <p:nvPr/>
        </p:nvCxnSpPr>
        <p:spPr bwMode="auto">
          <a:xfrm rot="5400000" flipH="1" flipV="1">
            <a:off x="3687763" y="2917825"/>
            <a:ext cx="273050" cy="0"/>
          </a:xfrm>
          <a:prstGeom prst="line">
            <a:avLst/>
          </a:prstGeom>
          <a:noFill/>
          <a:ln w="25400">
            <a:solidFill>
              <a:schemeClr val="accent1"/>
            </a:solidFill>
            <a:round/>
            <a:headEnd/>
            <a:tailEnd/>
          </a:ln>
          <a:effectLst>
            <a:outerShdw dist="25000" dir="5400000" rotWithShape="0">
              <a:srgbClr val="808080">
                <a:alpha val="39999"/>
              </a:srgbClr>
            </a:outerShdw>
          </a:effectLst>
        </p:spPr>
      </p:cxnSp>
      <p:sp>
        <p:nvSpPr>
          <p:cNvPr id="179" name="Oval 178"/>
          <p:cNvSpPr>
            <a:spLocks noChangeArrowheads="1"/>
          </p:cNvSpPr>
          <p:nvPr/>
        </p:nvSpPr>
        <p:spPr bwMode="auto">
          <a:xfrm>
            <a:off x="3714750" y="3059113"/>
            <a:ext cx="217488" cy="228600"/>
          </a:xfrm>
          <a:prstGeom prst="ellipse">
            <a:avLst/>
          </a:prstGeom>
          <a:solidFill>
            <a:srgbClr val="CED6E6"/>
          </a:solidFill>
          <a:ln w="12700">
            <a:solidFill>
              <a:srgbClr val="FF6903"/>
            </a:solidFill>
            <a:round/>
            <a:headEnd/>
            <a:tailEnd/>
          </a:ln>
          <a:effectLst>
            <a:outerShdw dist="20000" dir="5400000" rotWithShape="0">
              <a:srgbClr val="808080">
                <a:alpha val="42000"/>
              </a:srgbClr>
            </a:outerShdw>
          </a:effectLst>
        </p:spPr>
        <p:txBody>
          <a:bodyPr anchor="ctr"/>
          <a:lstStyle/>
          <a:p>
            <a:pPr algn="ctr">
              <a:defRPr/>
            </a:pPr>
            <a:endParaRPr lang="en-US" dirty="0">
              <a:solidFill>
                <a:srgbClr val="FFFFFF"/>
              </a:solidFill>
              <a:latin typeface="+mn-lt"/>
              <a:ea typeface="ＭＳ Ｐゴシック" pitchFamily="-108" charset="-128"/>
              <a:cs typeface="ＭＳ Ｐゴシック" pitchFamily="-108" charset="-128"/>
            </a:endParaRPr>
          </a:p>
        </p:txBody>
      </p:sp>
      <p:sp>
        <p:nvSpPr>
          <p:cNvPr id="26674" name="TextBox 49"/>
          <p:cNvSpPr txBox="1">
            <a:spLocks noChangeArrowheads="1"/>
          </p:cNvSpPr>
          <p:nvPr/>
        </p:nvSpPr>
        <p:spPr bwMode="auto">
          <a:xfrm>
            <a:off x="577850" y="5634038"/>
            <a:ext cx="7977188" cy="584200"/>
          </a:xfrm>
          <a:prstGeom prst="rect">
            <a:avLst/>
          </a:prstGeom>
          <a:noFill/>
          <a:ln w="9525">
            <a:noFill/>
            <a:miter lim="800000"/>
            <a:headEnd/>
            <a:tailEnd/>
          </a:ln>
        </p:spPr>
        <p:txBody>
          <a:bodyPr>
            <a:spAutoFit/>
          </a:bodyPr>
          <a:lstStyle/>
          <a:p>
            <a:r>
              <a:rPr lang="en-US" sz="3200" dirty="0">
                <a:latin typeface="Century Schoolbook" charset="0"/>
              </a:rPr>
              <a:t>A three bridge network</a:t>
            </a:r>
          </a:p>
        </p:txBody>
      </p:sp>
      <p:sp>
        <p:nvSpPr>
          <p:cNvPr id="26675" name="Footer Placeholder 50"/>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Tree>
    <p:extLst>
      <p:ext uri="{BB962C8B-B14F-4D97-AF65-F5344CB8AC3E}">
        <p14:creationId xmlns:p14="http://schemas.microsoft.com/office/powerpoint/2010/main" val="343058488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rgbClr val="0000FF"/>
                </a:solidFill>
              </a:rPr>
              <a:t>TRILL OAM </a:t>
            </a:r>
            <a:r>
              <a:rPr lang="en-US" sz="4000" b="1" dirty="0" smtClean="0">
                <a:solidFill>
                  <a:srgbClr val="0000FF"/>
                </a:solidFill>
              </a:rPr>
              <a:t>Packet Format</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dirty="0"/>
              <a:t>Because TRILL OAM </a:t>
            </a:r>
            <a:r>
              <a:rPr lang="en-US" dirty="0" smtClean="0"/>
              <a:t>packets must </a:t>
            </a:r>
            <a:r>
              <a:rPr lang="en-US" dirty="0"/>
              <a:t>be able to follow the same paths and get the same processing as TRILL Data </a:t>
            </a:r>
            <a:r>
              <a:rPr lang="en-US" dirty="0" smtClean="0"/>
              <a:t>packets, </a:t>
            </a:r>
            <a:r>
              <a:rPr lang="en-US" dirty="0"/>
              <a:t>their format is very </a:t>
            </a:r>
            <a:r>
              <a:rPr lang="en-US" dirty="0" smtClean="0"/>
              <a:t>similar.</a:t>
            </a:r>
            <a:endParaRPr lang="en-US" dirty="0"/>
          </a:p>
        </p:txBody>
      </p:sp>
      <p:sp>
        <p:nvSpPr>
          <p:cNvPr id="4" name="Date Placeholder 3"/>
          <p:cNvSpPr>
            <a:spLocks noGrp="1"/>
          </p:cNvSpPr>
          <p:nvPr>
            <p:ph type="dt" sz="half" idx="10"/>
          </p:nvPr>
        </p:nvSpPr>
        <p:spPr/>
        <p:txBody>
          <a:bodyPr/>
          <a:lstStyle/>
          <a:p>
            <a:r>
              <a:rPr lang="en-US" smtClean="0"/>
              <a:t>March 2013</a:t>
            </a:r>
            <a:endParaRPr lang="en-US" dirty="0"/>
          </a:p>
        </p:txBody>
      </p:sp>
      <p:sp>
        <p:nvSpPr>
          <p:cNvPr id="5" name="Slide Number Placeholder 4"/>
          <p:cNvSpPr>
            <a:spLocks noGrp="1"/>
          </p:cNvSpPr>
          <p:nvPr>
            <p:ph type="sldNum" sz="quarter" idx="12"/>
          </p:nvPr>
        </p:nvSpPr>
        <p:spPr/>
        <p:txBody>
          <a:bodyPr/>
          <a:lstStyle/>
          <a:p>
            <a:fld id="{A5422A93-89A7-904F-AFC0-07B065AB1EE3}" type="slidenum">
              <a:rPr lang="en-US" smtClean="0"/>
              <a:pPr/>
              <a:t>90</a:t>
            </a:fld>
            <a:endParaRPr lang="en-US" dirty="0"/>
          </a:p>
        </p:txBody>
      </p:sp>
      <p:sp>
        <p:nvSpPr>
          <p:cNvPr id="6" name="Footer Placeholder 5"/>
          <p:cNvSpPr>
            <a:spLocks noGrp="1"/>
          </p:cNvSpPr>
          <p:nvPr>
            <p:ph type="ftr" sz="quarter" idx="11"/>
          </p:nvPr>
        </p:nvSpPr>
        <p:spPr/>
        <p:txBody>
          <a:bodyPr/>
          <a:lstStyle/>
          <a:p>
            <a:r>
              <a:rPr lang="en-US" smtClean="0"/>
              <a:t>TRILL - MENOG 12</a:t>
            </a:r>
            <a:endParaRPr lang="en-US" dirty="0"/>
          </a:p>
        </p:txBody>
      </p:sp>
      <p:grpSp>
        <p:nvGrpSpPr>
          <p:cNvPr id="28" name="Group 27"/>
          <p:cNvGrpSpPr/>
          <p:nvPr/>
        </p:nvGrpSpPr>
        <p:grpSpPr>
          <a:xfrm>
            <a:off x="76200" y="3187541"/>
            <a:ext cx="8492985" cy="3192796"/>
            <a:chOff x="76200" y="3187541"/>
            <a:chExt cx="8492985" cy="3192796"/>
          </a:xfrm>
        </p:grpSpPr>
        <p:sp>
          <p:nvSpPr>
            <p:cNvPr id="7" name="TextBox 6"/>
            <p:cNvSpPr txBox="1"/>
            <p:nvPr/>
          </p:nvSpPr>
          <p:spPr>
            <a:xfrm>
              <a:off x="381000" y="4473714"/>
              <a:ext cx="1139694" cy="707886"/>
            </a:xfrm>
            <a:prstGeom prst="rect">
              <a:avLst/>
            </a:prstGeom>
            <a:solidFill>
              <a:srgbClr val="FFFF00"/>
            </a:solidFill>
            <a:ln w="9525" cmpd="sng">
              <a:solidFill>
                <a:schemeClr val="tx1"/>
              </a:solidFill>
            </a:ln>
          </p:spPr>
          <p:txBody>
            <a:bodyPr wrap="square" rtlCol="0">
              <a:spAutoFit/>
            </a:bodyPr>
            <a:lstStyle/>
            <a:p>
              <a:r>
                <a:rPr lang="en-US" sz="2000" dirty="0" smtClean="0"/>
                <a:t>Link</a:t>
              </a:r>
              <a:br>
                <a:rPr lang="en-US" sz="2000" dirty="0" smtClean="0"/>
              </a:br>
              <a:r>
                <a:rPr lang="en-US" sz="2000" dirty="0" smtClean="0"/>
                <a:t>Header</a:t>
              </a:r>
              <a:endParaRPr lang="en-US" sz="2000" dirty="0"/>
            </a:p>
          </p:txBody>
        </p:sp>
        <p:sp>
          <p:nvSpPr>
            <p:cNvPr id="8" name="TextBox 7"/>
            <p:cNvSpPr txBox="1"/>
            <p:nvPr/>
          </p:nvSpPr>
          <p:spPr>
            <a:xfrm>
              <a:off x="1520694" y="4473714"/>
              <a:ext cx="1139694" cy="707886"/>
            </a:xfrm>
            <a:prstGeom prst="rect">
              <a:avLst/>
            </a:prstGeom>
            <a:solidFill>
              <a:srgbClr val="FFFF00"/>
            </a:solidFill>
            <a:ln w="38100" cmpd="sng">
              <a:solidFill>
                <a:schemeClr val="tx1"/>
              </a:solidFill>
            </a:ln>
          </p:spPr>
          <p:txBody>
            <a:bodyPr wrap="square" rtlCol="0">
              <a:spAutoFit/>
            </a:bodyPr>
            <a:lstStyle/>
            <a:p>
              <a:r>
                <a:rPr lang="en-US" sz="2000" dirty="0" smtClean="0"/>
                <a:t>TRILL</a:t>
              </a:r>
              <a:br>
                <a:rPr lang="en-US" sz="2000" dirty="0" smtClean="0"/>
              </a:br>
              <a:r>
                <a:rPr lang="en-US" sz="2000" dirty="0" smtClean="0"/>
                <a:t>Header</a:t>
              </a:r>
              <a:endParaRPr lang="en-US" sz="2000" dirty="0"/>
            </a:p>
          </p:txBody>
        </p:sp>
        <p:sp>
          <p:nvSpPr>
            <p:cNvPr id="9" name="TextBox 8"/>
            <p:cNvSpPr txBox="1"/>
            <p:nvPr/>
          </p:nvSpPr>
          <p:spPr>
            <a:xfrm>
              <a:off x="2660388" y="4473714"/>
              <a:ext cx="1767474" cy="707886"/>
            </a:xfrm>
            <a:prstGeom prst="rect">
              <a:avLst/>
            </a:prstGeom>
            <a:solidFill>
              <a:srgbClr val="FFFF00"/>
            </a:solidFill>
            <a:ln w="38100" cmpd="sng">
              <a:solidFill>
                <a:schemeClr val="tx1"/>
              </a:solidFill>
            </a:ln>
          </p:spPr>
          <p:txBody>
            <a:bodyPr wrap="square" rtlCol="0">
              <a:spAutoFit/>
            </a:bodyPr>
            <a:lstStyle/>
            <a:p>
              <a:r>
                <a:rPr lang="en-US" sz="2000" dirty="0" smtClean="0"/>
                <a:t>Truncated</a:t>
              </a:r>
              <a:br>
                <a:rPr lang="en-US" sz="2000" dirty="0" smtClean="0"/>
              </a:br>
              <a:r>
                <a:rPr lang="en-US" sz="2000" dirty="0" smtClean="0"/>
                <a:t>User Data</a:t>
              </a:r>
              <a:endParaRPr lang="en-US" sz="2000" dirty="0"/>
            </a:p>
          </p:txBody>
        </p:sp>
        <p:sp>
          <p:nvSpPr>
            <p:cNvPr id="10" name="TextBox 9"/>
            <p:cNvSpPr txBox="1"/>
            <p:nvPr/>
          </p:nvSpPr>
          <p:spPr>
            <a:xfrm>
              <a:off x="4427862" y="4473714"/>
              <a:ext cx="1308372" cy="707886"/>
            </a:xfrm>
            <a:prstGeom prst="rect">
              <a:avLst/>
            </a:prstGeom>
            <a:solidFill>
              <a:srgbClr val="FFFF00"/>
            </a:solidFill>
            <a:ln w="38100" cmpd="sng">
              <a:solidFill>
                <a:schemeClr val="tx1"/>
              </a:solidFill>
            </a:ln>
          </p:spPr>
          <p:txBody>
            <a:bodyPr wrap="square" rtlCol="0">
              <a:spAutoFit/>
            </a:bodyPr>
            <a:lstStyle/>
            <a:p>
              <a:r>
                <a:rPr lang="en-US" sz="2000" dirty="0" smtClean="0"/>
                <a:t>OAM</a:t>
              </a:r>
              <a:br>
                <a:rPr lang="en-US" sz="2000" dirty="0" smtClean="0"/>
              </a:br>
              <a:r>
                <a:rPr lang="en-US" dirty="0" err="1" smtClean="0"/>
                <a:t>Ethertype</a:t>
              </a:r>
              <a:r>
                <a:rPr lang="en-US" sz="2000" dirty="0" smtClean="0"/>
                <a:t> </a:t>
              </a:r>
              <a:endParaRPr lang="en-US" sz="2000" dirty="0"/>
            </a:p>
          </p:txBody>
        </p:sp>
        <p:sp>
          <p:nvSpPr>
            <p:cNvPr id="11" name="TextBox 10"/>
            <p:cNvSpPr txBox="1"/>
            <p:nvPr/>
          </p:nvSpPr>
          <p:spPr>
            <a:xfrm>
              <a:off x="5736233" y="4473714"/>
              <a:ext cx="1856071" cy="707886"/>
            </a:xfrm>
            <a:prstGeom prst="rect">
              <a:avLst/>
            </a:prstGeom>
            <a:solidFill>
              <a:srgbClr val="FFFF00"/>
            </a:solidFill>
            <a:ln w="38100" cmpd="sng">
              <a:solidFill>
                <a:schemeClr val="tx1"/>
              </a:solidFill>
            </a:ln>
          </p:spPr>
          <p:txBody>
            <a:bodyPr wrap="square" rtlCol="0">
              <a:spAutoFit/>
            </a:bodyPr>
            <a:lstStyle/>
            <a:p>
              <a:r>
                <a:rPr lang="en-US" sz="2000" dirty="0" smtClean="0"/>
                <a:t>OAM</a:t>
              </a:r>
              <a:br>
                <a:rPr lang="en-US" sz="2000" dirty="0" smtClean="0"/>
              </a:br>
              <a:r>
                <a:rPr lang="en-US" sz="2000" dirty="0" smtClean="0"/>
                <a:t>Channel</a:t>
              </a:r>
              <a:endParaRPr lang="en-US" sz="2000" dirty="0"/>
            </a:p>
          </p:txBody>
        </p:sp>
        <p:sp>
          <p:nvSpPr>
            <p:cNvPr id="12" name="TextBox 11"/>
            <p:cNvSpPr txBox="1"/>
            <p:nvPr/>
          </p:nvSpPr>
          <p:spPr>
            <a:xfrm>
              <a:off x="7592304" y="4473714"/>
              <a:ext cx="976881" cy="707886"/>
            </a:xfrm>
            <a:prstGeom prst="rect">
              <a:avLst/>
            </a:prstGeom>
            <a:solidFill>
              <a:srgbClr val="FFFF00"/>
            </a:solidFill>
            <a:ln w="9525" cmpd="sng">
              <a:solidFill>
                <a:schemeClr val="tx1"/>
              </a:solidFill>
            </a:ln>
          </p:spPr>
          <p:txBody>
            <a:bodyPr wrap="square" rtlCol="0">
              <a:spAutoFit/>
            </a:bodyPr>
            <a:lstStyle/>
            <a:p>
              <a:r>
                <a:rPr lang="en-US" sz="2000" dirty="0" smtClean="0"/>
                <a:t>Link</a:t>
              </a:r>
              <a:br>
                <a:rPr lang="en-US" sz="2000" dirty="0" smtClean="0"/>
              </a:br>
              <a:r>
                <a:rPr lang="en-US" sz="2000" dirty="0" smtClean="0"/>
                <a:t>Trailer</a:t>
              </a:r>
              <a:endParaRPr lang="en-US" sz="2000" dirty="0"/>
            </a:p>
          </p:txBody>
        </p:sp>
        <p:sp>
          <p:nvSpPr>
            <p:cNvPr id="13" name="Left Brace 12"/>
            <p:cNvSpPr/>
            <p:nvPr/>
          </p:nvSpPr>
          <p:spPr>
            <a:xfrm rot="16200000">
              <a:off x="6474110" y="4482330"/>
              <a:ext cx="380318" cy="1856067"/>
            </a:xfrm>
            <a:prstGeom prst="leftBrace">
              <a:avLst>
                <a:gd name="adj1" fmla="val 23806"/>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2660388" y="5545813"/>
              <a:ext cx="1767474" cy="369332"/>
            </a:xfrm>
            <a:prstGeom prst="rect">
              <a:avLst/>
            </a:prstGeom>
            <a:noFill/>
          </p:spPr>
          <p:txBody>
            <a:bodyPr wrap="square" rtlCol="0">
              <a:spAutoFit/>
            </a:bodyPr>
            <a:lstStyle/>
            <a:p>
              <a:pPr algn="ctr"/>
              <a:r>
                <a:rPr lang="en-US" dirty="0" smtClean="0"/>
                <a:t>Fixed Size</a:t>
              </a:r>
              <a:endParaRPr lang="en-US" dirty="0"/>
            </a:p>
          </p:txBody>
        </p:sp>
        <p:sp>
          <p:nvSpPr>
            <p:cNvPr id="15" name="Left Brace 14"/>
            <p:cNvSpPr/>
            <p:nvPr/>
          </p:nvSpPr>
          <p:spPr>
            <a:xfrm rot="16200000">
              <a:off x="3353966" y="4511060"/>
              <a:ext cx="380318" cy="1767474"/>
            </a:xfrm>
            <a:prstGeom prst="leftBrace">
              <a:avLst>
                <a:gd name="adj1" fmla="val 23806"/>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6" name="TextBox 15"/>
            <p:cNvSpPr txBox="1"/>
            <p:nvPr/>
          </p:nvSpPr>
          <p:spPr>
            <a:xfrm>
              <a:off x="5105400" y="5535403"/>
              <a:ext cx="2947988" cy="369332"/>
            </a:xfrm>
            <a:prstGeom prst="rect">
              <a:avLst/>
            </a:prstGeom>
            <a:noFill/>
          </p:spPr>
          <p:txBody>
            <a:bodyPr wrap="square" rtlCol="0">
              <a:spAutoFit/>
            </a:bodyPr>
            <a:lstStyle/>
            <a:p>
              <a:pPr algn="ctr"/>
              <a:r>
                <a:rPr lang="en-US" dirty="0" smtClean="0"/>
                <a:t>Fixed format prefix + TLVs</a:t>
              </a:r>
              <a:endParaRPr lang="en-US" dirty="0"/>
            </a:p>
          </p:txBody>
        </p:sp>
        <p:sp>
          <p:nvSpPr>
            <p:cNvPr id="17" name="TextBox 16"/>
            <p:cNvSpPr txBox="1"/>
            <p:nvPr/>
          </p:nvSpPr>
          <p:spPr>
            <a:xfrm>
              <a:off x="2860309" y="6011005"/>
              <a:ext cx="3315520" cy="369332"/>
            </a:xfrm>
            <a:prstGeom prst="rect">
              <a:avLst/>
            </a:prstGeom>
            <a:noFill/>
          </p:spPr>
          <p:txBody>
            <a:bodyPr wrap="square" rtlCol="0">
              <a:spAutoFit/>
            </a:bodyPr>
            <a:lstStyle/>
            <a:p>
              <a:pPr algn="ctr"/>
              <a:r>
                <a:rPr lang="en-US" dirty="0" smtClean="0"/>
                <a:t>Link Technology Dependent</a:t>
              </a:r>
              <a:endParaRPr lang="en-US" dirty="0"/>
            </a:p>
          </p:txBody>
        </p:sp>
        <p:cxnSp>
          <p:nvCxnSpPr>
            <p:cNvPr id="18" name="Straight Arrow Connector 17"/>
            <p:cNvCxnSpPr/>
            <p:nvPr/>
          </p:nvCxnSpPr>
          <p:spPr>
            <a:xfrm flipV="1">
              <a:off x="6175829" y="6155599"/>
              <a:ext cx="1904916" cy="22863"/>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2" idx="2"/>
            </p:cNvCxnSpPr>
            <p:nvPr/>
          </p:nvCxnSpPr>
          <p:spPr>
            <a:xfrm flipV="1">
              <a:off x="8080745" y="5181600"/>
              <a:ext cx="0" cy="983854"/>
            </a:xfrm>
            <a:prstGeom prst="straightConnector1">
              <a:avLst/>
            </a:prstGeom>
            <a:ln>
              <a:solidFill>
                <a:srgbClr val="000000"/>
              </a:solidFill>
              <a:headEnd type="none"/>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955393" y="5204637"/>
              <a:ext cx="0" cy="960817"/>
            </a:xfrm>
            <a:prstGeom prst="straightConnector1">
              <a:avLst/>
            </a:prstGeom>
            <a:ln>
              <a:solidFill>
                <a:srgbClr val="000000"/>
              </a:solidFill>
              <a:headEnd type="none"/>
              <a:tailEnd type="arrow" w="lg" len="med"/>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955393" y="6165454"/>
              <a:ext cx="1904916" cy="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8" idx="0"/>
            </p:cNvCxnSpPr>
            <p:nvPr/>
          </p:nvCxnSpPr>
          <p:spPr>
            <a:xfrm>
              <a:off x="2090541" y="4247289"/>
              <a:ext cx="0" cy="226425"/>
            </a:xfrm>
            <a:prstGeom prst="straightConnector1">
              <a:avLst/>
            </a:prstGeom>
            <a:ln>
              <a:solidFill>
                <a:srgbClr val="000000"/>
              </a:solidFill>
              <a:headEnd type="none"/>
              <a:tailEnd type="arrow" w="lg" len="med"/>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55394" y="3877957"/>
              <a:ext cx="3007688" cy="369332"/>
            </a:xfrm>
            <a:prstGeom prst="rect">
              <a:avLst/>
            </a:prstGeom>
            <a:noFill/>
          </p:spPr>
          <p:txBody>
            <a:bodyPr wrap="square" rtlCol="0">
              <a:spAutoFit/>
            </a:bodyPr>
            <a:lstStyle/>
            <a:p>
              <a:pPr algn="ctr"/>
              <a:r>
                <a:rPr lang="en-US" dirty="0" smtClean="0"/>
                <a:t>Has OAM </a:t>
              </a:r>
              <a:r>
                <a:rPr lang="en-US" dirty="0" smtClean="0"/>
                <a:t>Flag </a:t>
              </a:r>
              <a:r>
                <a:rPr lang="en-US" dirty="0" smtClean="0"/>
                <a:t>On</a:t>
              </a:r>
              <a:endParaRPr lang="en-US" dirty="0"/>
            </a:p>
          </p:txBody>
        </p:sp>
        <p:sp>
          <p:nvSpPr>
            <p:cNvPr id="24" name="Left Brace 23"/>
            <p:cNvSpPr/>
            <p:nvPr/>
          </p:nvSpPr>
          <p:spPr>
            <a:xfrm rot="5400000">
              <a:off x="2237588" y="1866278"/>
              <a:ext cx="392329" cy="3988217"/>
            </a:xfrm>
            <a:prstGeom prst="leftBrace">
              <a:avLst>
                <a:gd name="adj1" fmla="val 23806"/>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Left Brace 24"/>
            <p:cNvSpPr/>
            <p:nvPr/>
          </p:nvSpPr>
          <p:spPr>
            <a:xfrm rot="5400000">
              <a:off x="5813916" y="2685624"/>
              <a:ext cx="392329" cy="3164443"/>
            </a:xfrm>
            <a:prstGeom prst="leftBrace">
              <a:avLst>
                <a:gd name="adj1" fmla="val 23806"/>
                <a:gd name="adj2" fmla="val 50000"/>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4965740" y="3702349"/>
              <a:ext cx="2063868" cy="369332"/>
            </a:xfrm>
            <a:prstGeom prst="rect">
              <a:avLst/>
            </a:prstGeom>
            <a:noFill/>
          </p:spPr>
          <p:txBody>
            <a:bodyPr wrap="square" rtlCol="0">
              <a:spAutoFit/>
            </a:bodyPr>
            <a:lstStyle/>
            <a:p>
              <a:pPr algn="ctr"/>
              <a:r>
                <a:rPr lang="en-US" dirty="0" smtClean="0"/>
                <a:t>OAM Specific</a:t>
              </a:r>
              <a:endParaRPr lang="en-US" dirty="0"/>
            </a:p>
          </p:txBody>
        </p:sp>
        <p:sp>
          <p:nvSpPr>
            <p:cNvPr id="27" name="TextBox 26"/>
            <p:cNvSpPr txBox="1"/>
            <p:nvPr/>
          </p:nvSpPr>
          <p:spPr>
            <a:xfrm>
              <a:off x="76200" y="3187541"/>
              <a:ext cx="5151206" cy="369332"/>
            </a:xfrm>
            <a:prstGeom prst="rect">
              <a:avLst/>
            </a:prstGeom>
            <a:noFill/>
          </p:spPr>
          <p:txBody>
            <a:bodyPr wrap="square" rtlCol="0">
              <a:spAutoFit/>
            </a:bodyPr>
            <a:lstStyle/>
            <a:p>
              <a:pPr algn="ctr"/>
              <a:r>
                <a:rPr lang="en-US" dirty="0" smtClean="0"/>
                <a:t>Same as user TRILL Data except for OAM Flag</a:t>
              </a:r>
              <a:endParaRPr lang="en-US" dirty="0"/>
            </a:p>
          </p:txBody>
        </p:sp>
      </p:grpSp>
    </p:spTree>
    <p:extLst>
      <p:ext uri="{BB962C8B-B14F-4D97-AF65-F5344CB8AC3E}">
        <p14:creationId xmlns:p14="http://schemas.microsoft.com/office/powerpoint/2010/main" val="3793451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r>
              <a:rPr lang="en-US" sz="4800" cap="none" dirty="0" smtClean="0">
                <a:solidFill>
                  <a:schemeClr val="tx1"/>
                </a:solidFill>
                <a:ea typeface="ＭＳ Ｐゴシック" charset="-128"/>
              </a:rPr>
              <a:t>CONTENTS</a:t>
            </a:r>
          </a:p>
        </p:txBody>
      </p:sp>
      <p:sp>
        <p:nvSpPr>
          <p:cNvPr id="2" name="Content Placeholder 1"/>
          <p:cNvSpPr>
            <a:spLocks noGrp="1"/>
          </p:cNvSpPr>
          <p:nvPr>
            <p:ph sz="quarter" idx="1"/>
          </p:nvPr>
        </p:nvSpPr>
        <p:spPr/>
        <p:txBody>
          <a:bodyPr/>
          <a:lstStyle/>
          <a:p>
            <a:r>
              <a:rPr lang="en-US" dirty="0" smtClean="0"/>
              <a:t>What is TRILL?</a:t>
            </a:r>
            <a:endParaRPr lang="en-US" dirty="0" smtClean="0"/>
          </a:p>
          <a:p>
            <a:r>
              <a:rPr lang="en-US" dirty="0" smtClean="0"/>
              <a:t>TRILL Features</a:t>
            </a:r>
          </a:p>
          <a:p>
            <a:r>
              <a:rPr lang="en-US" dirty="0" smtClean="0"/>
              <a:t>TRILL History</a:t>
            </a:r>
          </a:p>
          <a:p>
            <a:r>
              <a:rPr lang="en-US" dirty="0" smtClean="0"/>
              <a:t>Two </a:t>
            </a:r>
            <a:r>
              <a:rPr lang="en-US" dirty="0" smtClean="0"/>
              <a:t>TRILL Examples</a:t>
            </a:r>
            <a:endParaRPr lang="en-US" dirty="0" smtClean="0"/>
          </a:p>
          <a:p>
            <a:r>
              <a:rPr lang="en-US" dirty="0" smtClean="0"/>
              <a:t>TRILL Packet Headers</a:t>
            </a:r>
          </a:p>
          <a:p>
            <a:r>
              <a:rPr lang="en-US" dirty="0" smtClean="0"/>
              <a:t>Step-by-Step Processing Example</a:t>
            </a:r>
          </a:p>
          <a:p>
            <a:r>
              <a:rPr lang="en-US" dirty="0" smtClean="0"/>
              <a:t>Fine Grained </a:t>
            </a:r>
            <a:r>
              <a:rPr lang="en-US" dirty="0" smtClean="0"/>
              <a:t>Labeling</a:t>
            </a:r>
          </a:p>
        </p:txBody>
      </p:sp>
      <p:sp>
        <p:nvSpPr>
          <p:cNvPr id="3" name="Content Placeholder 2"/>
          <p:cNvSpPr>
            <a:spLocks noGrp="1"/>
          </p:cNvSpPr>
          <p:nvPr>
            <p:ph sz="quarter" idx="2"/>
          </p:nvPr>
        </p:nvSpPr>
        <p:spPr>
          <a:xfrm>
            <a:off x="4270248" y="2057400"/>
            <a:ext cx="3657600" cy="4114800"/>
          </a:xfrm>
        </p:spPr>
        <p:txBody>
          <a:bodyPr/>
          <a:lstStyle/>
          <a:p>
            <a:r>
              <a:rPr lang="en-US" dirty="0"/>
              <a:t>How </a:t>
            </a:r>
            <a:r>
              <a:rPr lang="en-US" dirty="0" smtClean="0"/>
              <a:t>TRILL Works</a:t>
            </a:r>
            <a:endParaRPr lang="en-US" dirty="0"/>
          </a:p>
          <a:p>
            <a:r>
              <a:rPr lang="en-US" dirty="0" smtClean="0"/>
              <a:t>Peering </a:t>
            </a:r>
            <a:r>
              <a:rPr lang="en-US" dirty="0" smtClean="0"/>
              <a:t>and Layers</a:t>
            </a:r>
          </a:p>
          <a:p>
            <a:r>
              <a:rPr lang="en-US" dirty="0" smtClean="0"/>
              <a:t>TRILL Support of DCB</a:t>
            </a:r>
            <a:endParaRPr lang="en-US" dirty="0" smtClean="0"/>
          </a:p>
          <a:p>
            <a:r>
              <a:rPr lang="en-US" dirty="0" smtClean="0"/>
              <a:t>TRILL OAM</a:t>
            </a:r>
          </a:p>
          <a:p>
            <a:r>
              <a:rPr lang="en-US" u="sng" dirty="0" smtClean="0"/>
              <a:t>TRILL Products</a:t>
            </a:r>
          </a:p>
          <a:p>
            <a:r>
              <a:rPr lang="en-US" dirty="0" smtClean="0"/>
              <a:t>Comparisons</a:t>
            </a:r>
            <a:endParaRPr lang="en-US" dirty="0" smtClean="0"/>
          </a:p>
          <a:p>
            <a:r>
              <a:rPr lang="en-US" dirty="0" smtClean="0"/>
              <a:t>Standardization and</a:t>
            </a:r>
            <a:r>
              <a:rPr lang="en-US" dirty="0"/>
              <a:t> </a:t>
            </a:r>
            <a:r>
              <a:rPr lang="en-US" dirty="0" smtClean="0"/>
              <a:t>References</a:t>
            </a:r>
            <a:endParaRPr lang="en-US" dirty="0"/>
          </a:p>
        </p:txBody>
      </p:sp>
      <p:sp>
        <p:nvSpPr>
          <p:cNvPr id="19460" name="Date Placeholder 3"/>
          <p:cNvSpPr>
            <a:spLocks noGrp="1"/>
          </p:cNvSpPr>
          <p:nvPr>
            <p:ph type="dt" sz="half"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94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43904EAB-16E3-49E6-9BAC-5C3B8CB6F3D0}" type="slidenum">
              <a:rPr lang="en-US"/>
              <a:pPr/>
              <a:t>91</a:t>
            </a:fld>
            <a:endParaRPr lang="en-US" dirty="0"/>
          </a:p>
        </p:txBody>
      </p:sp>
    </p:spTree>
    <p:extLst>
      <p:ext uri="{BB962C8B-B14F-4D97-AF65-F5344CB8AC3E}">
        <p14:creationId xmlns:p14="http://schemas.microsoft.com/office/powerpoint/2010/main" val="55530565"/>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00FF"/>
                </a:solidFill>
              </a:rPr>
              <a:t>TRILL Products</a:t>
            </a:r>
            <a:endParaRPr lang="en-US" sz="54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latin typeface="+mj-lt"/>
              </a:rPr>
              <a:t>Announced TRILL Standard based switches:</a:t>
            </a:r>
          </a:p>
          <a:p>
            <a:pPr lvl="1"/>
            <a:r>
              <a:rPr lang="en-US" sz="2400" dirty="0"/>
              <a:t>Broadcom – </a:t>
            </a:r>
            <a:r>
              <a:rPr lang="en-US" sz="2400" dirty="0" smtClean="0"/>
              <a:t>StrataXGS </a:t>
            </a:r>
            <a:r>
              <a:rPr lang="en-US" sz="2400" dirty="0"/>
              <a:t>Trident (BMC5680)</a:t>
            </a:r>
          </a:p>
          <a:p>
            <a:pPr lvl="1"/>
            <a:r>
              <a:rPr lang="en-US" sz="2400" dirty="0" smtClean="0">
                <a:latin typeface="+mj-lt"/>
              </a:rPr>
              <a:t>Cisco </a:t>
            </a:r>
            <a:r>
              <a:rPr lang="en-US" sz="2400" dirty="0"/>
              <a:t>– </a:t>
            </a:r>
            <a:r>
              <a:rPr lang="en-US" sz="2400" dirty="0" smtClean="0"/>
              <a:t>Nexus</a:t>
            </a:r>
            <a:endParaRPr lang="en-US" sz="2400" dirty="0" smtClean="0">
              <a:latin typeface="+mj-lt"/>
            </a:endParaRPr>
          </a:p>
          <a:p>
            <a:pPr lvl="1"/>
            <a:r>
              <a:rPr lang="en-US" sz="2400" dirty="0" smtClean="0">
                <a:latin typeface="+mj-lt"/>
              </a:rPr>
              <a:t>HP/H3C </a:t>
            </a:r>
            <a:r>
              <a:rPr lang="en-US" sz="2400" dirty="0" smtClean="0">
                <a:latin typeface="+mj-lt"/>
              </a:rPr>
              <a:t>– S5830V2, S5820V2</a:t>
            </a:r>
          </a:p>
          <a:p>
            <a:pPr lvl="1"/>
            <a:r>
              <a:rPr lang="en-US" sz="2400" dirty="0" smtClean="0"/>
              <a:t>Huawei </a:t>
            </a:r>
            <a:r>
              <a:rPr lang="en-US" sz="2400" dirty="0"/>
              <a:t>– Cloud </a:t>
            </a:r>
            <a:r>
              <a:rPr lang="en-US" sz="2400" dirty="0" smtClean="0"/>
              <a:t>Engine 5800, 6800, 12800</a:t>
            </a:r>
          </a:p>
          <a:p>
            <a:pPr lvl="1"/>
            <a:r>
              <a:rPr lang="en-US" sz="2400" dirty="0" smtClean="0"/>
              <a:t>Mellanox</a:t>
            </a:r>
            <a:r>
              <a:rPr lang="en-US" sz="2400" dirty="0"/>
              <a:t> </a:t>
            </a:r>
            <a:r>
              <a:rPr lang="en-US" sz="2400" dirty="0" smtClean="0"/>
              <a:t>– </a:t>
            </a:r>
            <a:r>
              <a:rPr lang="en-US" sz="2400" dirty="0" err="1" smtClean="0"/>
              <a:t>SwitchX</a:t>
            </a:r>
            <a:endParaRPr lang="en-US" sz="2400" dirty="0" smtClean="0"/>
          </a:p>
          <a:p>
            <a:pPr lvl="1"/>
            <a:r>
              <a:rPr lang="en-US" sz="2400" dirty="0" err="1" smtClean="0"/>
              <a:t>Ruijie</a:t>
            </a:r>
            <a:r>
              <a:rPr lang="en-US" sz="2400" dirty="0" smtClean="0"/>
              <a:t> Networks – RG-S12000</a:t>
            </a:r>
          </a:p>
          <a:p>
            <a:pPr lvl="1"/>
            <a:r>
              <a:rPr lang="en-US" sz="2400" dirty="0" smtClean="0"/>
              <a:t>ZTE – Big Matrix 9900 Series</a:t>
            </a:r>
          </a:p>
          <a:p>
            <a:pPr marL="0" indent="0">
              <a:buNone/>
            </a:pPr>
            <a:endParaRPr lang="en-US" sz="2800" dirty="0">
              <a:latin typeface="+mj-lt"/>
              <a:ea typeface="ＭＳ Ｐゴシック" charset="0"/>
            </a:endParaRPr>
          </a:p>
        </p:txBody>
      </p:sp>
      <p:sp>
        <p:nvSpPr>
          <p:cNvPr id="4" name="Date Placeholder 3"/>
          <p:cNvSpPr>
            <a:spLocks noGrp="1"/>
          </p:cNvSpPr>
          <p:nvPr>
            <p:ph type="dt" sz="half" idx="10"/>
          </p:nvPr>
        </p:nvSpPr>
        <p:spPr/>
        <p:txBody>
          <a:bodyPr/>
          <a:lstStyle/>
          <a:p>
            <a:r>
              <a:rPr lang="en-US" smtClean="0"/>
              <a:t>October 2013</a:t>
            </a:r>
            <a:endParaRPr lang="en-US" dirty="0"/>
          </a:p>
        </p:txBody>
      </p:sp>
      <p:sp>
        <p:nvSpPr>
          <p:cNvPr id="5" name="Slide Number Placeholder 4"/>
          <p:cNvSpPr>
            <a:spLocks noGrp="1"/>
          </p:cNvSpPr>
          <p:nvPr>
            <p:ph type="sldNum" sz="quarter" idx="12"/>
          </p:nvPr>
        </p:nvSpPr>
        <p:spPr/>
        <p:txBody>
          <a:bodyPr/>
          <a:lstStyle/>
          <a:p>
            <a:fld id="{A5422A93-89A7-904F-AFC0-07B065AB1EE3}" type="slidenum">
              <a:rPr lang="en-US" smtClean="0"/>
              <a:pPr/>
              <a:t>92</a:t>
            </a:fld>
            <a:endParaRPr lang="en-US" dirty="0"/>
          </a:p>
        </p:txBody>
      </p:sp>
      <p:sp>
        <p:nvSpPr>
          <p:cNvPr id="6" name="Footer Placeholder 5"/>
          <p:cNvSpPr>
            <a:spLocks noGrp="1"/>
          </p:cNvSpPr>
          <p:nvPr>
            <p:ph type="ftr" sz="quarter" idx="11"/>
          </p:nvPr>
        </p:nvSpPr>
        <p:spPr/>
        <p:txBody>
          <a:bodyPr/>
          <a:lstStyle/>
          <a:p>
            <a:r>
              <a:rPr lang="en-US" smtClean="0"/>
              <a:t>RIPE TRILL Tutorial</a:t>
            </a:r>
            <a:endParaRPr lang="en-US" dirty="0"/>
          </a:p>
        </p:txBody>
      </p:sp>
    </p:spTree>
    <p:extLst>
      <p:ext uri="{BB962C8B-B14F-4D97-AF65-F5344CB8AC3E}">
        <p14:creationId xmlns:p14="http://schemas.microsoft.com/office/powerpoint/2010/main" val="3252025056"/>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0000FF"/>
                </a:solidFill>
              </a:rPr>
              <a:t>Pre-Standard Products</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pPr eaLnBrk="1" hangingPunct="1"/>
            <a:r>
              <a:rPr lang="en-US" sz="2800" dirty="0" smtClean="0">
                <a:latin typeface="+mj-lt"/>
                <a:ea typeface="ＭＳ Ｐゴシック" charset="0"/>
                <a:cs typeface="ＭＳ Ｐゴシック" charset="0"/>
              </a:rPr>
              <a:t>“</a:t>
            </a:r>
            <a:r>
              <a:rPr lang="en-US" sz="2800" dirty="0">
                <a:latin typeface="+mj-lt"/>
                <a:ea typeface="ＭＳ Ｐゴシック" charset="0"/>
                <a:cs typeface="ＭＳ Ｐゴシック" charset="0"/>
              </a:rPr>
              <a:t>Pre-standard” </a:t>
            </a:r>
            <a:r>
              <a:rPr lang="en-US" sz="2800" dirty="0" smtClean="0">
                <a:latin typeface="+mj-lt"/>
                <a:ea typeface="ＭＳ Ｐゴシック" charset="0"/>
                <a:cs typeface="ＭＳ Ｐゴシック" charset="0"/>
              </a:rPr>
              <a:t>products deployed</a:t>
            </a:r>
          </a:p>
          <a:p>
            <a:pPr lvl="1" eaLnBrk="1" hangingPunct="1"/>
            <a:endParaRPr lang="en-US" sz="2500" dirty="0">
              <a:latin typeface="+mj-lt"/>
              <a:ea typeface="ＭＳ Ｐゴシック" charset="0"/>
              <a:cs typeface="ＭＳ Ｐゴシック" charset="0"/>
            </a:endParaRPr>
          </a:p>
          <a:p>
            <a:pPr lvl="1"/>
            <a:r>
              <a:rPr lang="en-US" sz="2400" dirty="0" smtClean="0">
                <a:latin typeface="+mj-lt"/>
                <a:ea typeface="ＭＳ Ｐゴシック" charset="0"/>
                <a:cs typeface="ＭＳ Ｐゴシック" charset="0"/>
              </a:rPr>
              <a:t>Cisco </a:t>
            </a:r>
            <a:r>
              <a:rPr lang="en-US" sz="2400" dirty="0" err="1" smtClean="0">
                <a:latin typeface="+mj-lt"/>
                <a:ea typeface="ＭＳ Ｐゴシック" charset="0"/>
                <a:cs typeface="ＭＳ Ｐゴシック" charset="0"/>
              </a:rPr>
              <a:t>FabricPath</a:t>
            </a:r>
            <a:endParaRPr lang="en-US" sz="2400" dirty="0" smtClean="0">
              <a:latin typeface="+mj-lt"/>
              <a:ea typeface="ＭＳ Ｐゴシック" charset="0"/>
              <a:cs typeface="ＭＳ Ｐゴシック" charset="0"/>
            </a:endParaRPr>
          </a:p>
          <a:p>
            <a:pPr lvl="2"/>
            <a:r>
              <a:rPr lang="en-US" dirty="0" smtClean="0">
                <a:latin typeface="+mj-lt"/>
                <a:ea typeface="ＭＳ Ｐゴシック" charset="0"/>
                <a:cs typeface="ＭＳ Ｐゴシック" charset="0"/>
              </a:rPr>
              <a:t>Uses TRILL control plane but different data plane</a:t>
            </a:r>
          </a:p>
          <a:p>
            <a:pPr lvl="2"/>
            <a:r>
              <a:rPr lang="en-US" dirty="0" smtClean="0">
                <a:latin typeface="+mj-lt"/>
                <a:ea typeface="ＭＳ Ｐゴシック" charset="0"/>
                <a:cs typeface="ＭＳ Ｐゴシック" charset="0"/>
              </a:rPr>
              <a:t>2,000+ installations</a:t>
            </a:r>
            <a:endParaRPr lang="en-US" dirty="0">
              <a:latin typeface="+mj-lt"/>
              <a:ea typeface="ＭＳ Ｐゴシック" charset="0"/>
              <a:cs typeface="ＭＳ Ｐゴシック" charset="0"/>
            </a:endParaRPr>
          </a:p>
          <a:p>
            <a:pPr lvl="1"/>
            <a:r>
              <a:rPr lang="en-US" sz="2400" dirty="0" smtClean="0">
                <a:latin typeface="+mj-lt"/>
                <a:ea typeface="ＭＳ Ｐゴシック" charset="0"/>
                <a:cs typeface="ＭＳ Ｐゴシック" charset="0"/>
              </a:rPr>
              <a:t>Brocade VCS</a:t>
            </a:r>
          </a:p>
          <a:p>
            <a:pPr lvl="2"/>
            <a:r>
              <a:rPr lang="en-US" dirty="0" smtClean="0">
                <a:latin typeface="+mj-lt"/>
                <a:ea typeface="ＭＳ Ｐゴシック" charset="0"/>
                <a:cs typeface="ＭＳ Ｐゴシック" charset="0"/>
              </a:rPr>
              <a:t>Uses TRILL data plane but FSPF (Fiber Shortest Path First) control plane</a:t>
            </a:r>
          </a:p>
          <a:p>
            <a:pPr lvl="2"/>
            <a:r>
              <a:rPr lang="en-US" dirty="0" smtClean="0">
                <a:latin typeface="+mj-lt"/>
                <a:ea typeface="ＭＳ Ｐゴシック" charset="0"/>
                <a:cs typeface="ＭＳ Ｐゴシック" charset="0"/>
              </a:rPr>
              <a:t>1,500+ installations</a:t>
            </a:r>
          </a:p>
        </p:txBody>
      </p:sp>
      <p:sp>
        <p:nvSpPr>
          <p:cNvPr id="4" name="Date Placeholder 3"/>
          <p:cNvSpPr>
            <a:spLocks noGrp="1"/>
          </p:cNvSpPr>
          <p:nvPr>
            <p:ph type="dt" sz="half" idx="10"/>
          </p:nvPr>
        </p:nvSpPr>
        <p:spPr/>
        <p:txBody>
          <a:bodyPr/>
          <a:lstStyle/>
          <a:p>
            <a:r>
              <a:rPr lang="en-US" smtClean="0"/>
              <a:t>October 2013</a:t>
            </a:r>
            <a:endParaRPr lang="en-US" dirty="0"/>
          </a:p>
        </p:txBody>
      </p:sp>
      <p:sp>
        <p:nvSpPr>
          <p:cNvPr id="5" name="Slide Number Placeholder 4"/>
          <p:cNvSpPr>
            <a:spLocks noGrp="1"/>
          </p:cNvSpPr>
          <p:nvPr>
            <p:ph type="sldNum" sz="quarter" idx="12"/>
          </p:nvPr>
        </p:nvSpPr>
        <p:spPr/>
        <p:txBody>
          <a:bodyPr/>
          <a:lstStyle/>
          <a:p>
            <a:fld id="{A5422A93-89A7-904F-AFC0-07B065AB1EE3}" type="slidenum">
              <a:rPr lang="en-US" smtClean="0"/>
              <a:pPr/>
              <a:t>93</a:t>
            </a:fld>
            <a:endParaRPr lang="en-US" dirty="0"/>
          </a:p>
        </p:txBody>
      </p:sp>
      <p:sp>
        <p:nvSpPr>
          <p:cNvPr id="6" name="Footer Placeholder 5"/>
          <p:cNvSpPr>
            <a:spLocks noGrp="1"/>
          </p:cNvSpPr>
          <p:nvPr>
            <p:ph type="ftr" sz="quarter" idx="11"/>
          </p:nvPr>
        </p:nvSpPr>
        <p:spPr/>
        <p:txBody>
          <a:bodyPr/>
          <a:lstStyle/>
          <a:p>
            <a:r>
              <a:rPr lang="en-US" smtClean="0"/>
              <a:t>RIPE TRILL Tutorial</a:t>
            </a:r>
            <a:endParaRPr lang="en-US" dirty="0"/>
          </a:p>
        </p:txBody>
      </p:sp>
    </p:spTree>
    <p:extLst>
      <p:ext uri="{BB962C8B-B14F-4D97-AF65-F5344CB8AC3E}">
        <p14:creationId xmlns:p14="http://schemas.microsoft.com/office/powerpoint/2010/main" val="256367514"/>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00FF"/>
                </a:solidFill>
              </a:rPr>
              <a:t>TRILL </a:t>
            </a:r>
            <a:r>
              <a:rPr lang="en-US" sz="4800" b="1" dirty="0" err="1" smtClean="0">
                <a:solidFill>
                  <a:srgbClr val="0000FF"/>
                </a:solidFill>
              </a:rPr>
              <a:t>Plugfests</a:t>
            </a:r>
            <a:endParaRPr lang="en-US" sz="4800" b="1" dirty="0">
              <a:solidFill>
                <a:srgbClr val="0000FF"/>
              </a:solidFill>
            </a:endParaRPr>
          </a:p>
        </p:txBody>
      </p:sp>
      <p:sp>
        <p:nvSpPr>
          <p:cNvPr id="3" name="Content Placeholder 2"/>
          <p:cNvSpPr>
            <a:spLocks noGrp="1"/>
          </p:cNvSpPr>
          <p:nvPr>
            <p:ph idx="1"/>
          </p:nvPr>
        </p:nvSpPr>
        <p:spPr>
          <a:xfrm>
            <a:off x="762000" y="1600200"/>
            <a:ext cx="7162800" cy="4873752"/>
          </a:xfrm>
        </p:spPr>
        <p:txBody>
          <a:bodyPr>
            <a:normAutofit/>
          </a:bodyPr>
          <a:lstStyle/>
          <a:p>
            <a:r>
              <a:rPr lang="en-US" dirty="0">
                <a:latin typeface="+mj-lt"/>
                <a:ea typeface="ＭＳ Ｐゴシック" charset="0"/>
                <a:cs typeface="ＭＳ Ｐゴシック" charset="0"/>
              </a:rPr>
              <a:t>UNH IOL </a:t>
            </a:r>
            <a:r>
              <a:rPr lang="en-US" dirty="0" smtClean="0">
                <a:latin typeface="+mj-lt"/>
                <a:ea typeface="ＭＳ Ｐゴシック" charset="0"/>
                <a:cs typeface="ＭＳ Ｐゴシック" charset="0"/>
              </a:rPr>
              <a:t>TRILL interoperability event </a:t>
            </a:r>
            <a:r>
              <a:rPr lang="en-US" dirty="0">
                <a:latin typeface="+mj-lt"/>
                <a:ea typeface="ＭＳ Ｐゴシック" charset="0"/>
                <a:cs typeface="ＭＳ Ｐゴシック" charset="0"/>
              </a:rPr>
              <a:t>p</a:t>
            </a:r>
            <a:r>
              <a:rPr lang="en-US" dirty="0" smtClean="0">
                <a:latin typeface="+mj-lt"/>
                <a:ea typeface="ＭＳ Ｐゴシック" charset="0"/>
                <a:cs typeface="ＭＳ Ｐゴシック" charset="0"/>
              </a:rPr>
              <a:t>articipants</a:t>
            </a:r>
            <a:r>
              <a:rPr lang="en-US" dirty="0">
                <a:latin typeface="+mj-lt"/>
                <a:ea typeface="ＭＳ Ｐゴシック" charset="0"/>
                <a:cs typeface="ＭＳ Ｐゴシック" charset="0"/>
              </a:rPr>
              <a:t>:</a:t>
            </a:r>
            <a:endParaRPr lang="en-US" sz="2800" dirty="0">
              <a:latin typeface="+mj-lt"/>
              <a:ea typeface="ＭＳ Ｐゴシック" charset="0"/>
            </a:endParaRPr>
          </a:p>
          <a:p>
            <a:pPr lvl="1"/>
            <a:endParaRPr lang="en-US" dirty="0" smtClean="0">
              <a:latin typeface="+mj-lt"/>
              <a:ea typeface="ＭＳ Ｐゴシック" charset="0"/>
              <a:cs typeface="ＭＳ Ｐゴシック" charset="0"/>
            </a:endParaRPr>
          </a:p>
          <a:p>
            <a:pPr lvl="1"/>
            <a:r>
              <a:rPr lang="en-US" dirty="0" smtClean="0">
                <a:latin typeface="+mj-lt"/>
                <a:ea typeface="ＭＳ Ｐゴシック" charset="0"/>
                <a:cs typeface="ＭＳ Ｐゴシック" charset="0"/>
              </a:rPr>
              <a:t>Broadcom</a:t>
            </a:r>
            <a:endParaRPr lang="en-US" dirty="0">
              <a:latin typeface="+mj-lt"/>
              <a:ea typeface="ＭＳ Ｐゴシック" charset="0"/>
              <a:cs typeface="ＭＳ Ｐゴシック" charset="0"/>
            </a:endParaRPr>
          </a:p>
          <a:p>
            <a:pPr lvl="1"/>
            <a:r>
              <a:rPr lang="en-US" dirty="0" smtClean="0">
                <a:latin typeface="+mj-lt"/>
                <a:ea typeface="ＭＳ Ｐゴシック" charset="0"/>
                <a:cs typeface="ＭＳ Ｐゴシック" charset="0"/>
              </a:rPr>
              <a:t>Extreme Networks</a:t>
            </a:r>
            <a:endParaRPr lang="en-US" dirty="0">
              <a:latin typeface="+mj-lt"/>
              <a:ea typeface="ＭＳ Ｐゴシック" charset="0"/>
              <a:cs typeface="ＭＳ Ｐゴシック" charset="0"/>
            </a:endParaRPr>
          </a:p>
          <a:p>
            <a:pPr lvl="1"/>
            <a:r>
              <a:rPr lang="en-US" dirty="0" smtClean="0">
                <a:latin typeface="+mj-lt"/>
                <a:ea typeface="ＭＳ Ｐゴシック" charset="0"/>
                <a:cs typeface="ＭＳ Ｐゴシック" charset="0"/>
              </a:rPr>
              <a:t>HP/H3C </a:t>
            </a:r>
            <a:r>
              <a:rPr lang="en-US" dirty="0" smtClean="0">
                <a:latin typeface="+mj-lt"/>
                <a:ea typeface="ＭＳ Ｐゴシック" charset="0"/>
                <a:cs typeface="ＭＳ Ｐゴシック" charset="0"/>
              </a:rPr>
              <a:t>Networking</a:t>
            </a:r>
          </a:p>
          <a:p>
            <a:pPr lvl="1"/>
            <a:r>
              <a:rPr lang="en-US" dirty="0" smtClean="0">
                <a:latin typeface="+mj-lt"/>
                <a:ea typeface="ＭＳ Ｐゴシック" charset="0"/>
                <a:cs typeface="ＭＳ Ｐゴシック" charset="0"/>
              </a:rPr>
              <a:t>Huawei Technologies</a:t>
            </a:r>
          </a:p>
          <a:p>
            <a:pPr lvl="1"/>
            <a:r>
              <a:rPr lang="en-US" dirty="0" smtClean="0">
                <a:latin typeface="+mj-lt"/>
                <a:ea typeface="ＭＳ Ｐゴシック" charset="0"/>
                <a:cs typeface="ＭＳ Ｐゴシック" charset="0"/>
              </a:rPr>
              <a:t>Ixia</a:t>
            </a:r>
          </a:p>
          <a:p>
            <a:pPr lvl="1"/>
            <a:r>
              <a:rPr lang="en-US" dirty="0" smtClean="0">
                <a:latin typeface="+mj-lt"/>
                <a:ea typeface="ＭＳ Ｐゴシック" charset="0"/>
                <a:cs typeface="ＭＳ Ｐゴシック" charset="0"/>
              </a:rPr>
              <a:t>JDSU</a:t>
            </a:r>
          </a:p>
          <a:p>
            <a:pPr lvl="1"/>
            <a:r>
              <a:rPr lang="en-US" dirty="0" smtClean="0">
                <a:latin typeface="+mj-lt"/>
                <a:ea typeface="ＭＳ Ｐゴシック" charset="0"/>
                <a:cs typeface="ＭＳ Ｐゴシック" charset="0"/>
              </a:rPr>
              <a:t>Oracle</a:t>
            </a:r>
          </a:p>
          <a:p>
            <a:pPr lvl="1"/>
            <a:r>
              <a:rPr lang="en-US" dirty="0" smtClean="0">
                <a:latin typeface="+mj-lt"/>
                <a:ea typeface="ＭＳ Ｐゴシック" charset="0"/>
                <a:cs typeface="ＭＳ Ｐゴシック" charset="0"/>
              </a:rPr>
              <a:t>Spirent</a:t>
            </a:r>
            <a:endParaRPr lang="en-US" dirty="0">
              <a:latin typeface="+mj-lt"/>
              <a:ea typeface="ＭＳ Ｐゴシック" charset="0"/>
              <a:cs typeface="ＭＳ Ｐゴシック" charset="0"/>
            </a:endParaRPr>
          </a:p>
        </p:txBody>
      </p:sp>
      <p:sp>
        <p:nvSpPr>
          <p:cNvPr id="4" name="Date Placeholder 3"/>
          <p:cNvSpPr>
            <a:spLocks noGrp="1"/>
          </p:cNvSpPr>
          <p:nvPr>
            <p:ph type="dt" sz="half" idx="10"/>
          </p:nvPr>
        </p:nvSpPr>
        <p:spPr/>
        <p:txBody>
          <a:bodyPr/>
          <a:lstStyle/>
          <a:p>
            <a:r>
              <a:rPr lang="en-US" smtClean="0"/>
              <a:t>October 2013</a:t>
            </a:r>
            <a:endParaRPr lang="en-US" dirty="0"/>
          </a:p>
        </p:txBody>
      </p:sp>
      <p:sp>
        <p:nvSpPr>
          <p:cNvPr id="5" name="Slide Number Placeholder 4"/>
          <p:cNvSpPr>
            <a:spLocks noGrp="1"/>
          </p:cNvSpPr>
          <p:nvPr>
            <p:ph type="sldNum" sz="quarter" idx="12"/>
          </p:nvPr>
        </p:nvSpPr>
        <p:spPr/>
        <p:txBody>
          <a:bodyPr/>
          <a:lstStyle/>
          <a:p>
            <a:fld id="{A5422A93-89A7-904F-AFC0-07B065AB1EE3}" type="slidenum">
              <a:rPr lang="en-US" smtClean="0"/>
              <a:pPr/>
              <a:t>94</a:t>
            </a:fld>
            <a:endParaRPr lang="en-US" dirty="0"/>
          </a:p>
        </p:txBody>
      </p:sp>
      <p:sp>
        <p:nvSpPr>
          <p:cNvPr id="6" name="Footer Placeholder 5"/>
          <p:cNvSpPr>
            <a:spLocks noGrp="1"/>
          </p:cNvSpPr>
          <p:nvPr>
            <p:ph type="ftr" sz="quarter" idx="11"/>
          </p:nvPr>
        </p:nvSpPr>
        <p:spPr/>
        <p:txBody>
          <a:bodyPr/>
          <a:lstStyle/>
          <a:p>
            <a:r>
              <a:rPr lang="en-US" smtClean="0"/>
              <a:t>RIPE TRILL Tutorial</a:t>
            </a:r>
            <a:endParaRPr lang="en-US" dirty="0"/>
          </a:p>
        </p:txBody>
      </p:sp>
    </p:spTree>
    <p:extLst>
      <p:ext uri="{BB962C8B-B14F-4D97-AF65-F5344CB8AC3E}">
        <p14:creationId xmlns:p14="http://schemas.microsoft.com/office/powerpoint/2010/main" val="184756064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rgbClr val="0000FF"/>
                </a:solidFill>
              </a:rPr>
              <a:t>TRILL Silicon</a:t>
            </a:r>
            <a:endParaRPr lang="en-US" sz="4800" b="1" dirty="0">
              <a:solidFill>
                <a:srgbClr val="0000FF"/>
              </a:solidFill>
            </a:endParaRPr>
          </a:p>
        </p:txBody>
      </p:sp>
      <p:sp>
        <p:nvSpPr>
          <p:cNvPr id="3" name="Content Placeholder 2"/>
          <p:cNvSpPr>
            <a:spLocks noGrp="1"/>
          </p:cNvSpPr>
          <p:nvPr>
            <p:ph idx="1"/>
          </p:nvPr>
        </p:nvSpPr>
        <p:spPr/>
        <p:txBody>
          <a:bodyPr>
            <a:normAutofit/>
          </a:bodyPr>
          <a:lstStyle/>
          <a:p>
            <a:pPr>
              <a:lnSpc>
                <a:spcPct val="130000"/>
              </a:lnSpc>
              <a:buFontTx/>
              <a:buChar char="•"/>
            </a:pPr>
            <a:r>
              <a:rPr lang="en-US" sz="2000" dirty="0">
                <a:ea typeface="MS PGothic" pitchFamily="34" charset="-128"/>
              </a:rPr>
              <a:t>Here are six publicly known independent silicon implementations of the TRILL Fast Path. In some cases </a:t>
            </a:r>
            <a:r>
              <a:rPr lang="en-US" sz="2000" dirty="0" smtClean="0">
                <a:ea typeface="MS PGothic" pitchFamily="34" charset="-128"/>
              </a:rPr>
              <a:t>the vendor has multiple </a:t>
            </a:r>
            <a:r>
              <a:rPr lang="en-US" sz="2000" dirty="0">
                <a:ea typeface="MS PGothic" pitchFamily="34" charset="-128"/>
              </a:rPr>
              <a:t>different </a:t>
            </a:r>
            <a:r>
              <a:rPr lang="en-US" sz="2000" dirty="0" smtClean="0">
                <a:ea typeface="MS PGothic" pitchFamily="34" charset="-128"/>
              </a:rPr>
              <a:t>chips supporting TRILL.</a:t>
            </a:r>
            <a:endParaRPr lang="en-US" sz="2000" dirty="0">
              <a:ea typeface="MS PGothic" pitchFamily="34" charset="-128"/>
            </a:endParaRPr>
          </a:p>
          <a:p>
            <a:pPr lvl="1">
              <a:lnSpc>
                <a:spcPct val="150000"/>
              </a:lnSpc>
              <a:buFont typeface="Arial" charset="0"/>
              <a:buChar char="•"/>
            </a:pPr>
            <a:r>
              <a:rPr lang="en-US" sz="2000" dirty="0">
                <a:ea typeface="MS PGothic" pitchFamily="34" charset="-128"/>
              </a:rPr>
              <a:t>Broadcom – merchant silicon</a:t>
            </a:r>
          </a:p>
          <a:p>
            <a:pPr lvl="1">
              <a:lnSpc>
                <a:spcPct val="150000"/>
              </a:lnSpc>
              <a:buFont typeface="Arial" charset="0"/>
              <a:buChar char="•"/>
            </a:pPr>
            <a:r>
              <a:rPr lang="en-US" sz="2000" dirty="0">
                <a:ea typeface="MS PGothic" pitchFamily="34" charset="-128"/>
              </a:rPr>
              <a:t>Brocade </a:t>
            </a:r>
            <a:r>
              <a:rPr lang="en-US" sz="2000" dirty="0" smtClean="0">
                <a:ea typeface="MS PGothic" pitchFamily="34" charset="-128"/>
              </a:rPr>
              <a:t>– products</a:t>
            </a:r>
            <a:endParaRPr lang="en-US" sz="2000" dirty="0">
              <a:ea typeface="MS PGothic" pitchFamily="34" charset="-128"/>
            </a:endParaRPr>
          </a:p>
          <a:p>
            <a:pPr lvl="1">
              <a:lnSpc>
                <a:spcPct val="150000"/>
              </a:lnSpc>
              <a:buFont typeface="Arial" charset="0"/>
              <a:buChar char="•"/>
            </a:pPr>
            <a:r>
              <a:rPr lang="en-US" sz="2000" dirty="0">
                <a:ea typeface="MS PGothic" pitchFamily="34" charset="-128"/>
              </a:rPr>
              <a:t>Cisco </a:t>
            </a:r>
            <a:r>
              <a:rPr lang="en-US" sz="2000" dirty="0" smtClean="0">
                <a:ea typeface="MS PGothic" pitchFamily="34" charset="-128"/>
              </a:rPr>
              <a:t>– products</a:t>
            </a:r>
            <a:endParaRPr lang="en-US" sz="2000" dirty="0">
              <a:ea typeface="MS PGothic" pitchFamily="34" charset="-128"/>
            </a:endParaRPr>
          </a:p>
          <a:p>
            <a:pPr lvl="1">
              <a:lnSpc>
                <a:spcPct val="150000"/>
              </a:lnSpc>
              <a:buFont typeface="Arial" charset="0"/>
              <a:buChar char="•"/>
            </a:pPr>
            <a:r>
              <a:rPr lang="en-US" sz="2000" dirty="0">
                <a:ea typeface="MS PGothic" pitchFamily="34" charset="-128"/>
              </a:rPr>
              <a:t>Fulcrum – merchant silicon</a:t>
            </a:r>
          </a:p>
          <a:p>
            <a:pPr lvl="1">
              <a:lnSpc>
                <a:spcPct val="150000"/>
              </a:lnSpc>
              <a:buFont typeface="Arial" charset="0"/>
              <a:buChar char="•"/>
            </a:pPr>
            <a:r>
              <a:rPr lang="en-US" sz="2000" dirty="0">
                <a:ea typeface="MS PGothic" pitchFamily="34" charset="-128"/>
              </a:rPr>
              <a:t>Marvell – merchant silicon</a:t>
            </a:r>
          </a:p>
          <a:p>
            <a:pPr lvl="1">
              <a:lnSpc>
                <a:spcPct val="150000"/>
              </a:lnSpc>
              <a:buFont typeface="Arial" charset="0"/>
              <a:buChar char="•"/>
            </a:pPr>
            <a:r>
              <a:rPr lang="en-US" sz="2000" dirty="0">
                <a:ea typeface="MS PGothic" pitchFamily="34" charset="-128"/>
              </a:rPr>
              <a:t>Mellanox – merchant silicon</a:t>
            </a:r>
          </a:p>
        </p:txBody>
      </p:sp>
      <p:sp>
        <p:nvSpPr>
          <p:cNvPr id="4" name="Date Placeholder 3"/>
          <p:cNvSpPr>
            <a:spLocks noGrp="1"/>
          </p:cNvSpPr>
          <p:nvPr>
            <p:ph type="dt" sz="half" idx="10"/>
          </p:nvPr>
        </p:nvSpPr>
        <p:spPr/>
        <p:txBody>
          <a:bodyPr/>
          <a:lstStyle/>
          <a:p>
            <a:r>
              <a:rPr lang="en-US" smtClean="0"/>
              <a:t>October 2013</a:t>
            </a:r>
            <a:endParaRPr lang="en-US" dirty="0"/>
          </a:p>
        </p:txBody>
      </p:sp>
      <p:sp>
        <p:nvSpPr>
          <p:cNvPr id="5" name="Slide Number Placeholder 4"/>
          <p:cNvSpPr>
            <a:spLocks noGrp="1"/>
          </p:cNvSpPr>
          <p:nvPr>
            <p:ph type="sldNum" sz="quarter" idx="12"/>
          </p:nvPr>
        </p:nvSpPr>
        <p:spPr/>
        <p:txBody>
          <a:bodyPr/>
          <a:lstStyle/>
          <a:p>
            <a:fld id="{A5422A93-89A7-904F-AFC0-07B065AB1EE3}" type="slidenum">
              <a:rPr lang="en-US" smtClean="0"/>
              <a:pPr/>
              <a:t>95</a:t>
            </a:fld>
            <a:endParaRPr lang="en-US" dirty="0"/>
          </a:p>
        </p:txBody>
      </p:sp>
      <p:sp>
        <p:nvSpPr>
          <p:cNvPr id="6" name="Footer Placeholder 5"/>
          <p:cNvSpPr>
            <a:spLocks noGrp="1"/>
          </p:cNvSpPr>
          <p:nvPr>
            <p:ph type="ftr" sz="quarter" idx="11"/>
          </p:nvPr>
        </p:nvSpPr>
        <p:spPr/>
        <p:txBody>
          <a:bodyPr/>
          <a:lstStyle/>
          <a:p>
            <a:r>
              <a:rPr lang="en-US" smtClean="0"/>
              <a:t>RIPE TRILL Tutorial</a:t>
            </a:r>
            <a:endParaRPr lang="en-US" dirty="0"/>
          </a:p>
        </p:txBody>
      </p:sp>
      <p:pic>
        <p:nvPicPr>
          <p:cNvPr id="7" name="Picture 4" descr="Broadcom_Logo.png"/>
          <p:cNvPicPr>
            <a:picLocks noChangeAspect="1"/>
          </p:cNvPicPr>
          <p:nvPr/>
        </p:nvPicPr>
        <p:blipFill>
          <a:blip r:embed="rId2" cstate="print"/>
          <a:srcRect/>
          <a:stretch>
            <a:fillRect/>
          </a:stretch>
        </p:blipFill>
        <p:spPr bwMode="auto">
          <a:xfrm>
            <a:off x="6665965" y="2910416"/>
            <a:ext cx="969329" cy="518584"/>
          </a:xfrm>
          <a:prstGeom prst="rect">
            <a:avLst/>
          </a:prstGeom>
          <a:noFill/>
          <a:ln w="9525">
            <a:noFill/>
            <a:miter lim="800000"/>
            <a:headEnd/>
            <a:tailEnd/>
          </a:ln>
        </p:spPr>
      </p:pic>
      <p:pic>
        <p:nvPicPr>
          <p:cNvPr id="8" name="Picture 5" descr="Brocade_Logo.png"/>
          <p:cNvPicPr>
            <a:picLocks noChangeAspect="1"/>
          </p:cNvPicPr>
          <p:nvPr/>
        </p:nvPicPr>
        <p:blipFill>
          <a:blip r:embed="rId3" cstate="print"/>
          <a:srcRect/>
          <a:stretch>
            <a:fillRect/>
          </a:stretch>
        </p:blipFill>
        <p:spPr bwMode="auto">
          <a:xfrm>
            <a:off x="5181600" y="3489476"/>
            <a:ext cx="668837" cy="472924"/>
          </a:xfrm>
          <a:prstGeom prst="rect">
            <a:avLst/>
          </a:prstGeom>
          <a:noFill/>
          <a:ln w="9525">
            <a:noFill/>
            <a:miter lim="800000"/>
            <a:headEnd/>
            <a:tailEnd/>
          </a:ln>
        </p:spPr>
      </p:pic>
      <p:pic>
        <p:nvPicPr>
          <p:cNvPr id="9" name="Picture 4" descr="Cisco_Logo.png"/>
          <p:cNvPicPr>
            <a:picLocks noChangeAspect="1"/>
          </p:cNvPicPr>
          <p:nvPr/>
        </p:nvPicPr>
        <p:blipFill>
          <a:blip r:embed="rId4" cstate="print"/>
          <a:srcRect/>
          <a:stretch>
            <a:fillRect/>
          </a:stretch>
        </p:blipFill>
        <p:spPr bwMode="auto">
          <a:xfrm>
            <a:off x="6629400" y="3892248"/>
            <a:ext cx="900039" cy="603552"/>
          </a:xfrm>
          <a:prstGeom prst="rect">
            <a:avLst/>
          </a:prstGeom>
          <a:noFill/>
          <a:ln w="9525">
            <a:noFill/>
            <a:miter lim="800000"/>
            <a:headEnd/>
            <a:tailEnd/>
          </a:ln>
        </p:spPr>
      </p:pic>
      <p:pic>
        <p:nvPicPr>
          <p:cNvPr id="10" name="Picture 7" descr="Fulcrum_Logo.png"/>
          <p:cNvPicPr>
            <a:picLocks noChangeAspect="1"/>
          </p:cNvPicPr>
          <p:nvPr/>
        </p:nvPicPr>
        <p:blipFill>
          <a:blip r:embed="rId5" cstate="print"/>
          <a:srcRect/>
          <a:stretch>
            <a:fillRect/>
          </a:stretch>
        </p:blipFill>
        <p:spPr bwMode="auto">
          <a:xfrm>
            <a:off x="5105400" y="4567162"/>
            <a:ext cx="1143527" cy="538238"/>
          </a:xfrm>
          <a:prstGeom prst="rect">
            <a:avLst/>
          </a:prstGeom>
          <a:noFill/>
          <a:ln w="9525">
            <a:noFill/>
            <a:miter lim="800000"/>
            <a:headEnd/>
            <a:tailEnd/>
          </a:ln>
        </p:spPr>
      </p:pic>
      <p:pic>
        <p:nvPicPr>
          <p:cNvPr id="11" name="Picture 8" descr="Marvell_Logo.png"/>
          <p:cNvPicPr>
            <a:picLocks noChangeAspect="1"/>
          </p:cNvPicPr>
          <p:nvPr/>
        </p:nvPicPr>
        <p:blipFill>
          <a:blip r:embed="rId6" cstate="print"/>
          <a:srcRect/>
          <a:stretch>
            <a:fillRect/>
          </a:stretch>
        </p:blipFill>
        <p:spPr bwMode="auto">
          <a:xfrm>
            <a:off x="6789967" y="5049459"/>
            <a:ext cx="715055" cy="436941"/>
          </a:xfrm>
          <a:prstGeom prst="rect">
            <a:avLst/>
          </a:prstGeom>
          <a:noFill/>
          <a:ln w="9525">
            <a:noFill/>
            <a:miter lim="800000"/>
            <a:headEnd/>
            <a:tailEnd/>
          </a:ln>
        </p:spPr>
      </p:pic>
      <p:pic>
        <p:nvPicPr>
          <p:cNvPr id="12" name="Picture 9"/>
          <p:cNvPicPr>
            <a:picLocks noChangeAspect="1"/>
          </p:cNvPicPr>
          <p:nvPr/>
        </p:nvPicPr>
        <p:blipFill>
          <a:blip r:embed="rId7" cstate="print"/>
          <a:srcRect l="7201" t="8624" r="16257"/>
          <a:stretch>
            <a:fillRect/>
          </a:stretch>
        </p:blipFill>
        <p:spPr bwMode="auto">
          <a:xfrm>
            <a:off x="4953000" y="5684762"/>
            <a:ext cx="1560759" cy="411238"/>
          </a:xfrm>
          <a:prstGeom prst="rect">
            <a:avLst/>
          </a:prstGeom>
          <a:noFill/>
          <a:ln w="9525">
            <a:noFill/>
            <a:miter lim="800000"/>
            <a:headEnd/>
            <a:tailEnd/>
          </a:ln>
        </p:spPr>
      </p:pic>
    </p:spTree>
    <p:extLst>
      <p:ext uri="{BB962C8B-B14F-4D97-AF65-F5344CB8AC3E}">
        <p14:creationId xmlns:p14="http://schemas.microsoft.com/office/powerpoint/2010/main" val="42998676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rgbClr val="0000FF"/>
                </a:solidFill>
              </a:rPr>
              <a:t>TRILL </a:t>
            </a:r>
            <a:r>
              <a:rPr lang="en-US" sz="4800" b="1" dirty="0" smtClean="0">
                <a:solidFill>
                  <a:srgbClr val="0000FF"/>
                </a:solidFill>
              </a:rPr>
              <a:t>Open </a:t>
            </a:r>
            <a:r>
              <a:rPr lang="en-US" sz="4800" b="1" dirty="0" smtClean="0">
                <a:solidFill>
                  <a:srgbClr val="0000FF"/>
                </a:solidFill>
              </a:rPr>
              <a:t>Source</a:t>
            </a:r>
            <a:endParaRPr lang="en-US" sz="4800" b="1" dirty="0">
              <a:solidFill>
                <a:srgbClr val="0000FF"/>
              </a:solidFill>
            </a:endParaRPr>
          </a:p>
        </p:txBody>
      </p:sp>
      <p:sp>
        <p:nvSpPr>
          <p:cNvPr id="4" name="Date Placeholder 3"/>
          <p:cNvSpPr>
            <a:spLocks noGrp="1"/>
          </p:cNvSpPr>
          <p:nvPr>
            <p:ph type="dt" sz="half" idx="10"/>
          </p:nvPr>
        </p:nvSpPr>
        <p:spPr/>
        <p:txBody>
          <a:bodyPr/>
          <a:lstStyle/>
          <a:p>
            <a:r>
              <a:rPr lang="en-US" smtClean="0"/>
              <a:t>October 2013</a:t>
            </a:r>
            <a:endParaRPr lang="en-US" dirty="0"/>
          </a:p>
        </p:txBody>
      </p:sp>
      <p:sp>
        <p:nvSpPr>
          <p:cNvPr id="5" name="Slide Number Placeholder 4"/>
          <p:cNvSpPr>
            <a:spLocks noGrp="1"/>
          </p:cNvSpPr>
          <p:nvPr>
            <p:ph type="sldNum" sz="quarter" idx="12"/>
          </p:nvPr>
        </p:nvSpPr>
        <p:spPr/>
        <p:txBody>
          <a:bodyPr/>
          <a:lstStyle/>
          <a:p>
            <a:fld id="{A5422A93-89A7-904F-AFC0-07B065AB1EE3}" type="slidenum">
              <a:rPr lang="en-US" smtClean="0"/>
              <a:pPr/>
              <a:t>96</a:t>
            </a:fld>
            <a:endParaRPr lang="en-US" dirty="0"/>
          </a:p>
        </p:txBody>
      </p:sp>
      <p:sp>
        <p:nvSpPr>
          <p:cNvPr id="6" name="Footer Placeholder 5"/>
          <p:cNvSpPr>
            <a:spLocks noGrp="1"/>
          </p:cNvSpPr>
          <p:nvPr>
            <p:ph type="ftr" sz="quarter" idx="11"/>
          </p:nvPr>
        </p:nvSpPr>
        <p:spPr/>
        <p:txBody>
          <a:bodyPr/>
          <a:lstStyle/>
          <a:p>
            <a:r>
              <a:rPr lang="en-US" smtClean="0"/>
              <a:t>RIPE TRILL Tutorial</a:t>
            </a:r>
            <a:endParaRPr lang="en-US" dirty="0"/>
          </a:p>
        </p:txBody>
      </p:sp>
      <p:sp>
        <p:nvSpPr>
          <p:cNvPr id="13" name="Content Placeholder 12"/>
          <p:cNvSpPr>
            <a:spLocks noGrp="1"/>
          </p:cNvSpPr>
          <p:nvPr>
            <p:ph sz="quarter" idx="1"/>
          </p:nvPr>
        </p:nvSpPr>
        <p:spPr/>
        <p:txBody>
          <a:bodyPr/>
          <a:lstStyle/>
          <a:p>
            <a:pPr marL="0" indent="0">
              <a:buNone/>
            </a:pPr>
            <a:r>
              <a:rPr lang="en-US" b="1" dirty="0" smtClean="0">
                <a:ea typeface="MS PGothic" pitchFamily="34" charset="-128"/>
              </a:rPr>
              <a:t>Three Open Source Implementations</a:t>
            </a:r>
          </a:p>
          <a:p>
            <a:pPr marL="457200" indent="-457200">
              <a:buFont typeface="+mj-lt"/>
              <a:buAutoNum type="arabicPeriod"/>
            </a:pPr>
            <a:r>
              <a:rPr lang="en-US" sz="2000" b="1" dirty="0" smtClean="0">
                <a:ea typeface="MS PGothic" pitchFamily="34" charset="-128"/>
              </a:rPr>
              <a:t>Oracle</a:t>
            </a:r>
            <a:r>
              <a:rPr lang="en-US" sz="2000" b="1" dirty="0">
                <a:ea typeface="MS PGothic" pitchFamily="34" charset="-128"/>
              </a:rPr>
              <a:t>: TRILL for </a:t>
            </a:r>
            <a:r>
              <a:rPr lang="en-US" sz="2000" b="1" dirty="0" smtClean="0">
                <a:ea typeface="MS PGothic" pitchFamily="34" charset="-128"/>
              </a:rPr>
              <a:t>Solaris</a:t>
            </a:r>
            <a:endParaRPr lang="en-US" sz="1600" dirty="0">
              <a:ea typeface="MS PGothic" pitchFamily="34" charset="-128"/>
            </a:endParaRPr>
          </a:p>
          <a:p>
            <a:pPr lvl="1"/>
            <a:r>
              <a:rPr lang="en-US" sz="1800" u="sng" dirty="0" smtClean="0">
                <a:ea typeface="MS PGothic" pitchFamily="34" charset="-128"/>
              </a:rPr>
              <a:t>TRILL ships as part of Solaris 11</a:t>
            </a:r>
          </a:p>
          <a:p>
            <a:pPr lvl="2"/>
            <a:endParaRPr lang="en-US" sz="1500" u="sng" dirty="0">
              <a:ea typeface="MS PGothic" pitchFamily="34" charset="-128"/>
            </a:endParaRPr>
          </a:p>
          <a:p>
            <a:pPr marL="457200" indent="-457200">
              <a:buFont typeface="+mj-lt"/>
              <a:buAutoNum type="arabicPeriod"/>
            </a:pPr>
            <a:r>
              <a:rPr lang="en-US" sz="2000" b="1" dirty="0" err="1" smtClean="0">
                <a:ea typeface="MS PGothic" pitchFamily="34" charset="-128"/>
              </a:rPr>
              <a:t>VirtuOR</a:t>
            </a:r>
            <a:r>
              <a:rPr lang="en-US" sz="2000" b="1" dirty="0" smtClean="0">
                <a:ea typeface="MS PGothic" pitchFamily="34" charset="-128"/>
              </a:rPr>
              <a:t>: </a:t>
            </a:r>
            <a:r>
              <a:rPr lang="en-US" sz="2000" dirty="0" smtClean="0">
                <a:ea typeface="MS PGothic" pitchFamily="34" charset="-128"/>
                <a:hlinkClick r:id="rId2"/>
              </a:rPr>
              <a:t>www.virtuor.fr</a:t>
            </a:r>
            <a:r>
              <a:rPr lang="en-US" sz="2000" dirty="0" smtClean="0">
                <a:ea typeface="MS PGothic" pitchFamily="34" charset="-128"/>
              </a:rPr>
              <a:t> </a:t>
            </a:r>
          </a:p>
          <a:p>
            <a:pPr lvl="1"/>
            <a:r>
              <a:rPr lang="en-US" sz="1800" u="sng" dirty="0">
                <a:ea typeface="MS PGothic" pitchFamily="34" charset="-128"/>
                <a:hlinkClick r:id="rId3"/>
              </a:rPr>
              <a:t>http://sourceforge.net/p/opentrill/wiki/Home</a:t>
            </a:r>
            <a:r>
              <a:rPr lang="en-US" sz="1800" u="sng" dirty="0" smtClean="0">
                <a:ea typeface="MS PGothic" pitchFamily="34" charset="-128"/>
                <a:hlinkClick r:id="rId3"/>
              </a:rPr>
              <a:t>/</a:t>
            </a:r>
            <a:endParaRPr lang="en-US" sz="1800" u="sng" dirty="0" smtClean="0">
              <a:ea typeface="MS PGothic" pitchFamily="34" charset="-128"/>
            </a:endParaRPr>
          </a:p>
          <a:p>
            <a:pPr lvl="2"/>
            <a:endParaRPr lang="en-US" sz="1500" u="sng" dirty="0">
              <a:ea typeface="MS PGothic" pitchFamily="34" charset="-128"/>
            </a:endParaRPr>
          </a:p>
          <a:p>
            <a:pPr marL="457200" indent="-457200">
              <a:buFont typeface="+mj-lt"/>
              <a:buAutoNum type="arabicPeriod"/>
            </a:pPr>
            <a:r>
              <a:rPr lang="en-US" sz="2000" dirty="0" smtClean="0">
                <a:ea typeface="MS PGothic" pitchFamily="34" charset="-128"/>
              </a:rPr>
              <a:t>TRILL </a:t>
            </a:r>
            <a:r>
              <a:rPr lang="en-US" sz="2000" dirty="0">
                <a:ea typeface="MS PGothic" pitchFamily="34" charset="-128"/>
              </a:rPr>
              <a:t>Port to Linux:</a:t>
            </a:r>
            <a:br>
              <a:rPr lang="en-US" sz="2000" dirty="0">
                <a:ea typeface="MS PGothic" pitchFamily="34" charset="-128"/>
              </a:rPr>
            </a:br>
            <a:r>
              <a:rPr lang="en-US" sz="2000" dirty="0"/>
              <a:t>National University of Sciences and Technology (NUST), </a:t>
            </a:r>
            <a:r>
              <a:rPr lang="en-US" sz="2000" dirty="0" smtClean="0"/>
              <a:t>Islamabad, Pakistan</a:t>
            </a:r>
            <a:endParaRPr lang="en-US" sz="2000" dirty="0"/>
          </a:p>
          <a:p>
            <a:pPr lvl="1"/>
            <a:r>
              <a:rPr lang="en-US" sz="1600" dirty="0" smtClean="0"/>
              <a:t>Muhammad </a:t>
            </a:r>
            <a:r>
              <a:rPr lang="en-US" sz="1600" dirty="0" err="1"/>
              <a:t>Mohsin</a:t>
            </a:r>
            <a:r>
              <a:rPr lang="en-US" sz="1600" dirty="0"/>
              <a:t> </a:t>
            </a:r>
            <a:r>
              <a:rPr lang="en-US" sz="1600" dirty="0" err="1"/>
              <a:t>Sardar</a:t>
            </a:r>
            <a:r>
              <a:rPr lang="en-US" sz="1600" dirty="0"/>
              <a:t> </a:t>
            </a:r>
            <a:r>
              <a:rPr lang="en-US" sz="1600" dirty="0" smtClean="0"/>
              <a:t/>
            </a:r>
            <a:br>
              <a:rPr lang="en-US" sz="1600" dirty="0" smtClean="0"/>
            </a:br>
            <a:r>
              <a:rPr lang="en-US" sz="1600" dirty="0" err="1" smtClean="0"/>
              <a:t>mohsin.sardar</a:t>
            </a:r>
            <a:r>
              <a:rPr lang="en-US" sz="1600" dirty="0" err="1"/>
              <a:t>@</a:t>
            </a:r>
            <a:r>
              <a:rPr lang="en-US" sz="1600" dirty="0" err="1" smtClean="0"/>
              <a:t>seecs.edu.pk</a:t>
            </a:r>
            <a:endParaRPr lang="en-US" sz="1400" u="sng" dirty="0">
              <a:ea typeface="MS PGothic" pitchFamily="34" charset="-128"/>
            </a:endParaRPr>
          </a:p>
          <a:p>
            <a:pPr lvl="1"/>
            <a:r>
              <a:rPr lang="en-US" sz="1800" dirty="0" smtClean="0">
                <a:hlinkClick r:id="rId4"/>
              </a:rPr>
              <a:t>http://wisnet.seecs.nust.edu.pk/projects/trill/index.html</a:t>
            </a:r>
            <a:r>
              <a:rPr lang="en-US" sz="1800" dirty="0" smtClean="0"/>
              <a:t> </a:t>
            </a:r>
            <a:endParaRPr lang="en-US" sz="1800" dirty="0">
              <a:ea typeface="MS PGothic" pitchFamily="34" charset="-128"/>
            </a:endParaRPr>
          </a:p>
          <a:p>
            <a:endParaRPr lang="en-US" dirty="0"/>
          </a:p>
        </p:txBody>
      </p:sp>
      <p:pic>
        <p:nvPicPr>
          <p:cNvPr id="14" name="Picture 4"/>
          <p:cNvPicPr>
            <a:picLocks noChangeAspect="1"/>
          </p:cNvPicPr>
          <p:nvPr/>
        </p:nvPicPr>
        <p:blipFill>
          <a:blip r:embed="rId5" cstate="print"/>
          <a:srcRect/>
          <a:stretch>
            <a:fillRect/>
          </a:stretch>
        </p:blipFill>
        <p:spPr bwMode="auto">
          <a:xfrm>
            <a:off x="5715000" y="2010229"/>
            <a:ext cx="1859987" cy="580571"/>
          </a:xfrm>
          <a:prstGeom prst="rect">
            <a:avLst/>
          </a:prstGeom>
          <a:noFill/>
          <a:ln w="9525">
            <a:noFill/>
            <a:miter lim="800000"/>
            <a:headEnd/>
            <a:tailEnd/>
          </a:ln>
        </p:spPr>
      </p:pic>
      <p:pic>
        <p:nvPicPr>
          <p:cNvPr id="15" name="Picture 5"/>
          <p:cNvPicPr>
            <a:picLocks noChangeAspect="1"/>
          </p:cNvPicPr>
          <p:nvPr/>
        </p:nvPicPr>
        <p:blipFill>
          <a:blip r:embed="rId6" cstate="print"/>
          <a:srcRect/>
          <a:stretch>
            <a:fillRect/>
          </a:stretch>
        </p:blipFill>
        <p:spPr bwMode="auto">
          <a:xfrm>
            <a:off x="6344104" y="4724400"/>
            <a:ext cx="1337392" cy="846667"/>
          </a:xfrm>
          <a:prstGeom prst="rect">
            <a:avLst/>
          </a:prstGeom>
          <a:noFill/>
          <a:ln w="9525">
            <a:noFill/>
            <a:miter lim="800000"/>
            <a:headEnd/>
            <a:tailEnd/>
          </a:ln>
        </p:spPr>
      </p:pic>
      <p:pic>
        <p:nvPicPr>
          <p:cNvPr id="9" name="Picture 8"/>
          <p:cNvPicPr>
            <a:picLocks noChangeAspect="1"/>
          </p:cNvPicPr>
          <p:nvPr/>
        </p:nvPicPr>
        <p:blipFill rotWithShape="1">
          <a:blip r:embed="rId7"/>
          <a:srcRect r="90029"/>
          <a:stretch/>
        </p:blipFill>
        <p:spPr>
          <a:xfrm>
            <a:off x="6629400" y="2971800"/>
            <a:ext cx="911754" cy="954478"/>
          </a:xfrm>
          <a:prstGeom prst="rect">
            <a:avLst/>
          </a:prstGeom>
        </p:spPr>
      </p:pic>
    </p:spTree>
    <p:extLst>
      <p:ext uri="{BB962C8B-B14F-4D97-AF65-F5344CB8AC3E}">
        <p14:creationId xmlns:p14="http://schemas.microsoft.com/office/powerpoint/2010/main" val="1162736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a:lstStyle/>
          <a:p>
            <a:r>
              <a:rPr lang="en-US" sz="4800" cap="none" dirty="0" smtClean="0">
                <a:solidFill>
                  <a:schemeClr val="tx1"/>
                </a:solidFill>
                <a:ea typeface="ＭＳ Ｐゴシック" charset="-128"/>
              </a:rPr>
              <a:t>CONTENTS</a:t>
            </a:r>
          </a:p>
        </p:txBody>
      </p:sp>
      <p:sp>
        <p:nvSpPr>
          <p:cNvPr id="2" name="Content Placeholder 1"/>
          <p:cNvSpPr>
            <a:spLocks noGrp="1"/>
          </p:cNvSpPr>
          <p:nvPr>
            <p:ph sz="quarter" idx="1"/>
          </p:nvPr>
        </p:nvSpPr>
        <p:spPr/>
        <p:txBody>
          <a:bodyPr/>
          <a:lstStyle/>
          <a:p>
            <a:r>
              <a:rPr lang="en-US" dirty="0" smtClean="0"/>
              <a:t>What is TRILL?</a:t>
            </a:r>
            <a:endParaRPr lang="en-US" dirty="0" smtClean="0"/>
          </a:p>
          <a:p>
            <a:r>
              <a:rPr lang="en-US" dirty="0" smtClean="0"/>
              <a:t>TRILL Features</a:t>
            </a:r>
          </a:p>
          <a:p>
            <a:r>
              <a:rPr lang="en-US" dirty="0" smtClean="0"/>
              <a:t>TRILL History</a:t>
            </a:r>
          </a:p>
          <a:p>
            <a:r>
              <a:rPr lang="en-US" dirty="0" smtClean="0"/>
              <a:t>Two </a:t>
            </a:r>
            <a:r>
              <a:rPr lang="en-US" dirty="0" smtClean="0"/>
              <a:t>TRILL Examples</a:t>
            </a:r>
            <a:endParaRPr lang="en-US" dirty="0" smtClean="0"/>
          </a:p>
          <a:p>
            <a:r>
              <a:rPr lang="en-US" dirty="0" smtClean="0"/>
              <a:t>TRILL Packet Headers</a:t>
            </a:r>
          </a:p>
          <a:p>
            <a:r>
              <a:rPr lang="en-US" dirty="0" smtClean="0"/>
              <a:t>Step-by-Step Processing Example</a:t>
            </a:r>
          </a:p>
          <a:p>
            <a:r>
              <a:rPr lang="en-US" dirty="0" smtClean="0"/>
              <a:t>Fine Grained </a:t>
            </a:r>
            <a:r>
              <a:rPr lang="en-US" dirty="0" smtClean="0"/>
              <a:t>Labeling</a:t>
            </a:r>
          </a:p>
        </p:txBody>
      </p:sp>
      <p:sp>
        <p:nvSpPr>
          <p:cNvPr id="3" name="Content Placeholder 2"/>
          <p:cNvSpPr>
            <a:spLocks noGrp="1"/>
          </p:cNvSpPr>
          <p:nvPr>
            <p:ph sz="quarter" idx="2"/>
          </p:nvPr>
        </p:nvSpPr>
        <p:spPr>
          <a:xfrm>
            <a:off x="4270248" y="2057400"/>
            <a:ext cx="3657600" cy="4114800"/>
          </a:xfrm>
        </p:spPr>
        <p:txBody>
          <a:bodyPr/>
          <a:lstStyle/>
          <a:p>
            <a:r>
              <a:rPr lang="en-US" dirty="0"/>
              <a:t>How </a:t>
            </a:r>
            <a:r>
              <a:rPr lang="en-US" dirty="0" smtClean="0"/>
              <a:t>TRILL Works</a:t>
            </a:r>
            <a:endParaRPr lang="en-US" dirty="0"/>
          </a:p>
          <a:p>
            <a:r>
              <a:rPr lang="en-US" dirty="0" smtClean="0"/>
              <a:t>Peering </a:t>
            </a:r>
            <a:r>
              <a:rPr lang="en-US" dirty="0" smtClean="0"/>
              <a:t>and Layers</a:t>
            </a:r>
          </a:p>
          <a:p>
            <a:r>
              <a:rPr lang="en-US" dirty="0" smtClean="0"/>
              <a:t>TRILL Support of DCB</a:t>
            </a:r>
            <a:endParaRPr lang="en-US" dirty="0" smtClean="0"/>
          </a:p>
          <a:p>
            <a:r>
              <a:rPr lang="en-US" dirty="0" smtClean="0"/>
              <a:t>TRILL OAM</a:t>
            </a:r>
          </a:p>
          <a:p>
            <a:r>
              <a:rPr lang="en-US" dirty="0" smtClean="0"/>
              <a:t>TRILL Products</a:t>
            </a:r>
          </a:p>
          <a:p>
            <a:r>
              <a:rPr lang="en-US" u="sng" dirty="0" smtClean="0"/>
              <a:t>Comparisons</a:t>
            </a:r>
            <a:endParaRPr lang="en-US" u="sng" dirty="0" smtClean="0"/>
          </a:p>
          <a:p>
            <a:r>
              <a:rPr lang="en-US" dirty="0" smtClean="0"/>
              <a:t>Standardization and</a:t>
            </a:r>
            <a:r>
              <a:rPr lang="en-US" dirty="0"/>
              <a:t> </a:t>
            </a:r>
            <a:r>
              <a:rPr lang="en-US" dirty="0" smtClean="0"/>
              <a:t>References</a:t>
            </a:r>
            <a:endParaRPr lang="en-US" dirty="0"/>
          </a:p>
        </p:txBody>
      </p:sp>
      <p:sp>
        <p:nvSpPr>
          <p:cNvPr id="19460" name="Date Placeholder 3"/>
          <p:cNvSpPr>
            <a:spLocks noGrp="1"/>
          </p:cNvSpPr>
          <p:nvPr>
            <p:ph type="dt" sz="half"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19462" name="Footer Placeholder 5"/>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19461" name="Slide Number Placeholder 4"/>
          <p:cNvSpPr>
            <a:spLocks noGrp="1"/>
          </p:cNvSpPr>
          <p:nvPr>
            <p:ph type="sldNum" sz="quarter" idx="12"/>
          </p:nvPr>
        </p:nvSpPr>
        <p:spPr bwMode="auto">
          <a:noFill/>
          <a:ln>
            <a:miter lim="800000"/>
            <a:headEnd/>
            <a:tailEnd/>
          </a:ln>
        </p:spPr>
        <p:txBody>
          <a:bodyPr/>
          <a:lstStyle/>
          <a:p>
            <a:fld id="{43904EAB-16E3-49E6-9BAC-5C3B8CB6F3D0}" type="slidenum">
              <a:rPr lang="en-US"/>
              <a:pPr/>
              <a:t>97</a:t>
            </a:fld>
            <a:endParaRPr lang="en-US" dirty="0"/>
          </a:p>
        </p:txBody>
      </p:sp>
    </p:spTree>
    <p:extLst>
      <p:ext uri="{BB962C8B-B14F-4D97-AF65-F5344CB8AC3E}">
        <p14:creationId xmlns:p14="http://schemas.microsoft.com/office/powerpoint/2010/main" val="775917996"/>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400" b="1" cap="none" dirty="0">
                <a:solidFill>
                  <a:srgbClr val="0000FF"/>
                </a:solidFill>
                <a:ea typeface="ＭＳ Ｐゴシック" charset="-128"/>
              </a:rPr>
              <a:t>Comparison with </a:t>
            </a:r>
            <a:r>
              <a:rPr lang="en-US" sz="4400" b="1" cap="none" dirty="0" smtClean="0">
                <a:solidFill>
                  <a:srgbClr val="0000FF"/>
                </a:solidFill>
                <a:ea typeface="ＭＳ Ｐゴシック" charset="-128"/>
              </a:rPr>
              <a:t>MPLS</a:t>
            </a:r>
            <a:endParaRPr lang="en-US" sz="4400" dirty="0" smtClean="0">
              <a:solidFill>
                <a:srgbClr val="0000FF"/>
              </a:solidFill>
              <a:ea typeface="ＭＳ Ｐゴシック" charset="-128"/>
            </a:endParaRPr>
          </a:p>
        </p:txBody>
      </p:sp>
      <p:sp>
        <p:nvSpPr>
          <p:cNvPr id="99331" name="Content Placeholder 6"/>
          <p:cNvSpPr>
            <a:spLocks noGrp="1"/>
          </p:cNvSpPr>
          <p:nvPr>
            <p:ph sz="quarter" idx="1"/>
          </p:nvPr>
        </p:nvSpPr>
        <p:spPr>
          <a:xfrm>
            <a:off x="457200" y="1600200"/>
            <a:ext cx="7467600" cy="4654550"/>
          </a:xfrm>
        </p:spPr>
        <p:txBody>
          <a:bodyPr/>
          <a:lstStyle/>
          <a:p>
            <a:pPr eaLnBrk="1" hangingPunct="1"/>
            <a:r>
              <a:rPr lang="en-US" sz="2800" dirty="0">
                <a:latin typeface="+mj-lt"/>
                <a:ea typeface="ＭＳ Ｐゴシック" charset="0"/>
                <a:cs typeface="ＭＳ Ｐゴシック" charset="0"/>
              </a:rPr>
              <a:t>TRILL versus MPLS</a:t>
            </a:r>
          </a:p>
          <a:p>
            <a:pPr lvl="1"/>
            <a:r>
              <a:rPr lang="en-US" sz="2400" dirty="0">
                <a:latin typeface="+mj-lt"/>
                <a:ea typeface="ＭＳ Ｐゴシック" charset="0"/>
                <a:cs typeface="ＭＳ Ｐゴシック" charset="0"/>
              </a:rPr>
              <a:t>MPLS is an older, more mature technology with better Quality of Service features, etc.</a:t>
            </a:r>
          </a:p>
          <a:p>
            <a:pPr lvl="1"/>
            <a:r>
              <a:rPr lang="en-US" sz="2400" dirty="0">
                <a:latin typeface="+mj-lt"/>
                <a:ea typeface="ＭＳ Ｐゴシック" charset="0"/>
                <a:cs typeface="ＭＳ Ｐゴシック" charset="0"/>
              </a:rPr>
              <a:t>MPLS is more configuration intensive. TRILL can be auto-configuring.</a:t>
            </a:r>
          </a:p>
          <a:p>
            <a:pPr lvl="1"/>
            <a:r>
              <a:rPr lang="en-US" sz="2400" dirty="0">
                <a:latin typeface="+mj-lt"/>
                <a:ea typeface="ＭＳ Ｐゴシック" charset="0"/>
                <a:cs typeface="ＭＳ Ｐゴシック" charset="0"/>
              </a:rPr>
              <a:t>TRILL provides easier support of multicast</a:t>
            </a:r>
          </a:p>
          <a:p>
            <a:pPr lvl="1"/>
            <a:r>
              <a:rPr lang="en-US" sz="2400" dirty="0">
                <a:latin typeface="+mj-lt"/>
                <a:ea typeface="ＭＳ Ｐゴシック" charset="0"/>
                <a:cs typeface="ＭＳ Ｐゴシック" charset="0"/>
              </a:rPr>
              <a:t>TRILL can </a:t>
            </a:r>
            <a:r>
              <a:rPr lang="en-US" sz="2400" dirty="0" smtClean="0">
                <a:latin typeface="+mj-lt"/>
                <a:ea typeface="ＭＳ Ｐゴシック" charset="0"/>
                <a:cs typeface="ＭＳ Ｐゴシック" charset="0"/>
              </a:rPr>
              <a:t>scale </a:t>
            </a:r>
            <a:r>
              <a:rPr lang="en-US" sz="2400" dirty="0">
                <a:latin typeface="+mj-lt"/>
                <a:ea typeface="ＭＳ Ｐゴシック" charset="0"/>
                <a:cs typeface="ＭＳ Ｐゴシック" charset="0"/>
              </a:rPr>
              <a:t>better because</a:t>
            </a:r>
          </a:p>
          <a:p>
            <a:pPr lvl="2"/>
            <a:r>
              <a:rPr lang="en-US" sz="2000" dirty="0">
                <a:latin typeface="+mj-lt"/>
                <a:ea typeface="ＭＳ Ｐゴシック" charset="0"/>
                <a:cs typeface="ＭＳ Ｐゴシック" charset="0"/>
              </a:rPr>
              <a:t>MPLS requires a label entry at each LSR (Label Switched Router) for each MPLS </a:t>
            </a:r>
            <a:r>
              <a:rPr lang="en-US" sz="2000" u="sng" dirty="0">
                <a:latin typeface="+mj-lt"/>
                <a:ea typeface="ＭＳ Ｐゴシック" charset="0"/>
                <a:cs typeface="ＭＳ Ｐゴシック" charset="0"/>
              </a:rPr>
              <a:t>path</a:t>
            </a:r>
            <a:r>
              <a:rPr lang="en-US" sz="2000" dirty="0">
                <a:latin typeface="+mj-lt"/>
                <a:ea typeface="ＭＳ Ｐゴシック" charset="0"/>
                <a:cs typeface="ＭＳ Ｐゴシック" charset="0"/>
              </a:rPr>
              <a:t> through that LSR</a:t>
            </a:r>
          </a:p>
          <a:p>
            <a:pPr lvl="2"/>
            <a:r>
              <a:rPr lang="en-US" sz="2000" dirty="0">
                <a:latin typeface="+mj-lt"/>
                <a:ea typeface="ＭＳ Ｐゴシック" charset="0"/>
                <a:cs typeface="ＭＳ Ｐゴシック" charset="0"/>
              </a:rPr>
              <a:t>TRILL requires a nickname entry at each RBridge for each TRILL </a:t>
            </a:r>
            <a:r>
              <a:rPr lang="en-US" sz="2000" u="sng" dirty="0">
                <a:latin typeface="+mj-lt"/>
                <a:ea typeface="ＭＳ Ｐゴシック" charset="0"/>
                <a:cs typeface="ＭＳ Ｐゴシック" charset="0"/>
              </a:rPr>
              <a:t>switch</a:t>
            </a:r>
            <a:r>
              <a:rPr lang="en-US" sz="2000" dirty="0">
                <a:latin typeface="+mj-lt"/>
                <a:ea typeface="ＭＳ Ｐゴシック" charset="0"/>
                <a:cs typeface="ＭＳ Ｐゴシック" charset="0"/>
              </a:rPr>
              <a:t> in the campus</a:t>
            </a:r>
          </a:p>
        </p:txBody>
      </p:sp>
      <p:sp>
        <p:nvSpPr>
          <p:cNvPr id="99332"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9333" name="Footer Placeholder 3"/>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99334" name="Slide Number Placeholder 4"/>
          <p:cNvSpPr>
            <a:spLocks noGrp="1"/>
          </p:cNvSpPr>
          <p:nvPr>
            <p:ph type="sldNum" sz="quarter" idx="12"/>
          </p:nvPr>
        </p:nvSpPr>
        <p:spPr bwMode="auto">
          <a:noFill/>
          <a:ln>
            <a:miter lim="800000"/>
            <a:headEnd/>
            <a:tailEnd/>
          </a:ln>
        </p:spPr>
        <p:txBody>
          <a:bodyPr/>
          <a:lstStyle/>
          <a:p>
            <a:fld id="{4FBE77DF-1D0D-4DBC-9D96-1F128A2367DB}" type="slidenum">
              <a:rPr lang="en-US"/>
              <a:pPr/>
              <a:t>98</a:t>
            </a:fld>
            <a:endParaRPr lang="en-US" dirty="0"/>
          </a:p>
        </p:txBody>
      </p:sp>
    </p:spTree>
    <p:extLst>
      <p:ext uri="{BB962C8B-B14F-4D97-AF65-F5344CB8AC3E}">
        <p14:creationId xmlns:p14="http://schemas.microsoft.com/office/powerpoint/2010/main" val="1672868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3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400" b="1" cap="none" dirty="0">
                <a:solidFill>
                  <a:srgbClr val="0000FF"/>
                </a:solidFill>
                <a:ea typeface="ＭＳ Ｐゴシック" charset="-128"/>
              </a:rPr>
              <a:t>Comparison with </a:t>
            </a:r>
            <a:r>
              <a:rPr lang="en-US" sz="4400" b="1" cap="none" dirty="0" smtClean="0">
                <a:solidFill>
                  <a:srgbClr val="0000FF"/>
                </a:solidFill>
                <a:ea typeface="ＭＳ Ｐゴシック" charset="-128"/>
              </a:rPr>
              <a:t>IP</a:t>
            </a:r>
            <a:endParaRPr lang="en-US" sz="4400" dirty="0" smtClean="0">
              <a:solidFill>
                <a:srgbClr val="0000FF"/>
              </a:solidFill>
              <a:ea typeface="ＭＳ Ｐゴシック" charset="-128"/>
            </a:endParaRPr>
          </a:p>
        </p:txBody>
      </p:sp>
      <p:sp>
        <p:nvSpPr>
          <p:cNvPr id="99331" name="Content Placeholder 6"/>
          <p:cNvSpPr>
            <a:spLocks noGrp="1"/>
          </p:cNvSpPr>
          <p:nvPr>
            <p:ph sz="quarter" idx="1"/>
          </p:nvPr>
        </p:nvSpPr>
        <p:spPr>
          <a:xfrm>
            <a:off x="457200" y="1600200"/>
            <a:ext cx="7467600" cy="4654550"/>
          </a:xfrm>
        </p:spPr>
        <p:txBody>
          <a:bodyPr/>
          <a:lstStyle/>
          <a:p>
            <a:pPr eaLnBrk="1" hangingPunct="1"/>
            <a:r>
              <a:rPr lang="en-US" sz="2800" dirty="0">
                <a:latin typeface="+mj-lt"/>
                <a:ea typeface="ＭＳ Ｐゴシック" charset="0"/>
                <a:cs typeface="ＭＳ Ｐゴシック" charset="0"/>
              </a:rPr>
              <a:t>TRILL versus IP</a:t>
            </a:r>
          </a:p>
          <a:p>
            <a:pPr lvl="1"/>
            <a:r>
              <a:rPr lang="en-US" sz="2400" dirty="0">
                <a:latin typeface="+mj-lt"/>
                <a:ea typeface="ＭＳ Ｐゴシック" charset="0"/>
                <a:cs typeface="ＭＳ Ｐゴシック" charset="0"/>
              </a:rPr>
              <a:t>IP is an older, more mature technology</a:t>
            </a:r>
          </a:p>
          <a:p>
            <a:pPr lvl="1"/>
            <a:r>
              <a:rPr lang="en-US" sz="2400" dirty="0" smtClean="0">
                <a:latin typeface="+mj-lt"/>
                <a:ea typeface="ＭＳ Ｐゴシック" charset="0"/>
                <a:cs typeface="ＭＳ Ｐゴシック" charset="0"/>
              </a:rPr>
              <a:t>TRILL supports VM mobility. Changing subnets changes IP Address, breaking TCP connections</a:t>
            </a:r>
          </a:p>
          <a:p>
            <a:pPr lvl="1"/>
            <a:r>
              <a:rPr lang="en-US" sz="2400" dirty="0" smtClean="0">
                <a:latin typeface="+mj-lt"/>
                <a:ea typeface="ＭＳ Ｐゴシック" charset="0"/>
                <a:cs typeface="ＭＳ Ｐゴシック" charset="0"/>
              </a:rPr>
              <a:t>TRILL is better at multicast because</a:t>
            </a:r>
          </a:p>
          <a:p>
            <a:pPr lvl="2"/>
            <a:r>
              <a:rPr lang="en-US" sz="2000" dirty="0" smtClean="0">
                <a:latin typeface="+mj-lt"/>
                <a:ea typeface="ＭＳ Ｐゴシック" charset="0"/>
                <a:cs typeface="ＭＳ Ｐゴシック" charset="0"/>
              </a:rPr>
              <a:t>IP requires a complex protocols like PIM to do multicast</a:t>
            </a:r>
          </a:p>
          <a:p>
            <a:pPr lvl="2"/>
            <a:r>
              <a:rPr lang="en-US" sz="2000" dirty="0" smtClean="0">
                <a:latin typeface="+mj-lt"/>
                <a:ea typeface="ＭＳ Ｐゴシック" charset="0"/>
                <a:cs typeface="ＭＳ Ｐゴシック" charset="0"/>
              </a:rPr>
              <a:t>TRILL has simple multicast distribution, with pruning for optimization, designed in from the start</a:t>
            </a:r>
          </a:p>
          <a:p>
            <a:pPr lvl="2"/>
            <a:endParaRPr lang="en-US" dirty="0">
              <a:latin typeface="+mj-lt"/>
              <a:ea typeface="ＭＳ Ｐゴシック" charset="0"/>
            </a:endParaRPr>
          </a:p>
        </p:txBody>
      </p:sp>
      <p:sp>
        <p:nvSpPr>
          <p:cNvPr id="99332" name="Date Placeholder 2"/>
          <p:cNvSpPr>
            <a:spLocks noGrp="1"/>
          </p:cNvSpPr>
          <p:nvPr>
            <p:ph type="dt" sz="quarter" idx="10"/>
          </p:nvPr>
        </p:nvSpPr>
        <p:spPr bwMode="auto">
          <a:noFill/>
          <a:ln>
            <a:miter lim="800000"/>
            <a:headEnd/>
            <a:tailEnd/>
          </a:ln>
        </p:spPr>
        <p:txBody>
          <a:bodyPr/>
          <a:lstStyle/>
          <a:p>
            <a:r>
              <a:rPr lang="en-US" smtClean="0">
                <a:latin typeface="Century Schoolbook" charset="0"/>
                <a:ea typeface="ＭＳ Ｐゴシック" charset="-128"/>
              </a:rPr>
              <a:t>October 2013</a:t>
            </a:r>
            <a:endParaRPr lang="en-US" dirty="0" smtClean="0">
              <a:latin typeface="Century Schoolbook" charset="0"/>
              <a:ea typeface="ＭＳ Ｐゴシック" charset="-128"/>
            </a:endParaRPr>
          </a:p>
        </p:txBody>
      </p:sp>
      <p:sp>
        <p:nvSpPr>
          <p:cNvPr id="99333" name="Footer Placeholder 3"/>
          <p:cNvSpPr>
            <a:spLocks noGrp="1"/>
          </p:cNvSpPr>
          <p:nvPr>
            <p:ph type="ftr" sz="quarter" idx="11"/>
          </p:nvPr>
        </p:nvSpPr>
        <p:spPr bwMode="auto">
          <a:noFill/>
          <a:ln>
            <a:miter lim="800000"/>
            <a:headEnd/>
            <a:tailEnd/>
          </a:ln>
        </p:spPr>
        <p:txBody>
          <a:bodyPr/>
          <a:lstStyle/>
          <a:p>
            <a:r>
              <a:rPr lang="en-US" smtClean="0">
                <a:latin typeface="Century Schoolbook" charset="0"/>
                <a:ea typeface="ＭＳ Ｐゴシック" charset="-128"/>
              </a:rPr>
              <a:t>RIPE TRILL Tutorial</a:t>
            </a:r>
            <a:endParaRPr lang="en-US" dirty="0" smtClean="0">
              <a:latin typeface="Century Schoolbook" charset="0"/>
              <a:ea typeface="ＭＳ Ｐゴシック" charset="-128"/>
            </a:endParaRPr>
          </a:p>
        </p:txBody>
      </p:sp>
      <p:sp>
        <p:nvSpPr>
          <p:cNvPr id="99334" name="Slide Number Placeholder 4"/>
          <p:cNvSpPr>
            <a:spLocks noGrp="1"/>
          </p:cNvSpPr>
          <p:nvPr>
            <p:ph type="sldNum" sz="quarter" idx="12"/>
          </p:nvPr>
        </p:nvSpPr>
        <p:spPr bwMode="auto">
          <a:noFill/>
          <a:ln>
            <a:miter lim="800000"/>
            <a:headEnd/>
            <a:tailEnd/>
          </a:ln>
        </p:spPr>
        <p:txBody>
          <a:bodyPr/>
          <a:lstStyle/>
          <a:p>
            <a:fld id="{4FBE77DF-1D0D-4DBC-9D96-1F128A2367DB}" type="slidenum">
              <a:rPr lang="en-US"/>
              <a:pPr/>
              <a:t>99</a:t>
            </a:fld>
            <a:endParaRPr lang="en-US" dirty="0"/>
          </a:p>
        </p:txBody>
      </p:sp>
    </p:spTree>
    <p:extLst>
      <p:ext uri="{BB962C8B-B14F-4D97-AF65-F5344CB8AC3E}">
        <p14:creationId xmlns:p14="http://schemas.microsoft.com/office/powerpoint/2010/main" val="3713068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3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Oriel.thmx</Template>
  <TotalTime>28156</TotalTime>
  <Words>8979</Words>
  <Application>Microsoft Macintosh PowerPoint</Application>
  <PresentationFormat>On-screen Show (4:3)</PresentationFormat>
  <Paragraphs>2005</Paragraphs>
  <Slides>128</Slides>
  <Notes>29</Notes>
  <HiddenSlides>0</HiddenSlides>
  <MMClips>0</MMClips>
  <ScaleCrop>false</ScaleCrop>
  <HeadingPairs>
    <vt:vector size="4" baseType="variant">
      <vt:variant>
        <vt:lpstr>Theme</vt:lpstr>
      </vt:variant>
      <vt:variant>
        <vt:i4>1</vt:i4>
      </vt:variant>
      <vt:variant>
        <vt:lpstr>Slide Titles</vt:lpstr>
      </vt:variant>
      <vt:variant>
        <vt:i4>128</vt:i4>
      </vt:variant>
    </vt:vector>
  </HeadingPairs>
  <TitlesOfParts>
    <vt:vector size="129" baseType="lpstr">
      <vt:lpstr>Oriel</vt:lpstr>
      <vt:lpstr>TRILL Tutorial Transparent Interconnection of Lots of Links</vt:lpstr>
      <vt:lpstr>PowerPoint Presentation</vt:lpstr>
      <vt:lpstr>CONTENTS</vt:lpstr>
      <vt:lpstr>What is TRILL?</vt:lpstr>
      <vt:lpstr>What is TRILL?</vt:lpstr>
      <vt:lpstr>What is TRILL?</vt:lpstr>
      <vt:lpstr>A TRILL Campus</vt:lpstr>
      <vt:lpstr>CONTENTS</vt:lpstr>
      <vt:lpstr>Unicast Least Cost Paths</vt:lpstr>
      <vt:lpstr>Unicast Least Cost Paths</vt:lpstr>
      <vt:lpstr>Unicast Least Cost Paths</vt:lpstr>
      <vt:lpstr>Unicast Multi-Pathing </vt:lpstr>
      <vt:lpstr>Unicast Multi-Pathing</vt:lpstr>
      <vt:lpstr>Multi-Pathing (Unicast)</vt:lpstr>
      <vt:lpstr>Multi-Pathing (Unicast)</vt:lpstr>
      <vt:lpstr>Multi-Pathing (Multi-destination)</vt:lpstr>
      <vt:lpstr>Multi-Pathing (Multi-destination)</vt:lpstr>
      <vt:lpstr>Routing versus Bridging</vt:lpstr>
      <vt:lpstr>TRILL Features</vt:lpstr>
      <vt:lpstr>More TRILL Features</vt:lpstr>
      <vt:lpstr>More TRILL Features</vt:lpstr>
      <vt:lpstr>Algorhyme V2 (TRILL and RBridges)</vt:lpstr>
      <vt:lpstr>CONTENTS</vt:lpstr>
      <vt:lpstr>Inspired by a Real Life Incident</vt:lpstr>
      <vt:lpstr>TRILL History up to 2008</vt:lpstr>
      <vt:lpstr>TRILL in 2009/2011</vt:lpstr>
      <vt:lpstr>TRILL in 2012/2013</vt:lpstr>
      <vt:lpstr>CONTENTS</vt:lpstr>
      <vt:lpstr>Two TRILL Examples</vt:lpstr>
      <vt:lpstr>PowerPoint Presentation</vt:lpstr>
      <vt:lpstr>PowerPoint Presentation</vt:lpstr>
      <vt:lpstr>PowerPoint Presentation</vt:lpstr>
      <vt:lpstr>PowerPoint Presentation</vt:lpstr>
      <vt:lpstr>PowerPoint Presentation</vt:lpstr>
      <vt:lpstr>PowerPoint Presentation</vt:lpstr>
      <vt:lpstr>CONTENTS</vt:lpstr>
      <vt:lpstr>TRILL Packet Headers</vt:lpstr>
      <vt:lpstr>TRILL Packet Headers</vt:lpstr>
      <vt:lpstr>TRILL Packet Headers</vt:lpstr>
      <vt:lpstr>TRILL Over Ethernet</vt:lpstr>
      <vt:lpstr>TRILL Over PPP</vt:lpstr>
      <vt:lpstr>CONTENTS</vt:lpstr>
      <vt:lpstr>Ethernet Unicast Processing Example</vt:lpstr>
      <vt:lpstr>Input Port Processing</vt:lpstr>
      <vt:lpstr>TRILL Unicast Ingress</vt:lpstr>
      <vt:lpstr>TRILL Unicast Transit</vt:lpstr>
      <vt:lpstr>TRILL Unicast Egress</vt:lpstr>
      <vt:lpstr>Output Port Processing</vt:lpstr>
      <vt:lpstr>CONTENTS</vt:lpstr>
      <vt:lpstr>Fine Grained Labeling</vt:lpstr>
      <vt:lpstr>Fine Grained Labeling</vt:lpstr>
      <vt:lpstr>Fine Grained Labeling Migration</vt:lpstr>
      <vt:lpstr>Fine Grained Labeling Migration</vt:lpstr>
      <vt:lpstr>Fine Grained Labeling Migration</vt:lpstr>
      <vt:lpstr>CONTENTS</vt:lpstr>
      <vt:lpstr>How TRILL Works</vt:lpstr>
      <vt:lpstr>How TRILL Works</vt:lpstr>
      <vt:lpstr>How TRILL Works</vt:lpstr>
      <vt:lpstr>How TRILL Works</vt:lpstr>
      <vt:lpstr>Why Designated VLAN?</vt:lpstr>
      <vt:lpstr>How TRILL Works</vt:lpstr>
      <vt:lpstr>Multi-Destination Traffic</vt:lpstr>
      <vt:lpstr>Multi-Destination Traffic</vt:lpstr>
      <vt:lpstr>Multi-Destination Traffic</vt:lpstr>
      <vt:lpstr>TRILL Nicknames</vt:lpstr>
      <vt:lpstr>Why IS-IS For TRILL?</vt:lpstr>
      <vt:lpstr>RBridges &amp; Access Links</vt:lpstr>
      <vt:lpstr>MAC Address Learning</vt:lpstr>
      <vt:lpstr>MAC Address Learning</vt:lpstr>
      <vt:lpstr>ESADI</vt:lpstr>
      <vt:lpstr>CONTENTS</vt:lpstr>
      <vt:lpstr>Peering: Are TRILL Switches Bridges or Routers?</vt:lpstr>
      <vt:lpstr>Peering</vt:lpstr>
      <vt:lpstr>Peering</vt:lpstr>
      <vt:lpstr>Peering</vt:lpstr>
      <vt:lpstr>Peering</vt:lpstr>
      <vt:lpstr>CONTENTS</vt:lpstr>
      <vt:lpstr>TRILL Support of DCB</vt:lpstr>
      <vt:lpstr>TRILL Support of DCB</vt:lpstr>
      <vt:lpstr>TRILL Support of DCB</vt:lpstr>
      <vt:lpstr>TRILL Support of DCB</vt:lpstr>
      <vt:lpstr>TRILL Support of DCB</vt:lpstr>
      <vt:lpstr>TRILL Support of DCB</vt:lpstr>
      <vt:lpstr>TRILL Support of DCB</vt:lpstr>
      <vt:lpstr>TRILL Support of DCB</vt:lpstr>
      <vt:lpstr>CONTENTS</vt:lpstr>
      <vt:lpstr>TRILL OAM</vt:lpstr>
      <vt:lpstr>OAM Documents Status</vt:lpstr>
      <vt:lpstr>TRILL BFD Packet Format</vt:lpstr>
      <vt:lpstr>TRILL OAM Packet Format</vt:lpstr>
      <vt:lpstr>CONTENTS</vt:lpstr>
      <vt:lpstr>TRILL Products</vt:lpstr>
      <vt:lpstr>Pre-Standard Products</vt:lpstr>
      <vt:lpstr>TRILL Plugfests</vt:lpstr>
      <vt:lpstr>TRILL Silicon</vt:lpstr>
      <vt:lpstr>TRILL Open Source</vt:lpstr>
      <vt:lpstr>CONTENTS</vt:lpstr>
      <vt:lpstr>Comparison with MPLS</vt:lpstr>
      <vt:lpstr>Comparison with IP</vt:lpstr>
      <vt:lpstr>Comparison with 802.1aq</vt:lpstr>
      <vt:lpstr>Comparison with 801.1aq</vt:lpstr>
      <vt:lpstr>Frame Overhead Details</vt:lpstr>
      <vt:lpstr>Routing Computation</vt:lpstr>
      <vt:lpstr>Comparison with 801.1aq</vt:lpstr>
      <vt:lpstr>Comparison with 801.1aq</vt:lpstr>
      <vt:lpstr>Comparison with 801.1aq</vt:lpstr>
      <vt:lpstr>Comparison with 801.1aq</vt:lpstr>
      <vt:lpstr>Comparison with 801.1aq</vt:lpstr>
      <vt:lpstr>Comparison with 801.1aq</vt:lpstr>
      <vt:lpstr>CONTENTS</vt:lpstr>
      <vt:lpstr>Standardization Status</vt:lpstr>
      <vt:lpstr>Standardization Status</vt:lpstr>
      <vt:lpstr>Standardization Status</vt:lpstr>
      <vt:lpstr>More TRILL References</vt:lpstr>
      <vt:lpstr>Some TRILL Futures</vt:lpstr>
      <vt:lpstr>END</vt:lpstr>
      <vt:lpstr>Backup Slides</vt:lpstr>
      <vt:lpstr>Algorhyme (Spanning Tree)</vt:lpstr>
      <vt:lpstr>Structure of an RBridge</vt:lpstr>
      <vt:lpstr>Structure of an RBridge Port</vt:lpstr>
      <vt:lpstr>Structure of an RBridge Port</vt:lpstr>
      <vt:lpstr>Loop Avoidance</vt:lpstr>
      <vt:lpstr>Loop Avoidance</vt:lpstr>
      <vt:lpstr>Loop Avoidance</vt:lpstr>
      <vt:lpstr>What About Re-Ordering?</vt:lpstr>
      <vt:lpstr>PDU Types</vt:lpstr>
      <vt:lpstr>PDU Types, More Detail</vt:lpstr>
      <vt:lpstr>PDU Types, More Detail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RBridges and the TRILL Protocol</dc:title>
  <dc:creator>Donald Eastlake</dc:creator>
  <cp:lastModifiedBy>Donald Eastlake</cp:lastModifiedBy>
  <cp:revision>230</cp:revision>
  <cp:lastPrinted>2013-10-10T16:54:19Z</cp:lastPrinted>
  <dcterms:created xsi:type="dcterms:W3CDTF">2010-10-27T02:34:53Z</dcterms:created>
  <dcterms:modified xsi:type="dcterms:W3CDTF">2013-10-12T02:02:48Z</dcterms:modified>
</cp:coreProperties>
</file>