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31"/>
  </p:notesMasterIdLst>
  <p:handoutMasterIdLst>
    <p:handoutMasterId r:id="rId32"/>
  </p:handoutMasterIdLst>
  <p:sldIdLst>
    <p:sldId id="449" r:id="rId2"/>
    <p:sldId id="476" r:id="rId3"/>
    <p:sldId id="455" r:id="rId4"/>
    <p:sldId id="492" r:id="rId5"/>
    <p:sldId id="470" r:id="rId6"/>
    <p:sldId id="481" r:id="rId7"/>
    <p:sldId id="495" r:id="rId8"/>
    <p:sldId id="494" r:id="rId9"/>
    <p:sldId id="507" r:id="rId10"/>
    <p:sldId id="489" r:id="rId11"/>
    <p:sldId id="482" r:id="rId12"/>
    <p:sldId id="485" r:id="rId13"/>
    <p:sldId id="496" r:id="rId14"/>
    <p:sldId id="497" r:id="rId15"/>
    <p:sldId id="487" r:id="rId16"/>
    <p:sldId id="484" r:id="rId17"/>
    <p:sldId id="498" r:id="rId18"/>
    <p:sldId id="491" r:id="rId19"/>
    <p:sldId id="499" r:id="rId20"/>
    <p:sldId id="504" r:id="rId21"/>
    <p:sldId id="500" r:id="rId22"/>
    <p:sldId id="501" r:id="rId23"/>
    <p:sldId id="502" r:id="rId24"/>
    <p:sldId id="503" r:id="rId25"/>
    <p:sldId id="505" r:id="rId26"/>
    <p:sldId id="506" r:id="rId27"/>
    <p:sldId id="508" r:id="rId28"/>
    <p:sldId id="490" r:id="rId29"/>
    <p:sldId id="450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09D9F"/>
    <a:srgbClr val="2F596E"/>
    <a:srgbClr val="FF3300"/>
    <a:srgbClr val="DDDDDD"/>
    <a:srgbClr val="719197"/>
    <a:srgbClr val="96A436"/>
    <a:srgbClr val="526D7C"/>
    <a:srgbClr val="3E64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4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95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3226" y="-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2D46258-1A59-BC45-9AFE-3C1BAFC033A3}" type="datetimeFigureOut">
              <a:rPr lang="en-US"/>
              <a:pPr>
                <a:defRPr/>
              </a:pPr>
              <a:t>10/10/13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DD5E828-4020-D447-8D55-B8AE30F57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92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E2F58C16-3F48-E345-B530-D4BD35B21914}" type="datetimeFigureOut">
              <a:rPr lang="en-US"/>
              <a:pPr>
                <a:defRPr/>
              </a:pPr>
              <a:t>10/10/13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6774BB5D-85C3-0B4A-97AB-B21D08A74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05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884D1EC-69C4-E848-BD95-B515140A46BD}" type="slidenum">
              <a:rPr lang="en-US" sz="1200">
                <a:latin typeface="Calibri" charset="0"/>
              </a:rPr>
              <a:pPr eaLnBrk="1" hangingPunct="1"/>
              <a:t>1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1D8346A-EA8B-3441-B5E1-4E358399FF92}" type="slidenum">
              <a:rPr lang="en-US" sz="1200">
                <a:latin typeface="Calibri" charset="0"/>
              </a:rPr>
              <a:pPr eaLnBrk="1" hangingPunct="1"/>
              <a:t>2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541C38B-7778-9B44-A47B-A60E0A09DE73}" type="slidenum">
              <a:rPr lang="en-US" sz="1200">
                <a:latin typeface="Calibri" charset="0"/>
              </a:rPr>
              <a:pPr eaLnBrk="1" hangingPunct="1"/>
              <a:t>3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A919FDB-62BE-FB42-B427-7AAF2217CE69}" type="slidenum">
              <a:rPr lang="en-US" sz="1200">
                <a:latin typeface="Calibri" charset="0"/>
              </a:rPr>
              <a:pPr eaLnBrk="1" hangingPunct="1"/>
              <a:t>5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FC5AA31-20E4-7A4B-86EA-F5813FEEC735}" type="slidenum">
              <a:rPr lang="en-US" sz="1200">
                <a:latin typeface="Calibri" charset="0"/>
              </a:rPr>
              <a:pPr eaLnBrk="1" hangingPunct="1"/>
              <a:t>7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3B163AB-5029-9047-BB81-7748E9911847}" type="slidenum">
              <a:rPr lang="en-US" sz="1200">
                <a:latin typeface="Calibri" charset="0"/>
              </a:rPr>
              <a:pPr eaLnBrk="1" hangingPunct="1"/>
              <a:t>29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p-title-base-1 (1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76863"/>
            <a:ext cx="9144000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850" y="3775075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Nominum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C27C02-8D42-6D4E-8560-05080F1C3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17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Nominum 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07A06C-476F-A241-BA67-2E0DF6057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2344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3464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65B6D"/>
              </a:buClr>
              <a:buSzPct val="120000"/>
              <a:buFont typeface="Wingdings" charset="0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72F"/>
              </a:buClr>
              <a:buFont typeface="Arial" charset="0"/>
              <a:buChar char="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72F"/>
              </a:buClr>
              <a:buFont typeface="Arial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C5F7C"/>
              </a:buClr>
              <a:buFont typeface="Arial" charset="0"/>
              <a:buChar char="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Nominum Confidential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52749-A021-ED4D-A39C-07C234A38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5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Nominum Confidential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2ADF5-43E9-674B-901C-74C6F5750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38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65B6D"/>
              </a:buClr>
              <a:buSzPct val="120000"/>
              <a:buFont typeface="Wingdings" charset="0"/>
              <a:buChar char="§"/>
              <a:defRPr sz="2800"/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72F"/>
              </a:buClr>
              <a:buFont typeface="Arial" charset="0"/>
              <a:buChar char="–"/>
              <a:defRPr sz="2400"/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72F"/>
              </a:buClr>
              <a:buFont typeface="Arial" charset="0"/>
              <a:buChar char="•"/>
              <a:defRPr sz="2000"/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C5F7C"/>
              </a:buClr>
              <a:buFont typeface="Arial" charset="0"/>
              <a:buChar char="–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65B6D"/>
              </a:buClr>
              <a:buSzPct val="120000"/>
              <a:buFont typeface="Wingdings" charset="0"/>
              <a:buChar char="§"/>
              <a:defRPr sz="2800"/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72F"/>
              </a:buClr>
              <a:buFont typeface="Arial" charset="0"/>
              <a:buChar char="–"/>
              <a:defRPr sz="2400"/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72F"/>
              </a:buClr>
              <a:buFont typeface="Arial" charset="0"/>
              <a:buChar char="•"/>
              <a:defRPr sz="2000"/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C5F7C"/>
              </a:buClr>
              <a:buFont typeface="Arial" charset="0"/>
              <a:buChar char="–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Nominum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7EC2-16D2-6547-8D83-ACC631410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9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3464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65B6D"/>
              </a:buClr>
              <a:buSzPct val="120000"/>
              <a:buFont typeface="Wingdings" charset="0"/>
              <a:buChar char="§"/>
              <a:defRPr/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72F"/>
              </a:buClr>
              <a:buFont typeface="Arial" charset="0"/>
              <a:buChar char="–"/>
              <a:defRPr/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72F"/>
              </a:buClr>
              <a:buFont typeface="Arial" charset="0"/>
              <a:buChar char="•"/>
              <a:defRPr/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C5F7C"/>
              </a:buClr>
              <a:buFont typeface="Arial" charset="0"/>
              <a:buChar char="–"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Nominum Confidential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217DA-76E1-D84E-AD8D-929E0535F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4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5361" y="2461845"/>
            <a:ext cx="8906194" cy="1309077"/>
          </a:xfrm>
          <a:prstGeom prst="rect">
            <a:avLst/>
          </a:prstGeom>
        </p:spPr>
        <p:txBody>
          <a:bodyPr lIns="0" rIns="0" anchor="b"/>
          <a:lstStyle>
            <a:lvl1pPr algn="ctr">
              <a:defRPr sz="40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93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NOM_TM_HOR_CMYK_Red_Sla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01600"/>
            <a:ext cx="2312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49237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Nominum Confidential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91E983-333F-C04F-8698-C2F9CF8D7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49237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Nominum Confidential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AC799-F10B-3A4F-ABD3-975649FBF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06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Nominum_logo_navy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713" y="541338"/>
            <a:ext cx="2312987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74" t="15619" r="13252" b="16959"/>
          <a:stretch>
            <a:fillRect/>
          </a:stretch>
        </p:blipFill>
        <p:spPr bwMode="auto">
          <a:xfrm>
            <a:off x="2924175" y="3144838"/>
            <a:ext cx="3656013" cy="256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"/>
          <p:cNvSpPr txBox="1">
            <a:spLocks noChangeArrowheads="1"/>
          </p:cNvSpPr>
          <p:nvPr userDrawn="1"/>
        </p:nvSpPr>
        <p:spPr bwMode="auto">
          <a:xfrm>
            <a:off x="2590800" y="6591300"/>
            <a:ext cx="4140200" cy="2619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100" dirty="0" smtClean="0">
                <a:solidFill>
                  <a:schemeClr val="accent2">
                    <a:lumMod val="75000"/>
                  </a:schemeClr>
                </a:solidFill>
              </a:rPr>
              <a:t>Nominum Confidential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1803698"/>
            <a:ext cx="9144000" cy="461665"/>
          </a:xfrm>
          <a:prstGeom prst="rect">
            <a:avLst/>
          </a:prstGeom>
          <a:solidFill>
            <a:srgbClr val="004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0" algn="ctr" defTabSz="457200" rtl="0" eaLnBrk="1" latinLnBrk="0" hangingPunct="1">
              <a:defRPr lang="en-US" sz="2400" b="1" kern="1200" dirty="0" smtClean="0">
                <a:solidFill>
                  <a:schemeClr val="bg1"/>
                </a:solidFill>
                <a:latin typeface="+mj-lt"/>
                <a:ea typeface="ＭＳ Ｐゴシック" pitchFamily="34" charset="-128"/>
                <a:cs typeface="Interstate Regular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1" y="2278377"/>
            <a:ext cx="9143999" cy="3657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8136950"/>
      </p:ext>
    </p:extLst>
  </p:cSld>
  <p:clrMapOvr>
    <a:masterClrMapping/>
  </p:clrMapOvr>
  <p:transition xmlns:p14="http://schemas.microsoft.com/office/powerpoint/2010/main" spd="slow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342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6562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Nominum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77138" y="6356350"/>
            <a:ext cx="11096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FF2B777-C783-8348-A15F-3702663FE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7" descr="NOM_TM_VER2_CMYK_Red_Slate.eps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275" y="228600"/>
            <a:ext cx="796925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95" r:id="rId1"/>
    <p:sldLayoutId id="2147484490" r:id="rId2"/>
    <p:sldLayoutId id="2147484491" r:id="rId3"/>
    <p:sldLayoutId id="2147484492" r:id="rId4"/>
    <p:sldLayoutId id="2147484493" r:id="rId5"/>
    <p:sldLayoutId id="2147484496" r:id="rId6"/>
    <p:sldLayoutId id="2147484497" r:id="rId7"/>
    <p:sldLayoutId id="2147484494" r:id="rId8"/>
    <p:sldLayoutId id="2147484498" r:id="rId9"/>
    <p:sldLayoutId id="2147484499" r:id="rId10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lang="en-US" sz="2800" kern="1200" dirty="0">
          <a:solidFill>
            <a:srgbClr val="365B6D"/>
          </a:solidFill>
          <a:latin typeface="Arial Black"/>
          <a:ea typeface="ＭＳ Ｐゴシック" charset="0"/>
          <a:cs typeface="Arial Black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365B6D"/>
          </a:solidFill>
          <a:latin typeface="Arial Black" charset="0"/>
          <a:ea typeface="ＭＳ Ｐゴシック" charset="0"/>
          <a:cs typeface="Arial Black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365B6D"/>
          </a:solidFill>
          <a:latin typeface="Arial Black" charset="0"/>
          <a:ea typeface="ＭＳ Ｐゴシック" charset="0"/>
          <a:cs typeface="Arial Black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365B6D"/>
          </a:solidFill>
          <a:latin typeface="Arial Black" charset="0"/>
          <a:ea typeface="ＭＳ Ｐゴシック" charset="0"/>
          <a:cs typeface="Arial Black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365B6D"/>
          </a:solidFill>
          <a:latin typeface="Arial Black" charset="0"/>
          <a:ea typeface="ＭＳ Ｐゴシック" charset="0"/>
          <a:cs typeface="Arial Black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rgbClr val="365B6D"/>
          </a:solidFill>
          <a:latin typeface="Arial Black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rgbClr val="365B6D"/>
          </a:solidFill>
          <a:latin typeface="Arial Black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rgbClr val="365B6D"/>
          </a:solidFill>
          <a:latin typeface="Arial Black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rgbClr val="365B6D"/>
          </a:solidFill>
          <a:latin typeface="Arial Black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000" kern="1200" dirty="0">
          <a:solidFill>
            <a:srgbClr val="4C4C4C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>
          <a:solidFill>
            <a:srgbClr val="4C4C4C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000" kern="1200" dirty="0">
          <a:solidFill>
            <a:srgbClr val="4C4C4C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>
          <a:solidFill>
            <a:srgbClr val="4C4C4C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jcgrafix.netfirm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emf"/><Relationship Id="rId5" Type="http://schemas.openxmlformats.org/officeDocument/2006/relationships/image" Target="../media/image8.png"/><Relationship Id="rId6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381000" y="2362200"/>
            <a:ext cx="8610600" cy="1600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/>
              <a:t>Defeating DNS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Amplification </a:t>
            </a:r>
            <a:r>
              <a:rPr lang="en-US" b="1" dirty="0"/>
              <a:t>Attacks</a:t>
            </a:r>
            <a:r>
              <a:rPr dirty="0" smtClean="0">
                <a:latin typeface="Arial Black" pitchFamily="34" charset="0"/>
                <a:ea typeface="ＭＳ Ｐゴシック" pitchFamily="34" charset="-128"/>
                <a:cs typeface="Arial Black" pitchFamily="34" charset="0"/>
              </a:rPr>
              <a:t/>
            </a:r>
            <a:br>
              <a:rPr dirty="0" smtClean="0">
                <a:latin typeface="Arial Black" pitchFamily="34" charset="0"/>
                <a:ea typeface="ＭＳ Ｐゴシック" pitchFamily="34" charset="-128"/>
                <a:cs typeface="Arial Black" pitchFamily="34" charset="0"/>
              </a:rPr>
            </a:br>
            <a:r>
              <a:rPr dirty="0" smtClean="0">
                <a:latin typeface="Arial Black" pitchFamily="34" charset="0"/>
                <a:ea typeface="ＭＳ Ｐゴシック" pitchFamily="34" charset="-128"/>
                <a:cs typeface="Arial Black" pitchFamily="34" charset="0"/>
              </a:rPr>
              <a:t/>
            </a:r>
            <a:br>
              <a:rPr dirty="0" smtClean="0">
                <a:latin typeface="Arial Black" pitchFamily="34" charset="0"/>
                <a:ea typeface="ＭＳ Ｐゴシック" pitchFamily="34" charset="-128"/>
                <a:cs typeface="Arial Black" pitchFamily="34" charset="0"/>
              </a:rPr>
            </a:br>
            <a:r>
              <a:rPr dirty="0" smtClean="0">
                <a:latin typeface="Arial Black" pitchFamily="34" charset="0"/>
                <a:ea typeface="ＭＳ Ｐゴシック" pitchFamily="34" charset="-128"/>
                <a:cs typeface="Arial Black" pitchFamily="34" charset="0"/>
              </a:rPr>
              <a:t>Ralf Weber</a:t>
            </a:r>
            <a:br>
              <a:rPr dirty="0" smtClean="0">
                <a:latin typeface="Arial Black" pitchFamily="34" charset="0"/>
                <a:ea typeface="ＭＳ Ｐゴシック" pitchFamily="34" charset="-128"/>
                <a:cs typeface="Arial Black" pitchFamily="34" charset="0"/>
              </a:rPr>
            </a:br>
            <a:r>
              <a:rPr sz="3100" dirty="0" smtClean="0">
                <a:latin typeface="Arial Black" pitchFamily="34" charset="0"/>
                <a:ea typeface="ＭＳ Ｐゴシック" pitchFamily="34" charset="-128"/>
                <a:cs typeface="Arial Black" pitchFamily="34" charset="0"/>
              </a:rPr>
              <a:t>Senior Infrastructure Architect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34250" cy="1143000"/>
          </a:xfrm>
        </p:spPr>
        <p:txBody>
          <a:bodyPr/>
          <a:lstStyle/>
          <a:p>
            <a:r>
              <a:rPr>
                <a:latin typeface="Arial Black" charset="0"/>
              </a:rPr>
              <a:t>More Tricks from Attackers</a:t>
            </a:r>
            <a:br>
              <a:rPr>
                <a:latin typeface="Arial Black" charset="0"/>
              </a:rPr>
            </a:br>
            <a:r>
              <a:rPr>
                <a:latin typeface="Arial Black" charset="0"/>
              </a:rPr>
              <a:t>Purpose Built Amplification Domains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>
                <a:solidFill>
                  <a:srgbClr val="595959"/>
                </a:solidFill>
                <a:latin typeface="Arial" charset="0"/>
              </a:rPr>
              <a:t>Domains purpose built for amplification are being uncovered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Offline analytics on DNS data sets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Network operators parsing log files</a:t>
            </a:r>
          </a:p>
          <a:p>
            <a:r>
              <a:rPr>
                <a:solidFill>
                  <a:srgbClr val="595959"/>
                </a:solidFill>
                <a:latin typeface="Arial" charset="0"/>
              </a:rPr>
              <a:t>Very large message sizes have been observed:  ~4096 bytes!  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A, MX, and  Text  records 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Dummy data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Some domains have real data with some record types (A, AAA) and bad with others (TXT, ANY)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Some admins just don’t understand the effects there entries can have (dual use domains ;-)</a:t>
            </a:r>
          </a:p>
          <a:p>
            <a:pPr lvl="2"/>
            <a:r>
              <a:rPr>
                <a:solidFill>
                  <a:srgbClr val="595959"/>
                </a:solidFill>
                <a:latin typeface="Arial" charset="0"/>
              </a:rPr>
              <a:t>250 MX different mx entries might not be a good idea</a:t>
            </a:r>
          </a:p>
          <a:p>
            <a:pPr lvl="2"/>
            <a:r>
              <a:rPr>
                <a:solidFill>
                  <a:srgbClr val="595959"/>
                </a:solidFill>
                <a:latin typeface="Arial" charset="0"/>
              </a:rPr>
              <a:t>Several 4096 bits DNSKEY might be more secure but…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F7F692D-610C-9A4F-864A-FEF64CF21F76}" type="slidenum">
              <a:rPr lang="en-US" sz="1200">
                <a:solidFill>
                  <a:srgbClr val="898989"/>
                </a:solidFill>
              </a:rPr>
              <a:pPr eaLnBrk="1" hangingPunct="1"/>
              <a:t>10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34250" cy="1143000"/>
          </a:xfrm>
        </p:spPr>
        <p:txBody>
          <a:bodyPr/>
          <a:lstStyle/>
          <a:p>
            <a:r>
              <a:rPr>
                <a:latin typeface="Arial Black" charset="0"/>
              </a:rPr>
              <a:t>Advantages of This Approach</a:t>
            </a:r>
            <a:br>
              <a:rPr>
                <a:latin typeface="Arial Black" charset="0"/>
              </a:rPr>
            </a:br>
            <a:r>
              <a:rPr>
                <a:latin typeface="Arial Black" charset="0"/>
              </a:rPr>
              <a:t>(for attackers) 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572000"/>
          </a:xfrm>
        </p:spPr>
        <p:txBody>
          <a:bodyPr/>
          <a:lstStyle/>
          <a:p>
            <a:r>
              <a:rPr sz="1800">
                <a:solidFill>
                  <a:srgbClr val="595959"/>
                </a:solidFill>
                <a:latin typeface="Arial" charset="0"/>
              </a:rPr>
              <a:t>ISP resolvers are a great resource</a:t>
            </a:r>
          </a:p>
          <a:p>
            <a:pPr lvl="1"/>
            <a:r>
              <a:rPr sz="1800">
                <a:solidFill>
                  <a:srgbClr val="595959"/>
                </a:solidFill>
                <a:latin typeface="Arial" charset="0"/>
              </a:rPr>
              <a:t>Lots of them out there</a:t>
            </a:r>
          </a:p>
          <a:p>
            <a:pPr lvl="1"/>
            <a:r>
              <a:rPr sz="1800">
                <a:solidFill>
                  <a:srgbClr val="595959"/>
                </a:solidFill>
                <a:latin typeface="Arial" charset="0"/>
              </a:rPr>
              <a:t>Usually high capacity</a:t>
            </a:r>
          </a:p>
          <a:p>
            <a:pPr lvl="1"/>
            <a:r>
              <a:rPr sz="1800">
                <a:solidFill>
                  <a:srgbClr val="595959"/>
                </a:solidFill>
                <a:latin typeface="Arial" charset="0"/>
              </a:rPr>
              <a:t>Reliable and available</a:t>
            </a:r>
          </a:p>
          <a:p>
            <a:r>
              <a:rPr sz="1800">
                <a:solidFill>
                  <a:srgbClr val="595959"/>
                </a:solidFill>
                <a:latin typeface="Arial" charset="0"/>
              </a:rPr>
              <a:t>Best Practices won'</a:t>
            </a:r>
            <a:r>
              <a:rPr altLang="ja-JP" sz="1800">
                <a:solidFill>
                  <a:srgbClr val="595959"/>
                </a:solidFill>
                <a:latin typeface="Arial" charset="0"/>
              </a:rPr>
              <a:t>t help! </a:t>
            </a:r>
          </a:p>
          <a:p>
            <a:pPr lvl="1"/>
            <a:r>
              <a:rPr sz="1800">
                <a:solidFill>
                  <a:srgbClr val="595959"/>
                </a:solidFill>
                <a:latin typeface="Arial" charset="0"/>
              </a:rPr>
              <a:t>Spoofing protections within provider network won't work</a:t>
            </a:r>
          </a:p>
          <a:p>
            <a:pPr lvl="2"/>
            <a:r>
              <a:rPr sz="1800">
                <a:solidFill>
                  <a:srgbClr val="595959"/>
                </a:solidFill>
                <a:latin typeface="Arial" charset="0"/>
              </a:rPr>
              <a:t>Spoofed packets enter at the network border</a:t>
            </a:r>
          </a:p>
          <a:p>
            <a:pPr lvl="1"/>
            <a:r>
              <a:rPr sz="1800">
                <a:solidFill>
                  <a:srgbClr val="595959"/>
                </a:solidFill>
                <a:latin typeface="Arial" charset="0"/>
              </a:rPr>
              <a:t>Restricting resolver IP Ranges doesn'</a:t>
            </a:r>
            <a:r>
              <a:rPr altLang="ja-JP" sz="1800">
                <a:solidFill>
                  <a:srgbClr val="595959"/>
                </a:solidFill>
                <a:latin typeface="Arial" charset="0"/>
              </a:rPr>
              <a:t>t work</a:t>
            </a:r>
          </a:p>
          <a:p>
            <a:pPr lvl="2"/>
            <a:r>
              <a:rPr sz="1800">
                <a:solidFill>
                  <a:srgbClr val="595959"/>
                </a:solidFill>
                <a:latin typeface="Arial" charset="0"/>
              </a:rPr>
              <a:t>Queries appear to be sourced from internal IP ranges </a:t>
            </a:r>
          </a:p>
          <a:p>
            <a:r>
              <a:rPr sz="1800">
                <a:solidFill>
                  <a:srgbClr val="595959"/>
                </a:solidFill>
                <a:latin typeface="Arial" charset="0"/>
              </a:rPr>
              <a:t>Filtering DNS queries at the border isn't an option</a:t>
            </a:r>
          </a:p>
          <a:p>
            <a:pPr lvl="1"/>
            <a:r>
              <a:rPr sz="1800">
                <a:solidFill>
                  <a:srgbClr val="595959"/>
                </a:solidFill>
                <a:latin typeface="Arial" charset="0"/>
              </a:rPr>
              <a:t>Other DNS traffic: incoming answers to recursive queries from provider resolvers, incoming queries to authoritative servers</a:t>
            </a:r>
          </a:p>
          <a:p>
            <a:pPr lvl="1"/>
            <a:r>
              <a:rPr sz="1800">
                <a:solidFill>
                  <a:srgbClr val="595959"/>
                </a:solidFill>
                <a:latin typeface="Arial" charset="0"/>
              </a:rPr>
              <a:t>Subscribers may run DNS servers</a:t>
            </a:r>
          </a:p>
          <a:p>
            <a:r>
              <a:rPr sz="1800">
                <a:solidFill>
                  <a:srgbClr val="595959"/>
                </a:solidFill>
                <a:latin typeface="Arial" charset="0"/>
              </a:rPr>
              <a:t>Upgrading Home Gateways is challenging (impossible?) - lots of running room - 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113E9F0-2FBC-7940-85C6-05A0989EC7E3}" type="slidenum">
              <a:rPr lang="en-US" sz="1200">
                <a:solidFill>
                  <a:srgbClr val="898989"/>
                </a:solidFill>
              </a:rPr>
              <a:pPr eaLnBrk="1" hangingPunct="1"/>
              <a:t>11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971800" y="6172200"/>
            <a:ext cx="3787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</a:rPr>
              <a:t>So what WILL work?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34250" cy="1143000"/>
          </a:xfrm>
        </p:spPr>
        <p:txBody>
          <a:bodyPr/>
          <a:lstStyle/>
          <a:p>
            <a:r>
              <a:rPr>
                <a:latin typeface="Arial Black" charset="0"/>
              </a:rPr>
              <a:t>What can be Done?</a:t>
            </a:r>
            <a:br>
              <a:rPr>
                <a:latin typeface="Arial Black" charset="0"/>
              </a:rPr>
            </a:br>
            <a:r>
              <a:rPr>
                <a:latin typeface="Arial Black" charset="0"/>
              </a:rPr>
              <a:t>Capture Basic Resolver Log Data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>
                <a:solidFill>
                  <a:srgbClr val="595959"/>
                </a:solidFill>
                <a:latin typeface="Arial" charset="0"/>
              </a:rPr>
              <a:t>Have DNS logging turned on all the time 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Essential resource to identify attack activity </a:t>
            </a:r>
          </a:p>
          <a:p>
            <a:r>
              <a:rPr>
                <a:solidFill>
                  <a:srgbClr val="595959"/>
                </a:solidFill>
                <a:latin typeface="Arial" charset="0"/>
              </a:rPr>
              <a:t>Get a </a:t>
            </a:r>
            <a:r>
              <a:rPr lang="ja-JP" altLang="en-US">
                <a:solidFill>
                  <a:srgbClr val="595959"/>
                </a:solidFill>
                <a:latin typeface="Arial" charset="0"/>
              </a:rPr>
              <a:t>“</a:t>
            </a:r>
            <a:r>
              <a:rPr altLang="ja-JP">
                <a:solidFill>
                  <a:srgbClr val="595959"/>
                </a:solidFill>
                <a:latin typeface="Arial" charset="0"/>
              </a:rPr>
              <a:t>dashboard</a:t>
            </a:r>
            <a:r>
              <a:rPr lang="ja-JP" altLang="en-US">
                <a:solidFill>
                  <a:srgbClr val="595959"/>
                </a:solidFill>
                <a:latin typeface="Arial" charset="0"/>
              </a:rPr>
              <a:t>”</a:t>
            </a:r>
            <a:r>
              <a:rPr altLang="ja-JP">
                <a:solidFill>
                  <a:srgbClr val="595959"/>
                </a:solidFill>
                <a:latin typeface="Arial" charset="0"/>
              </a:rPr>
              <a:t> up so baseline DNS operation is always visible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Familiarity with "normal" makes it easier to spot changes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Queries per second, settable graph window 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Top domains queried – scrollable through a few hundred domains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Distribution of Query Types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Check for domains that yield the biggest responses </a:t>
            </a:r>
          </a:p>
          <a:p>
            <a:pPr>
              <a:buFont typeface="Wingdings" charset="0"/>
              <a:buNone/>
            </a:pPr>
            <a:endParaRPr>
              <a:solidFill>
                <a:srgbClr val="595959"/>
              </a:solidFill>
              <a:latin typeface="Arial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2D0445B-FF0B-2940-AD6F-F7924E214BC3}" type="slidenum">
              <a:rPr lang="en-US" sz="1200">
                <a:solidFill>
                  <a:srgbClr val="898989"/>
                </a:solidFill>
              </a:rPr>
              <a:pPr eaLnBrk="1" hangingPunct="1"/>
              <a:t>12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34250" cy="1143000"/>
          </a:xfrm>
        </p:spPr>
        <p:txBody>
          <a:bodyPr/>
          <a:lstStyle/>
          <a:p>
            <a:r>
              <a:rPr>
                <a:latin typeface="Arial Black" charset="0"/>
              </a:rPr>
              <a:t>Here’s how we can detect stuff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sz="1400" b="1" dirty="0" err="1">
                <a:latin typeface="Courier"/>
                <a:cs typeface="Courier"/>
              </a:rPr>
              <a:t>statmon</a:t>
            </a:r>
            <a:r>
              <a:rPr sz="1400" b="1" dirty="0">
                <a:latin typeface="Courier"/>
                <a:cs typeface="Courier"/>
              </a:rPr>
              <a:t>&gt; </a:t>
            </a:r>
            <a:r>
              <a:rPr sz="1400" b="1" dirty="0" err="1">
                <a:latin typeface="Courier"/>
                <a:cs typeface="Courier"/>
              </a:rPr>
              <a:t>querystore.top</a:t>
            </a:r>
            <a:r>
              <a:rPr sz="1400" b="1" dirty="0">
                <a:latin typeface="Courier"/>
                <a:cs typeface="Courier"/>
              </a:rPr>
              <a:t>-domains filter=((response-size-</a:t>
            </a:r>
            <a:r>
              <a:rPr sz="1400" b="1" dirty="0" err="1">
                <a:latin typeface="Courier"/>
                <a:cs typeface="Courier"/>
              </a:rPr>
              <a:t>ge</a:t>
            </a:r>
            <a:r>
              <a:rPr sz="1400" b="1" dirty="0">
                <a:latin typeface="Courier"/>
                <a:cs typeface="Courier"/>
              </a:rPr>
              <a:t> (true </a:t>
            </a:r>
            <a:r>
              <a:rPr sz="1400" b="1" dirty="0" smtClean="0">
                <a:latin typeface="Courier"/>
                <a:cs typeface="Courier"/>
              </a:rPr>
              <a:t>(1500)</a:t>
            </a:r>
            <a:r>
              <a:rPr sz="1400" b="1" dirty="0">
                <a:latin typeface="Courier"/>
                <a:cs typeface="Courier"/>
              </a:rPr>
              <a:t>))) duration=1d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{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    type =&gt; '</a:t>
            </a:r>
            <a:r>
              <a:rPr sz="1400" b="1" dirty="0" err="1">
                <a:latin typeface="Courier"/>
                <a:cs typeface="Courier"/>
              </a:rPr>
              <a:t>querystore.top</a:t>
            </a:r>
            <a:r>
              <a:rPr sz="1400" b="1" dirty="0">
                <a:latin typeface="Courier"/>
                <a:cs typeface="Courier"/>
              </a:rPr>
              <a:t>-domains'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    domain =&gt; '</a:t>
            </a:r>
            <a:r>
              <a:rPr sz="1400" b="1" dirty="0" err="1">
                <a:latin typeface="Courier"/>
                <a:cs typeface="Courier"/>
              </a:rPr>
              <a:t>isc.org</a:t>
            </a:r>
            <a:r>
              <a:rPr sz="1400" b="1" dirty="0">
                <a:latin typeface="Courier"/>
                <a:cs typeface="Courier"/>
              </a:rPr>
              <a:t>'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    percentage =&gt; '69.9'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    </a:t>
            </a:r>
            <a:r>
              <a:rPr sz="1400" b="1" dirty="0" err="1">
                <a:latin typeface="Courier"/>
                <a:cs typeface="Courier"/>
              </a:rPr>
              <a:t>qps</a:t>
            </a:r>
            <a:r>
              <a:rPr sz="1400" b="1" dirty="0">
                <a:latin typeface="Courier"/>
                <a:cs typeface="Courier"/>
              </a:rPr>
              <a:t> =&gt; '1.655'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    count =&gt; '143036'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}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{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    domain =&gt; '</a:t>
            </a:r>
            <a:r>
              <a:rPr sz="1400" b="1" dirty="0" err="1">
                <a:latin typeface="Courier"/>
                <a:cs typeface="Courier"/>
              </a:rPr>
              <a:t>doc.gov</a:t>
            </a:r>
            <a:r>
              <a:rPr sz="1400" b="1" dirty="0">
                <a:latin typeface="Courier"/>
                <a:cs typeface="Courier"/>
              </a:rPr>
              <a:t>'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    percentage =&gt; '28.9'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    </a:t>
            </a:r>
            <a:r>
              <a:rPr sz="1400" b="1" dirty="0" err="1">
                <a:latin typeface="Courier"/>
                <a:cs typeface="Courier"/>
              </a:rPr>
              <a:t>qps</a:t>
            </a:r>
            <a:r>
              <a:rPr sz="1400" b="1" dirty="0">
                <a:latin typeface="Courier"/>
                <a:cs typeface="Courier"/>
              </a:rPr>
              <a:t> =&gt; '0.684'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    count =&gt; '59079'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 smtClean="0">
                <a:latin typeface="Courier"/>
                <a:cs typeface="Courier"/>
              </a:rPr>
              <a:t>}</a:t>
            </a:r>
          </a:p>
          <a:p>
            <a:pPr>
              <a:defRPr/>
            </a:pPr>
            <a:endParaRPr sz="1400" b="1" dirty="0">
              <a:latin typeface="Courier"/>
              <a:cs typeface="Courier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997B3F0-5E4F-E74D-B1A5-F78006B67C2F}" type="slidenum">
              <a:rPr lang="en-US" sz="1200">
                <a:solidFill>
                  <a:srgbClr val="898989"/>
                </a:solidFill>
              </a:rPr>
              <a:pPr eaLnBrk="1" hangingPunct="1"/>
              <a:t>13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34250" cy="1143000"/>
          </a:xfrm>
        </p:spPr>
        <p:txBody>
          <a:bodyPr/>
          <a:lstStyle/>
          <a:p>
            <a:r>
              <a:rPr>
                <a:latin typeface="Arial Black" charset="0"/>
              </a:rPr>
              <a:t>More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sz="1400" b="1" dirty="0" err="1">
                <a:latin typeface="Courier"/>
                <a:cs typeface="Courier"/>
              </a:rPr>
              <a:t>querystore.group</a:t>
            </a:r>
            <a:r>
              <a:rPr sz="1400" b="1" dirty="0">
                <a:latin typeface="Courier"/>
                <a:cs typeface="Courier"/>
              </a:rPr>
              <a:t>-count group-by=(name query-type ) filter=((response-size-</a:t>
            </a:r>
            <a:r>
              <a:rPr sz="1400" b="1" dirty="0" err="1">
                <a:latin typeface="Courier"/>
                <a:cs typeface="Courier"/>
              </a:rPr>
              <a:t>ge</a:t>
            </a:r>
            <a:r>
              <a:rPr sz="1400" b="1" dirty="0">
                <a:latin typeface="Courier"/>
                <a:cs typeface="Courier"/>
              </a:rPr>
              <a:t> (true (1500)))) duration=</a:t>
            </a:r>
            <a:r>
              <a:rPr sz="1400" b="1" dirty="0" smtClean="0">
                <a:latin typeface="Courier"/>
                <a:cs typeface="Courier"/>
              </a:rPr>
              <a:t>1d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{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    name =&gt; '34.30.46.207.in-addr.arpa'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    query-type =&gt; 'PTR'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    count =&gt; '4'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 smtClean="0">
                <a:latin typeface="Courier"/>
                <a:cs typeface="Courier"/>
              </a:rPr>
              <a:t>}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{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    name =&gt; '</a:t>
            </a:r>
            <a:r>
              <a:rPr sz="1400" b="1" dirty="0" err="1">
                <a:latin typeface="Courier"/>
                <a:cs typeface="Courier"/>
              </a:rPr>
              <a:t>doc.gov</a:t>
            </a:r>
            <a:r>
              <a:rPr sz="1400" b="1" dirty="0">
                <a:latin typeface="Courier"/>
                <a:cs typeface="Courier"/>
              </a:rPr>
              <a:t>'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    query-type =&gt; 'ANY'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    count =&gt; '3623'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 smtClean="0">
                <a:latin typeface="Courier"/>
                <a:cs typeface="Courier"/>
              </a:rPr>
              <a:t>}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{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    name =&gt; '</a:t>
            </a:r>
            <a:r>
              <a:rPr sz="1400" b="1" dirty="0" err="1">
                <a:latin typeface="Courier"/>
                <a:cs typeface="Courier"/>
              </a:rPr>
              <a:t>www.djcgrafix.netfirms.com</a:t>
            </a:r>
            <a:r>
              <a:rPr sz="1400" b="1" dirty="0">
                <a:latin typeface="Courier"/>
                <a:cs typeface="Courier"/>
              </a:rPr>
              <a:t>'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    query-type =&gt; 'A'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    count =&gt; '95'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}</a:t>
            </a:r>
            <a:endParaRPr sz="1400" b="1" dirty="0" smtClean="0">
              <a:latin typeface="Courier"/>
              <a:cs typeface="Courier"/>
            </a:endParaRPr>
          </a:p>
          <a:p>
            <a:pPr>
              <a:defRPr/>
            </a:pPr>
            <a:endParaRPr sz="1400" b="1" dirty="0">
              <a:latin typeface="Courier"/>
              <a:cs typeface="Courier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E69E0A7-5205-504F-8A42-CAF37265A664}" type="slidenum">
              <a:rPr lang="en-US" sz="1200">
                <a:solidFill>
                  <a:srgbClr val="898989"/>
                </a:solidFill>
              </a:rPr>
              <a:pPr eaLnBrk="1" hangingPunct="1"/>
              <a:t>14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34250" cy="1143000"/>
          </a:xfrm>
        </p:spPr>
        <p:txBody>
          <a:bodyPr/>
          <a:lstStyle/>
          <a:p>
            <a:r>
              <a:rPr>
                <a:latin typeface="Arial Black" charset="0"/>
              </a:rPr>
              <a:t>What can be Done? </a:t>
            </a:r>
            <a:br>
              <a:rPr>
                <a:latin typeface="Arial Black" charset="0"/>
              </a:rPr>
            </a:br>
            <a:r>
              <a:rPr>
                <a:latin typeface="Arial Black" charset="0"/>
              </a:rPr>
              <a:t>Ingress Filtering of Queries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r>
              <a:rPr sz="2400">
                <a:solidFill>
                  <a:srgbClr val="595959"/>
                </a:solidFill>
                <a:latin typeface="Arial" charset="0"/>
              </a:rPr>
              <a:t>Less work for the resolver – drop on ingress</a:t>
            </a:r>
          </a:p>
          <a:p>
            <a:r>
              <a:rPr sz="2400">
                <a:solidFill>
                  <a:srgbClr val="595959"/>
                </a:solidFill>
                <a:latin typeface="Arial" charset="0"/>
              </a:rPr>
              <a:t>Filtering at the resolver less of a problem than at Authoritative server</a:t>
            </a:r>
          </a:p>
          <a:p>
            <a:pPr lvl="1"/>
            <a:r>
              <a:rPr sz="2400">
                <a:solidFill>
                  <a:srgbClr val="595959"/>
                </a:solidFill>
                <a:latin typeface="Arial" charset="0"/>
              </a:rPr>
              <a:t>Less exposure of Kaminsky style attack</a:t>
            </a:r>
          </a:p>
          <a:p>
            <a:pPr lvl="2"/>
            <a:r>
              <a:rPr sz="2400">
                <a:solidFill>
                  <a:srgbClr val="595959"/>
                </a:solidFill>
                <a:latin typeface="Arial" charset="0"/>
              </a:rPr>
              <a:t>Far less attractive targets: Individual hosts (stub) versus resolver</a:t>
            </a:r>
          </a:p>
          <a:p>
            <a:pPr lvl="2"/>
            <a:r>
              <a:rPr sz="2400">
                <a:solidFill>
                  <a:srgbClr val="595959"/>
                </a:solidFill>
                <a:latin typeface="Arial" charset="0"/>
              </a:rPr>
              <a:t>Can filter ISP resolver addresses </a:t>
            </a:r>
          </a:p>
          <a:p>
            <a:r>
              <a:rPr sz="2400">
                <a:solidFill>
                  <a:srgbClr val="595959"/>
                </a:solidFill>
                <a:latin typeface="Arial" charset="0"/>
              </a:rPr>
              <a:t>Filter incoming queries by Query Type</a:t>
            </a:r>
          </a:p>
          <a:p>
            <a:pPr lvl="1"/>
            <a:r>
              <a:rPr sz="2400">
                <a:solidFill>
                  <a:srgbClr val="595959"/>
                </a:solidFill>
                <a:latin typeface="Arial" charset="0"/>
              </a:rPr>
              <a:t>Weed out simple attacks - ANY queries</a:t>
            </a:r>
          </a:p>
          <a:p>
            <a:r>
              <a:rPr sz="2400">
                <a:solidFill>
                  <a:srgbClr val="595959"/>
                </a:solidFill>
                <a:latin typeface="Arial" charset="0"/>
              </a:rPr>
              <a:t>Filter incoming queries by Query Type </a:t>
            </a:r>
            <a:r>
              <a:rPr sz="2400" i="1">
                <a:solidFill>
                  <a:srgbClr val="595959"/>
                </a:solidFill>
                <a:latin typeface="Arial" charset="0"/>
              </a:rPr>
              <a:t>and</a:t>
            </a:r>
            <a:r>
              <a:rPr sz="2400">
                <a:solidFill>
                  <a:srgbClr val="595959"/>
                </a:solidFill>
                <a:latin typeface="Arial" charset="0"/>
              </a:rPr>
              <a:t> domain name</a:t>
            </a:r>
          </a:p>
          <a:p>
            <a:pPr lvl="1"/>
            <a:r>
              <a:rPr sz="2400">
                <a:solidFill>
                  <a:srgbClr val="595959"/>
                </a:solidFill>
                <a:latin typeface="Arial" charset="0"/>
              </a:rPr>
              <a:t>Finer grained filtering minimizes collateral damage</a:t>
            </a:r>
          </a:p>
          <a:p>
            <a:pPr lvl="1">
              <a:buFont typeface="Arial" charset="0"/>
              <a:buNone/>
            </a:pPr>
            <a:endParaRPr sz="2400">
              <a:solidFill>
                <a:srgbClr val="595959"/>
              </a:solidFill>
              <a:latin typeface="Arial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A1029DD-ECB7-C94D-8C3F-9C9A8232F007}" type="slidenum">
              <a:rPr lang="en-US" sz="1200">
                <a:solidFill>
                  <a:srgbClr val="898989"/>
                </a:solidFill>
              </a:rPr>
              <a:pPr eaLnBrk="1" hangingPunct="1"/>
              <a:t>15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34250" cy="1143000"/>
          </a:xfrm>
        </p:spPr>
        <p:txBody>
          <a:bodyPr/>
          <a:lstStyle/>
          <a:p>
            <a:r>
              <a:rPr>
                <a:latin typeface="Arial Black" charset="0"/>
              </a:rPr>
              <a:t>What can be Done? </a:t>
            </a:r>
            <a:br>
              <a:rPr>
                <a:latin typeface="Arial Black" charset="0"/>
              </a:rPr>
            </a:br>
            <a:r>
              <a:rPr>
                <a:latin typeface="Arial Black" charset="0"/>
              </a:rPr>
              <a:t>Filtering Based on Reputation Lists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>
                <a:solidFill>
                  <a:srgbClr val="595959"/>
                </a:solidFill>
                <a:latin typeface="Arial" charset="0"/>
              </a:rPr>
              <a:t>Defend against purpose built or “dual use” domains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Need to trigger action based on a specific FQDN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Additional selection on query type </a:t>
            </a:r>
          </a:p>
          <a:p>
            <a:r>
              <a:rPr>
                <a:solidFill>
                  <a:srgbClr val="595959"/>
                </a:solidFill>
                <a:latin typeface="Arial" charset="0"/>
              </a:rPr>
              <a:t>What should the purposed action be?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Drop not as bad for a resolver as for an authoritative server, but should only be used at last resort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Forcing real clients to TCP seems to be a better way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Hopefully stub resolvers speak TCP….</a:t>
            </a:r>
          </a:p>
          <a:p>
            <a:endParaRPr>
              <a:solidFill>
                <a:srgbClr val="595959"/>
              </a:solidFill>
              <a:latin typeface="Arial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915B78B-F5B5-1845-B3D4-F20F2304D020}" type="slidenum">
              <a:rPr lang="en-US" sz="1200">
                <a:solidFill>
                  <a:srgbClr val="898989"/>
                </a:solidFill>
              </a:rPr>
              <a:pPr eaLnBrk="1" hangingPunct="1"/>
              <a:t>16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34250" cy="1143000"/>
          </a:xfrm>
        </p:spPr>
        <p:txBody>
          <a:bodyPr/>
          <a:lstStyle/>
          <a:p>
            <a:r>
              <a:rPr>
                <a:latin typeface="Arial Black" charset="0"/>
              </a:rPr>
              <a:t>Sample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sz="1400" b="1" dirty="0" err="1">
                <a:latin typeface="Courier"/>
                <a:cs typeface="Courier"/>
              </a:rPr>
              <a:t>lvp-list.add</a:t>
            </a:r>
            <a:r>
              <a:rPr sz="1400" b="1" dirty="0">
                <a:latin typeface="Courier"/>
                <a:cs typeface="Courier"/>
              </a:rPr>
              <a:t> name=</a:t>
            </a:r>
            <a:r>
              <a:rPr sz="1400" b="1" dirty="0" err="1">
                <a:latin typeface="Courier"/>
                <a:cs typeface="Courier"/>
              </a:rPr>
              <a:t>dropamplify</a:t>
            </a:r>
            <a:r>
              <a:rPr sz="1400" b="1" dirty="0">
                <a:latin typeface="Courier"/>
                <a:cs typeface="Courier"/>
              </a:rPr>
              <a:t>-exact element-type=name</a:t>
            </a:r>
          </a:p>
          <a:p>
            <a:pPr>
              <a:defRPr/>
            </a:pPr>
            <a:r>
              <a:rPr sz="1400" b="1" dirty="0" err="1">
                <a:latin typeface="Courier"/>
                <a:cs typeface="Courier"/>
              </a:rPr>
              <a:t>lvp-list.add</a:t>
            </a:r>
            <a:r>
              <a:rPr sz="1400" b="1" dirty="0">
                <a:latin typeface="Courier"/>
                <a:cs typeface="Courier"/>
              </a:rPr>
              <a:t> name=</a:t>
            </a:r>
            <a:r>
              <a:rPr sz="1400" b="1" dirty="0" err="1">
                <a:latin typeface="Courier"/>
                <a:cs typeface="Courier"/>
              </a:rPr>
              <a:t>dropamplify</a:t>
            </a:r>
            <a:r>
              <a:rPr sz="1400" b="1" dirty="0">
                <a:latin typeface="Courier"/>
                <a:cs typeface="Courier"/>
              </a:rPr>
              <a:t>-sub element-type=</a:t>
            </a:r>
            <a:r>
              <a:rPr sz="1400" b="1" dirty="0" smtClean="0">
                <a:latin typeface="Courier"/>
                <a:cs typeface="Courier"/>
              </a:rPr>
              <a:t>name</a:t>
            </a:r>
          </a:p>
          <a:p>
            <a:pPr>
              <a:defRPr/>
            </a:pPr>
            <a:endParaRPr sz="1400" b="1" dirty="0">
              <a:latin typeface="Courier"/>
              <a:cs typeface="Courier"/>
            </a:endParaRPr>
          </a:p>
          <a:p>
            <a:pPr>
              <a:defRPr/>
            </a:pPr>
            <a:r>
              <a:rPr sz="1400" b="1" dirty="0" err="1">
                <a:latin typeface="Courier"/>
                <a:cs typeface="Courier"/>
              </a:rPr>
              <a:t>lvp-policy.add</a:t>
            </a:r>
            <a:r>
              <a:rPr sz="1400" b="1" dirty="0">
                <a:latin typeface="Courier"/>
                <a:cs typeface="Courier"/>
              </a:rPr>
              <a:t> name=</a:t>
            </a:r>
            <a:r>
              <a:rPr sz="1400" b="1" dirty="0" err="1">
                <a:latin typeface="Courier"/>
                <a:cs typeface="Courier"/>
              </a:rPr>
              <a:t>dropamplify</a:t>
            </a:r>
            <a:r>
              <a:rPr sz="1400" b="1" dirty="0">
                <a:latin typeface="Courier"/>
                <a:cs typeface="Courier"/>
              </a:rPr>
              <a:t> action=drop selectors=(and ((</a:t>
            </a:r>
            <a:r>
              <a:rPr sz="1400" b="1" dirty="0" err="1">
                <a:latin typeface="Courier"/>
                <a:cs typeface="Courier"/>
              </a:rPr>
              <a:t>qtype</a:t>
            </a:r>
            <a:r>
              <a:rPr sz="1400" b="1" dirty="0">
                <a:latin typeface="Courier"/>
                <a:cs typeface="Courier"/>
              </a:rPr>
              <a:t> (ANY)) (or ((</a:t>
            </a:r>
            <a:r>
              <a:rPr sz="1400" b="1" dirty="0" err="1">
                <a:latin typeface="Courier"/>
                <a:cs typeface="Courier"/>
              </a:rPr>
              <a:t>qname</a:t>
            </a:r>
            <a:r>
              <a:rPr sz="1400" b="1" dirty="0">
                <a:latin typeface="Courier"/>
                <a:cs typeface="Courier"/>
              </a:rPr>
              <a:t> (</a:t>
            </a:r>
            <a:r>
              <a:rPr sz="1400" b="1" dirty="0" err="1">
                <a:latin typeface="Courier"/>
                <a:cs typeface="Courier"/>
              </a:rPr>
              <a:t>dropamplify</a:t>
            </a:r>
            <a:r>
              <a:rPr sz="1400" b="1" dirty="0">
                <a:latin typeface="Courier"/>
                <a:cs typeface="Courier"/>
              </a:rPr>
              <a:t>-exact exact)) (</a:t>
            </a:r>
            <a:r>
              <a:rPr sz="1400" b="1" dirty="0" err="1">
                <a:latin typeface="Courier"/>
                <a:cs typeface="Courier"/>
              </a:rPr>
              <a:t>qname</a:t>
            </a:r>
            <a:r>
              <a:rPr sz="1400" b="1" dirty="0">
                <a:latin typeface="Courier"/>
                <a:cs typeface="Courier"/>
              </a:rPr>
              <a:t> (</a:t>
            </a:r>
            <a:r>
              <a:rPr sz="1400" b="1" dirty="0" err="1">
                <a:latin typeface="Courier"/>
                <a:cs typeface="Courier"/>
              </a:rPr>
              <a:t>dropamplify</a:t>
            </a:r>
            <a:r>
              <a:rPr sz="1400" b="1" dirty="0">
                <a:latin typeface="Courier"/>
                <a:cs typeface="Courier"/>
              </a:rPr>
              <a:t>-sub subdomain ) ) ))))</a:t>
            </a:r>
          </a:p>
          <a:p>
            <a:pPr>
              <a:defRPr/>
            </a:pPr>
            <a:r>
              <a:rPr sz="1400" b="1" dirty="0" err="1">
                <a:latin typeface="Courier"/>
                <a:cs typeface="Courier"/>
              </a:rPr>
              <a:t>lvp-binding.add</a:t>
            </a:r>
            <a:r>
              <a:rPr sz="1400" b="1" dirty="0">
                <a:latin typeface="Courier"/>
                <a:cs typeface="Courier"/>
              </a:rPr>
              <a:t> view=world policy=</a:t>
            </a:r>
            <a:r>
              <a:rPr sz="1400" b="1" dirty="0" err="1">
                <a:latin typeface="Courier"/>
                <a:cs typeface="Courier"/>
              </a:rPr>
              <a:t>dropamplify</a:t>
            </a:r>
            <a:r>
              <a:rPr sz="1400" b="1" dirty="0">
                <a:latin typeface="Courier"/>
                <a:cs typeface="Courier"/>
              </a:rPr>
              <a:t> priority=100</a:t>
            </a:r>
          </a:p>
          <a:p>
            <a:pPr>
              <a:defRPr/>
            </a:pPr>
            <a:endParaRPr sz="1400" b="1" dirty="0" smtClean="0">
              <a:latin typeface="Courier"/>
              <a:cs typeface="Courier"/>
            </a:endParaRPr>
          </a:p>
          <a:p>
            <a:pPr>
              <a:defRPr/>
            </a:pPr>
            <a:r>
              <a:rPr sz="1400" b="1" dirty="0" err="1" smtClean="0">
                <a:latin typeface="Courier"/>
                <a:cs typeface="Courier"/>
              </a:rPr>
              <a:t>lvp</a:t>
            </a:r>
            <a:r>
              <a:rPr sz="1400" b="1" dirty="0" err="1">
                <a:latin typeface="Courier"/>
                <a:cs typeface="Courier"/>
              </a:rPr>
              <a:t>-node.add</a:t>
            </a:r>
            <a:r>
              <a:rPr sz="1400" b="1" dirty="0">
                <a:latin typeface="Courier"/>
                <a:cs typeface="Courier"/>
              </a:rPr>
              <a:t> list=</a:t>
            </a:r>
            <a:r>
              <a:rPr sz="1400" b="1" dirty="0" err="1">
                <a:latin typeface="Courier"/>
                <a:cs typeface="Courier"/>
              </a:rPr>
              <a:t>dropamplify</a:t>
            </a:r>
            <a:r>
              <a:rPr sz="1400" b="1" dirty="0">
                <a:latin typeface="Courier"/>
                <a:cs typeface="Courier"/>
              </a:rPr>
              <a:t>-exact name=.</a:t>
            </a:r>
          </a:p>
          <a:p>
            <a:pPr>
              <a:defRPr/>
            </a:pPr>
            <a:r>
              <a:rPr sz="1400" b="1" dirty="0" err="1">
                <a:latin typeface="Courier"/>
                <a:cs typeface="Courier"/>
              </a:rPr>
              <a:t>lvp-node.add</a:t>
            </a:r>
            <a:r>
              <a:rPr sz="1400" b="1" dirty="0">
                <a:latin typeface="Courier"/>
                <a:cs typeface="Courier"/>
              </a:rPr>
              <a:t> list-</a:t>
            </a:r>
            <a:r>
              <a:rPr sz="1400" b="1" dirty="0" err="1">
                <a:latin typeface="Courier"/>
                <a:cs typeface="Courier"/>
              </a:rPr>
              <a:t>dromamplify</a:t>
            </a:r>
            <a:r>
              <a:rPr sz="1400" b="1" dirty="0">
                <a:latin typeface="Courier"/>
                <a:cs typeface="Courier"/>
              </a:rPr>
              <a:t>-sub name=</a:t>
            </a:r>
            <a:r>
              <a:rPr sz="1400" b="1" dirty="0" err="1">
                <a:latin typeface="Courier"/>
                <a:cs typeface="Courier"/>
              </a:rPr>
              <a:t>ripe.net</a:t>
            </a:r>
            <a:endParaRPr sz="1400" b="1" dirty="0">
              <a:latin typeface="Courier"/>
              <a:cs typeface="Courier"/>
            </a:endParaRPr>
          </a:p>
          <a:p>
            <a:pPr>
              <a:defRPr/>
            </a:pPr>
            <a:endParaRPr sz="1400" b="1" dirty="0">
              <a:latin typeface="Courier"/>
              <a:cs typeface="Courier"/>
            </a:endParaRP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038845B-3E39-3646-8811-583B0578CC82}" type="slidenum">
              <a:rPr lang="en-US" sz="1200">
                <a:solidFill>
                  <a:srgbClr val="898989"/>
                </a:solidFill>
              </a:rPr>
              <a:pPr eaLnBrk="1" hangingPunct="1"/>
              <a:t>17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34250" cy="1143000"/>
          </a:xfrm>
        </p:spPr>
        <p:txBody>
          <a:bodyPr/>
          <a:lstStyle/>
          <a:p>
            <a:r>
              <a:rPr>
                <a:latin typeface="Arial Black" charset="0"/>
              </a:rPr>
              <a:t>It’s All About Size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>
                <a:solidFill>
                  <a:srgbClr val="595959"/>
                </a:solidFill>
                <a:latin typeface="Arial" charset="0"/>
              </a:rPr>
              <a:t>As attacks get more subtle they'</a:t>
            </a:r>
            <a:r>
              <a:rPr altLang="ja-JP">
                <a:solidFill>
                  <a:srgbClr val="595959"/>
                </a:solidFill>
                <a:latin typeface="Arial" charset="0"/>
              </a:rPr>
              <a:t>ll be harder to detect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Purpose built domains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Utilize domains where admins have screwed up.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Multiple domains in one attack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Possibly less amplification per query</a:t>
            </a:r>
          </a:p>
          <a:p>
            <a:r>
              <a:rPr>
                <a:solidFill>
                  <a:srgbClr val="595959"/>
                </a:solidFill>
                <a:latin typeface="Arial" charset="0"/>
              </a:rPr>
              <a:t>How do we detect that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Log query response sizes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New metric </a:t>
            </a:r>
            <a:r>
              <a:rPr lang="ja-JP" altLang="en-US">
                <a:solidFill>
                  <a:srgbClr val="595959"/>
                </a:solidFill>
                <a:latin typeface="Arial" charset="0"/>
              </a:rPr>
              <a:t>“</a:t>
            </a:r>
            <a:r>
              <a:rPr altLang="ja-JP" i="1">
                <a:solidFill>
                  <a:srgbClr val="595959"/>
                </a:solidFill>
                <a:latin typeface="Arial" charset="0"/>
              </a:rPr>
              <a:t>top traffic domains</a:t>
            </a:r>
            <a:r>
              <a:rPr lang="ja-JP" altLang="en-US">
                <a:solidFill>
                  <a:srgbClr val="595959"/>
                </a:solidFill>
                <a:latin typeface="Arial" charset="0"/>
              </a:rPr>
              <a:t>”</a:t>
            </a:r>
            <a:endParaRPr altLang="ja-JP">
              <a:solidFill>
                <a:srgbClr val="595959"/>
              </a:solidFill>
              <a:latin typeface="Arial" charset="0"/>
            </a:endParaRP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What names generate the most traffic? 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What clients generate the most traffic?</a:t>
            </a:r>
          </a:p>
          <a:p>
            <a:r>
              <a:rPr>
                <a:solidFill>
                  <a:srgbClr val="595959"/>
                </a:solidFill>
                <a:latin typeface="Arial" charset="0"/>
              </a:rPr>
              <a:t>Script to generate list of top traffic generators to mitigate an attack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225689-0C90-CC44-836B-BFDBA0C41122}" type="slidenum">
              <a:rPr lang="en-US" sz="1200">
                <a:solidFill>
                  <a:srgbClr val="898989"/>
                </a:solidFill>
              </a:rPr>
              <a:pPr eaLnBrk="1" hangingPunct="1"/>
              <a:t>18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34250" cy="1143000"/>
          </a:xfrm>
        </p:spPr>
        <p:txBody>
          <a:bodyPr/>
          <a:lstStyle/>
          <a:p>
            <a:r>
              <a:rPr>
                <a:latin typeface="Arial Black" charset="0"/>
              </a:rPr>
              <a:t>Samples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dirty="0" err="1" smtClean="0"/>
              <a:t>isc.org</a:t>
            </a:r>
            <a:r>
              <a:rPr dirty="0" smtClean="0"/>
              <a:t> ANY</a:t>
            </a:r>
          </a:p>
          <a:p>
            <a:pPr>
              <a:defRPr/>
            </a:pPr>
            <a:r>
              <a:rPr dirty="0" err="1" smtClean="0"/>
              <a:t>doc.gov</a:t>
            </a:r>
            <a:r>
              <a:rPr dirty="0" smtClean="0"/>
              <a:t> ANY</a:t>
            </a:r>
          </a:p>
          <a:p>
            <a:pPr>
              <a:defRPr/>
            </a:pPr>
            <a:r>
              <a:rPr dirty="0" smtClean="0"/>
              <a:t>irlwinning.com A</a:t>
            </a:r>
            <a:r>
              <a:rPr lang="en-US" dirty="0" smtClean="0"/>
              <a:t> or ANY</a:t>
            </a:r>
            <a:endParaRPr dirty="0" smtClean="0"/>
          </a:p>
          <a:p>
            <a:pPr>
              <a:defRPr/>
            </a:pPr>
            <a:r>
              <a:rPr lang="pl-PL" dirty="0"/>
              <a:t>34.30.46.207.in-</a:t>
            </a:r>
            <a:r>
              <a:rPr lang="pl-PL" dirty="0" smtClean="0"/>
              <a:t>addr.arpa PTR</a:t>
            </a:r>
          </a:p>
          <a:p>
            <a:pPr>
              <a:defRPr/>
            </a:pPr>
            <a:r>
              <a:rPr lang="pl-PL" dirty="0" err="1" smtClean="0"/>
              <a:t>outmail.zyngamail.com</a:t>
            </a:r>
            <a:r>
              <a:rPr lang="pl-PL" dirty="0" smtClean="0"/>
              <a:t> A</a:t>
            </a:r>
          </a:p>
          <a:p>
            <a:pPr>
              <a:defRPr/>
            </a:pPr>
            <a:r>
              <a:rPr lang="pl-PL" dirty="0" smtClean="0">
                <a:hlinkClick r:id="rId2"/>
              </a:rPr>
              <a:t>www.djcgrafix.netfirms.com</a:t>
            </a:r>
            <a:r>
              <a:rPr lang="pl-PL" dirty="0" smtClean="0"/>
              <a:t> A</a:t>
            </a:r>
          </a:p>
          <a:p>
            <a:pPr>
              <a:defRPr/>
            </a:pPr>
            <a:r>
              <a:rPr lang="pl-PL" dirty="0" smtClean="0"/>
              <a:t>‘.’ ANY</a:t>
            </a:r>
            <a:endParaRPr lang="pl-PL" dirty="0"/>
          </a:p>
          <a:p>
            <a:pPr>
              <a:defRPr/>
            </a:pPr>
            <a:endParaRPr dirty="0" smtClean="0"/>
          </a:p>
          <a:p>
            <a:pPr>
              <a:defRPr/>
            </a:pPr>
            <a:endParaRPr dirty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AF2EA74-1BC0-3D41-B139-E5D4E2E1B56F}" type="slidenum">
              <a:rPr lang="en-US" sz="1200">
                <a:solidFill>
                  <a:srgbClr val="898989"/>
                </a:solidFill>
              </a:rPr>
              <a:pPr eaLnBrk="1" hangingPunct="1"/>
              <a:t>19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34250" cy="1143000"/>
          </a:xfrm>
        </p:spPr>
        <p:txBody>
          <a:bodyPr/>
          <a:lstStyle/>
          <a:p>
            <a:r>
              <a:rPr>
                <a:latin typeface="Arial Black" charset="0"/>
              </a:rPr>
              <a:t>History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029200"/>
          </a:xfrm>
        </p:spPr>
        <p:txBody>
          <a:bodyPr/>
          <a:lstStyle/>
          <a:p>
            <a:r>
              <a:rPr>
                <a:solidFill>
                  <a:srgbClr val="595959"/>
                </a:solidFill>
                <a:latin typeface="Arial" charset="0"/>
              </a:rPr>
              <a:t>DNS amplification attacks aren'</a:t>
            </a:r>
            <a:r>
              <a:rPr altLang="ja-JP">
                <a:solidFill>
                  <a:srgbClr val="595959"/>
                </a:solidFill>
                <a:latin typeface="Arial" charset="0"/>
              </a:rPr>
              <a:t>t new 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Periodically reemerge as attackers read history books </a:t>
            </a:r>
            <a:r>
              <a:rPr>
                <a:solidFill>
                  <a:srgbClr val="595959"/>
                </a:solidFill>
                <a:latin typeface="Arial" charset="0"/>
                <a:sym typeface="Wingdings" charset="0"/>
              </a:rPr>
              <a:t></a:t>
            </a:r>
            <a:endParaRPr>
              <a:solidFill>
                <a:srgbClr val="595959"/>
              </a:solidFill>
              <a:latin typeface="Arial" charset="0"/>
            </a:endParaRPr>
          </a:p>
          <a:p>
            <a:r>
              <a:rPr>
                <a:solidFill>
                  <a:srgbClr val="595959"/>
                </a:solidFill>
                <a:latin typeface="Arial" charset="0"/>
              </a:rPr>
              <a:t>NANOG 56 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Reports of unusual DNS traffic on </a:t>
            </a:r>
            <a:r>
              <a:rPr i="1">
                <a:solidFill>
                  <a:srgbClr val="595959"/>
                </a:solidFill>
                <a:latin typeface="Arial" charset="0"/>
              </a:rPr>
              <a:t>authoritative</a:t>
            </a:r>
            <a:r>
              <a:rPr>
                <a:solidFill>
                  <a:srgbClr val="595959"/>
                </a:solidFill>
                <a:latin typeface="Arial" charset="0"/>
              </a:rPr>
              <a:t> DNS servers</a:t>
            </a:r>
          </a:p>
          <a:p>
            <a:r>
              <a:rPr>
                <a:solidFill>
                  <a:srgbClr val="595959"/>
                </a:solidFill>
                <a:latin typeface="Arial" charset="0"/>
              </a:rPr>
              <a:t>Resource Rate Limiting (RRL) proposed for nameservers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Subsequently implemented in BIND, NLNet NSD, Knot, more 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NLNet paper shows effectiveness for certain attacks</a:t>
            </a:r>
          </a:p>
          <a:p>
            <a:r>
              <a:rPr>
                <a:solidFill>
                  <a:srgbClr val="595959"/>
                </a:solidFill>
                <a:latin typeface="Arial" charset="0"/>
              </a:rPr>
              <a:t>Largest DDoS ever uses open resolvers - April 2013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300Gbps targeted at Spamhaus </a:t>
            </a:r>
          </a:p>
          <a:p>
            <a:r>
              <a:rPr>
                <a:solidFill>
                  <a:srgbClr val="595959"/>
                </a:solidFill>
                <a:latin typeface="Arial" charset="0"/>
              </a:rPr>
              <a:t>Providers worldwide see attacks using their DNS </a:t>
            </a:r>
            <a:r>
              <a:rPr i="1">
                <a:solidFill>
                  <a:srgbClr val="595959"/>
                </a:solidFill>
                <a:latin typeface="Arial" charset="0"/>
              </a:rPr>
              <a:t>resolvers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Trouble for networks: load balancer failures, saturated links, server stress, operational duress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No media headlines but lots of targets suffer with traffic spikes</a:t>
            </a:r>
          </a:p>
          <a:p>
            <a:pPr lvl="1"/>
            <a:endParaRPr>
              <a:solidFill>
                <a:srgbClr val="595959"/>
              </a:solidFill>
              <a:latin typeface="Arial" charset="0"/>
            </a:endParaRPr>
          </a:p>
          <a:p>
            <a:pPr lvl="1"/>
            <a:endParaRPr>
              <a:solidFill>
                <a:srgbClr val="595959"/>
              </a:solidFill>
              <a:latin typeface="Arial" charset="0"/>
            </a:endParaRPr>
          </a:p>
          <a:p>
            <a:pPr lvl="1"/>
            <a:endParaRPr>
              <a:solidFill>
                <a:srgbClr val="595959"/>
              </a:solidFill>
              <a:latin typeface="Arial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6CBC19-0608-6743-BA2D-481D50171D6D}" type="slidenum">
              <a:rPr lang="en-US" sz="1200">
                <a:solidFill>
                  <a:srgbClr val="898989"/>
                </a:solidFill>
              </a:rPr>
              <a:pPr eaLnBrk="1" hangingPunct="1"/>
              <a:t>2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34250" cy="1143000"/>
          </a:xfrm>
        </p:spPr>
        <p:txBody>
          <a:bodyPr/>
          <a:lstStyle/>
          <a:p>
            <a:r>
              <a:rPr>
                <a:latin typeface="Arial Black" charset="0"/>
              </a:rPr>
              <a:t>isc.org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dig </a:t>
            </a:r>
            <a:r>
              <a:rPr sz="1400" b="1" dirty="0" err="1">
                <a:latin typeface="Courier"/>
                <a:cs typeface="Courier"/>
              </a:rPr>
              <a:t>isc.org</a:t>
            </a:r>
            <a:r>
              <a:rPr sz="1400" b="1" dirty="0">
                <a:latin typeface="Courier"/>
                <a:cs typeface="Courier"/>
              </a:rPr>
              <a:t> </a:t>
            </a:r>
            <a:r>
              <a:rPr sz="1400" b="1" dirty="0" smtClean="0">
                <a:latin typeface="Courier"/>
                <a:cs typeface="Courier"/>
              </a:rPr>
              <a:t>any</a:t>
            </a:r>
          </a:p>
          <a:p>
            <a:pPr marL="0" indent="0">
              <a:buFont typeface="Wingdings" charset="0"/>
              <a:buNone/>
              <a:defRPr/>
            </a:pPr>
            <a:endParaRPr sz="1400" b="1" dirty="0" smtClean="0">
              <a:latin typeface="Courier"/>
              <a:cs typeface="Courier"/>
            </a:endParaRPr>
          </a:p>
          <a:p>
            <a:pPr marL="0" indent="0">
              <a:buFont typeface="Wingdings" charset="0"/>
              <a:buNone/>
              <a:defRPr/>
            </a:pPr>
            <a:r>
              <a:rPr sz="1400" b="1" dirty="0" smtClean="0">
                <a:latin typeface="Courier"/>
                <a:cs typeface="Courier"/>
              </a:rPr>
              <a:t>[..]</a:t>
            </a:r>
            <a:endParaRPr sz="1400" b="1" dirty="0">
              <a:latin typeface="Courier"/>
              <a:cs typeface="Courier"/>
            </a:endParaRPr>
          </a:p>
          <a:p>
            <a:pPr marL="0" indent="0">
              <a:buFont typeface="Wingdings" charset="0"/>
              <a:buNone/>
              <a:defRPr/>
            </a:pPr>
            <a:r>
              <a:rPr sz="1400" b="1" dirty="0" smtClean="0">
                <a:latin typeface="Courier"/>
                <a:cs typeface="Courier"/>
              </a:rPr>
              <a:t>;</a:t>
            </a:r>
            <a:r>
              <a:rPr sz="1400" b="1" dirty="0">
                <a:latin typeface="Courier"/>
                <a:cs typeface="Courier"/>
              </a:rPr>
              <a:t>; ANSWER SECTION: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 err="1">
                <a:latin typeface="Courier"/>
                <a:cs typeface="Courier"/>
              </a:rPr>
              <a:t>isc.org</a:t>
            </a:r>
            <a:r>
              <a:rPr sz="1400" b="1" dirty="0">
                <a:latin typeface="Courier"/>
                <a:cs typeface="Courier"/>
              </a:rPr>
              <a:t>.		6836	IN	TXT	"$Id: </a:t>
            </a:r>
            <a:r>
              <a:rPr sz="1400" b="1" dirty="0" err="1">
                <a:latin typeface="Courier"/>
                <a:cs typeface="Courier"/>
              </a:rPr>
              <a:t>isc.org,v</a:t>
            </a:r>
            <a:r>
              <a:rPr sz="1400" b="1" dirty="0">
                <a:latin typeface="Courier"/>
                <a:cs typeface="Courier"/>
              </a:rPr>
              <a:t> 1.1855 2013-09-26 21:27:44 </a:t>
            </a:r>
            <a:r>
              <a:rPr sz="1400" b="1" dirty="0" err="1">
                <a:latin typeface="Courier"/>
                <a:cs typeface="Courier"/>
              </a:rPr>
              <a:t>bicknell</a:t>
            </a:r>
            <a:r>
              <a:rPr sz="1400" b="1" dirty="0">
                <a:latin typeface="Courier"/>
                <a:cs typeface="Courier"/>
              </a:rPr>
              <a:t> </a:t>
            </a:r>
            <a:r>
              <a:rPr sz="1400" b="1" dirty="0" err="1">
                <a:latin typeface="Courier"/>
                <a:cs typeface="Courier"/>
              </a:rPr>
              <a:t>Exp</a:t>
            </a:r>
            <a:r>
              <a:rPr sz="1400" b="1" dirty="0">
                <a:latin typeface="Courier"/>
                <a:cs typeface="Courier"/>
              </a:rPr>
              <a:t> $"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 err="1">
                <a:latin typeface="Courier"/>
                <a:cs typeface="Courier"/>
              </a:rPr>
              <a:t>isc.org</a:t>
            </a:r>
            <a:r>
              <a:rPr sz="1400" b="1" dirty="0">
                <a:latin typeface="Courier"/>
                <a:cs typeface="Courier"/>
              </a:rPr>
              <a:t>.		6836	IN	TXT	"v=spf1 a mx ip4:204.152.184.0/21 ip4:149.20.0.0/16 ip6:2001:04F8::0/32 ip6:2001:500:60::65/128 ~all"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 err="1">
                <a:latin typeface="Courier"/>
                <a:cs typeface="Courier"/>
              </a:rPr>
              <a:t>isc.org</a:t>
            </a:r>
            <a:r>
              <a:rPr sz="1400" b="1" dirty="0">
                <a:latin typeface="Courier"/>
                <a:cs typeface="Courier"/>
              </a:rPr>
              <a:t>.		6836	IN	RRSIG	TXT 5 2 7200 20131031022653 20131001022653 50012 </a:t>
            </a:r>
            <a:r>
              <a:rPr sz="1400" b="1" dirty="0" err="1">
                <a:latin typeface="Courier"/>
                <a:cs typeface="Courier"/>
              </a:rPr>
              <a:t>isc.org</a:t>
            </a:r>
            <a:r>
              <a:rPr sz="1400" b="1" dirty="0">
                <a:latin typeface="Courier"/>
                <a:cs typeface="Courier"/>
              </a:rPr>
              <a:t>. lgN51hBVR3EDuDL7MyfYdQ+Is3VzA2rvEZNSM2eZS4zKmwY+YlELi4Yh BXuzFtK9Rg3N0CON6/SQJYA8TuUG78UE9OoP4/nLkOaDHLkHMTgq1yHz 8oJ0n5mzHIcNgYqphd34yRjBoldjtE9Rhrp4Q3aGVyzW21nPY6NIRlAW </a:t>
            </a:r>
            <a:r>
              <a:rPr sz="1400" b="1" dirty="0" err="1">
                <a:latin typeface="Courier"/>
                <a:cs typeface="Courier"/>
              </a:rPr>
              <a:t>BNk</a:t>
            </a:r>
            <a:r>
              <a:rPr sz="1400" b="1" dirty="0" smtClean="0">
                <a:latin typeface="Courier"/>
                <a:cs typeface="Courier"/>
              </a:rPr>
              <a:t>=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 smtClean="0">
                <a:latin typeface="Courier"/>
                <a:cs typeface="Courier"/>
              </a:rPr>
              <a:t>[..]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 smtClean="0">
                <a:latin typeface="Courier"/>
                <a:cs typeface="Courier"/>
              </a:rPr>
              <a:t>;</a:t>
            </a:r>
            <a:r>
              <a:rPr sz="1400" b="1" dirty="0">
                <a:latin typeface="Courier"/>
                <a:cs typeface="Courier"/>
              </a:rPr>
              <a:t>; Query time: 1 </a:t>
            </a:r>
            <a:r>
              <a:rPr sz="1400" b="1" dirty="0" err="1">
                <a:latin typeface="Courier"/>
                <a:cs typeface="Courier"/>
              </a:rPr>
              <a:t>msec</a:t>
            </a:r>
            <a:endParaRPr sz="1400" b="1" dirty="0">
              <a:latin typeface="Courier"/>
              <a:cs typeface="Courier"/>
            </a:endParaRP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;; SERVER: 127.0.0.1#53(127.0.0.1)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;; WHEN: Thu Oct  3 12:31:07 2013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;; MSG SIZE  rcvd: 2045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57ED551-57D5-E64C-A7C0-09C9DC6D0356}" type="slidenum">
              <a:rPr lang="en-US" sz="1200">
                <a:solidFill>
                  <a:srgbClr val="898989"/>
                </a:solidFill>
              </a:rPr>
              <a:pPr eaLnBrk="1" hangingPunct="1"/>
              <a:t>20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34250" cy="1143000"/>
          </a:xfrm>
        </p:spPr>
        <p:txBody>
          <a:bodyPr/>
          <a:lstStyle/>
          <a:p>
            <a:r>
              <a:rPr>
                <a:latin typeface="Arial Black" charset="0"/>
              </a:rPr>
              <a:t>doc.gov 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sz="1400" b="1" dirty="0" smtClean="0">
                <a:latin typeface="Courier"/>
                <a:cs typeface="Courier"/>
              </a:rPr>
              <a:t>dig </a:t>
            </a:r>
            <a:r>
              <a:rPr sz="1400" b="1" dirty="0" err="1">
                <a:latin typeface="Courier"/>
                <a:cs typeface="Courier"/>
              </a:rPr>
              <a:t>doc.gov</a:t>
            </a:r>
            <a:r>
              <a:rPr sz="1400" b="1" dirty="0">
                <a:latin typeface="Courier"/>
                <a:cs typeface="Courier"/>
              </a:rPr>
              <a:t> any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;; Truncated, retrying in TCP mode</a:t>
            </a:r>
            <a:r>
              <a:rPr sz="1400" b="1" dirty="0" smtClean="0">
                <a:latin typeface="Courier"/>
                <a:cs typeface="Courier"/>
              </a:rPr>
              <a:t>.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 smtClean="0">
                <a:latin typeface="Courier"/>
                <a:cs typeface="Courier"/>
              </a:rPr>
              <a:t>[..]</a:t>
            </a:r>
            <a:endParaRPr sz="1400" b="1" dirty="0">
              <a:latin typeface="Courier"/>
              <a:cs typeface="Courier"/>
            </a:endParaRPr>
          </a:p>
          <a:p>
            <a:pPr marL="0" indent="0">
              <a:buFont typeface="Wingdings" charset="0"/>
              <a:buNone/>
              <a:defRPr/>
            </a:pPr>
            <a:r>
              <a:rPr sz="1400" b="1" dirty="0" smtClean="0">
                <a:latin typeface="Courier"/>
                <a:cs typeface="Courier"/>
              </a:rPr>
              <a:t>;</a:t>
            </a:r>
            <a:r>
              <a:rPr sz="1400" b="1" dirty="0">
                <a:latin typeface="Courier"/>
                <a:cs typeface="Courier"/>
              </a:rPr>
              <a:t>; ANSWER SECTION: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 err="1">
                <a:latin typeface="Courier"/>
                <a:cs typeface="Courier"/>
              </a:rPr>
              <a:t>doc.gov</a:t>
            </a:r>
            <a:r>
              <a:rPr sz="1400" b="1" dirty="0">
                <a:latin typeface="Courier"/>
                <a:cs typeface="Courier"/>
              </a:rPr>
              <a:t>.		25	IN	DNSKEY	256 3 8 AwEAAeBP9cEQR3eTa4u1x3WpLwnCog7rw/l22hXgwiHZIjGAz26+l/</a:t>
            </a:r>
            <a:r>
              <a:rPr sz="1400" b="1" dirty="0" err="1">
                <a:latin typeface="Courier"/>
                <a:cs typeface="Courier"/>
              </a:rPr>
              <a:t>cW</a:t>
            </a:r>
            <a:r>
              <a:rPr sz="1400" b="1" dirty="0">
                <a:latin typeface="Courier"/>
                <a:cs typeface="Courier"/>
              </a:rPr>
              <a:t> +QEHS9bAlJnRtZhmlBYN72DvfpshuEL2o6hh2yVw7wcRC4fNOTxOeury wLrkKZQE0WC4fyaxlXJsIWRwLEb3H4YYQibGbPRWyGy1NDnapp/sj4AX 53p7RM2rHWcFc89KZ7vJMMzgmZF2v+jo96OGJU7g2Nu4vEZzj8iMJCT6 </a:t>
            </a:r>
            <a:r>
              <a:rPr sz="1400" b="1" dirty="0" err="1">
                <a:latin typeface="Courier"/>
                <a:cs typeface="Courier"/>
              </a:rPr>
              <a:t>BGolQRVE</a:t>
            </a:r>
            <a:r>
              <a:rPr sz="1400" b="1" dirty="0">
                <a:latin typeface="Courier"/>
                <a:cs typeface="Courier"/>
              </a:rPr>
              <a:t>/</a:t>
            </a:r>
            <a:r>
              <a:rPr sz="1400" b="1" dirty="0" err="1">
                <a:latin typeface="Courier"/>
                <a:cs typeface="Courier"/>
              </a:rPr>
              <a:t>svYmrqdWpQoIJ</a:t>
            </a:r>
            <a:r>
              <a:rPr sz="1400" b="1" dirty="0">
                <a:latin typeface="Courier"/>
                <a:cs typeface="Courier"/>
              </a:rPr>
              <a:t>/</a:t>
            </a:r>
            <a:r>
              <a:rPr sz="1400" b="1" dirty="0" err="1">
                <a:latin typeface="Courier"/>
                <a:cs typeface="Courier"/>
              </a:rPr>
              <a:t>SCPIp</a:t>
            </a:r>
            <a:r>
              <a:rPr sz="1400" b="1" dirty="0">
                <a:latin typeface="Courier"/>
                <a:cs typeface="Courier"/>
              </a:rPr>
              <a:t>//tkZlKo5J2JNwgO4H01ZPr+Bse3 mdznrJ33FYj2waOL8d9Km2GN3h6U8UhAS9GHUMc2IsjCF1GN6OdnC0KI s8KKshwLLK0=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 smtClean="0">
                <a:latin typeface="Courier"/>
                <a:cs typeface="Courier"/>
              </a:rPr>
              <a:t>[..]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;; Query time: 11 </a:t>
            </a:r>
            <a:r>
              <a:rPr sz="1400" b="1" dirty="0" err="1">
                <a:latin typeface="Courier"/>
                <a:cs typeface="Courier"/>
              </a:rPr>
              <a:t>msec</a:t>
            </a:r>
            <a:endParaRPr sz="1400" b="1" dirty="0">
              <a:latin typeface="Courier"/>
              <a:cs typeface="Courier"/>
            </a:endParaRP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;; SERVER: 127.0.0.1#53(127.0.0.1)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;; WHEN: Thu Oct  3 12:34:09 2013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;; MSG SIZE  rcvd: 8161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CC92B27-28D4-124A-A9A1-9DDB5C05A2F0}" type="slidenum">
              <a:rPr lang="en-US" sz="1200">
                <a:solidFill>
                  <a:srgbClr val="898989"/>
                </a:solidFill>
              </a:rPr>
              <a:pPr eaLnBrk="1" hangingPunct="1"/>
              <a:t>21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34250" cy="1143000"/>
          </a:xfrm>
        </p:spPr>
        <p:txBody>
          <a:bodyPr/>
          <a:lstStyle/>
          <a:p>
            <a:r>
              <a:rPr>
                <a:latin typeface="Arial Black" charset="0"/>
              </a:rPr>
              <a:t>irlwinning.com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dig +trace </a:t>
            </a:r>
            <a:r>
              <a:rPr sz="1400" b="1" dirty="0" err="1">
                <a:latin typeface="Courier"/>
                <a:cs typeface="Courier"/>
              </a:rPr>
              <a:t>irlwinning.com</a:t>
            </a:r>
            <a:r>
              <a:rPr sz="1400" b="1" dirty="0">
                <a:latin typeface="Courier"/>
                <a:cs typeface="Courier"/>
              </a:rPr>
              <a:t> </a:t>
            </a:r>
            <a:r>
              <a:rPr sz="1400" b="1" dirty="0" smtClean="0">
                <a:latin typeface="Courier"/>
                <a:cs typeface="Courier"/>
              </a:rPr>
              <a:t>any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 smtClean="0">
                <a:latin typeface="Courier"/>
                <a:cs typeface="Courier"/>
              </a:rPr>
              <a:t>[..]</a:t>
            </a:r>
            <a:endParaRPr lang="en-US" sz="1400" b="1" dirty="0" smtClean="0">
              <a:latin typeface="Courier"/>
              <a:cs typeface="Courier"/>
            </a:endParaRPr>
          </a:p>
          <a:p>
            <a:pPr marL="0" indent="0">
              <a:buNone/>
              <a:defRPr/>
            </a:pPr>
            <a:r>
              <a:rPr lang="en-US" sz="1400" b="1" dirty="0">
                <a:latin typeface="Courier"/>
                <a:cs typeface="Courier"/>
              </a:rPr>
              <a:t>;; ANSWER SECTION:</a:t>
            </a:r>
          </a:p>
          <a:p>
            <a:pPr marL="0" indent="0">
              <a:buNone/>
              <a:defRPr/>
            </a:pPr>
            <a:r>
              <a:rPr lang="en-US" sz="1400" b="1" dirty="0" err="1">
                <a:latin typeface="Courier"/>
                <a:cs typeface="Courier"/>
              </a:rPr>
              <a:t>irlwinning.com</a:t>
            </a:r>
            <a:r>
              <a:rPr lang="en-US" sz="1400" b="1" dirty="0">
                <a:latin typeface="Courier"/>
                <a:cs typeface="Courier"/>
              </a:rPr>
              <a:t>.		4045	IN	NS	ns1.irlwinning.com.</a:t>
            </a:r>
          </a:p>
          <a:p>
            <a:pPr marL="0" indent="0">
              <a:buNone/>
              <a:defRPr/>
            </a:pPr>
            <a:r>
              <a:rPr lang="en-US" sz="1400" b="1" dirty="0" err="1">
                <a:latin typeface="Courier"/>
                <a:cs typeface="Courier"/>
              </a:rPr>
              <a:t>irlwinning.com</a:t>
            </a:r>
            <a:r>
              <a:rPr lang="en-US" sz="1400" b="1" dirty="0">
                <a:latin typeface="Courier"/>
                <a:cs typeface="Courier"/>
              </a:rPr>
              <a:t>.		4045	IN	NS	ns2.irlwinning.com.</a:t>
            </a:r>
          </a:p>
          <a:p>
            <a:pPr marL="0" indent="0">
              <a:buNone/>
              <a:defRPr/>
            </a:pPr>
            <a:r>
              <a:rPr lang="en-US" sz="1400" b="1" dirty="0" err="1">
                <a:latin typeface="Courier"/>
                <a:cs typeface="Courier"/>
              </a:rPr>
              <a:t>irlwinning.com</a:t>
            </a:r>
            <a:r>
              <a:rPr lang="en-US" sz="1400" b="1" dirty="0">
                <a:latin typeface="Courier"/>
                <a:cs typeface="Courier"/>
              </a:rPr>
              <a:t>.		21578	IN	A	1.1.1.172</a:t>
            </a:r>
          </a:p>
          <a:p>
            <a:pPr marL="0" indent="0">
              <a:buNone/>
              <a:defRPr/>
            </a:pPr>
            <a:r>
              <a:rPr lang="en-US" sz="1400" b="1" dirty="0" smtClean="0">
                <a:latin typeface="Courier"/>
                <a:cs typeface="Courier"/>
              </a:rPr>
              <a:t>[..]</a:t>
            </a:r>
          </a:p>
          <a:p>
            <a:pPr marL="0" indent="0">
              <a:buNone/>
              <a:defRPr/>
            </a:pPr>
            <a:r>
              <a:rPr lang="en-US" sz="1400" b="1" dirty="0" err="1">
                <a:latin typeface="Courier"/>
                <a:cs typeface="Courier"/>
              </a:rPr>
              <a:t>irlwinning.com</a:t>
            </a:r>
            <a:r>
              <a:rPr lang="en-US" sz="1400" b="1" dirty="0">
                <a:latin typeface="Courier"/>
                <a:cs typeface="Courier"/>
              </a:rPr>
              <a:t>.		21578	IN	A	1.1.1.170</a:t>
            </a:r>
          </a:p>
          <a:p>
            <a:pPr marL="0" indent="0">
              <a:buNone/>
              <a:defRPr/>
            </a:pPr>
            <a:r>
              <a:rPr lang="en-US" sz="1400" b="1" dirty="0" err="1">
                <a:latin typeface="Courier"/>
                <a:cs typeface="Courier"/>
              </a:rPr>
              <a:t>irlwinning.com</a:t>
            </a:r>
            <a:r>
              <a:rPr lang="en-US" sz="1400" b="1" dirty="0">
                <a:latin typeface="Courier"/>
                <a:cs typeface="Courier"/>
              </a:rPr>
              <a:t>.		21578	IN	A	1.1.1.171</a:t>
            </a:r>
          </a:p>
          <a:p>
            <a:pPr marL="0" indent="0">
              <a:buNone/>
              <a:defRPr/>
            </a:pPr>
            <a:r>
              <a:rPr lang="en-US" sz="1400" b="1" dirty="0" err="1">
                <a:latin typeface="Courier"/>
                <a:cs typeface="Courier"/>
              </a:rPr>
              <a:t>irlwinning.com</a:t>
            </a:r>
            <a:r>
              <a:rPr lang="en-US" sz="1400" b="1" dirty="0">
                <a:latin typeface="Courier"/>
                <a:cs typeface="Courier"/>
              </a:rPr>
              <a:t>.		73	IN	SOA	ns1.irlwinning.com. </a:t>
            </a:r>
            <a:r>
              <a:rPr lang="en-US" sz="1400" b="1" dirty="0" err="1">
                <a:latin typeface="Courier"/>
                <a:cs typeface="Courier"/>
              </a:rPr>
              <a:t>packets.irlwinning.com</a:t>
            </a:r>
            <a:r>
              <a:rPr lang="en-US" sz="1400" b="1" dirty="0">
                <a:latin typeface="Courier"/>
                <a:cs typeface="Courier"/>
              </a:rPr>
              <a:t>. 2013230901 900 900 900 900</a:t>
            </a:r>
          </a:p>
          <a:p>
            <a:pPr marL="0" indent="0">
              <a:buNone/>
              <a:defRPr/>
            </a:pPr>
            <a:endParaRPr lang="en-US" sz="1400" b="1" dirty="0">
              <a:latin typeface="Courier"/>
              <a:cs typeface="Courier"/>
            </a:endParaRPr>
          </a:p>
          <a:p>
            <a:pPr marL="0" indent="0">
              <a:buNone/>
              <a:defRPr/>
            </a:pPr>
            <a:r>
              <a:rPr lang="en-US" sz="1400" b="1" dirty="0">
                <a:latin typeface="Courier"/>
                <a:cs typeface="Courier"/>
              </a:rPr>
              <a:t>;; ADDITIONAL SECTION:</a:t>
            </a:r>
          </a:p>
          <a:p>
            <a:pPr marL="0" indent="0">
              <a:buNone/>
              <a:defRPr/>
            </a:pPr>
            <a:r>
              <a:rPr lang="en-US" sz="1400" b="1" dirty="0">
                <a:latin typeface="Courier"/>
                <a:cs typeface="Courier"/>
              </a:rPr>
              <a:t>ns1.irlwinning.com.	3647	IN	A	94.102.56.150</a:t>
            </a:r>
          </a:p>
          <a:p>
            <a:pPr marL="0" indent="0">
              <a:buNone/>
              <a:defRPr/>
            </a:pPr>
            <a:r>
              <a:rPr lang="en-US" sz="1400" b="1" dirty="0">
                <a:latin typeface="Courier"/>
                <a:cs typeface="Courier"/>
              </a:rPr>
              <a:t>ns2.irlwinning.com.	3647	IN	A	94.102.56.150</a:t>
            </a:r>
          </a:p>
          <a:p>
            <a:pPr marL="0" indent="0">
              <a:buNone/>
              <a:defRPr/>
            </a:pPr>
            <a:endParaRPr lang="en-US" sz="1400" b="1" dirty="0">
              <a:latin typeface="Courier"/>
              <a:cs typeface="Courier"/>
            </a:endParaRPr>
          </a:p>
          <a:p>
            <a:pPr marL="0" indent="0">
              <a:buNone/>
              <a:defRPr/>
            </a:pPr>
            <a:r>
              <a:rPr lang="en-US" sz="1400" b="1" dirty="0">
                <a:latin typeface="Courier"/>
                <a:cs typeface="Courier"/>
              </a:rPr>
              <a:t>;; Query time: 39 </a:t>
            </a:r>
            <a:r>
              <a:rPr lang="en-US" sz="1400" b="1" dirty="0" err="1">
                <a:latin typeface="Courier"/>
                <a:cs typeface="Courier"/>
              </a:rPr>
              <a:t>msec</a:t>
            </a:r>
            <a:endParaRPr lang="en-US" sz="1400" b="1" dirty="0">
              <a:latin typeface="Courier"/>
              <a:cs typeface="Courier"/>
            </a:endParaRPr>
          </a:p>
          <a:p>
            <a:pPr marL="0" indent="0">
              <a:buNone/>
              <a:defRPr/>
            </a:pPr>
            <a:r>
              <a:rPr lang="en-US" sz="1400" b="1" dirty="0">
                <a:latin typeface="Courier"/>
                <a:cs typeface="Courier"/>
              </a:rPr>
              <a:t>;; SERVER: 199.187.216.12#53(199.187.216.12)</a:t>
            </a:r>
          </a:p>
          <a:p>
            <a:pPr marL="0" indent="0">
              <a:buNone/>
              <a:defRPr/>
            </a:pPr>
            <a:r>
              <a:rPr lang="en-US" sz="1400" b="1" dirty="0">
                <a:latin typeface="Courier"/>
                <a:cs typeface="Courier"/>
              </a:rPr>
              <a:t>;; WHEN: Mon Oct  7 10:45:20 2013</a:t>
            </a:r>
          </a:p>
          <a:p>
            <a:pPr marL="0" indent="0">
              <a:buNone/>
              <a:defRPr/>
            </a:pPr>
            <a:r>
              <a:rPr lang="en-US" sz="1400" b="1" dirty="0">
                <a:latin typeface="Courier"/>
                <a:cs typeface="Courier"/>
              </a:rPr>
              <a:t>;; MSG SIZE  rcvd: 4011</a:t>
            </a:r>
            <a:endParaRPr sz="1400" b="1" dirty="0" smtClean="0">
              <a:latin typeface="Courier"/>
              <a:cs typeface="Courier"/>
            </a:endParaRP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A5A764B-E01C-F74B-9CDD-9CAA73F0177F}" type="slidenum">
              <a:rPr lang="en-US" sz="1200">
                <a:solidFill>
                  <a:srgbClr val="898989"/>
                </a:solidFill>
              </a:rPr>
              <a:pPr eaLnBrk="1" hangingPunct="1"/>
              <a:t>22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34250" cy="1143000"/>
          </a:xfrm>
        </p:spPr>
        <p:txBody>
          <a:bodyPr/>
          <a:lstStyle/>
          <a:p>
            <a:r>
              <a:rPr lang="pl-PL">
                <a:latin typeface="Arial Black" charset="0"/>
              </a:rPr>
              <a:t>34.30.46.207.in-addr.arpa PTR</a:t>
            </a:r>
            <a:endParaRPr>
              <a:latin typeface="Arial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sz="1400" b="1" dirty="0" smtClean="0">
                <a:latin typeface="Courier"/>
                <a:cs typeface="Courier"/>
              </a:rPr>
              <a:t>dig </a:t>
            </a:r>
            <a:r>
              <a:rPr sz="1400" b="1" dirty="0">
                <a:latin typeface="Courier"/>
                <a:cs typeface="Courier"/>
              </a:rPr>
              <a:t>34.30.46.207.in-addr.arpa PTR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;; Truncated, retrying in TCP mode.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 smtClean="0">
                <a:latin typeface="Courier"/>
                <a:cs typeface="Courier"/>
              </a:rPr>
              <a:t>[..]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 smtClean="0">
                <a:latin typeface="Courier"/>
                <a:cs typeface="Courier"/>
              </a:rPr>
              <a:t>;</a:t>
            </a:r>
            <a:r>
              <a:rPr sz="1400" b="1" dirty="0">
                <a:latin typeface="Courier"/>
                <a:cs typeface="Courier"/>
              </a:rPr>
              <a:t>; ANSWER SECTION: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34.30.46.207.in-addr.arpa. 3600	IN	PTR	</a:t>
            </a:r>
            <a:r>
              <a:rPr sz="1400" b="1" dirty="0" err="1">
                <a:latin typeface="Courier"/>
                <a:cs typeface="Courier"/>
              </a:rPr>
              <a:t>windowsmobilelive.gr</a:t>
            </a:r>
            <a:r>
              <a:rPr sz="1400" b="1" dirty="0">
                <a:latin typeface="Courier"/>
                <a:cs typeface="Courier"/>
              </a:rPr>
              <a:t>.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34.30.46.207.in-addr.arpa. 3600	IN	PTR	</a:t>
            </a:r>
            <a:r>
              <a:rPr sz="1400" b="1" dirty="0" err="1">
                <a:latin typeface="Courier"/>
                <a:cs typeface="Courier"/>
              </a:rPr>
              <a:t>windowsmobilelive.ie</a:t>
            </a:r>
            <a:r>
              <a:rPr sz="1400" b="1" dirty="0">
                <a:latin typeface="Courier"/>
                <a:cs typeface="Courier"/>
              </a:rPr>
              <a:t>.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34.30.46.207.in-addr.arpa. 3600	IN	PTR	</a:t>
            </a:r>
            <a:r>
              <a:rPr sz="1400" b="1" dirty="0" err="1">
                <a:latin typeface="Courier"/>
                <a:cs typeface="Courier"/>
              </a:rPr>
              <a:t>windowsmobilelive.in</a:t>
            </a:r>
            <a:r>
              <a:rPr sz="1400" b="1" dirty="0">
                <a:latin typeface="Courier"/>
                <a:cs typeface="Courier"/>
              </a:rPr>
              <a:t>.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34.30.46.207.in-addr.arpa. 3600	IN	PTR	</a:t>
            </a:r>
            <a:r>
              <a:rPr sz="1400" b="1" dirty="0" err="1">
                <a:latin typeface="Courier"/>
                <a:cs typeface="Courier"/>
              </a:rPr>
              <a:t>windowsmobilelive.com.es</a:t>
            </a:r>
            <a:r>
              <a:rPr sz="1400" b="1" dirty="0" smtClean="0">
                <a:latin typeface="Courier"/>
                <a:cs typeface="Courier"/>
              </a:rPr>
              <a:t>.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 smtClean="0">
                <a:latin typeface="Courier"/>
                <a:cs typeface="Courier"/>
              </a:rPr>
              <a:t>[..]</a:t>
            </a:r>
          </a:p>
          <a:p>
            <a:pPr marL="0" indent="0">
              <a:buFont typeface="Wingdings" charset="0"/>
              <a:buNone/>
              <a:defRPr/>
            </a:pPr>
            <a:r>
              <a:rPr lang="pl-PL" sz="1400" b="1" dirty="0">
                <a:latin typeface="Courier"/>
                <a:cs typeface="Courier"/>
              </a:rPr>
              <a:t>34.30.46.207.in-addr.arpa. 3600	IN	PTR	</a:t>
            </a:r>
            <a:r>
              <a:rPr lang="pl-PL" sz="1400" b="1" dirty="0" err="1">
                <a:latin typeface="Courier"/>
                <a:cs typeface="Courier"/>
              </a:rPr>
              <a:t>windowsmobilelive.com.sg</a:t>
            </a:r>
            <a:r>
              <a:rPr lang="pl-PL" sz="1400" b="1" dirty="0">
                <a:latin typeface="Courier"/>
                <a:cs typeface="Courier"/>
              </a:rPr>
              <a:t>.</a:t>
            </a:r>
          </a:p>
          <a:p>
            <a:pPr marL="0" indent="0">
              <a:buFont typeface="Wingdings" charset="0"/>
              <a:buNone/>
              <a:defRPr/>
            </a:pPr>
            <a:r>
              <a:rPr lang="pl-PL" sz="1400" b="1" dirty="0">
                <a:latin typeface="Courier"/>
                <a:cs typeface="Courier"/>
              </a:rPr>
              <a:t>34.30.46.207.in-addr.arpa. 3600	IN	PTR	</a:t>
            </a:r>
            <a:r>
              <a:rPr lang="pl-PL" sz="1400" b="1" dirty="0" err="1">
                <a:latin typeface="Courier"/>
                <a:cs typeface="Courier"/>
              </a:rPr>
              <a:t>windowsmobilelive.fr</a:t>
            </a:r>
            <a:r>
              <a:rPr lang="pl-PL" sz="1400" b="1" dirty="0">
                <a:latin typeface="Courier"/>
                <a:cs typeface="Courier"/>
              </a:rPr>
              <a:t>.</a:t>
            </a:r>
          </a:p>
          <a:p>
            <a:pPr marL="0" indent="0">
              <a:buFont typeface="Wingdings" charset="0"/>
              <a:buNone/>
              <a:defRPr/>
            </a:pPr>
            <a:endParaRPr lang="pl-PL" sz="1400" b="1" dirty="0">
              <a:latin typeface="Courier"/>
              <a:cs typeface="Courier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pl-PL" sz="1400" b="1" dirty="0">
                <a:latin typeface="Courier"/>
                <a:cs typeface="Courier"/>
              </a:rPr>
              <a:t>;; Query </a:t>
            </a:r>
            <a:r>
              <a:rPr lang="pl-PL" sz="1400" b="1" dirty="0" err="1">
                <a:latin typeface="Courier"/>
                <a:cs typeface="Courier"/>
              </a:rPr>
              <a:t>time</a:t>
            </a:r>
            <a:r>
              <a:rPr lang="pl-PL" sz="1400" b="1" dirty="0">
                <a:latin typeface="Courier"/>
                <a:cs typeface="Courier"/>
              </a:rPr>
              <a:t>: 14 </a:t>
            </a:r>
            <a:r>
              <a:rPr lang="pl-PL" sz="1400" b="1" dirty="0" err="1">
                <a:latin typeface="Courier"/>
                <a:cs typeface="Courier"/>
              </a:rPr>
              <a:t>msec</a:t>
            </a:r>
            <a:endParaRPr lang="pl-PL" sz="1400" b="1" dirty="0">
              <a:latin typeface="Courier"/>
              <a:cs typeface="Courier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pl-PL" sz="1400" b="1" dirty="0">
                <a:latin typeface="Courier"/>
                <a:cs typeface="Courier"/>
              </a:rPr>
              <a:t>;; SERVER: 127.0.0.1#53(127.0.0.1)</a:t>
            </a:r>
          </a:p>
          <a:p>
            <a:pPr marL="0" indent="0">
              <a:buFont typeface="Wingdings" charset="0"/>
              <a:buNone/>
              <a:defRPr/>
            </a:pPr>
            <a:r>
              <a:rPr lang="pl-PL" sz="1400" b="1" dirty="0">
                <a:latin typeface="Courier"/>
                <a:cs typeface="Courier"/>
              </a:rPr>
              <a:t>;; WHEN: </a:t>
            </a:r>
            <a:r>
              <a:rPr lang="pl-PL" sz="1400" b="1" dirty="0" err="1">
                <a:latin typeface="Courier"/>
                <a:cs typeface="Courier"/>
              </a:rPr>
              <a:t>Thu</a:t>
            </a:r>
            <a:r>
              <a:rPr lang="pl-PL" sz="1400" b="1" dirty="0">
                <a:latin typeface="Courier"/>
                <a:cs typeface="Courier"/>
              </a:rPr>
              <a:t> </a:t>
            </a:r>
            <a:r>
              <a:rPr lang="pl-PL" sz="1400" b="1" dirty="0" err="1">
                <a:latin typeface="Courier"/>
                <a:cs typeface="Courier"/>
              </a:rPr>
              <a:t>Oct</a:t>
            </a:r>
            <a:r>
              <a:rPr lang="pl-PL" sz="1400" b="1" dirty="0">
                <a:latin typeface="Courier"/>
                <a:cs typeface="Courier"/>
              </a:rPr>
              <a:t>  3 12:42:31 2013</a:t>
            </a:r>
          </a:p>
          <a:p>
            <a:pPr marL="0" indent="0">
              <a:buFont typeface="Wingdings" charset="0"/>
              <a:buNone/>
              <a:defRPr/>
            </a:pPr>
            <a:r>
              <a:rPr lang="pl-PL" sz="1400" b="1" dirty="0">
                <a:latin typeface="Courier"/>
                <a:cs typeface="Courier"/>
              </a:rPr>
              <a:t>;; MSG SIZE  </a:t>
            </a:r>
            <a:r>
              <a:rPr lang="pl-PL" sz="1400" b="1" dirty="0" err="1">
                <a:latin typeface="Courier"/>
                <a:cs typeface="Courier"/>
              </a:rPr>
              <a:t>rcvd</a:t>
            </a:r>
            <a:r>
              <a:rPr lang="pl-PL" sz="1400" b="1" dirty="0">
                <a:latin typeface="Courier"/>
                <a:cs typeface="Courier"/>
              </a:rPr>
              <a:t>: 12453</a:t>
            </a:r>
            <a:endParaRPr sz="1400" b="1" dirty="0">
              <a:latin typeface="Courier"/>
              <a:cs typeface="Courier"/>
            </a:endParaRP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A5C2C6-DC7F-C44D-9F92-AEF202ADDB19}" type="slidenum">
              <a:rPr lang="en-US" sz="1200">
                <a:solidFill>
                  <a:srgbClr val="898989"/>
                </a:solidFill>
              </a:rPr>
              <a:pPr eaLnBrk="1" hangingPunct="1"/>
              <a:t>23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34250" cy="1143000"/>
          </a:xfrm>
        </p:spPr>
        <p:txBody>
          <a:bodyPr/>
          <a:lstStyle/>
          <a:p>
            <a:r>
              <a:rPr lang="pl-PL">
                <a:latin typeface="Arial Black" charset="0"/>
              </a:rPr>
              <a:t>outmail.zyngamail.com A</a:t>
            </a:r>
            <a:endParaRPr>
              <a:latin typeface="Arial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sz="1400" b="1" dirty="0" smtClean="0">
                <a:latin typeface="Courier"/>
                <a:cs typeface="Courier"/>
              </a:rPr>
              <a:t>dig </a:t>
            </a:r>
            <a:r>
              <a:rPr sz="1400" b="1" dirty="0" err="1">
                <a:latin typeface="Courier"/>
                <a:cs typeface="Courier"/>
              </a:rPr>
              <a:t>outmail.zyngamail.com</a:t>
            </a:r>
            <a:r>
              <a:rPr sz="1400" b="1" dirty="0">
                <a:latin typeface="Courier"/>
                <a:cs typeface="Courier"/>
              </a:rPr>
              <a:t> A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 smtClean="0">
                <a:latin typeface="Courier"/>
                <a:cs typeface="Courier"/>
              </a:rPr>
              <a:t>[..]</a:t>
            </a:r>
            <a:endParaRPr sz="1400" b="1" dirty="0">
              <a:latin typeface="Courier"/>
              <a:cs typeface="Courier"/>
            </a:endParaRPr>
          </a:p>
          <a:p>
            <a:pPr marL="0" indent="0">
              <a:buFont typeface="Wingdings" charset="0"/>
              <a:buNone/>
              <a:defRPr/>
            </a:pPr>
            <a:r>
              <a:rPr sz="1400" b="1" dirty="0" smtClean="0">
                <a:latin typeface="Courier"/>
                <a:cs typeface="Courier"/>
              </a:rPr>
              <a:t>;</a:t>
            </a:r>
            <a:r>
              <a:rPr sz="1400" b="1" dirty="0">
                <a:latin typeface="Courier"/>
                <a:cs typeface="Courier"/>
              </a:rPr>
              <a:t>; ANSWER SECTION: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 err="1">
                <a:latin typeface="Courier"/>
                <a:cs typeface="Courier"/>
              </a:rPr>
              <a:t>outmail.zyngamail.com</a:t>
            </a:r>
            <a:r>
              <a:rPr sz="1400" b="1" dirty="0">
                <a:latin typeface="Courier"/>
                <a:cs typeface="Courier"/>
              </a:rPr>
              <a:t>.	300	IN	A	74.114.9.183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 err="1">
                <a:latin typeface="Courier"/>
                <a:cs typeface="Courier"/>
              </a:rPr>
              <a:t>outmail.zyngamail.com</a:t>
            </a:r>
            <a:r>
              <a:rPr sz="1400" b="1" dirty="0">
                <a:latin typeface="Courier"/>
                <a:cs typeface="Courier"/>
              </a:rPr>
              <a:t>.	300	IN	A	74.114.9.184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 err="1">
                <a:latin typeface="Courier"/>
                <a:cs typeface="Courier"/>
              </a:rPr>
              <a:t>outmail.zyngamail.com</a:t>
            </a:r>
            <a:r>
              <a:rPr sz="1400" b="1" dirty="0">
                <a:latin typeface="Courier"/>
                <a:cs typeface="Courier"/>
              </a:rPr>
              <a:t>.	300	IN	A	74.114.9.185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 err="1">
                <a:latin typeface="Courier"/>
                <a:cs typeface="Courier"/>
              </a:rPr>
              <a:t>outmail.zyngamail.com</a:t>
            </a:r>
            <a:r>
              <a:rPr sz="1400" b="1" dirty="0">
                <a:latin typeface="Courier"/>
                <a:cs typeface="Courier"/>
              </a:rPr>
              <a:t>.	300	IN	A	74.114.9.186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 err="1">
                <a:latin typeface="Courier"/>
                <a:cs typeface="Courier"/>
              </a:rPr>
              <a:t>outmail.zyngamail.com</a:t>
            </a:r>
            <a:r>
              <a:rPr sz="1400" b="1" dirty="0">
                <a:latin typeface="Courier"/>
                <a:cs typeface="Courier"/>
              </a:rPr>
              <a:t>.	300	IN	A	</a:t>
            </a:r>
            <a:r>
              <a:rPr sz="1400" b="1" dirty="0" smtClean="0">
                <a:latin typeface="Courier"/>
                <a:cs typeface="Courier"/>
              </a:rPr>
              <a:t>74.114.9.187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 smtClean="0">
                <a:latin typeface="Courier"/>
                <a:cs typeface="Courier"/>
              </a:rPr>
              <a:t>[..]</a:t>
            </a:r>
          </a:p>
          <a:p>
            <a:pPr marL="0" indent="0">
              <a:buFont typeface="Wingdings" charset="0"/>
              <a:buNone/>
              <a:defRPr/>
            </a:pPr>
            <a:r>
              <a:rPr lang="pl-PL" sz="1400" b="1" dirty="0" err="1">
                <a:latin typeface="Courier"/>
                <a:cs typeface="Courier"/>
              </a:rPr>
              <a:t>outmail.zyngamail.com</a:t>
            </a:r>
            <a:r>
              <a:rPr lang="pl-PL" sz="1400" b="1" dirty="0">
                <a:latin typeface="Courier"/>
                <a:cs typeface="Courier"/>
              </a:rPr>
              <a:t>.	300	IN	A	74.114.9.178</a:t>
            </a:r>
          </a:p>
          <a:p>
            <a:pPr marL="0" indent="0">
              <a:buFont typeface="Wingdings" charset="0"/>
              <a:buNone/>
              <a:defRPr/>
            </a:pPr>
            <a:r>
              <a:rPr lang="pl-PL" sz="1400" b="1" dirty="0" err="1">
                <a:latin typeface="Courier"/>
                <a:cs typeface="Courier"/>
              </a:rPr>
              <a:t>outmail.zyngamail.com</a:t>
            </a:r>
            <a:r>
              <a:rPr lang="pl-PL" sz="1400" b="1" dirty="0">
                <a:latin typeface="Courier"/>
                <a:cs typeface="Courier"/>
              </a:rPr>
              <a:t>.	300	IN	A	74.114.9.179</a:t>
            </a:r>
          </a:p>
          <a:p>
            <a:pPr marL="0" indent="0">
              <a:buFont typeface="Wingdings" charset="0"/>
              <a:buNone/>
              <a:defRPr/>
            </a:pPr>
            <a:r>
              <a:rPr lang="pl-PL" sz="1400" b="1" dirty="0" err="1">
                <a:latin typeface="Courier"/>
                <a:cs typeface="Courier"/>
              </a:rPr>
              <a:t>outmail.zyngamail.com</a:t>
            </a:r>
            <a:r>
              <a:rPr lang="pl-PL" sz="1400" b="1" dirty="0">
                <a:latin typeface="Courier"/>
                <a:cs typeface="Courier"/>
              </a:rPr>
              <a:t>.	300	IN	A	74.114.9.180</a:t>
            </a:r>
          </a:p>
          <a:p>
            <a:pPr marL="0" indent="0">
              <a:buFont typeface="Wingdings" charset="0"/>
              <a:buNone/>
              <a:defRPr/>
            </a:pPr>
            <a:r>
              <a:rPr lang="pl-PL" sz="1400" b="1" dirty="0" err="1">
                <a:latin typeface="Courier"/>
                <a:cs typeface="Courier"/>
              </a:rPr>
              <a:t>outmail.zyngamail.com</a:t>
            </a:r>
            <a:r>
              <a:rPr lang="pl-PL" sz="1400" b="1" dirty="0">
                <a:latin typeface="Courier"/>
                <a:cs typeface="Courier"/>
              </a:rPr>
              <a:t>.	300	IN	A	74.114.9.182</a:t>
            </a:r>
          </a:p>
          <a:p>
            <a:pPr marL="0" indent="0">
              <a:buFont typeface="Wingdings" charset="0"/>
              <a:buNone/>
              <a:defRPr/>
            </a:pPr>
            <a:endParaRPr lang="pl-PL" sz="1400" b="1" dirty="0">
              <a:latin typeface="Courier"/>
              <a:cs typeface="Courier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pl-PL" sz="1400" b="1" dirty="0">
                <a:latin typeface="Courier"/>
                <a:cs typeface="Courier"/>
              </a:rPr>
              <a:t>;; Query </a:t>
            </a:r>
            <a:r>
              <a:rPr lang="pl-PL" sz="1400" b="1" dirty="0" err="1">
                <a:latin typeface="Courier"/>
                <a:cs typeface="Courier"/>
              </a:rPr>
              <a:t>time</a:t>
            </a:r>
            <a:r>
              <a:rPr lang="pl-PL" sz="1400" b="1" dirty="0">
                <a:latin typeface="Courier"/>
                <a:cs typeface="Courier"/>
              </a:rPr>
              <a:t>: 19 </a:t>
            </a:r>
            <a:r>
              <a:rPr lang="pl-PL" sz="1400" b="1" dirty="0" err="1">
                <a:latin typeface="Courier"/>
                <a:cs typeface="Courier"/>
              </a:rPr>
              <a:t>msec</a:t>
            </a:r>
            <a:endParaRPr lang="pl-PL" sz="1400" b="1" dirty="0">
              <a:latin typeface="Courier"/>
              <a:cs typeface="Courier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pl-PL" sz="1400" b="1" dirty="0">
                <a:latin typeface="Courier"/>
                <a:cs typeface="Courier"/>
              </a:rPr>
              <a:t>;; SERVER: 127.0.0.1#53(127.0.0.1)</a:t>
            </a:r>
          </a:p>
          <a:p>
            <a:pPr marL="0" indent="0">
              <a:buFont typeface="Wingdings" charset="0"/>
              <a:buNone/>
              <a:defRPr/>
            </a:pPr>
            <a:r>
              <a:rPr lang="pl-PL" sz="1400" b="1" dirty="0">
                <a:latin typeface="Courier"/>
                <a:cs typeface="Courier"/>
              </a:rPr>
              <a:t>;; WHEN: </a:t>
            </a:r>
            <a:r>
              <a:rPr lang="pl-PL" sz="1400" b="1" dirty="0" err="1">
                <a:latin typeface="Courier"/>
                <a:cs typeface="Courier"/>
              </a:rPr>
              <a:t>Thu</a:t>
            </a:r>
            <a:r>
              <a:rPr lang="pl-PL" sz="1400" b="1" dirty="0">
                <a:latin typeface="Courier"/>
                <a:cs typeface="Courier"/>
              </a:rPr>
              <a:t> </a:t>
            </a:r>
            <a:r>
              <a:rPr lang="pl-PL" sz="1400" b="1" dirty="0" err="1">
                <a:latin typeface="Courier"/>
                <a:cs typeface="Courier"/>
              </a:rPr>
              <a:t>Oct</a:t>
            </a:r>
            <a:r>
              <a:rPr lang="pl-PL" sz="1400" b="1" dirty="0">
                <a:latin typeface="Courier"/>
                <a:cs typeface="Courier"/>
              </a:rPr>
              <a:t>  3 12:45:01 2013</a:t>
            </a:r>
          </a:p>
          <a:p>
            <a:pPr marL="0" indent="0">
              <a:buFont typeface="Wingdings" charset="0"/>
              <a:buNone/>
              <a:defRPr/>
            </a:pPr>
            <a:r>
              <a:rPr lang="pl-PL" sz="1400" b="1" dirty="0">
                <a:latin typeface="Courier"/>
                <a:cs typeface="Courier"/>
              </a:rPr>
              <a:t>;; MSG SIZE  </a:t>
            </a:r>
            <a:r>
              <a:rPr lang="pl-PL" sz="1400" b="1" dirty="0" err="1">
                <a:latin typeface="Courier"/>
                <a:cs typeface="Courier"/>
              </a:rPr>
              <a:t>rcvd</a:t>
            </a:r>
            <a:r>
              <a:rPr lang="pl-PL" sz="1400" b="1" dirty="0">
                <a:latin typeface="Courier"/>
                <a:cs typeface="Courier"/>
              </a:rPr>
              <a:t>: 1778</a:t>
            </a:r>
            <a:endParaRPr sz="1400" b="1" dirty="0">
              <a:latin typeface="Courier"/>
              <a:cs typeface="Courier"/>
            </a:endParaRP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99FB6A9-80D6-2A40-8E07-DF7F606735AF}" type="slidenum">
              <a:rPr lang="en-US" sz="1200">
                <a:solidFill>
                  <a:srgbClr val="898989"/>
                </a:solidFill>
              </a:rPr>
              <a:pPr eaLnBrk="1" hangingPunct="1"/>
              <a:t>24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34250" cy="1143000"/>
          </a:xfrm>
        </p:spPr>
        <p:txBody>
          <a:bodyPr/>
          <a:lstStyle/>
          <a:p>
            <a:r>
              <a:rPr>
                <a:latin typeface="Arial Black" charset="0"/>
              </a:rPr>
              <a:t>netfirms.com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sz="1400" b="1" dirty="0" smtClean="0">
                <a:latin typeface="Courier"/>
                <a:cs typeface="Courier"/>
              </a:rPr>
              <a:t>dig </a:t>
            </a:r>
            <a:r>
              <a:rPr sz="1400" b="1" dirty="0" err="1">
                <a:latin typeface="Courier"/>
                <a:cs typeface="Courier"/>
              </a:rPr>
              <a:t>www.netfirms.com</a:t>
            </a:r>
            <a:endParaRPr sz="1400" b="1" dirty="0">
              <a:latin typeface="Courier"/>
              <a:cs typeface="Courier"/>
            </a:endParaRPr>
          </a:p>
          <a:p>
            <a:pPr marL="0" indent="0">
              <a:buFont typeface="Wingdings" charset="0"/>
              <a:buNone/>
              <a:defRPr/>
            </a:pPr>
            <a:r>
              <a:rPr sz="1400" b="1" dirty="0" smtClean="0">
                <a:latin typeface="Courier"/>
                <a:cs typeface="Courier"/>
              </a:rPr>
              <a:t>[..]</a:t>
            </a:r>
            <a:endParaRPr sz="1400" b="1" dirty="0">
              <a:latin typeface="Courier"/>
              <a:cs typeface="Courier"/>
            </a:endParaRPr>
          </a:p>
          <a:p>
            <a:pPr marL="0" indent="0">
              <a:buFont typeface="Wingdings" charset="0"/>
              <a:buNone/>
              <a:defRPr/>
            </a:pPr>
            <a:r>
              <a:rPr sz="1400" b="1" dirty="0" smtClean="0">
                <a:latin typeface="Courier"/>
                <a:cs typeface="Courier"/>
              </a:rPr>
              <a:t>;</a:t>
            </a:r>
            <a:r>
              <a:rPr sz="1400" b="1" dirty="0">
                <a:latin typeface="Courier"/>
                <a:cs typeface="Courier"/>
              </a:rPr>
              <a:t>; ANSWER SECTION: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 err="1">
                <a:latin typeface="Courier"/>
                <a:cs typeface="Courier"/>
              </a:rPr>
              <a:t>www.netfirms.com</a:t>
            </a:r>
            <a:r>
              <a:rPr sz="1400" b="1" dirty="0">
                <a:latin typeface="Courier"/>
                <a:cs typeface="Courier"/>
              </a:rPr>
              <a:t>.	3600	IN	A	65.254.227.16</a:t>
            </a:r>
          </a:p>
          <a:p>
            <a:pPr marL="0" indent="0">
              <a:buFont typeface="Wingdings" charset="0"/>
              <a:buNone/>
              <a:defRPr/>
            </a:pPr>
            <a:endParaRPr sz="1400" b="1" dirty="0">
              <a:latin typeface="Courier"/>
              <a:cs typeface="Courier"/>
            </a:endParaRP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;; Query time: 104 </a:t>
            </a:r>
            <a:r>
              <a:rPr sz="1400" b="1" dirty="0" err="1">
                <a:latin typeface="Courier"/>
                <a:cs typeface="Courier"/>
              </a:rPr>
              <a:t>msec</a:t>
            </a:r>
            <a:endParaRPr sz="1400" b="1" dirty="0">
              <a:latin typeface="Courier"/>
              <a:cs typeface="Courier"/>
            </a:endParaRP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;; SERVER: 127.0.0.1#53(127.0.0.1)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;; WHEN: Thu Oct  3 12:45:47 2013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;; MSG SIZE  rcvd: 61</a:t>
            </a: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CD026B6-0AAA-7A4D-A816-3D7DE41C32F4}" type="slidenum">
              <a:rPr lang="en-US" sz="1200">
                <a:solidFill>
                  <a:srgbClr val="898989"/>
                </a:solidFill>
              </a:rPr>
              <a:pPr eaLnBrk="1" hangingPunct="1"/>
              <a:t>25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34250" cy="1143000"/>
          </a:xfrm>
        </p:spPr>
        <p:txBody>
          <a:bodyPr/>
          <a:lstStyle/>
          <a:p>
            <a:r>
              <a:rPr>
                <a:latin typeface="Arial Black" charset="0"/>
              </a:rPr>
              <a:t>somethingstrange.netfirms.com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sz="1400" b="1" dirty="0" smtClean="0">
                <a:latin typeface="Courier"/>
                <a:cs typeface="Courier"/>
              </a:rPr>
              <a:t>dig </a:t>
            </a:r>
            <a:r>
              <a:rPr sz="1400" b="1" dirty="0" err="1">
                <a:latin typeface="Courier"/>
                <a:cs typeface="Courier"/>
              </a:rPr>
              <a:t>somethingstrange.netfirms.com</a:t>
            </a:r>
            <a:endParaRPr sz="1400" b="1" dirty="0">
              <a:latin typeface="Courier"/>
              <a:cs typeface="Courier"/>
            </a:endParaRP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;; Truncated, retrying in TCP mode</a:t>
            </a:r>
            <a:r>
              <a:rPr sz="1400" b="1" dirty="0" smtClean="0">
                <a:latin typeface="Courier"/>
                <a:cs typeface="Courier"/>
              </a:rPr>
              <a:t>.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 smtClean="0">
                <a:latin typeface="Courier"/>
                <a:cs typeface="Courier"/>
              </a:rPr>
              <a:t>[..]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;; ANSWER SECTION: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 err="1">
                <a:latin typeface="Courier"/>
                <a:cs typeface="Courier"/>
              </a:rPr>
              <a:t>somethingstrange.netfirms.com</a:t>
            </a:r>
            <a:r>
              <a:rPr sz="1400" b="1" dirty="0">
                <a:latin typeface="Courier"/>
                <a:cs typeface="Courier"/>
              </a:rPr>
              <a:t>. 3600 IN	A	67.23.129.35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 err="1">
                <a:latin typeface="Courier"/>
                <a:cs typeface="Courier"/>
              </a:rPr>
              <a:t>somethingstrange.netfirms.com</a:t>
            </a:r>
            <a:r>
              <a:rPr sz="1400" b="1" dirty="0">
                <a:latin typeface="Courier"/>
                <a:cs typeface="Courier"/>
              </a:rPr>
              <a:t>. 3600 IN	A	67.23.129.33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 err="1">
                <a:latin typeface="Courier"/>
                <a:cs typeface="Courier"/>
              </a:rPr>
              <a:t>somethingstrange.netfirms.com</a:t>
            </a:r>
            <a:r>
              <a:rPr sz="1400" b="1" dirty="0">
                <a:latin typeface="Courier"/>
                <a:cs typeface="Courier"/>
              </a:rPr>
              <a:t>. 3600 IN	A	67.23.129.32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 err="1">
                <a:latin typeface="Courier"/>
                <a:cs typeface="Courier"/>
              </a:rPr>
              <a:t>somethingstrange.netfirms.com</a:t>
            </a:r>
            <a:r>
              <a:rPr sz="1400" b="1" dirty="0">
                <a:latin typeface="Courier"/>
                <a:cs typeface="Courier"/>
              </a:rPr>
              <a:t>. 3600 IN	A	67.23.129.31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 err="1">
                <a:latin typeface="Courier"/>
                <a:cs typeface="Courier"/>
              </a:rPr>
              <a:t>somethingstrange.netfirms.com</a:t>
            </a:r>
            <a:r>
              <a:rPr sz="1400" b="1" dirty="0">
                <a:latin typeface="Courier"/>
                <a:cs typeface="Courier"/>
              </a:rPr>
              <a:t>. 3600 IN	A	67.23.129.30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 err="1">
                <a:latin typeface="Courier"/>
                <a:cs typeface="Courier"/>
              </a:rPr>
              <a:t>somethingstrange.netfirms.com</a:t>
            </a:r>
            <a:r>
              <a:rPr sz="1400" b="1" dirty="0">
                <a:latin typeface="Courier"/>
                <a:cs typeface="Courier"/>
              </a:rPr>
              <a:t>. 3600 IN	A	</a:t>
            </a:r>
            <a:r>
              <a:rPr sz="1400" b="1" dirty="0" smtClean="0">
                <a:latin typeface="Courier"/>
                <a:cs typeface="Courier"/>
              </a:rPr>
              <a:t>67.23.129.29</a:t>
            </a:r>
          </a:p>
          <a:p>
            <a:pPr marL="0" indent="0">
              <a:buFont typeface="Wingdings" charset="0"/>
              <a:buNone/>
              <a:defRPr/>
            </a:pPr>
            <a:endParaRPr sz="1400" b="1" dirty="0">
              <a:latin typeface="Courier"/>
              <a:cs typeface="Courier"/>
            </a:endParaRP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;; Query time: 8 </a:t>
            </a:r>
            <a:r>
              <a:rPr sz="1400" b="1" dirty="0" err="1">
                <a:latin typeface="Courier"/>
                <a:cs typeface="Courier"/>
              </a:rPr>
              <a:t>msec</a:t>
            </a:r>
            <a:endParaRPr sz="1400" b="1" dirty="0">
              <a:latin typeface="Courier"/>
              <a:cs typeface="Courier"/>
            </a:endParaRP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;; SERVER: 127.0.0.1#53(127.0.0.1)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;; WHEN: Thu Oct  3 12:50:25 2013</a:t>
            </a:r>
          </a:p>
          <a:p>
            <a:pPr marL="0" indent="0">
              <a:buFont typeface="Wingdings" charset="0"/>
              <a:buNone/>
              <a:defRPr/>
            </a:pPr>
            <a:r>
              <a:rPr sz="1400" b="1" dirty="0">
                <a:latin typeface="Courier"/>
                <a:cs typeface="Courier"/>
              </a:rPr>
              <a:t>;; MSG SIZE  rcvd: 4026</a:t>
            </a: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4D812E4-41C0-4F41-A5B3-41C6CC8379C6}" type="slidenum">
              <a:rPr lang="en-US" sz="1200">
                <a:solidFill>
                  <a:srgbClr val="898989"/>
                </a:solidFill>
              </a:rPr>
              <a:pPr eaLnBrk="1" hangingPunct="1"/>
              <a:t>26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34250" cy="1143000"/>
          </a:xfrm>
        </p:spPr>
        <p:txBody>
          <a:bodyPr/>
          <a:lstStyle/>
          <a:p>
            <a:r>
              <a:rPr lang="en-US" dirty="0" smtClean="0">
                <a:latin typeface="Arial Black" charset="0"/>
              </a:rPr>
              <a:t>‘.’ the root</a:t>
            </a:r>
            <a:endParaRPr dirty="0">
              <a:latin typeface="Arial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1400" b="1" dirty="0">
                <a:latin typeface="Courier"/>
                <a:cs typeface="Courier"/>
              </a:rPr>
              <a:t>dig any .</a:t>
            </a:r>
          </a:p>
          <a:p>
            <a:pPr marL="0" indent="0">
              <a:buNone/>
              <a:defRPr/>
            </a:pPr>
            <a:r>
              <a:rPr lang="en-US" sz="1400" b="1" dirty="0" smtClean="0">
                <a:latin typeface="Courier"/>
                <a:cs typeface="Courier"/>
              </a:rPr>
              <a:t>[..]</a:t>
            </a:r>
            <a:endParaRPr lang="en-US" sz="1400" b="1" dirty="0">
              <a:latin typeface="Courier"/>
              <a:cs typeface="Courier"/>
            </a:endParaRPr>
          </a:p>
          <a:p>
            <a:pPr marL="0" indent="0">
              <a:buNone/>
              <a:defRPr/>
            </a:pPr>
            <a:r>
              <a:rPr lang="en-US" sz="1400" b="1" dirty="0" smtClean="0">
                <a:latin typeface="Courier"/>
                <a:cs typeface="Courier"/>
              </a:rPr>
              <a:t>;</a:t>
            </a:r>
            <a:r>
              <a:rPr lang="en-US" sz="1400" b="1" dirty="0">
                <a:latin typeface="Courier"/>
                <a:cs typeface="Courier"/>
              </a:rPr>
              <a:t>; ANSWER SECTION:</a:t>
            </a:r>
          </a:p>
          <a:p>
            <a:pPr marL="0" indent="0">
              <a:buNone/>
              <a:defRPr/>
            </a:pPr>
            <a:r>
              <a:rPr lang="en-US" sz="1400" b="1" dirty="0">
                <a:latin typeface="Courier"/>
                <a:cs typeface="Courier"/>
              </a:rPr>
              <a:t>.			42321	IN	NSEC	ac. NS SOA RRSIG NSEC DNSKEY</a:t>
            </a:r>
          </a:p>
          <a:p>
            <a:pPr marL="0" indent="0">
              <a:buNone/>
              <a:defRPr/>
            </a:pPr>
            <a:r>
              <a:rPr lang="en-US" sz="1400" b="1" dirty="0">
                <a:latin typeface="Courier"/>
                <a:cs typeface="Courier"/>
              </a:rPr>
              <a:t>.			42321	IN	RRSIG	NSEC 8 0 86400 20131014000000 20131006230000 59085 . Ntf5bDYSPNFwQiD+BWYxV2dfroUhPUs3tV4q20eaM5mbDfYEHuMlwr9u lNp8wV/uaZyzmHrqZB2XL0nKjwD3AkY1W15y+ACxEghtQAaBhbX/1xM8 L6XYr/</a:t>
            </a:r>
            <a:r>
              <a:rPr lang="en-US" sz="1400" b="1" dirty="0" err="1">
                <a:latin typeface="Courier"/>
                <a:cs typeface="Courier"/>
              </a:rPr>
              <a:t>uyfhiY</a:t>
            </a:r>
            <a:r>
              <a:rPr lang="en-US" sz="1400" b="1" dirty="0">
                <a:latin typeface="Courier"/>
                <a:cs typeface="Courier"/>
              </a:rPr>
              <a:t>/</a:t>
            </a:r>
            <a:r>
              <a:rPr lang="en-US" sz="1400" b="1" dirty="0" err="1">
                <a:latin typeface="Courier"/>
                <a:cs typeface="Courier"/>
              </a:rPr>
              <a:t>BCnIvwWlOUoK</a:t>
            </a:r>
            <a:r>
              <a:rPr lang="en-US" sz="1400" b="1" dirty="0">
                <a:latin typeface="Courier"/>
                <a:cs typeface="Courier"/>
              </a:rPr>
              <a:t>/7m/20LIuNyiaBlYISVcloYJwwxFtYT e8s=</a:t>
            </a:r>
          </a:p>
          <a:p>
            <a:pPr marL="0" indent="0">
              <a:buNone/>
              <a:defRPr/>
            </a:pPr>
            <a:r>
              <a:rPr lang="en-US" sz="1400" b="1" dirty="0" smtClean="0">
                <a:latin typeface="Courier"/>
                <a:cs typeface="Courier"/>
              </a:rPr>
              <a:t>[..]</a:t>
            </a:r>
          </a:p>
          <a:p>
            <a:pPr marL="0" indent="0">
              <a:buNone/>
              <a:defRPr/>
            </a:pPr>
            <a:r>
              <a:rPr lang="en-US" sz="1400" b="1" dirty="0">
                <a:latin typeface="Courier"/>
                <a:cs typeface="Courier"/>
              </a:rPr>
              <a:t>.			86382	IN	SOA	</a:t>
            </a:r>
            <a:r>
              <a:rPr lang="en-US" sz="1400" b="1" dirty="0" err="1">
                <a:latin typeface="Courier"/>
                <a:cs typeface="Courier"/>
              </a:rPr>
              <a:t>a.root-servers.net</a:t>
            </a:r>
            <a:r>
              <a:rPr lang="en-US" sz="1400" b="1" dirty="0">
                <a:latin typeface="Courier"/>
                <a:cs typeface="Courier"/>
              </a:rPr>
              <a:t>. </a:t>
            </a:r>
            <a:r>
              <a:rPr lang="en-US" sz="1400" b="1" dirty="0" err="1">
                <a:latin typeface="Courier"/>
                <a:cs typeface="Courier"/>
              </a:rPr>
              <a:t>nstld.verisign-grs.com</a:t>
            </a:r>
            <a:r>
              <a:rPr lang="en-US" sz="1400" b="1" dirty="0">
                <a:latin typeface="Courier"/>
                <a:cs typeface="Courier"/>
              </a:rPr>
              <a:t>. 2013100701 1800 900 604800 86400</a:t>
            </a:r>
          </a:p>
          <a:p>
            <a:pPr marL="0" indent="0">
              <a:buNone/>
              <a:defRPr/>
            </a:pPr>
            <a:r>
              <a:rPr lang="en-US" sz="1400" b="1" dirty="0">
                <a:latin typeface="Courier"/>
                <a:cs typeface="Courier"/>
              </a:rPr>
              <a:t>.			86382	IN	RRSIG	SOA 8 0 86400 20131014000000 20131006230000 59085 . DoGy06dHpVdSKwx9nn82m7pSZCHOg5x1/n36+4wvKaenFLX22TSlvWYL b0pvKZVV8dXEI4z5jqtU9XWPXurVhDw29Q2FUmb7fS87T0Ve9R4lu87x 3t0pvqYB5+uqCdxVkhO1iIRROXhrMX2q253qtmfAVhtdfCeXAvoIZxBO </a:t>
            </a:r>
            <a:r>
              <a:rPr lang="en-US" sz="1400" b="1" dirty="0" err="1">
                <a:latin typeface="Courier"/>
                <a:cs typeface="Courier"/>
              </a:rPr>
              <a:t>yqk</a:t>
            </a:r>
            <a:r>
              <a:rPr lang="en-US" sz="1400" b="1" dirty="0">
                <a:latin typeface="Courier"/>
                <a:cs typeface="Courier"/>
              </a:rPr>
              <a:t>=</a:t>
            </a:r>
          </a:p>
          <a:p>
            <a:pPr marL="0" indent="0">
              <a:buNone/>
              <a:defRPr/>
            </a:pPr>
            <a:endParaRPr lang="en-US" sz="1400" b="1" dirty="0">
              <a:latin typeface="Courier"/>
              <a:cs typeface="Courier"/>
            </a:endParaRPr>
          </a:p>
          <a:p>
            <a:pPr marL="0" indent="0">
              <a:buNone/>
              <a:defRPr/>
            </a:pPr>
            <a:r>
              <a:rPr lang="en-US" sz="1400" b="1" dirty="0">
                <a:latin typeface="Courier"/>
                <a:cs typeface="Courier"/>
              </a:rPr>
              <a:t>;; Query time: 38 </a:t>
            </a:r>
            <a:r>
              <a:rPr lang="en-US" sz="1400" b="1" dirty="0" err="1">
                <a:latin typeface="Courier"/>
                <a:cs typeface="Courier"/>
              </a:rPr>
              <a:t>msec</a:t>
            </a:r>
            <a:endParaRPr lang="en-US" sz="1400" b="1" dirty="0">
              <a:latin typeface="Courier"/>
              <a:cs typeface="Courier"/>
            </a:endParaRPr>
          </a:p>
          <a:p>
            <a:pPr marL="0" indent="0">
              <a:buNone/>
              <a:defRPr/>
            </a:pPr>
            <a:r>
              <a:rPr lang="en-US" sz="1400" b="1" dirty="0">
                <a:latin typeface="Courier"/>
                <a:cs typeface="Courier"/>
              </a:rPr>
              <a:t>;; SERVER: 199.187.216.12#53(199.187.216.12)</a:t>
            </a:r>
          </a:p>
          <a:p>
            <a:pPr marL="0" indent="0">
              <a:buNone/>
              <a:defRPr/>
            </a:pPr>
            <a:r>
              <a:rPr lang="en-US" sz="1400" b="1" dirty="0">
                <a:latin typeface="Courier"/>
                <a:cs typeface="Courier"/>
              </a:rPr>
              <a:t>;; WHEN: Mon Oct  7 10:50:40 2013</a:t>
            </a:r>
          </a:p>
          <a:p>
            <a:pPr marL="0" indent="0">
              <a:buNone/>
              <a:defRPr/>
            </a:pPr>
            <a:r>
              <a:rPr lang="en-US" sz="1400" b="1" dirty="0">
                <a:latin typeface="Courier"/>
                <a:cs typeface="Courier"/>
              </a:rPr>
              <a:t>;; MSG SIZE  rcvd: 1649</a:t>
            </a:r>
            <a:endParaRPr sz="1400" b="1" dirty="0">
              <a:latin typeface="Courier"/>
              <a:cs typeface="Courier"/>
            </a:endParaRP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CD026B6-0AAA-7A4D-A816-3D7DE41C32F4}" type="slidenum">
              <a:rPr lang="en-US" sz="1200">
                <a:solidFill>
                  <a:srgbClr val="898989"/>
                </a:solidFill>
              </a:rPr>
              <a:pPr eaLnBrk="1" hangingPunct="1"/>
              <a:t>27</a:t>
            </a:fld>
            <a:endParaRPr 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597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34250" cy="1143000"/>
          </a:xfrm>
        </p:spPr>
        <p:txBody>
          <a:bodyPr/>
          <a:lstStyle/>
          <a:p>
            <a:r>
              <a:rPr>
                <a:latin typeface="Arial Black" charset="0"/>
              </a:rPr>
              <a:t>Roadmap: More Things To Do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dirty="0" smtClean="0"/>
              <a:t>Rate limiting at ingress</a:t>
            </a:r>
          </a:p>
          <a:p>
            <a:pPr lvl="1">
              <a:defRPr/>
            </a:pPr>
            <a:r>
              <a:rPr dirty="0" smtClean="0"/>
              <a:t>Based on name</a:t>
            </a:r>
          </a:p>
          <a:p>
            <a:pPr lvl="1">
              <a:defRPr/>
            </a:pPr>
            <a:r>
              <a:rPr dirty="0" smtClean="0"/>
              <a:t>Based on name AND FQDN</a:t>
            </a:r>
          </a:p>
          <a:p>
            <a:pPr lvl="1">
              <a:defRPr/>
            </a:pPr>
            <a:r>
              <a:rPr dirty="0" smtClean="0"/>
              <a:t>Truncated Reponses for queries that fall outside rate limits</a:t>
            </a:r>
          </a:p>
          <a:p>
            <a:pPr>
              <a:defRPr/>
            </a:pPr>
            <a:r>
              <a:rPr dirty="0" smtClean="0"/>
              <a:t>Automation</a:t>
            </a:r>
          </a:p>
          <a:p>
            <a:pPr lvl="1">
              <a:defRPr/>
            </a:pPr>
            <a:r>
              <a:rPr dirty="0" smtClean="0"/>
              <a:t>Capture purpose built amplification domains on </a:t>
            </a:r>
            <a:r>
              <a:rPr dirty="0" err="1" smtClean="0"/>
              <a:t>blocklists</a:t>
            </a:r>
            <a:endParaRPr dirty="0" smtClean="0"/>
          </a:p>
          <a:p>
            <a:pPr lvl="1">
              <a:defRPr/>
            </a:pPr>
            <a:r>
              <a:rPr dirty="0" smtClean="0"/>
              <a:t>Feeds for list/zone based filtering</a:t>
            </a:r>
          </a:p>
          <a:p>
            <a:pPr>
              <a:defRPr/>
            </a:pPr>
            <a:r>
              <a:rPr dirty="0" smtClean="0"/>
              <a:t>For  Further Study</a:t>
            </a:r>
          </a:p>
          <a:p>
            <a:pPr lvl="1">
              <a:defRPr/>
            </a:pPr>
            <a:r>
              <a:rPr dirty="0" smtClean="0"/>
              <a:t>Rate limiting based on answer sizes</a:t>
            </a:r>
          </a:p>
          <a:p>
            <a:pPr lvl="1">
              <a:defRPr/>
            </a:pPr>
            <a:endParaRPr dirty="0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894126-0367-1C4F-A64C-523A19007329}" type="slidenum">
              <a:rPr lang="en-US" sz="1200">
                <a:solidFill>
                  <a:srgbClr val="898989"/>
                </a:solidFill>
              </a:rPr>
              <a:pPr eaLnBrk="1" hangingPunct="1"/>
              <a:t>28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796213" y="31750"/>
            <a:ext cx="1316037" cy="11699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794" name="TextBox 2"/>
          <p:cNvSpPr txBox="1">
            <a:spLocks noChangeArrowheads="1"/>
          </p:cNvSpPr>
          <p:nvPr/>
        </p:nvSpPr>
        <p:spPr bwMode="auto">
          <a:xfrm>
            <a:off x="990600" y="2870200"/>
            <a:ext cx="38211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000"/>
              <a:t>Thank You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334250" cy="1143000"/>
          </a:xfrm>
        </p:spPr>
        <p:txBody>
          <a:bodyPr/>
          <a:lstStyle/>
          <a:p>
            <a:r>
              <a:rPr i="1">
                <a:latin typeface="Arial Black" charset="0"/>
              </a:rPr>
              <a:t>Quick</a:t>
            </a:r>
            <a:r>
              <a:rPr>
                <a:latin typeface="Arial Black" charset="0"/>
              </a:rPr>
              <a:t> Introduction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457200" indent="-457200">
              <a:buFont typeface="Wingdings" charset="0"/>
              <a:buNone/>
            </a:pPr>
            <a:r>
              <a:rPr sz="2400" dirty="0">
                <a:solidFill>
                  <a:srgbClr val="595959"/>
                </a:solidFill>
                <a:latin typeface="Arial" charset="0"/>
              </a:rPr>
              <a:t>Amplification attacks rely on:</a:t>
            </a:r>
          </a:p>
          <a:p>
            <a:pPr marL="457200" indent="-457200"/>
            <a:r>
              <a:rPr sz="2400" dirty="0">
                <a:solidFill>
                  <a:srgbClr val="595959"/>
                </a:solidFill>
                <a:latin typeface="Arial" charset="0"/>
              </a:rPr>
              <a:t>Spoofed IP source </a:t>
            </a:r>
            <a:r>
              <a:rPr sz="2400" dirty="0" smtClean="0">
                <a:solidFill>
                  <a:srgbClr val="595959"/>
                </a:solidFill>
                <a:latin typeface="Arial" charset="0"/>
              </a:rPr>
              <a:t>addresses</a:t>
            </a:r>
            <a:endParaRPr lang="en-US" sz="2400" dirty="0" smtClean="0">
              <a:solidFill>
                <a:srgbClr val="595959"/>
              </a:solidFill>
              <a:latin typeface="Arial" charset="0"/>
            </a:endParaRPr>
          </a:p>
          <a:p>
            <a:pPr marL="457200" indent="-457200"/>
            <a:r>
              <a:rPr lang="en-US" sz="2400" dirty="0" smtClean="0">
                <a:solidFill>
                  <a:srgbClr val="595959"/>
                </a:solidFill>
                <a:latin typeface="Arial" charset="0"/>
              </a:rPr>
              <a:t>UDP </a:t>
            </a:r>
            <a:r>
              <a:rPr lang="en-US" sz="2400" smtClean="0">
                <a:solidFill>
                  <a:srgbClr val="595959"/>
                </a:solidFill>
                <a:latin typeface="Arial" charset="0"/>
              </a:rPr>
              <a:t>as transport</a:t>
            </a:r>
            <a:endParaRPr sz="2400">
              <a:solidFill>
                <a:srgbClr val="595959"/>
              </a:solidFill>
              <a:latin typeface="Arial" charset="0"/>
            </a:endParaRPr>
          </a:p>
          <a:p>
            <a:pPr marL="457200" indent="-457200"/>
            <a:r>
              <a:rPr sz="2400" dirty="0">
                <a:solidFill>
                  <a:srgbClr val="595959"/>
                </a:solidFill>
                <a:latin typeface="Arial" charset="0"/>
              </a:rPr>
              <a:t>Small DNS questions that generate large DNS answers</a:t>
            </a:r>
          </a:p>
          <a:p>
            <a:pPr marL="857250" lvl="1" indent="-457200"/>
            <a:r>
              <a:rPr sz="2400" dirty="0">
                <a:solidFill>
                  <a:srgbClr val="595959"/>
                </a:solidFill>
                <a:latin typeface="Arial" charset="0"/>
              </a:rPr>
              <a:t>ANY queries are an old favorite, 80x amplification</a:t>
            </a:r>
          </a:p>
          <a:p>
            <a:pPr marL="857250" lvl="1" indent="-457200"/>
            <a:r>
              <a:rPr sz="2400" dirty="0">
                <a:solidFill>
                  <a:srgbClr val="595959"/>
                </a:solidFill>
                <a:latin typeface="Arial" charset="0"/>
              </a:rPr>
              <a:t>DNSSEC-signed zones were an early favorite, but seem to have diminished</a:t>
            </a:r>
          </a:p>
          <a:p>
            <a:pPr marL="857250" lvl="1" indent="-457200"/>
            <a:r>
              <a:rPr sz="2400" dirty="0">
                <a:solidFill>
                  <a:srgbClr val="595959"/>
                </a:solidFill>
                <a:latin typeface="Arial" charset="0"/>
              </a:rPr>
              <a:t>Other query types showing up: TXT, even A/AAAA </a:t>
            </a:r>
          </a:p>
          <a:p>
            <a:pPr marL="857250" lvl="1" indent="-457200"/>
            <a:r>
              <a:rPr sz="2400" dirty="0">
                <a:solidFill>
                  <a:srgbClr val="595959"/>
                </a:solidFill>
                <a:latin typeface="Arial" charset="0"/>
              </a:rPr>
              <a:t>Attackers appear to be creating "purpose built" RRs </a:t>
            </a:r>
          </a:p>
          <a:p>
            <a:pPr marL="457200" indent="-457200"/>
            <a:endParaRPr sz="2400" dirty="0">
              <a:solidFill>
                <a:srgbClr val="595959"/>
              </a:solidFill>
              <a:latin typeface="Arial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D485FF7-0F9C-7840-94AB-C618CB6AE06E}" type="slidenum">
              <a:rPr lang="en-US" sz="1200">
                <a:solidFill>
                  <a:srgbClr val="898989"/>
                </a:solidFill>
              </a:rPr>
              <a:pPr eaLnBrk="1" hangingPunct="1"/>
              <a:t>3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34250" cy="1143000"/>
          </a:xfrm>
        </p:spPr>
        <p:txBody>
          <a:bodyPr/>
          <a:lstStyle/>
          <a:p>
            <a:r>
              <a:rPr>
                <a:latin typeface="Arial Black" charset="0"/>
              </a:rPr>
              <a:t>What amplification can be achieved?</a:t>
            </a: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A9FA896-D1C4-8545-BAB6-ADA345D30A7A}" type="slidenum">
              <a:rPr lang="en-US" sz="1200">
                <a:solidFill>
                  <a:srgbClr val="898989"/>
                </a:solidFill>
              </a:rPr>
              <a:pPr eaLnBrk="1" hangingPunct="1"/>
              <a:t>4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19459" name="Content Placeholder 2"/>
          <p:cNvSpPr txBox="1">
            <a:spLocks/>
          </p:cNvSpPr>
          <p:nvPr/>
        </p:nvSpPr>
        <p:spPr bwMode="auto">
          <a:xfrm>
            <a:off x="228600" y="12192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charset="0"/>
              <a:buNone/>
            </a:pPr>
            <a:r>
              <a:rPr lang="en-US" sz="2000" dirty="0">
                <a:solidFill>
                  <a:srgbClr val="595959"/>
                </a:solidFill>
                <a:cs typeface="Arial" charset="0"/>
              </a:rPr>
              <a:t>	One commonly used query in the past   </a:t>
            </a:r>
            <a:r>
              <a:rPr lang="en-US" sz="2000" dirty="0" smtClean="0">
                <a:solidFill>
                  <a:srgbClr val="595959"/>
                </a:solidFill>
                <a:cs typeface="Arial" charset="0"/>
              </a:rPr>
              <a:t>“</a:t>
            </a:r>
            <a:r>
              <a:rPr lang="en-US" sz="2000" dirty="0" smtClean="0">
                <a:solidFill>
                  <a:srgbClr val="595959"/>
                </a:solidFill>
                <a:cs typeface="Arial" charset="0"/>
              </a:rPr>
              <a:t>ANY </a:t>
            </a:r>
            <a:r>
              <a:rPr lang="en-US" sz="2000" dirty="0" err="1" smtClean="0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2000" dirty="0" smtClean="0">
                <a:solidFill>
                  <a:srgbClr val="595959"/>
                </a:solidFill>
                <a:cs typeface="Arial" charset="0"/>
              </a:rPr>
              <a:t>"</a:t>
            </a:r>
            <a:r>
              <a:rPr lang="en-US" sz="2000" dirty="0">
                <a:solidFill>
                  <a:srgbClr val="595959"/>
                </a:solidFill>
                <a:cs typeface="Arial" charset="0"/>
              </a:rPr>
              <a:t/>
            </a:r>
            <a:br>
              <a:rPr lang="en-US" sz="2000" dirty="0">
                <a:solidFill>
                  <a:srgbClr val="595959"/>
                </a:solidFill>
                <a:cs typeface="Arial" charset="0"/>
              </a:rPr>
            </a:br>
            <a:r>
              <a:rPr lang="en-US" sz="2000" dirty="0">
                <a:solidFill>
                  <a:srgbClr val="595959"/>
                </a:solidFill>
                <a:cs typeface="Arial" charset="0"/>
              </a:rPr>
              <a:t>Yields an impressively large answer  (MSG SIZE  rcvd: </a:t>
            </a:r>
            <a:r>
              <a:rPr lang="en-US" sz="2000" dirty="0">
                <a:solidFill>
                  <a:srgbClr val="595959"/>
                </a:solidFill>
                <a:cs typeface="Arial" charset="0"/>
              </a:rPr>
              <a:t>2884)</a:t>
            </a:r>
            <a:r>
              <a:rPr lang="en-US" sz="2000" dirty="0">
                <a:solidFill>
                  <a:srgbClr val="595959"/>
                </a:solidFill>
                <a:cs typeface="Arial" charset="0"/>
              </a:rPr>
              <a:t>:</a:t>
            </a:r>
          </a:p>
          <a:p>
            <a:pPr eaLnBrk="1" hangingPunct="1">
              <a:spcBef>
                <a:spcPct val="20000"/>
              </a:spcBef>
              <a:buFont typeface="Wingdings" charset="0"/>
              <a:buNone/>
            </a:pPr>
            <a:r>
              <a:rPr lang="en-US" sz="700" dirty="0">
                <a:solidFill>
                  <a:srgbClr val="595959"/>
                </a:solidFill>
                <a:cs typeface="Arial" charset="0"/>
              </a:rPr>
              <a:t>	</a:t>
            </a:r>
          </a:p>
          <a:p>
            <a:pPr eaLnBrk="1" hangingPunct="1">
              <a:buFont typeface="Wingdings" charset="0"/>
              <a:buNone/>
            </a:pPr>
            <a:r>
              <a:rPr lang="en-US" sz="700" dirty="0">
                <a:solidFill>
                  <a:srgbClr val="595959"/>
                </a:solidFill>
                <a:cs typeface="Arial" charset="0"/>
              </a:rPr>
              <a:t>	</a:t>
            </a:r>
          </a:p>
          <a:p>
            <a:pPr eaLnBrk="1" hangingPunct="1">
              <a:buFont typeface="Wingdings" charset="0"/>
              <a:buNone/>
            </a:pPr>
            <a:r>
              <a:rPr lang="en-US" sz="700" dirty="0">
                <a:solidFill>
                  <a:srgbClr val="595959"/>
                </a:solidFill>
                <a:cs typeface="Arial" charset="0"/>
              </a:rPr>
              <a:t>	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; &lt;&lt;&gt;&gt;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DiG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 9.8.3-P1 &lt;&lt;&gt;&gt;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 any @64.89.232.93 +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edns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=0 ;; global options: +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cmd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 ;; Got answer: ;; -&gt;&gt;HEADER&lt;&lt;-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opcode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: QUERY, status: NOERROR, id: 64292 ;; flags: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qr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rd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ra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; QUERY: 1, ANSWER: 26, AUTHORITY: 6, ADDITIONAL: 3  ;; OPT PSEUDOSECTION: ; EDNS: version: 0, flags:;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udp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: 4096 ;; QUESTION SECTION: ;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IN ANY  ;; ANSWER SECTION: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197 IN RRSIG NSEC 5 2 300 20131109122844 20131010112844 2473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dOdaF81ic+j6DscNMdBVVAEPt7SLXpZ0bIR4Jnh+4c53RbhnM8HH46Gx jfYAB2COZKdWnkwMbW/ifnX3c6gGcz7uRoMFWZMTHBXPtvZjyLDj/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thR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 CrO2ntlLdP8MrM5EUyq35FiSDNIv1uyzaEo9rXNsMGjMH2bd5cQqSpbV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yLU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=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197 IN NSEC 256cns.ripe.net. A NS SOA MX AAAA RRSIG NSEC DNSKEY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197 IN RRSIG MX 5 2 300 20131109122844 20131010112844 2473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AJfdeBOkOwdMTfybgvidmHeeQzm6ybwxLEN1qcPp2YQvoWE2VbrLmeUo JiKvecGHQlACBr1VKuguGq++bEYTXbGkragc7iG19SaisTHwWFZHLjka l3xhXL2q890pnyKpIYFGf6ZPmSYebC92BYQDGXtqnwpyvwghhLoYysQ0 ZAA=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197 IN MX 250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postlady.ripe.net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197 IN MX 200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postgirl.ripe.net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3497 IN RRSIG NS 5 2 3600 20131109122844 20131010112844 2473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RGDUw6Cu6Sh7zixsKiiJyDIIkEZEK4LagEl09s6ZnGN27GQAFHkSE9up IkAfsaJWe3Nl9fjQFWfJ/hZ5rHcgsz5LD/eK4W5VUWpZc6BX0YuikxPb LSxMoFebAkqRkIEp7TTMRUuaZyTK+m0UadLgpp0nYX8eE6uzE8Cj2Zv0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xog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=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197 IN RRSIG AAAA 5 2 300 20131109122844 20131010112844 2473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CiltCl8jysHsg2MHsU/4bPlt7jYaFSJGZnMe0NcTACnCocAEO3+B5Y7s 9QQDWXAxVyXTPs9dtiAdEtLOH0R0TBH45I+OExxhS5CWYBJO+TWghV/r WNyFOuUDAlFmP2KdgPpMRqfw49l7o75owbnAjefcyVZ32OtBX50LTDBe 10A=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197 IN AAAA 2001:67c:2e8:22::c100:68b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21497 IN RRSIG A 5 2 21600 20131109122844 20131010112844 2473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FlR1BIoGLmKUmvDHvhmDBzV6q2YXmLpZ8KpPfVw9Dw2k/O6EBSx+mXwq lvWuUdtSlBhgfYqVgB50HFKCRrDbNzUSZE9E0SQKMJR8PFu6EGckJF2P dBveonSJowyYgqE7l+4BHB1Cx5csEO+VSCl7uiE99CcqyhvkYnGeJcY0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Ckk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=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21497 IN A 193.0.6.139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3497 IN RRSIG SOA 5 2 3600 20131109122844 20131010112844 2473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GKCyXEz2xtCj0czgyZ6CEPzL7BNldfK1iz7JiFaIw87UEZA1OjY2rP04 qsU1Bt9KPMHWkVY9EqJEshgSwbGRdy/1Y0LDZpYYHszvBOlkpu/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JxcVR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 G/NI23fvzs96Mc5iTp3ovuhLQfgS0z31oJJMd4yowcRL4dhs1jmgmeL/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nqQ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=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3497 IN SOA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pri.authdns.ripe.net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dns.ripe.net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1381407901 3600 600 864000 300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3497 IN RRSIG DNSKEY 5 2 3600 20131109122844 20131010112844 60338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EbHIOgtEY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/NV4DMXZpcqXFlVfICcaRD+gpXnyRnu11x4EZAFbYXl42HG OxTZE7Z168qxHuLCeVKat0L0w7nh5ShVpfPUXhdt+fVXoDukI19aAgWy yDmaVd4zm2ZKC8E3LKkNzS9xUksx+laEC7Ff/+3GVuhi/AVL8NC/A3bP vPoxe5MRPZ/OGwd5aQtvgm811IysdOPZWbqSJDRKTeanAyhIk8FLN2hm tRLTKJFArDakOgpmZI1GA/3dfojRlBIpuNip4c6xDI6Y9gJW+3OMj8lZ cvleUNdJ188ujS9z6fQr6zOdIwVmdZWwCYd+rbr6dhvEzILrK8hFbJsB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LjbkSg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==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3497 IN DNSKEY 256 3 5 AwEAAX7Dm18EOseQjbKJQDhhFqkfNMjW4z2miK5/+3j33krF2KungE43 AMmUo3hgjND4A547zCLTYGV+TchFXtVwdErJtLKs1giAfkrpvl9hYxY+ eOFSLSPFU6n8BQd7lsIqdynQ0iG9aGk6k1DAne9zWUW6x37duiBagLUB 4/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yLguoT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3497 IN DNSKEY 256 3 5 AwEAAZYzmLhqQKDgm+OA5gfvGU6Twt9WuF2P5akXQxZxATZ79apyjW6K 1ZFeZ76Yo3L4EoGEkSBntx0m7Gacr/ry9oGmmyhK5oS9EfeitHdAV14F gkN+Qi0ROmt32rGDSFIY210fbLobwuBCCo6C+2hYbB2CeNHF6BtYivGL arBaCt2F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3497 IN DNSKEY 257 3 5 AwEAAXf2xwi4s5Q1WHpQVy/kZGyY4BMyg8eJYbROOv3YyH1U8fDwmv6k BVxWZntYtYUOU0rk+Y7vZCvSN1AcYy0/ZjL7cNlkc3Ordl2DialFHPI6 UbSQkIp3l/5fSWw5xnbnZ8KA7g3E6fkADNIEarMI4ARCWlouk8GpQHt1 1wNW1c65SWB8i958WZJ6LI0pOTNK+BIx8u98b+EVr7C08dPpr9V6Eu/7 3uiPsUqCyRqMLotRFBwK8KgvF9KO1c9MXjtmJxDT067oJoNBIK+gvSO9 QcGaRxuGEEFWvCbaTvgbK4E0OoIXRjZriJj8LXXLBEJen6N0iUzj8nqy XSCm5sNxrRk=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3497 IN DNSKEY 257 3 5 AwEAAYSPd7+AJXOT1k1d6eUKRCsw5cSGpzsWIjVCDjbWdNomt4mCh5of SSnf60kmNCJgeCvPYwlOWX08TPLpCHqvBh8UERkaym8oT0U2lKrOt+0W EyksYc5EnLp7HQVvH+KaF8XiuPsemLLNbhosGofv5v0Jj2TKxJI/sgf1 n9WtkMY1bCTTaSUn5GmjKDv0XRPKkzA4RCQv8sl8pZ2pzJvIxpN0aBgx WtRjWXXJ27mUq6+PR7+zgBvLkmSV4F1bNXOgikeN5KBlutEKBKYYcYRb fR5kDYYJ0mV/2uTsRjT7LWNXAYAJ88xuZ4WcBV01EuMzsZU21iGhRO1N Z4HFSr9jb3U=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86297 IN RRSIG DS 8 2 86400 20131017044449 20131010033449 55565 net. GTgWhptNaMhw9gId4KrnVunBMQwgOwH8rSS16BCkrIiSy9sOLSqTvt6l EITrEMarfeZ3TL0NlcLkOLtddPtUl791/Iib219s76ekGyysVeoaFkkm OBn0zcvDX9joDHleBb/UuuRA+HFiV3DnicGgZQXnaEZDkfHfUrxOyt2F JMU=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86297 IN DS 60338 5 2 61D99D98D0C374C1157F73282DB3E29E61E365DD9EBA435802D27A69 847C24FC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86297 IN DS 60338 5 1 1CB13971FC7D4DF7CB3C6EB82DF0868687FE6371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3497 IN NS ns3.nic.fr.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3497 IN NS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pri.authdns.ripe.net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3497 IN NS sec3.apnic.net.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3497 IN NS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sns-pb.isc.org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3497 IN NS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tinnie.arin.net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3497 IN NS sec1.apnic.net.  ;; AUTHORITY SECTION: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3497 IN NS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sns-pb.isc.org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3497 IN NS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tinnie.arin.net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3497 IN NS sec3.apnic.net.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3497 IN NS sec1.apnic.net.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3497 IN NS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pri.authdns.ripe.net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3497 IN NS ns3.nic.fr.  ;; ADDITIONAL SECTION: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pri.authdns.ripe.net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3497 IN A 193.0.9.5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pri.authdns.ripe.net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. 3497 IN AAAA 2001:67c:e0::5  ;; Query time: 337 </a:t>
            </a:r>
            <a:r>
              <a:rPr lang="en-US" sz="700" dirty="0" err="1">
                <a:solidFill>
                  <a:srgbClr val="595959"/>
                </a:solidFill>
                <a:cs typeface="Arial" charset="0"/>
              </a:rPr>
              <a:t>msec</a:t>
            </a:r>
            <a:r>
              <a:rPr lang="en-US" sz="700" dirty="0">
                <a:solidFill>
                  <a:srgbClr val="595959"/>
                </a:solidFill>
                <a:cs typeface="Arial" charset="0"/>
              </a:rPr>
              <a:t> ;; SERVER: 64.89.232.93#53(64.89.232.93) ;; WHEN: Thu Oct 10 16:34:07 2013 ;; MSG SIZE rcvd: 2884 </a:t>
            </a:r>
            <a:endParaRPr lang="en-US" sz="700" dirty="0">
              <a:solidFill>
                <a:srgbClr val="595959"/>
              </a:solidFill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00600" y="5562600"/>
            <a:ext cx="990600" cy="22860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61" name="Rectangle 11"/>
          <p:cNvSpPr>
            <a:spLocks noChangeArrowheads="1"/>
          </p:cNvSpPr>
          <p:nvPr/>
        </p:nvSpPr>
        <p:spPr bwMode="auto">
          <a:xfrm>
            <a:off x="566738" y="5762625"/>
            <a:ext cx="8120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595959"/>
                </a:solidFill>
                <a:cs typeface="Arial" charset="0"/>
              </a:rPr>
              <a:t>There are lots of similar queries</a:t>
            </a:r>
          </a:p>
          <a:p>
            <a:r>
              <a:rPr lang="en-US" sz="2000">
                <a:solidFill>
                  <a:srgbClr val="595959"/>
                </a:solidFill>
                <a:cs typeface="Arial" charset="0"/>
              </a:rPr>
              <a:t>Attackers also creating </a:t>
            </a:r>
            <a:r>
              <a:rPr lang="ja-JP" altLang="en-US" sz="2000">
                <a:solidFill>
                  <a:srgbClr val="595959"/>
                </a:solidFill>
                <a:cs typeface="Arial" charset="0"/>
              </a:rPr>
              <a:t>“</a:t>
            </a:r>
            <a:r>
              <a:rPr lang="en-US" altLang="ja-JP" sz="2000">
                <a:solidFill>
                  <a:srgbClr val="595959"/>
                </a:solidFill>
                <a:cs typeface="Arial" charset="0"/>
              </a:rPr>
              <a:t>purpose built</a:t>
            </a:r>
            <a:r>
              <a:rPr lang="ja-JP" altLang="en-US" sz="2000">
                <a:solidFill>
                  <a:srgbClr val="595959"/>
                </a:solidFill>
                <a:cs typeface="Arial" charset="0"/>
              </a:rPr>
              <a:t>”</a:t>
            </a:r>
            <a:r>
              <a:rPr lang="en-US" altLang="ja-JP" sz="2000">
                <a:solidFill>
                  <a:srgbClr val="595959"/>
                </a:solidFill>
                <a:cs typeface="Arial" charset="0"/>
              </a:rPr>
              <a:t> amplification zones (more later)</a:t>
            </a:r>
            <a:endParaRPr lang="en-US" sz="2000">
              <a:solidFill>
                <a:srgbClr val="595959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34250" cy="1143000"/>
          </a:xfrm>
        </p:spPr>
        <p:txBody>
          <a:bodyPr/>
          <a:lstStyle/>
          <a:p>
            <a:r>
              <a:rPr sz="2400">
                <a:latin typeface="Arial Black" charset="0"/>
              </a:rPr>
              <a:t>Some Simple Math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  <a:defRPr/>
            </a:pPr>
            <a:r>
              <a:rPr sz="1800" dirty="0" smtClean="0"/>
              <a:t>	</a:t>
            </a:r>
            <a:r>
              <a:rPr sz="2800" dirty="0" smtClean="0"/>
              <a:t>A relatively low bandwidth home broadband connection  (~2-3 Mbps) can generate 58 Mbps at a DNS server! </a:t>
            </a:r>
            <a:endParaRPr sz="1800" dirty="0" smtClean="0"/>
          </a:p>
          <a:p>
            <a:pPr>
              <a:buFont typeface="Wingdings" charset="0"/>
              <a:buNone/>
              <a:defRPr/>
            </a:pPr>
            <a:endParaRPr sz="1800" dirty="0" smtClean="0"/>
          </a:p>
          <a:p>
            <a:pPr>
              <a:buFont typeface="Wingdings" charset="0"/>
              <a:buNone/>
              <a:defRPr/>
            </a:pPr>
            <a:r>
              <a:rPr sz="1800" dirty="0" smtClean="0"/>
              <a:t>	</a:t>
            </a:r>
            <a:r>
              <a:rPr sz="2400" dirty="0" smtClean="0"/>
              <a:t>18 home connections = ~ 1Gbps of traffic </a:t>
            </a:r>
          </a:p>
          <a:p>
            <a:pPr>
              <a:buFont typeface="Wingdings" charset="0"/>
              <a:buNone/>
              <a:defRPr/>
            </a:pPr>
            <a:endParaRPr sz="2400" dirty="0" smtClean="0"/>
          </a:p>
          <a:p>
            <a:pPr>
              <a:buFont typeface="Wingdings" charset="0"/>
              <a:buNone/>
              <a:defRPr/>
            </a:pPr>
            <a:r>
              <a:rPr sz="2400" dirty="0" smtClean="0"/>
              <a:t>	A few thousand connections = 100s of </a:t>
            </a:r>
            <a:r>
              <a:rPr sz="2400" dirty="0" err="1" smtClean="0"/>
              <a:t>Gbps</a:t>
            </a:r>
            <a:r>
              <a:rPr sz="2400" dirty="0" smtClean="0"/>
              <a:t> as was seen with attack on </a:t>
            </a:r>
            <a:r>
              <a:rPr sz="2400" dirty="0" err="1" smtClean="0"/>
              <a:t>spamhaus</a:t>
            </a:r>
            <a:endParaRPr sz="2400" dirty="0" smtClean="0"/>
          </a:p>
          <a:p>
            <a:pPr>
              <a:buFont typeface="Wingdings" charset="0"/>
              <a:buNone/>
              <a:defRPr/>
            </a:pPr>
            <a:endParaRPr sz="2400" dirty="0" smtClean="0"/>
          </a:p>
          <a:p>
            <a:pPr>
              <a:buFont typeface="Wingdings" charset="0"/>
              <a:buNone/>
              <a:defRPr/>
            </a:pPr>
            <a:r>
              <a:rPr sz="2400" dirty="0" smtClean="0"/>
              <a:t>	Mustering these kinds of resources is pretty easy </a:t>
            </a:r>
            <a:endParaRPr sz="1800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3BBC274-0570-0248-85D5-D0C9232E606C}" type="slidenum">
              <a:rPr lang="en-US" sz="1200">
                <a:solidFill>
                  <a:srgbClr val="898989"/>
                </a:solidFill>
              </a:rPr>
              <a:pPr eaLnBrk="1" hangingPunct="1"/>
              <a:t>5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34250" cy="1143000"/>
          </a:xfrm>
        </p:spPr>
        <p:txBody>
          <a:bodyPr/>
          <a:lstStyle/>
          <a:p>
            <a:r>
              <a:rPr sz="2400">
                <a:latin typeface="Arial Black" charset="0"/>
              </a:rPr>
              <a:t>Several Variants of Amplification Attacks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181600"/>
          </a:xfrm>
        </p:spPr>
        <p:txBody>
          <a:bodyPr/>
          <a:lstStyle/>
          <a:p>
            <a:pPr marL="457200" indent="-457200"/>
            <a:r>
              <a:rPr>
                <a:solidFill>
                  <a:srgbClr val="595959"/>
                </a:solidFill>
                <a:latin typeface="Arial" charset="0"/>
              </a:rPr>
              <a:t>Send queries directly to authoritative servers</a:t>
            </a:r>
          </a:p>
          <a:p>
            <a:pPr marL="857250" lvl="1" indent="-457200"/>
            <a:r>
              <a:rPr>
                <a:solidFill>
                  <a:srgbClr val="595959"/>
                </a:solidFill>
                <a:latin typeface="Arial" charset="0"/>
              </a:rPr>
              <a:t>Response Rate Limiting can help</a:t>
            </a:r>
          </a:p>
          <a:p>
            <a:pPr marL="857250" lvl="1" indent="-457200"/>
            <a:r>
              <a:rPr>
                <a:solidFill>
                  <a:srgbClr val="595959"/>
                </a:solidFill>
                <a:latin typeface="Arial" charset="0"/>
              </a:rPr>
              <a:t>But attacks can be modified to make RRL less effective, distribute, query different names etc</a:t>
            </a:r>
          </a:p>
          <a:p>
            <a:pPr marL="857250" lvl="1" indent="-457200"/>
            <a:r>
              <a:rPr>
                <a:solidFill>
                  <a:srgbClr val="595959"/>
                </a:solidFill>
                <a:latin typeface="Arial" charset="0"/>
              </a:rPr>
              <a:t>More work needed here, but </a:t>
            </a:r>
            <a:r>
              <a:rPr i="1">
                <a:solidFill>
                  <a:srgbClr val="595959"/>
                </a:solidFill>
                <a:latin typeface="Arial" charset="0"/>
              </a:rPr>
              <a:t>not</a:t>
            </a:r>
            <a:r>
              <a:rPr>
                <a:solidFill>
                  <a:srgbClr val="595959"/>
                </a:solidFill>
                <a:latin typeface="Arial" charset="0"/>
              </a:rPr>
              <a:t> the topic of this presentation</a:t>
            </a:r>
          </a:p>
          <a:p>
            <a:pPr marL="457200" indent="-457200"/>
            <a:r>
              <a:rPr>
                <a:solidFill>
                  <a:srgbClr val="595959"/>
                </a:solidFill>
                <a:latin typeface="Arial" charset="0"/>
              </a:rPr>
              <a:t>Send queries to open resolvers on the Internet</a:t>
            </a:r>
          </a:p>
          <a:p>
            <a:pPr marL="857250" lvl="1" indent="-457200"/>
            <a:r>
              <a:rPr>
                <a:solidFill>
                  <a:srgbClr val="595959"/>
                </a:solidFill>
                <a:latin typeface="Arial" charset="0"/>
              </a:rPr>
              <a:t>Works well but Best Practices will deter these attacks</a:t>
            </a:r>
          </a:p>
          <a:p>
            <a:pPr marL="1257300" lvl="2" indent="-457200"/>
            <a:r>
              <a:rPr>
                <a:solidFill>
                  <a:srgbClr val="595959"/>
                </a:solidFill>
                <a:latin typeface="Arial" charset="0"/>
              </a:rPr>
              <a:t>Shut down open resolvers or limit IP ranges that can access the server  when possible</a:t>
            </a:r>
          </a:p>
          <a:p>
            <a:pPr marL="1257300" lvl="2" indent="-457200"/>
            <a:r>
              <a:rPr i="1">
                <a:solidFill>
                  <a:srgbClr val="595959"/>
                </a:solidFill>
                <a:latin typeface="Arial" charset="0"/>
              </a:rPr>
              <a:t>Closely</a:t>
            </a:r>
            <a:r>
              <a:rPr>
                <a:solidFill>
                  <a:srgbClr val="595959"/>
                </a:solidFill>
                <a:latin typeface="Arial" charset="0"/>
              </a:rPr>
              <a:t> monitor for attack activity</a:t>
            </a:r>
          </a:p>
          <a:p>
            <a:pPr marL="1257300" lvl="2" indent="-457200"/>
            <a:r>
              <a:rPr>
                <a:solidFill>
                  <a:srgbClr val="595959"/>
                </a:solidFill>
                <a:latin typeface="Arial" charset="0"/>
              </a:rPr>
              <a:t>N</a:t>
            </a:r>
            <a:r>
              <a:rPr altLang="ja-JP">
                <a:solidFill>
                  <a:srgbClr val="595959"/>
                </a:solidFill>
                <a:latin typeface="Arial" charset="0"/>
              </a:rPr>
              <a:t>ot the focus of this presentation, but some techniques discussed here apply</a:t>
            </a:r>
          </a:p>
          <a:p>
            <a:pPr marL="457200" indent="-457200"/>
            <a:r>
              <a:rPr>
                <a:solidFill>
                  <a:srgbClr val="595959"/>
                </a:solidFill>
                <a:latin typeface="Arial" charset="0"/>
              </a:rPr>
              <a:t>Send queries to ISP resolvers via home gateways</a:t>
            </a:r>
          </a:p>
          <a:p>
            <a:pPr marL="857250" lvl="1" indent="-457200"/>
            <a:r>
              <a:rPr>
                <a:solidFill>
                  <a:srgbClr val="595959"/>
                </a:solidFill>
                <a:latin typeface="Arial" charset="0"/>
              </a:rPr>
              <a:t>Huh?  </a:t>
            </a:r>
          </a:p>
          <a:p>
            <a:pPr marL="457200" indent="-457200">
              <a:buFont typeface="Wingdings" charset="0"/>
              <a:buNone/>
            </a:pPr>
            <a:endParaRPr>
              <a:solidFill>
                <a:srgbClr val="595959"/>
              </a:solidFill>
              <a:latin typeface="Arial" charset="0"/>
            </a:endParaRPr>
          </a:p>
          <a:p>
            <a:pPr marL="457200" indent="-457200"/>
            <a:endParaRPr>
              <a:solidFill>
                <a:srgbClr val="595959"/>
              </a:solidFill>
              <a:latin typeface="Arial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854DEE9-5771-DC46-B89C-1E97BF0F4A39}" type="slidenum">
              <a:rPr lang="en-US" sz="1200">
                <a:solidFill>
                  <a:srgbClr val="898989"/>
                </a:solidFill>
              </a:rPr>
              <a:pPr eaLnBrk="1" hangingPunct="1"/>
              <a:t>6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334250" cy="1143000"/>
          </a:xfrm>
        </p:spPr>
        <p:txBody>
          <a:bodyPr/>
          <a:lstStyle/>
          <a:p>
            <a:r>
              <a:rPr>
                <a:latin typeface="Arial Black" charset="0"/>
              </a:rPr>
              <a:t>Using ISP Resolvers for DNS Amplification </a:t>
            </a:r>
          </a:p>
        </p:txBody>
      </p:sp>
      <p:pic>
        <p:nvPicPr>
          <p:cNvPr id="23554" name="Picture 4" descr="cloud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200400"/>
            <a:ext cx="54292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6" descr="cloud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525" y="1066800"/>
            <a:ext cx="4953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2819400"/>
            <a:ext cx="1114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41" descr="C:\Users\bvannice\AppData\Local\Microsoft\Windows\Temporary Internet Files\Content.Outlook\PTJVVDI2\hous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657600"/>
            <a:ext cx="14557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1" descr="C:\Users\bvannice\AppData\Local\Microsoft\Windows\Temporary Internet Files\Content.Outlook\PTJVVDI2\house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lum bright="-28000" contrast="-77000"/>
          </a:blip>
          <a:srcRect/>
          <a:stretch>
            <a:fillRect/>
          </a:stretch>
        </p:blipFill>
        <p:spPr bwMode="auto">
          <a:xfrm>
            <a:off x="2265220" y="1365260"/>
            <a:ext cx="68503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31" descr="http://blackfriday.bradsdeals.com/news/wp-content/uploads/2012/10/target-black-friday-2012-toy-book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DFF"/>
              </a:clrFrom>
              <a:clrTo>
                <a:srgbClr val="FFF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7" t="4507" r="12727" b="25633"/>
          <a:stretch>
            <a:fillRect/>
          </a:stretch>
        </p:blipFill>
        <p:spPr bwMode="auto">
          <a:xfrm>
            <a:off x="7273925" y="1676400"/>
            <a:ext cx="8382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0" name="Rectangle 11"/>
          <p:cNvSpPr>
            <a:spLocks noChangeArrowheads="1"/>
          </p:cNvSpPr>
          <p:nvPr/>
        </p:nvSpPr>
        <p:spPr bwMode="auto">
          <a:xfrm>
            <a:off x="8097838" y="1760538"/>
            <a:ext cx="12747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charset="0"/>
              </a:rPr>
              <a:t>Target</a:t>
            </a:r>
            <a:r>
              <a:rPr lang="en-US">
                <a:solidFill>
                  <a:srgbClr val="FF0000"/>
                </a:solidFill>
                <a:latin typeface="Calibri" charset="0"/>
              </a:rPr>
              <a:t/>
            </a:r>
            <a:br>
              <a:rPr lang="en-US">
                <a:solidFill>
                  <a:srgbClr val="FF0000"/>
                </a:solidFill>
                <a:latin typeface="Calibri" charset="0"/>
              </a:rPr>
            </a:br>
            <a:r>
              <a:rPr lang="en-US">
                <a:solidFill>
                  <a:srgbClr val="FF0000"/>
                </a:solidFill>
                <a:latin typeface="Calibri" charset="0"/>
              </a:rPr>
              <a:t>66.102.0.1</a:t>
            </a:r>
          </a:p>
        </p:txBody>
      </p:sp>
      <p:sp>
        <p:nvSpPr>
          <p:cNvPr id="23561" name="TextBox 20"/>
          <p:cNvSpPr txBox="1">
            <a:spLocks noChangeArrowheads="1"/>
          </p:cNvSpPr>
          <p:nvPr/>
        </p:nvSpPr>
        <p:spPr bwMode="auto">
          <a:xfrm>
            <a:off x="4454525" y="1600200"/>
            <a:ext cx="139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latin typeface="Calibri" charset="0"/>
              </a:rPr>
              <a:t>Internet</a:t>
            </a:r>
          </a:p>
        </p:txBody>
      </p:sp>
      <p:sp>
        <p:nvSpPr>
          <p:cNvPr id="23562" name="TextBox 20"/>
          <p:cNvSpPr txBox="1">
            <a:spLocks noChangeArrowheads="1"/>
          </p:cNvSpPr>
          <p:nvPr/>
        </p:nvSpPr>
        <p:spPr bwMode="auto">
          <a:xfrm>
            <a:off x="3736975" y="5105400"/>
            <a:ext cx="2832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latin typeface="Calibri" charset="0"/>
              </a:rPr>
              <a:t>Provider Network</a:t>
            </a:r>
          </a:p>
        </p:txBody>
      </p:sp>
      <p:sp>
        <p:nvSpPr>
          <p:cNvPr id="23563" name="TextBox 20"/>
          <p:cNvSpPr txBox="1">
            <a:spLocks noChangeArrowheads="1"/>
          </p:cNvSpPr>
          <p:nvPr/>
        </p:nvSpPr>
        <p:spPr bwMode="auto">
          <a:xfrm>
            <a:off x="533400" y="2133600"/>
            <a:ext cx="23272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 Black" charset="0"/>
              <a:buAutoNum type="arabicPeriod"/>
            </a:pPr>
            <a:r>
              <a:rPr lang="en-US" sz="1600">
                <a:solidFill>
                  <a:srgbClr val="FF0000"/>
                </a:solidFill>
                <a:latin typeface="Calibri" charset="0"/>
              </a:rPr>
              <a:t>Spoof address</a:t>
            </a:r>
          </a:p>
          <a:p>
            <a:pPr eaLnBrk="1" hangingPunct="1">
              <a:buFont typeface="Arial Black" charset="0"/>
              <a:buAutoNum type="arabicPeriod"/>
            </a:pPr>
            <a:r>
              <a:rPr lang="en-US" sz="1600">
                <a:solidFill>
                  <a:srgbClr val="FF0000"/>
                </a:solidFill>
                <a:latin typeface="Calibri" charset="0"/>
              </a:rPr>
              <a:t>Send queries to </a:t>
            </a:r>
            <a:br>
              <a:rPr lang="en-US" sz="1600">
                <a:solidFill>
                  <a:srgbClr val="FF0000"/>
                </a:solidFill>
                <a:latin typeface="Calibri" charset="0"/>
              </a:rPr>
            </a:br>
            <a:r>
              <a:rPr lang="en-US" sz="1600">
                <a:solidFill>
                  <a:srgbClr val="FF0000"/>
                </a:solidFill>
                <a:latin typeface="Calibri" charset="0"/>
              </a:rPr>
              <a:t>open DNS proxies  </a:t>
            </a:r>
            <a:br>
              <a:rPr lang="en-US" sz="1600">
                <a:solidFill>
                  <a:srgbClr val="FF0000"/>
                </a:solidFill>
                <a:latin typeface="Calibri" charset="0"/>
              </a:rPr>
            </a:br>
            <a:r>
              <a:rPr lang="en-US" sz="1600">
                <a:solidFill>
                  <a:srgbClr val="FF0000"/>
                </a:solidFill>
                <a:latin typeface="Calibri" charset="0"/>
              </a:rPr>
              <a:t>on provider networks</a:t>
            </a:r>
          </a:p>
        </p:txBody>
      </p:sp>
      <p:sp>
        <p:nvSpPr>
          <p:cNvPr id="23564" name="TextBox 20"/>
          <p:cNvSpPr txBox="1">
            <a:spLocks noChangeArrowheads="1"/>
          </p:cNvSpPr>
          <p:nvPr/>
        </p:nvSpPr>
        <p:spPr bwMode="auto">
          <a:xfrm>
            <a:off x="3048000" y="2965450"/>
            <a:ext cx="1490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b="1">
                <a:latin typeface="Calibri" charset="0"/>
              </a:rPr>
              <a:t>Border router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391400" y="4496385"/>
            <a:ext cx="990600" cy="533399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ISP</a:t>
            </a:r>
            <a:br>
              <a:rPr lang="en-US" sz="1400" b="1" dirty="0">
                <a:solidFill>
                  <a:schemeClr val="tx1"/>
                </a:solidFill>
              </a:rPr>
            </a:br>
            <a:r>
              <a:rPr lang="en-US" sz="1400" b="1" dirty="0">
                <a:solidFill>
                  <a:schemeClr val="tx1"/>
                </a:solidFill>
              </a:rPr>
              <a:t>Resolver</a:t>
            </a:r>
          </a:p>
        </p:txBody>
      </p:sp>
      <p:pic>
        <p:nvPicPr>
          <p:cNvPr id="23568" name="Picture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68813"/>
            <a:ext cx="5334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9" name="TextBox 20"/>
          <p:cNvSpPr txBox="1">
            <a:spLocks noChangeArrowheads="1"/>
          </p:cNvSpPr>
          <p:nvPr/>
        </p:nvSpPr>
        <p:spPr bwMode="auto">
          <a:xfrm>
            <a:off x="350838" y="5562600"/>
            <a:ext cx="33655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 Black" charset="0"/>
              <a:buAutoNum type="arabicPeriod" startAt="3"/>
            </a:pPr>
            <a:r>
              <a:rPr lang="en-US" sz="1600">
                <a:solidFill>
                  <a:srgbClr val="FF0000"/>
                </a:solidFill>
                <a:latin typeface="Calibri" charset="0"/>
              </a:rPr>
              <a:t>Receive queries on WAN interface</a:t>
            </a:r>
          </a:p>
          <a:p>
            <a:pPr eaLnBrk="1" hangingPunct="1">
              <a:buFont typeface="Arial Black" charset="0"/>
              <a:buAutoNum type="arabicPeriod" startAt="3"/>
            </a:pPr>
            <a:r>
              <a:rPr lang="en-US" sz="1600">
                <a:solidFill>
                  <a:srgbClr val="FF0000"/>
                </a:solidFill>
                <a:latin typeface="Calibri" charset="0"/>
              </a:rPr>
              <a:t>Proxy query to ISP resolver </a:t>
            </a:r>
          </a:p>
          <a:p>
            <a:pPr eaLnBrk="1" hangingPunct="1">
              <a:buFont typeface="Arial Black" charset="0"/>
              <a:buAutoNum type="arabicPeriod" startAt="7"/>
            </a:pPr>
            <a:r>
              <a:rPr lang="en-US" sz="1600">
                <a:solidFill>
                  <a:srgbClr val="FF0000"/>
                </a:solidFill>
                <a:latin typeface="Calibri" charset="0"/>
              </a:rPr>
              <a:t>Forward answer to Target </a:t>
            </a:r>
          </a:p>
        </p:txBody>
      </p:sp>
      <p:sp>
        <p:nvSpPr>
          <p:cNvPr id="23570" name="TextBox 29"/>
          <p:cNvSpPr txBox="1">
            <a:spLocks noChangeArrowheads="1"/>
          </p:cNvSpPr>
          <p:nvPr/>
        </p:nvSpPr>
        <p:spPr bwMode="auto">
          <a:xfrm>
            <a:off x="228600" y="1447800"/>
            <a:ext cx="2209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 b="1"/>
              <a:t>1. </a:t>
            </a:r>
            <a:r>
              <a:rPr lang="en-US" sz="2000" b="1"/>
              <a:t>Attacker </a:t>
            </a:r>
            <a:endParaRPr lang="en-US" sz="4400" b="1"/>
          </a:p>
        </p:txBody>
      </p:sp>
      <p:sp>
        <p:nvSpPr>
          <p:cNvPr id="33" name="Freeform 32"/>
          <p:cNvSpPr>
            <a:spLocks/>
          </p:cNvSpPr>
          <p:nvPr/>
        </p:nvSpPr>
        <p:spPr bwMode="auto">
          <a:xfrm>
            <a:off x="2819400" y="1974850"/>
            <a:ext cx="1828800" cy="2444750"/>
          </a:xfrm>
          <a:custGeom>
            <a:avLst/>
            <a:gdLst>
              <a:gd name="T0" fmla="*/ 117571 w 2108199"/>
              <a:gd name="T1" fmla="*/ 0 h 2715491"/>
              <a:gd name="T2" fmla="*/ 1356587 w 2108199"/>
              <a:gd name="T3" fmla="*/ 920009 h 2715491"/>
              <a:gd name="T4" fmla="*/ 0 w 2108199"/>
              <a:gd name="T5" fmla="*/ 1981558 h 2715491"/>
              <a:gd name="T6" fmla="*/ 0 60000 65536"/>
              <a:gd name="T7" fmla="*/ 0 60000 65536"/>
              <a:gd name="T8" fmla="*/ 0 60000 65536"/>
              <a:gd name="T9" fmla="*/ 0 w 2108199"/>
              <a:gd name="T10" fmla="*/ 0 h 2715491"/>
              <a:gd name="T11" fmla="*/ 2108199 w 2108199"/>
              <a:gd name="T12" fmla="*/ 2715491 h 27154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8199" h="2715491">
                <a:moveTo>
                  <a:pt x="180109" y="0"/>
                </a:moveTo>
                <a:cubicBezTo>
                  <a:pt x="1144154" y="404090"/>
                  <a:pt x="2108199" y="808181"/>
                  <a:pt x="2078181" y="1260763"/>
                </a:cubicBezTo>
                <a:cubicBezTo>
                  <a:pt x="2048163" y="1713345"/>
                  <a:pt x="1024081" y="2214418"/>
                  <a:pt x="0" y="2715491"/>
                </a:cubicBezTo>
              </a:path>
            </a:pathLst>
          </a:custGeom>
          <a:noFill/>
          <a:ln w="50800">
            <a:solidFill>
              <a:srgbClr val="CF172F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cxnSp>
        <p:nvCxnSpPr>
          <p:cNvPr id="37" name="Straight Arrow Connector 36"/>
          <p:cNvCxnSpPr>
            <a:cxnSpLocks noChangeShapeType="1"/>
          </p:cNvCxnSpPr>
          <p:nvPr/>
        </p:nvCxnSpPr>
        <p:spPr bwMode="auto">
          <a:xfrm flipH="1" flipV="1">
            <a:off x="2895600" y="4724400"/>
            <a:ext cx="4419600" cy="0"/>
          </a:xfrm>
          <a:prstGeom prst="straightConnector1">
            <a:avLst/>
          </a:prstGeom>
          <a:noFill/>
          <a:ln w="50800">
            <a:solidFill>
              <a:srgbClr val="CF172F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Arrow Connector 38"/>
          <p:cNvCxnSpPr>
            <a:cxnSpLocks noChangeShapeType="1"/>
          </p:cNvCxnSpPr>
          <p:nvPr/>
        </p:nvCxnSpPr>
        <p:spPr bwMode="auto">
          <a:xfrm flipV="1">
            <a:off x="2895600" y="4953000"/>
            <a:ext cx="4419600" cy="0"/>
          </a:xfrm>
          <a:prstGeom prst="straightConnector1">
            <a:avLst/>
          </a:prstGeom>
          <a:noFill/>
          <a:ln w="50800">
            <a:solidFill>
              <a:srgbClr val="CF172F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Arrow Connector 39"/>
          <p:cNvCxnSpPr>
            <a:cxnSpLocks noChangeShapeType="1"/>
          </p:cNvCxnSpPr>
          <p:nvPr/>
        </p:nvCxnSpPr>
        <p:spPr bwMode="auto">
          <a:xfrm flipV="1">
            <a:off x="2944813" y="2219325"/>
            <a:ext cx="4370387" cy="2352675"/>
          </a:xfrm>
          <a:prstGeom prst="straightConnector1">
            <a:avLst/>
          </a:prstGeom>
          <a:noFill/>
          <a:ln w="50800">
            <a:solidFill>
              <a:srgbClr val="CF172F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75" name="TextBox 29"/>
          <p:cNvSpPr txBox="1">
            <a:spLocks noChangeArrowheads="1"/>
          </p:cNvSpPr>
          <p:nvPr/>
        </p:nvSpPr>
        <p:spPr bwMode="auto">
          <a:xfrm>
            <a:off x="0" y="4876800"/>
            <a:ext cx="24415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 b="1"/>
              <a:t>2. </a:t>
            </a:r>
            <a:r>
              <a:rPr lang="en-US" sz="2000" b="1">
                <a:latin typeface="Calibri" charset="0"/>
              </a:rPr>
              <a:t>Home Gateway</a:t>
            </a:r>
            <a:endParaRPr lang="en-US" sz="4400" b="1">
              <a:latin typeface="Calibri" charset="0"/>
            </a:endParaRPr>
          </a:p>
        </p:txBody>
      </p:sp>
      <p:sp>
        <p:nvSpPr>
          <p:cNvPr id="23576" name="TextBox 29"/>
          <p:cNvSpPr txBox="1">
            <a:spLocks noChangeArrowheads="1"/>
          </p:cNvSpPr>
          <p:nvPr/>
        </p:nvSpPr>
        <p:spPr bwMode="auto">
          <a:xfrm>
            <a:off x="6705600" y="5029200"/>
            <a:ext cx="21113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 b="1"/>
              <a:t>3. </a:t>
            </a:r>
            <a:r>
              <a:rPr lang="en-US" sz="2000" b="1">
                <a:latin typeface="Calibri" charset="0"/>
              </a:rPr>
              <a:t>ISP Resolver</a:t>
            </a:r>
            <a:endParaRPr lang="en-US" sz="8000" b="1">
              <a:latin typeface="Calibri" charset="0"/>
            </a:endParaRPr>
          </a:p>
        </p:txBody>
      </p:sp>
      <p:sp>
        <p:nvSpPr>
          <p:cNvPr id="23577" name="TextBox 20"/>
          <p:cNvSpPr txBox="1">
            <a:spLocks noChangeArrowheads="1"/>
          </p:cNvSpPr>
          <p:nvPr/>
        </p:nvSpPr>
        <p:spPr bwMode="auto">
          <a:xfrm>
            <a:off x="6172200" y="5791200"/>
            <a:ext cx="2667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 Black" charset="0"/>
              <a:buAutoNum type="arabicPeriod" startAt="5"/>
            </a:pPr>
            <a:r>
              <a:rPr lang="en-US" sz="1600">
                <a:solidFill>
                  <a:srgbClr val="FF0000"/>
                </a:solidFill>
                <a:latin typeface="Calibri" charset="0"/>
              </a:rPr>
              <a:t>Receive and resolve query</a:t>
            </a:r>
          </a:p>
          <a:p>
            <a:pPr eaLnBrk="1" hangingPunct="1">
              <a:buFont typeface="Arial Black" charset="0"/>
              <a:buAutoNum type="arabicPeriod" startAt="5"/>
            </a:pPr>
            <a:r>
              <a:rPr lang="en-US" sz="1600">
                <a:solidFill>
                  <a:srgbClr val="FF0000"/>
                </a:solidFill>
                <a:latin typeface="Calibri" charset="0"/>
              </a:rPr>
              <a:t>Answer the query as it</a:t>
            </a:r>
            <a:r>
              <a:rPr lang="ja-JP" altLang="en-US" sz="1600">
                <a:solidFill>
                  <a:srgbClr val="FF0000"/>
                </a:solidFill>
                <a:latin typeface="Calibri" charset="0"/>
              </a:rPr>
              <a:t>’</a:t>
            </a:r>
            <a:r>
              <a:rPr lang="en-US" altLang="ja-JP" sz="1600">
                <a:solidFill>
                  <a:srgbClr val="FF0000"/>
                </a:solidFill>
                <a:latin typeface="Calibri" charset="0"/>
              </a:rPr>
              <a:t>s from a legitimate user!</a:t>
            </a:r>
            <a:endParaRPr lang="en-US" sz="1600">
              <a:solidFill>
                <a:srgbClr val="FF0000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34250" cy="1143000"/>
          </a:xfrm>
        </p:spPr>
        <p:txBody>
          <a:bodyPr/>
          <a:lstStyle/>
          <a:p>
            <a:r>
              <a:rPr>
                <a:latin typeface="Arial Black" charset="0"/>
              </a:rPr>
              <a:t>How Did We Figure this Out?  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>
                <a:solidFill>
                  <a:srgbClr val="595959"/>
                </a:solidFill>
                <a:latin typeface="Arial" charset="0"/>
              </a:rPr>
              <a:t>Many reports from ISPs about attacks on their networks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isc.org/ripe.net in the most used domains</a:t>
            </a:r>
          </a:p>
          <a:p>
            <a:r>
              <a:rPr>
                <a:solidFill>
                  <a:srgbClr val="595959"/>
                </a:solidFill>
                <a:latin typeface="Arial" charset="0"/>
              </a:rPr>
              <a:t>Interesting work from openresolverproject.org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Millions of open resolvers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Scan with CHAOS query returns versions of resolvers</a:t>
            </a:r>
          </a:p>
          <a:p>
            <a:r>
              <a:rPr>
                <a:solidFill>
                  <a:srgbClr val="595959"/>
                </a:solidFill>
                <a:latin typeface="Arial" charset="0"/>
              </a:rPr>
              <a:t>A BIG surprise</a:t>
            </a:r>
          </a:p>
          <a:p>
            <a:pPr lvl="1"/>
            <a:r>
              <a:rPr i="1">
                <a:solidFill>
                  <a:srgbClr val="595959"/>
                </a:solidFill>
                <a:latin typeface="Arial" charset="0"/>
              </a:rPr>
              <a:t>445,881</a:t>
            </a:r>
            <a:r>
              <a:rPr>
                <a:solidFill>
                  <a:srgbClr val="595959"/>
                </a:solidFill>
                <a:latin typeface="Arial" charset="0"/>
              </a:rPr>
              <a:t> Open Vantio Resolvers          </a:t>
            </a:r>
            <a:r>
              <a:rPr>
                <a:solidFill>
                  <a:srgbClr val="FF0000"/>
                </a:solidFill>
                <a:latin typeface="Arial" charset="0"/>
              </a:rPr>
              <a:t>What?</a:t>
            </a:r>
            <a:r>
              <a:rPr>
                <a:solidFill>
                  <a:srgbClr val="595959"/>
                </a:solidFill>
                <a:latin typeface="Arial" charset="0"/>
              </a:rPr>
              <a:t>   </a:t>
            </a:r>
          </a:p>
          <a:p>
            <a:r>
              <a:rPr>
                <a:solidFill>
                  <a:srgbClr val="595959"/>
                </a:solidFill>
                <a:latin typeface="Arial" charset="0"/>
              </a:rPr>
              <a:t>We have not sold </a:t>
            </a:r>
            <a:r>
              <a:rPr i="1">
                <a:solidFill>
                  <a:srgbClr val="595959"/>
                </a:solidFill>
                <a:latin typeface="Arial" charset="0"/>
              </a:rPr>
              <a:t>anywhere near </a:t>
            </a:r>
            <a:r>
              <a:rPr>
                <a:solidFill>
                  <a:srgbClr val="595959"/>
                </a:solidFill>
                <a:latin typeface="Arial" charset="0"/>
              </a:rPr>
              <a:t>445,881 copies of Vantio 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If we had I guess I would not be giving this talk here today</a:t>
            </a:r>
          </a:p>
          <a:p>
            <a:pPr lvl="1"/>
            <a:r>
              <a:rPr>
                <a:solidFill>
                  <a:srgbClr val="595959"/>
                </a:solidFill>
                <a:latin typeface="Arial" charset="0"/>
              </a:rPr>
              <a:t>Someone is stealing our SW!  (and they'</a:t>
            </a:r>
            <a:r>
              <a:rPr altLang="ja-JP">
                <a:solidFill>
                  <a:srgbClr val="595959"/>
                </a:solidFill>
                <a:latin typeface="Arial" charset="0"/>
              </a:rPr>
              <a:t>re not even using it right!)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58C7802-7A62-484F-81AE-49CAE2FFFD81}" type="slidenum">
              <a:rPr lang="en-US" sz="1200">
                <a:solidFill>
                  <a:srgbClr val="898989"/>
                </a:solidFill>
              </a:rPr>
              <a:pPr eaLnBrk="1" hangingPunct="1"/>
              <a:t>8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34250" cy="1143000"/>
          </a:xfrm>
        </p:spPr>
        <p:txBody>
          <a:bodyPr/>
          <a:lstStyle/>
          <a:p>
            <a:r>
              <a:rPr>
                <a:latin typeface="Arial Black" charset="0"/>
              </a:rPr>
              <a:t>How to find the real resolver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No, something else must be going on</a:t>
            </a:r>
          </a:p>
          <a:p>
            <a:pPr lvl="1">
              <a:defRPr/>
            </a:pPr>
            <a:r>
              <a:rPr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Customers seeing attacks restrict IP ranges ("</a:t>
            </a:r>
            <a:r>
              <a:rPr altLang="ja-JP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closed” resolvers) </a:t>
            </a:r>
          </a:p>
          <a:p>
            <a:pPr lvl="1">
              <a:defRPr/>
            </a:pPr>
            <a:r>
              <a:rPr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Queries have to be coming from legitimate IPs</a:t>
            </a:r>
          </a:p>
          <a:p>
            <a:pPr lvl="1">
              <a:defRPr/>
            </a:pPr>
            <a:r>
              <a:rPr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What's going on????? </a:t>
            </a:r>
          </a:p>
          <a:p>
            <a:pPr>
              <a:defRPr/>
            </a:pPr>
            <a:r>
              <a:rPr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Setup </a:t>
            </a:r>
            <a:r>
              <a:rPr dirty="0">
                <a:solidFill>
                  <a:srgbClr val="595959"/>
                </a:solidFill>
                <a:latin typeface="Arial" charset="0"/>
                <a:cs typeface="Arial" charset="0"/>
              </a:rPr>
              <a:t>special domain </a:t>
            </a:r>
            <a:r>
              <a:rPr dirty="0" err="1" smtClean="0">
                <a:solidFill>
                  <a:srgbClr val="595959"/>
                </a:solidFill>
                <a:latin typeface="Arial" charset="0"/>
                <a:cs typeface="Arial" charset="0"/>
              </a:rPr>
              <a:t>restest.rwdns.de</a:t>
            </a:r>
            <a:endParaRPr dirty="0" smtClean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Ask unique every open resolver/proxy</a:t>
            </a:r>
            <a:endParaRPr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pPr lvl="1">
              <a:defRPr/>
            </a:pPr>
            <a:r>
              <a:rPr lang="nl-NL" dirty="0" err="1">
                <a:solidFill>
                  <a:srgbClr val="595959"/>
                </a:solidFill>
                <a:latin typeface="Arial" charset="0"/>
                <a:cs typeface="Arial" charset="0"/>
              </a:rPr>
              <a:t>dig</a:t>
            </a:r>
            <a:r>
              <a:rPr lang="nl-NL" dirty="0">
                <a:solidFill>
                  <a:srgbClr val="595959"/>
                </a:solidFill>
                <a:latin typeface="Arial" charset="0"/>
                <a:cs typeface="Arial" charset="0"/>
              </a:rPr>
              <a:t> 64.195.2.130.restest.rwdns.de @</a:t>
            </a:r>
            <a:r>
              <a:rPr lang="nl-NL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64.195.2.130</a:t>
            </a:r>
          </a:p>
          <a:p>
            <a:pPr lvl="1">
              <a:defRPr/>
            </a:pPr>
            <a:r>
              <a:rPr lang="nl-NL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On </a:t>
            </a:r>
            <a:r>
              <a:rPr lang="nl-NL" dirty="0" err="1" smtClean="0">
                <a:solidFill>
                  <a:srgbClr val="595959"/>
                </a:solidFill>
                <a:latin typeface="Arial" charset="0"/>
                <a:cs typeface="Arial" charset="0"/>
              </a:rPr>
              <a:t>auth</a:t>
            </a:r>
            <a:r>
              <a:rPr lang="nl-NL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 server </a:t>
            </a:r>
            <a:r>
              <a:rPr lang="nl-NL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the </a:t>
            </a:r>
            <a:r>
              <a:rPr lang="nl-NL" dirty="0" err="1" smtClean="0">
                <a:solidFill>
                  <a:srgbClr val="595959"/>
                </a:solidFill>
                <a:latin typeface="Arial" charset="0"/>
                <a:cs typeface="Arial" charset="0"/>
              </a:rPr>
              <a:t>resolver</a:t>
            </a:r>
            <a:r>
              <a:rPr lang="nl-NL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nl-NL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query source is </a:t>
            </a:r>
            <a:r>
              <a:rPr lang="nl-NL" dirty="0" err="1" smtClean="0">
                <a:solidFill>
                  <a:srgbClr val="595959"/>
                </a:solidFill>
                <a:latin typeface="Arial" charset="0"/>
                <a:cs typeface="Arial" charset="0"/>
              </a:rPr>
              <a:t>seen</a:t>
            </a:r>
            <a:r>
              <a:rPr lang="nl-NL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::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nl-NL" sz="1400" b="1" dirty="0" err="1">
                <a:solidFill>
                  <a:srgbClr val="595959"/>
                </a:solidFill>
                <a:latin typeface="Courier"/>
                <a:cs typeface="Courier"/>
              </a:rPr>
              <a:t>querystore.replay</a:t>
            </a:r>
            <a:r>
              <a:rPr lang="nl-NL" sz="1400" b="1" dirty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nl-NL" sz="1400" b="1" dirty="0" err="1">
                <a:solidFill>
                  <a:srgbClr val="595959"/>
                </a:solidFill>
                <a:latin typeface="Courier"/>
                <a:cs typeface="Courier"/>
              </a:rPr>
              <a:t>duration</a:t>
            </a:r>
            <a:r>
              <a:rPr lang="nl-NL" sz="1400" b="1" dirty="0">
                <a:solidFill>
                  <a:srgbClr val="595959"/>
                </a:solidFill>
                <a:latin typeface="Courier"/>
                <a:cs typeface="Courier"/>
              </a:rPr>
              <a:t>=10m filter=((zone (</a:t>
            </a:r>
            <a:r>
              <a:rPr lang="nl-NL" sz="1400" b="1" dirty="0" err="1">
                <a:solidFill>
                  <a:srgbClr val="595959"/>
                </a:solidFill>
                <a:latin typeface="Courier"/>
                <a:cs typeface="Courier"/>
              </a:rPr>
              <a:t>true</a:t>
            </a:r>
            <a:r>
              <a:rPr lang="nl-NL" sz="1400" b="1" dirty="0">
                <a:solidFill>
                  <a:srgbClr val="595959"/>
                </a:solidFill>
                <a:latin typeface="Courier"/>
                <a:cs typeface="Courier"/>
              </a:rPr>
              <a:t> (</a:t>
            </a:r>
            <a:r>
              <a:rPr lang="nl-NL" sz="1400" b="1" dirty="0" err="1">
                <a:solidFill>
                  <a:srgbClr val="595959"/>
                </a:solidFill>
                <a:latin typeface="Courier"/>
                <a:cs typeface="Courier"/>
              </a:rPr>
              <a:t>restest.rwdns.de</a:t>
            </a:r>
            <a:r>
              <a:rPr lang="nl-NL" sz="1400" b="1" dirty="0">
                <a:solidFill>
                  <a:srgbClr val="595959"/>
                </a:solidFill>
                <a:latin typeface="Courier"/>
                <a:cs typeface="Courier"/>
              </a:rPr>
              <a:t>)))</a:t>
            </a:r>
            <a:r>
              <a:rPr lang="nl-NL" sz="1400" b="1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nl-NL" sz="1400" b="1" dirty="0">
                <a:solidFill>
                  <a:srgbClr val="595959"/>
                </a:solidFill>
                <a:latin typeface="Courier"/>
                <a:cs typeface="Courier"/>
              </a:rPr>
              <a:t>{</a:t>
            </a:r>
            <a:endParaRPr sz="1400" b="1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 marL="457200" lvl="1" indent="0">
              <a:buFont typeface="Arial" charset="0"/>
              <a:buNone/>
              <a:defRPr/>
            </a:pPr>
            <a:r>
              <a:rPr sz="1400" b="1" dirty="0">
                <a:solidFill>
                  <a:srgbClr val="595959"/>
                </a:solidFill>
                <a:latin typeface="Courier"/>
                <a:cs typeface="Courier"/>
              </a:rPr>
              <a:t> 	</a:t>
            </a:r>
            <a:r>
              <a:rPr sz="1400" b="1" dirty="0" smtClean="0">
                <a:solidFill>
                  <a:srgbClr val="595959"/>
                </a:solidFill>
                <a:latin typeface="Courier"/>
                <a:cs typeface="Courier"/>
              </a:rPr>
              <a:t>client</a:t>
            </a:r>
            <a:r>
              <a:rPr sz="1400" b="1" dirty="0">
                <a:solidFill>
                  <a:srgbClr val="595959"/>
                </a:solidFill>
                <a:latin typeface="Courier"/>
                <a:cs typeface="Courier"/>
              </a:rPr>
              <a:t>-address =&gt; '74.125.183.18#56355'</a:t>
            </a:r>
          </a:p>
          <a:p>
            <a:pPr marL="457200" lvl="1" indent="0">
              <a:buFont typeface="Arial" charset="0"/>
              <a:buNone/>
              <a:defRPr/>
            </a:pPr>
            <a:r>
              <a:rPr sz="1400" b="1" dirty="0">
                <a:solidFill>
                  <a:srgbClr val="595959"/>
                </a:solidFill>
                <a:latin typeface="Courier"/>
                <a:cs typeface="Courier"/>
              </a:rPr>
              <a:t>    local-address =&gt; '78.46.109.173#53'</a:t>
            </a:r>
          </a:p>
          <a:p>
            <a:pPr marL="457200" lvl="1" indent="0">
              <a:buFont typeface="Arial" charset="0"/>
              <a:buNone/>
              <a:defRPr/>
            </a:pPr>
            <a:r>
              <a:rPr sz="1400" b="1" dirty="0">
                <a:solidFill>
                  <a:srgbClr val="595959"/>
                </a:solidFill>
                <a:latin typeface="Courier"/>
                <a:cs typeface="Courier"/>
              </a:rPr>
              <a:t>    name =&gt; '64.195.2.130.restest.rwdns.de'</a:t>
            </a:r>
            <a:endParaRPr sz="1400" b="1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defRPr/>
            </a:pPr>
            <a:endParaRPr dirty="0" smtClean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dirty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F1E84E8-7E6C-604C-A4F6-C763E8BB42F5}" type="slidenum">
              <a:rPr lang="en-US" sz="1200">
                <a:solidFill>
                  <a:srgbClr val="898989"/>
                </a:solidFill>
              </a:rPr>
              <a:pPr eaLnBrk="1" hangingPunct="1"/>
              <a:t>9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ominum-new-0912">
  <a:themeElements>
    <a:clrScheme name="Nominum Colors">
      <a:dk1>
        <a:sysClr val="windowText" lastClr="000000"/>
      </a:dk1>
      <a:lt1>
        <a:sysClr val="window" lastClr="FFFFFF"/>
      </a:lt1>
      <a:dk2>
        <a:srgbClr val="38586A"/>
      </a:dk2>
      <a:lt2>
        <a:srgbClr val="EEECE1"/>
      </a:lt2>
      <a:accent1>
        <a:srgbClr val="344E5C"/>
      </a:accent1>
      <a:accent2>
        <a:srgbClr val="539EAC"/>
      </a:accent2>
      <a:accent3>
        <a:srgbClr val="E78923"/>
      </a:accent3>
      <a:accent4>
        <a:srgbClr val="899A2E"/>
      </a:accent4>
      <a:accent5>
        <a:srgbClr val="EDC33D"/>
      </a:accent5>
      <a:accent6>
        <a:srgbClr val="CF172F"/>
      </a:accent6>
      <a:hlink>
        <a:srgbClr val="CF172F"/>
      </a:hlink>
      <a:folHlink>
        <a:srgbClr val="CF172F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17000">
              <a:srgbClr val="2E5062"/>
            </a:gs>
            <a:gs pos="100000">
              <a:srgbClr val="4B6A7E"/>
            </a:gs>
          </a:gsLst>
          <a:lin ang="16200000" scaled="0"/>
        </a:gra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Nominum-new-0912.thmx</Template>
  <TotalTime>21038</TotalTime>
  <Words>1648</Words>
  <Application>Microsoft Macintosh PowerPoint</Application>
  <PresentationFormat>On-screen Show (4:3)</PresentationFormat>
  <Paragraphs>369</Paragraphs>
  <Slides>29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Nominum-new-0912</vt:lpstr>
      <vt:lpstr>Defeating DNS  Amplification Attacks  Ralf Weber Senior Infrastructure Architect</vt:lpstr>
      <vt:lpstr>History</vt:lpstr>
      <vt:lpstr>Quick Introduction</vt:lpstr>
      <vt:lpstr>What amplification can be achieved?</vt:lpstr>
      <vt:lpstr>Some Simple Math</vt:lpstr>
      <vt:lpstr>Several Variants of Amplification Attacks</vt:lpstr>
      <vt:lpstr>Using ISP Resolvers for DNS Amplification </vt:lpstr>
      <vt:lpstr>How Did We Figure this Out?  </vt:lpstr>
      <vt:lpstr>How to find the real resolver</vt:lpstr>
      <vt:lpstr>More Tricks from Attackers Purpose Built Amplification Domains</vt:lpstr>
      <vt:lpstr>Advantages of This Approach (for attackers) </vt:lpstr>
      <vt:lpstr>What can be Done? Capture Basic Resolver Log Data</vt:lpstr>
      <vt:lpstr>Here’s how we can detect stuff</vt:lpstr>
      <vt:lpstr>More detection</vt:lpstr>
      <vt:lpstr>What can be Done?  Ingress Filtering of Queries</vt:lpstr>
      <vt:lpstr>What can be Done?  Filtering Based on Reputation Lists</vt:lpstr>
      <vt:lpstr>Sample policy</vt:lpstr>
      <vt:lpstr>It’s All About Size</vt:lpstr>
      <vt:lpstr>Samples</vt:lpstr>
      <vt:lpstr>isc.org</vt:lpstr>
      <vt:lpstr>doc.gov any</vt:lpstr>
      <vt:lpstr>irlwinning.com</vt:lpstr>
      <vt:lpstr>34.30.46.207.in-addr.arpa PTR</vt:lpstr>
      <vt:lpstr>outmail.zyngamail.com A</vt:lpstr>
      <vt:lpstr>netfirms.com</vt:lpstr>
      <vt:lpstr>somethingstrange.netfirms.com</vt:lpstr>
      <vt:lpstr>‘.’ the root</vt:lpstr>
      <vt:lpstr>Roadmap: More Things To Do  </vt:lpstr>
      <vt:lpstr>PowerPoint Presentation</vt:lpstr>
    </vt:vector>
  </TitlesOfParts>
  <Company>Nominum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Manjari Asawa</dc:creator>
  <cp:lastModifiedBy>Ralf Weber</cp:lastModifiedBy>
  <cp:revision>409</cp:revision>
  <dcterms:created xsi:type="dcterms:W3CDTF">2012-09-06T16:33:07Z</dcterms:created>
  <dcterms:modified xsi:type="dcterms:W3CDTF">2013-10-11T12:07:12Z</dcterms:modified>
</cp:coreProperties>
</file>