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3" r:id="rId2"/>
    <p:sldId id="264" r:id="rId3"/>
    <p:sldId id="265" r:id="rId4"/>
    <p:sldId id="287" r:id="rId5"/>
    <p:sldId id="288" r:id="rId6"/>
    <p:sldId id="286" r:id="rId7"/>
    <p:sldId id="268" r:id="rId8"/>
    <p:sldId id="279" r:id="rId9"/>
    <p:sldId id="283" r:id="rId10"/>
    <p:sldId id="273" r:id="rId11"/>
    <p:sldId id="274" r:id="rId12"/>
    <p:sldId id="27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13050"/>
    <a:srgbClr val="0D243E"/>
    <a:srgbClr val="05183A"/>
    <a:srgbClr val="041A34"/>
    <a:srgbClr val="061129"/>
    <a:srgbClr val="008CB5"/>
    <a:srgbClr val="060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5" d="100"/>
          <a:sy n="75" d="100"/>
        </p:scale>
        <p:origin x="-1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2013 thru </a:t>
            </a:r>
            <a:r>
              <a:rPr lang="en-US" dirty="0" smtClean="0"/>
              <a:t>August</a:t>
            </a:r>
            <a:endParaRPr lang="en-US" dirty="0"/>
          </a:p>
        </c:rich>
      </c:tx>
      <c:layout/>
      <c:overlay val="0"/>
    </c:title>
    <c:autoTitleDeleted val="0"/>
    <c:plotArea>
      <c:layout/>
      <c:barChart>
        <c:barDir val="col"/>
        <c:grouping val="clustered"/>
        <c:varyColors val="0"/>
        <c:ser>
          <c:idx val="0"/>
          <c:order val="0"/>
          <c:tx>
            <c:strRef>
              <c:f>Sheet1!$B$1</c:f>
              <c:strCache>
                <c:ptCount val="1"/>
                <c:pt idx="0">
                  <c:v>2013 thru Apr.</c:v>
                </c:pt>
              </c:strCache>
            </c:strRef>
          </c:tx>
          <c:spPr>
            <a:ln>
              <a:solidFill>
                <a:schemeClr val="tx2">
                  <a:lumMod val="40000"/>
                  <a:lumOff val="60000"/>
                </a:schemeClr>
              </a:solidFill>
            </a:ln>
          </c:spPr>
          <c:invertIfNegative val="0"/>
          <c:dPt>
            <c:idx val="0"/>
            <c:invertIfNegative val="0"/>
            <c:bubble3D val="0"/>
            <c:spPr>
              <a:solidFill>
                <a:schemeClr val="tx1">
                  <a:lumMod val="75000"/>
                  <a:lumOff val="25000"/>
                </a:schemeClr>
              </a:solidFill>
              <a:ln>
                <a:solidFill>
                  <a:schemeClr val="tx2">
                    <a:lumMod val="40000"/>
                    <a:lumOff val="60000"/>
                  </a:schemeClr>
                </a:solidFill>
              </a:ln>
            </c:spPr>
          </c:dPt>
          <c:cat>
            <c:strRef>
              <c:f>Sheet1!$A$2:$A$3</c:f>
              <c:strCache>
                <c:ptCount val="2"/>
                <c:pt idx="0">
                  <c:v>Alloc.</c:v>
                </c:pt>
                <c:pt idx="1">
                  <c:v>Assign.</c:v>
                </c:pt>
              </c:strCache>
            </c:strRef>
          </c:cat>
          <c:val>
            <c:numRef>
              <c:f>Sheet1!$B$2:$B$3</c:f>
              <c:numCache>
                <c:formatCode>General</c:formatCode>
                <c:ptCount val="2"/>
                <c:pt idx="0">
                  <c:v>240.0</c:v>
                </c:pt>
                <c:pt idx="1">
                  <c:v>187.0</c:v>
                </c:pt>
              </c:numCache>
            </c:numRef>
          </c:val>
        </c:ser>
        <c:dLbls>
          <c:showLegendKey val="0"/>
          <c:showVal val="0"/>
          <c:showCatName val="0"/>
          <c:showSerName val="0"/>
          <c:showPercent val="0"/>
          <c:showBubbleSize val="0"/>
        </c:dLbls>
        <c:gapWidth val="150"/>
        <c:axId val="-2141909608"/>
        <c:axId val="-2141906632"/>
      </c:barChart>
      <c:catAx>
        <c:axId val="-2141909608"/>
        <c:scaling>
          <c:orientation val="minMax"/>
        </c:scaling>
        <c:delete val="0"/>
        <c:axPos val="b"/>
        <c:majorTickMark val="out"/>
        <c:minorTickMark val="none"/>
        <c:tickLblPos val="nextTo"/>
        <c:crossAx val="-2141906632"/>
        <c:crosses val="autoZero"/>
        <c:auto val="1"/>
        <c:lblAlgn val="ctr"/>
        <c:lblOffset val="100"/>
        <c:noMultiLvlLbl val="0"/>
      </c:catAx>
      <c:valAx>
        <c:axId val="-2141906632"/>
        <c:scaling>
          <c:orientation val="minMax"/>
        </c:scaling>
        <c:delete val="0"/>
        <c:axPos val="l"/>
        <c:majorGridlines/>
        <c:numFmt formatCode="General" sourceLinked="1"/>
        <c:majorTickMark val="out"/>
        <c:minorTickMark val="none"/>
        <c:tickLblPos val="nextTo"/>
        <c:crossAx val="-2141909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8.3 (within ARIN)</c:v>
                </c:pt>
              </c:strCache>
            </c:strRef>
          </c:tx>
          <c:invertIfNegative val="0"/>
          <c:cat>
            <c:numRef>
              <c:f>Sheet1!$A$2:$A$22</c:f>
              <c:numCache>
                <c:formatCode>mmm\-yy</c:formatCode>
                <c:ptCount val="21"/>
                <c:pt idx="0">
                  <c:v>40909.0</c:v>
                </c:pt>
                <c:pt idx="1">
                  <c:v>40940.0</c:v>
                </c:pt>
                <c:pt idx="2">
                  <c:v>40969.0</c:v>
                </c:pt>
                <c:pt idx="3">
                  <c:v>41000.0</c:v>
                </c:pt>
                <c:pt idx="4">
                  <c:v>41030.0</c:v>
                </c:pt>
                <c:pt idx="5">
                  <c:v>41061.0</c:v>
                </c:pt>
                <c:pt idx="6">
                  <c:v>41091.0</c:v>
                </c:pt>
                <c:pt idx="7">
                  <c:v>41122.0</c:v>
                </c:pt>
                <c:pt idx="8">
                  <c:v>41153.0</c:v>
                </c:pt>
                <c:pt idx="9">
                  <c:v>41183.0</c:v>
                </c:pt>
                <c:pt idx="10">
                  <c:v>41214.0</c:v>
                </c:pt>
                <c:pt idx="11">
                  <c:v>41244.0</c:v>
                </c:pt>
                <c:pt idx="12">
                  <c:v>41275.0</c:v>
                </c:pt>
                <c:pt idx="13">
                  <c:v>41306.0</c:v>
                </c:pt>
                <c:pt idx="14">
                  <c:v>41334.0</c:v>
                </c:pt>
                <c:pt idx="15">
                  <c:v>41365.0</c:v>
                </c:pt>
                <c:pt idx="16">
                  <c:v>41395.0</c:v>
                </c:pt>
                <c:pt idx="17">
                  <c:v>41426.0</c:v>
                </c:pt>
                <c:pt idx="18">
                  <c:v>41456.0</c:v>
                </c:pt>
                <c:pt idx="19">
                  <c:v>41487.0</c:v>
                </c:pt>
                <c:pt idx="20">
                  <c:v>41518.0</c:v>
                </c:pt>
              </c:numCache>
            </c:numRef>
          </c:cat>
          <c:val>
            <c:numRef>
              <c:f>Sheet1!$B$2:$B$22</c:f>
              <c:numCache>
                <c:formatCode>General</c:formatCode>
                <c:ptCount val="21"/>
                <c:pt idx="0">
                  <c:v>0.0</c:v>
                </c:pt>
                <c:pt idx="1">
                  <c:v>8.0</c:v>
                </c:pt>
                <c:pt idx="2">
                  <c:v>3.0</c:v>
                </c:pt>
                <c:pt idx="3">
                  <c:v>2.0</c:v>
                </c:pt>
                <c:pt idx="4">
                  <c:v>6.0</c:v>
                </c:pt>
                <c:pt idx="5">
                  <c:v>0.0</c:v>
                </c:pt>
                <c:pt idx="6">
                  <c:v>1.0</c:v>
                </c:pt>
                <c:pt idx="7">
                  <c:v>2.0</c:v>
                </c:pt>
                <c:pt idx="8">
                  <c:v>1.0</c:v>
                </c:pt>
                <c:pt idx="9">
                  <c:v>0.0</c:v>
                </c:pt>
                <c:pt idx="10">
                  <c:v>3.0</c:v>
                </c:pt>
                <c:pt idx="11">
                  <c:v>0.0</c:v>
                </c:pt>
                <c:pt idx="12">
                  <c:v>2.0</c:v>
                </c:pt>
                <c:pt idx="13">
                  <c:v>5.0</c:v>
                </c:pt>
                <c:pt idx="14">
                  <c:v>2.0</c:v>
                </c:pt>
                <c:pt idx="15">
                  <c:v>0.0</c:v>
                </c:pt>
                <c:pt idx="16">
                  <c:v>1.0</c:v>
                </c:pt>
                <c:pt idx="17">
                  <c:v>5.0</c:v>
                </c:pt>
                <c:pt idx="18">
                  <c:v>0.0</c:v>
                </c:pt>
                <c:pt idx="19">
                  <c:v>0.0</c:v>
                </c:pt>
                <c:pt idx="20">
                  <c:v>0.0</c:v>
                </c:pt>
              </c:numCache>
            </c:numRef>
          </c:val>
        </c:ser>
        <c:ser>
          <c:idx val="1"/>
          <c:order val="1"/>
          <c:tx>
            <c:strRef>
              <c:f>Sheet1!$C$1</c:f>
              <c:strCache>
                <c:ptCount val="1"/>
                <c:pt idx="0">
                  <c:v>8.4 (Inter-RIR)</c:v>
                </c:pt>
              </c:strCache>
            </c:strRef>
          </c:tx>
          <c:invertIfNegative val="0"/>
          <c:cat>
            <c:numRef>
              <c:f>Sheet1!$A$2:$A$22</c:f>
              <c:numCache>
                <c:formatCode>mmm\-yy</c:formatCode>
                <c:ptCount val="21"/>
                <c:pt idx="0">
                  <c:v>40909.0</c:v>
                </c:pt>
                <c:pt idx="1">
                  <c:v>40940.0</c:v>
                </c:pt>
                <c:pt idx="2">
                  <c:v>40969.0</c:v>
                </c:pt>
                <c:pt idx="3">
                  <c:v>41000.0</c:v>
                </c:pt>
                <c:pt idx="4">
                  <c:v>41030.0</c:v>
                </c:pt>
                <c:pt idx="5">
                  <c:v>41061.0</c:v>
                </c:pt>
                <c:pt idx="6">
                  <c:v>41091.0</c:v>
                </c:pt>
                <c:pt idx="7">
                  <c:v>41122.0</c:v>
                </c:pt>
                <c:pt idx="8">
                  <c:v>41153.0</c:v>
                </c:pt>
                <c:pt idx="9">
                  <c:v>41183.0</c:v>
                </c:pt>
                <c:pt idx="10">
                  <c:v>41214.0</c:v>
                </c:pt>
                <c:pt idx="11">
                  <c:v>41244.0</c:v>
                </c:pt>
                <c:pt idx="12">
                  <c:v>41275.0</c:v>
                </c:pt>
                <c:pt idx="13">
                  <c:v>41306.0</c:v>
                </c:pt>
                <c:pt idx="14">
                  <c:v>41334.0</c:v>
                </c:pt>
                <c:pt idx="15">
                  <c:v>41365.0</c:v>
                </c:pt>
                <c:pt idx="16">
                  <c:v>41395.0</c:v>
                </c:pt>
                <c:pt idx="17">
                  <c:v>41426.0</c:v>
                </c:pt>
                <c:pt idx="18">
                  <c:v>41456.0</c:v>
                </c:pt>
                <c:pt idx="19">
                  <c:v>41487.0</c:v>
                </c:pt>
                <c:pt idx="20">
                  <c:v>41518.0</c:v>
                </c:pt>
              </c:numCache>
            </c:numRef>
          </c:cat>
          <c:val>
            <c:numRef>
              <c:f>Sheet1!$C$2:$C$22</c:f>
              <c:numCache>
                <c:formatCode>General</c:formatCode>
                <c:ptCount val="21"/>
                <c:pt idx="0">
                  <c:v>0.0</c:v>
                </c:pt>
                <c:pt idx="1">
                  <c:v>0.0</c:v>
                </c:pt>
                <c:pt idx="2">
                  <c:v>0.0</c:v>
                </c:pt>
                <c:pt idx="3">
                  <c:v>0.0</c:v>
                </c:pt>
                <c:pt idx="4">
                  <c:v>0.0</c:v>
                </c:pt>
                <c:pt idx="5">
                  <c:v>0.0</c:v>
                </c:pt>
                <c:pt idx="6">
                  <c:v>0.0</c:v>
                </c:pt>
                <c:pt idx="7">
                  <c:v>0.0</c:v>
                </c:pt>
                <c:pt idx="8">
                  <c:v>0.0</c:v>
                </c:pt>
                <c:pt idx="9">
                  <c:v>1.0</c:v>
                </c:pt>
                <c:pt idx="10">
                  <c:v>0.0</c:v>
                </c:pt>
                <c:pt idx="11">
                  <c:v>5.0</c:v>
                </c:pt>
                <c:pt idx="12">
                  <c:v>2.0</c:v>
                </c:pt>
                <c:pt idx="13">
                  <c:v>0.0</c:v>
                </c:pt>
                <c:pt idx="14">
                  <c:v>0.0</c:v>
                </c:pt>
                <c:pt idx="15">
                  <c:v>3.0</c:v>
                </c:pt>
                <c:pt idx="16">
                  <c:v>3.0</c:v>
                </c:pt>
                <c:pt idx="17">
                  <c:v>2.0</c:v>
                </c:pt>
                <c:pt idx="18">
                  <c:v>1.0</c:v>
                </c:pt>
                <c:pt idx="19">
                  <c:v>0.0</c:v>
                </c:pt>
                <c:pt idx="20">
                  <c:v>1.0</c:v>
                </c:pt>
              </c:numCache>
            </c:numRef>
          </c:val>
        </c:ser>
        <c:dLbls>
          <c:showLegendKey val="0"/>
          <c:showVal val="0"/>
          <c:showCatName val="0"/>
          <c:showSerName val="0"/>
          <c:showPercent val="0"/>
          <c:showBubbleSize val="0"/>
        </c:dLbls>
        <c:gapWidth val="150"/>
        <c:axId val="-2141790568"/>
        <c:axId val="-2141787528"/>
      </c:barChart>
      <c:dateAx>
        <c:axId val="-2141790568"/>
        <c:scaling>
          <c:orientation val="minMax"/>
        </c:scaling>
        <c:delete val="0"/>
        <c:axPos val="b"/>
        <c:numFmt formatCode="mmm\-yy" sourceLinked="1"/>
        <c:majorTickMark val="out"/>
        <c:minorTickMark val="none"/>
        <c:tickLblPos val="nextTo"/>
        <c:crossAx val="-2141787528"/>
        <c:crosses val="autoZero"/>
        <c:auto val="1"/>
        <c:lblOffset val="100"/>
        <c:baseTimeUnit val="months"/>
      </c:dateAx>
      <c:valAx>
        <c:axId val="-2141787528"/>
        <c:scaling>
          <c:orientation val="minMax"/>
        </c:scaling>
        <c:delete val="0"/>
        <c:axPos val="l"/>
        <c:majorGridlines/>
        <c:numFmt formatCode="General" sourceLinked="1"/>
        <c:majorTickMark val="out"/>
        <c:minorTickMark val="none"/>
        <c:tickLblPos val="nextTo"/>
        <c:crossAx val="-21417905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4E4F5-2AD6-5C4D-9EB4-55610899D38C}" type="datetimeFigureOut">
              <a:rPr lang="en-US" smtClean="0"/>
              <a:t>10/9/13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C9C02-4A7B-2D4D-BF53-08F2A2165C72}" type="slidenum">
              <a:rPr lang="en-US" smtClean="0"/>
              <a:t>‹#›</a:t>
            </a:fld>
            <a:endParaRPr lang="en-US"/>
          </a:p>
        </p:txBody>
      </p:sp>
    </p:spTree>
    <p:extLst>
      <p:ext uri="{BB962C8B-B14F-4D97-AF65-F5344CB8AC3E}">
        <p14:creationId xmlns:p14="http://schemas.microsoft.com/office/powerpoint/2010/main" val="4201422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CF2F4-956A-9249-87C4-9F491A2C1746}" type="datetimeFigureOut">
              <a:rPr lang="en-US" smtClean="0"/>
              <a:t>10/9/13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49B87-3874-0A43-88AD-D76288E7D9CD}" type="slidenum">
              <a:rPr lang="en-US" smtClean="0"/>
              <a:t>‹#›</a:t>
            </a:fld>
            <a:endParaRPr lang="en-US"/>
          </a:p>
        </p:txBody>
      </p:sp>
    </p:spTree>
    <p:extLst>
      <p:ext uri="{BB962C8B-B14F-4D97-AF65-F5344CB8AC3E}">
        <p14:creationId xmlns:p14="http://schemas.microsoft.com/office/powerpoint/2010/main" val="9709710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000" eaLnBrk="0" hangingPunct="0">
              <a:defRPr sz="2400">
                <a:solidFill>
                  <a:schemeClr val="tx1"/>
                </a:solidFill>
                <a:latin typeface="Arial" charset="0"/>
                <a:ea typeface="ＭＳ Ｐゴシック" charset="0"/>
                <a:cs typeface="ＭＳ Ｐゴシック" charset="0"/>
              </a:defRPr>
            </a:lvl1pPr>
            <a:lvl2pPr marL="742950" indent="-285750" defTabSz="508000" eaLnBrk="0" hangingPunct="0">
              <a:defRPr sz="2400">
                <a:solidFill>
                  <a:schemeClr val="tx1"/>
                </a:solidFill>
                <a:latin typeface="Arial" charset="0"/>
                <a:ea typeface="ＭＳ Ｐゴシック" charset="0"/>
              </a:defRPr>
            </a:lvl2pPr>
            <a:lvl3pPr marL="1143000" indent="-228600" defTabSz="508000" eaLnBrk="0" hangingPunct="0">
              <a:defRPr sz="2400">
                <a:solidFill>
                  <a:schemeClr val="tx1"/>
                </a:solidFill>
                <a:latin typeface="Arial" charset="0"/>
                <a:ea typeface="ＭＳ Ｐゴシック" charset="0"/>
              </a:defRPr>
            </a:lvl3pPr>
            <a:lvl4pPr marL="1600200" indent="-228600" defTabSz="508000" eaLnBrk="0" hangingPunct="0">
              <a:defRPr sz="2400">
                <a:solidFill>
                  <a:schemeClr val="tx1"/>
                </a:solidFill>
                <a:latin typeface="Arial" charset="0"/>
                <a:ea typeface="ＭＳ Ｐゴシック" charset="0"/>
              </a:defRPr>
            </a:lvl4pPr>
            <a:lvl5pPr marL="2057400" indent="-228600" defTabSz="508000" eaLnBrk="0" hangingPunct="0">
              <a:defRPr sz="2400">
                <a:solidFill>
                  <a:schemeClr val="tx1"/>
                </a:solidFill>
                <a:latin typeface="Arial" charset="0"/>
                <a:ea typeface="ＭＳ Ｐゴシック" charset="0"/>
              </a:defRPr>
            </a:lvl5pPr>
            <a:lvl6pPr marL="2514600" indent="-228600" defTabSz="508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508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508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5080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0043E3-B5C5-924A-85AC-F10E4E6D4345}"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09" charset="-128"/>
                <a:cs typeface="ＭＳ Ｐゴシック" pitchFamily="-109" charset="-128"/>
              </a:rPr>
              <a:t>ARIN is continuing to migrate from and retire legacy systems which are difficult and expensive to support by incorporating, and where needed, enhancing functionality within ARIN Online or providing similar functionality elsewhere.</a:t>
            </a:r>
            <a:endParaRPr lang="en-US" dirty="0"/>
          </a:p>
        </p:txBody>
      </p:sp>
      <p:sp>
        <p:nvSpPr>
          <p:cNvPr id="4" name="Slide Number Placeholder 3"/>
          <p:cNvSpPr>
            <a:spLocks noGrp="1"/>
          </p:cNvSpPr>
          <p:nvPr>
            <p:ph type="sldNum" sz="quarter" idx="10"/>
          </p:nvPr>
        </p:nvSpPr>
        <p:spPr/>
        <p:txBody>
          <a:bodyPr/>
          <a:lstStyle/>
          <a:p>
            <a:fld id="{1F290F53-9B2A-F942-AF4A-B541B0D0B158}" type="slidenum">
              <a:rPr lang="en-US" smtClean="0"/>
              <a:pPr/>
              <a:t>2</a:t>
            </a:fld>
            <a:endParaRPr lang="en-US"/>
          </a:p>
        </p:txBody>
      </p:sp>
    </p:spTree>
    <p:extLst>
      <p:ext uri="{BB962C8B-B14F-4D97-AF65-F5344CB8AC3E}">
        <p14:creationId xmlns:p14="http://schemas.microsoft.com/office/powerpoint/2010/main" val="2986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inventory is 1.76 “</a:t>
            </a:r>
            <a:r>
              <a:rPr lang="en-US" baseline="0" dirty="0" smtClean="0"/>
              <a:t>/8” + 4 “/16” + the /10</a:t>
            </a:r>
            <a:endParaRPr lang="en-US" dirty="0"/>
          </a:p>
        </p:txBody>
      </p:sp>
      <p:sp>
        <p:nvSpPr>
          <p:cNvPr id="4" name="Slide Number Placeholder 3"/>
          <p:cNvSpPr>
            <a:spLocks noGrp="1"/>
          </p:cNvSpPr>
          <p:nvPr>
            <p:ph type="sldNum" sz="quarter" idx="10"/>
          </p:nvPr>
        </p:nvSpPr>
        <p:spPr/>
        <p:txBody>
          <a:bodyPr/>
          <a:lstStyle/>
          <a:p>
            <a:pPr>
              <a:defRPr/>
            </a:pPr>
            <a:fld id="{684AAC44-AC97-421F-9406-D0CA57CDFC5E}" type="slidenum">
              <a:rPr lang="en-US" smtClean="0"/>
              <a:pPr>
                <a:defRPr/>
              </a:pPr>
              <a:t>3</a:t>
            </a:fld>
            <a:endParaRPr lang="en-US"/>
          </a:p>
        </p:txBody>
      </p:sp>
    </p:spTree>
    <p:extLst>
      <p:ext uri="{BB962C8B-B14F-4D97-AF65-F5344CB8AC3E}">
        <p14:creationId xmlns:p14="http://schemas.microsoft.com/office/powerpoint/2010/main" val="413035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Calibri" charset="0"/>
              </a:rPr>
              <a:t>240 allocations </a:t>
            </a:r>
            <a:r>
              <a:rPr lang="en-US" dirty="0" smtClean="0">
                <a:latin typeface="Calibri" charset="0"/>
              </a:rPr>
              <a:t>and 187</a:t>
            </a:r>
            <a:r>
              <a:rPr lang="en-US" baseline="0" dirty="0" smtClean="0">
                <a:latin typeface="Calibri" charset="0"/>
              </a:rPr>
              <a:t> </a:t>
            </a:r>
            <a:r>
              <a:rPr lang="en-US" dirty="0" smtClean="0">
                <a:latin typeface="Calibri" charset="0"/>
              </a:rPr>
              <a:t>assignments through August 2013.</a:t>
            </a: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4DBB5935-BA9C-474B-AB88-412AC3695BB7}"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IPv4 and IPv6 band</a:t>
            </a:r>
            <a:r>
              <a:rPr lang="en-US" b="1" baseline="0" dirty="0" smtClean="0"/>
              <a:t> continues to grow a percent or two every year.</a:t>
            </a:r>
          </a:p>
          <a:p>
            <a:r>
              <a:rPr lang="en-US" b="1" baseline="0" dirty="0" smtClean="0"/>
              <a:t>Why IPv6 only? Legacy IPv4 holders who obtained membership via </a:t>
            </a:r>
            <a:r>
              <a:rPr lang="en-US" b="1" baseline="0" smtClean="0"/>
              <a:t>IPv6 allocations.</a:t>
            </a:r>
            <a:endParaRPr lang="en-US" b="1" dirty="0"/>
          </a:p>
        </p:txBody>
      </p:sp>
      <p:sp>
        <p:nvSpPr>
          <p:cNvPr id="4" name="Slide Number Placeholder 3"/>
          <p:cNvSpPr>
            <a:spLocks noGrp="1"/>
          </p:cNvSpPr>
          <p:nvPr>
            <p:ph type="sldNum" sz="quarter" idx="10"/>
          </p:nvPr>
        </p:nvSpPr>
        <p:spPr/>
        <p:txBody>
          <a:bodyPr/>
          <a:lstStyle/>
          <a:p>
            <a:fld id="{A01CE67F-0DD7-CB48-A1CB-09830BDCA497}" type="slidenum">
              <a:rPr lang="en-US" smtClean="0"/>
              <a:t>7</a:t>
            </a:fld>
            <a:endParaRPr lang="en-US"/>
          </a:p>
        </p:txBody>
      </p:sp>
    </p:spTree>
    <p:extLst>
      <p:ext uri="{BB962C8B-B14F-4D97-AF65-F5344CB8AC3E}">
        <p14:creationId xmlns:p14="http://schemas.microsoft.com/office/powerpoint/2010/main" val="21919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Policy ARIN-2013-4: RIR Principles</a:t>
            </a:r>
          </a:p>
          <a:p>
            <a:r>
              <a:rPr lang="en-US" dirty="0" smtClean="0"/>
              <a:t>Would add principles such as reservation, conservation and </a:t>
            </a:r>
            <a:r>
              <a:rPr lang="en-US" dirty="0" err="1" smtClean="0"/>
              <a:t>routability</a:t>
            </a:r>
            <a:r>
              <a:rPr lang="en-US" baseline="0" dirty="0" smtClean="0"/>
              <a:t> </a:t>
            </a:r>
            <a:r>
              <a:rPr lang="en-US" dirty="0" smtClean="0"/>
              <a:t>from RFC 2050 to</a:t>
            </a:r>
          </a:p>
          <a:p>
            <a:r>
              <a:rPr lang="en-US" dirty="0" smtClean="0"/>
              <a:t>ARIN number policy.</a:t>
            </a:r>
          </a:p>
          <a:p>
            <a:endParaRPr lang="en-US" dirty="0" smtClean="0"/>
          </a:p>
          <a:p>
            <a:r>
              <a:rPr lang="en-US" dirty="0" smtClean="0"/>
              <a:t>Draft Policy ARIN-2013-6: Allocation of IPv4 and IPv6 Address Space</a:t>
            </a:r>
          </a:p>
          <a:p>
            <a:r>
              <a:rPr lang="en-US" dirty="0" smtClean="0"/>
              <a:t>to Out-of-region Requestors</a:t>
            </a:r>
          </a:p>
          <a:p>
            <a:r>
              <a:rPr lang="en-US" dirty="0" smtClean="0"/>
              <a:t>Current proposal text says in order for an organization to get address</a:t>
            </a:r>
          </a:p>
          <a:p>
            <a:r>
              <a:rPr lang="en-US" dirty="0" smtClean="0"/>
              <a:t>space from ARIN, the organization must have a ”plurality of their technical</a:t>
            </a:r>
          </a:p>
          <a:p>
            <a:r>
              <a:rPr lang="en-US" dirty="0" smtClean="0"/>
              <a:t>infrastructure and customers in the designated ARIN region".</a:t>
            </a:r>
          </a:p>
          <a:p>
            <a:endParaRPr lang="en-US" dirty="0" smtClean="0"/>
          </a:p>
          <a:p>
            <a:r>
              <a:rPr lang="en-US" dirty="0" smtClean="0"/>
              <a:t>Draft Policy ARIN-2013-7: Merge IPv4 ISP and End-User Requirements</a:t>
            </a:r>
          </a:p>
          <a:p>
            <a:r>
              <a:rPr lang="en-US" dirty="0" smtClean="0"/>
              <a:t>Would remove the differentiation between end users and ISPs for</a:t>
            </a:r>
          </a:p>
          <a:p>
            <a:r>
              <a:rPr lang="en-US" dirty="0" smtClean="0"/>
              <a:t>requests for IPv4 space.</a:t>
            </a:r>
            <a:endParaRPr lang="en-US" dirty="0"/>
          </a:p>
        </p:txBody>
      </p:sp>
      <p:sp>
        <p:nvSpPr>
          <p:cNvPr id="4" name="Slide Number Placeholder 3"/>
          <p:cNvSpPr>
            <a:spLocks noGrp="1"/>
          </p:cNvSpPr>
          <p:nvPr>
            <p:ph type="sldNum" sz="quarter" idx="10"/>
          </p:nvPr>
        </p:nvSpPr>
        <p:spPr/>
        <p:txBody>
          <a:bodyPr/>
          <a:lstStyle/>
          <a:p>
            <a:fld id="{ECE49B87-3874-0A43-88AD-D76288E7D9CD}" type="slidenum">
              <a:rPr lang="en-US" smtClean="0"/>
              <a:t>9</a:t>
            </a:fld>
            <a:endParaRPr lang="en-US"/>
          </a:p>
        </p:txBody>
      </p:sp>
    </p:spTree>
    <p:extLst>
      <p:ext uri="{BB962C8B-B14F-4D97-AF65-F5344CB8AC3E}">
        <p14:creationId xmlns:p14="http://schemas.microsoft.com/office/powerpoint/2010/main" val="32927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4AAC44-AC97-421F-9406-D0CA57CDFC5E}"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ARIN PPC at NANOG 60 in Feb 2014</a:t>
            </a:r>
          </a:p>
          <a:p>
            <a:r>
              <a:rPr lang="en-US" dirty="0" smtClean="0"/>
              <a:t>ARIN 33 in Chicago in </a:t>
            </a:r>
            <a:r>
              <a:rPr lang="en-US" baseline="0" dirty="0" smtClean="0"/>
              <a:t>April 2014</a:t>
            </a:r>
            <a:endParaRPr lang="en-US" dirty="0"/>
          </a:p>
        </p:txBody>
      </p:sp>
      <p:sp>
        <p:nvSpPr>
          <p:cNvPr id="4" name="Slide Number Placeholder 3"/>
          <p:cNvSpPr>
            <a:spLocks noGrp="1"/>
          </p:cNvSpPr>
          <p:nvPr>
            <p:ph type="sldNum" sz="quarter" idx="10"/>
          </p:nvPr>
        </p:nvSpPr>
        <p:spPr/>
        <p:txBody>
          <a:bodyPr/>
          <a:lstStyle/>
          <a:p>
            <a:fld id="{ECE49B87-3874-0A43-88AD-D76288E7D9CD}" type="slidenum">
              <a:rPr lang="en-US" smtClean="0"/>
              <a:t>11</a:t>
            </a:fld>
            <a:endParaRPr lang="en-US"/>
          </a:p>
        </p:txBody>
      </p:sp>
    </p:spTree>
    <p:extLst>
      <p:ext uri="{BB962C8B-B14F-4D97-AF65-F5344CB8AC3E}">
        <p14:creationId xmlns:p14="http://schemas.microsoft.com/office/powerpoint/2010/main" val="186753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4AAC44-AC97-421F-9406-D0CA57CDFC5E}"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 y="0"/>
            <a:ext cx="9142084" cy="6934200"/>
          </a:xfrm>
          <a:prstGeom prst="rect">
            <a:avLst/>
          </a:prstGeom>
        </p:spPr>
      </p:pic>
      <p:sp>
        <p:nvSpPr>
          <p:cNvPr id="2" name="Title 1"/>
          <p:cNvSpPr>
            <a:spLocks noGrp="1"/>
          </p:cNvSpPr>
          <p:nvPr>
            <p:ph type="ctrTitle" hasCustomPrompt="1"/>
          </p:nvPr>
        </p:nvSpPr>
        <p:spPr>
          <a:xfrm>
            <a:off x="685800" y="3352800"/>
            <a:ext cx="7772400" cy="1085850"/>
          </a:xfrm>
        </p:spPr>
        <p:txBody>
          <a:bodyPr/>
          <a:lstStyle>
            <a:lvl1pPr algn="ctr">
              <a:defRPr b="1">
                <a:solidFill>
                  <a:schemeClr val="bg1"/>
                </a:solidFill>
                <a:latin typeface="Century Gothic"/>
                <a:cs typeface="Century Gothic"/>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247403" y="4572000"/>
            <a:ext cx="6934200" cy="1371600"/>
          </a:xfrm>
        </p:spPr>
        <p:txBody>
          <a:bodyPr/>
          <a:lstStyle>
            <a:lvl1pPr marL="0" indent="0" algn="ctr">
              <a:buNone/>
              <a:defRPr>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p>
          <a:p>
            <a:r>
              <a:rPr lang="en-US" dirty="0" smtClean="0"/>
              <a:t>Title</a:t>
            </a:r>
            <a:endParaRPr lang="en-US" dirty="0"/>
          </a:p>
        </p:txBody>
      </p:sp>
    </p:spTree>
    <p:extLst>
      <p:ext uri="{BB962C8B-B14F-4D97-AF65-F5344CB8AC3E}">
        <p14:creationId xmlns:p14="http://schemas.microsoft.com/office/powerpoint/2010/main" val="148041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solidFill>
                  <a:srgbClr val="113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solidFill>
                  <a:srgbClr val="05183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PWP_template-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381000" y="6188075"/>
            <a:ext cx="2133600" cy="365125"/>
          </a:xfrm>
          <a:prstGeom prst="rect">
            <a:avLst/>
          </a:prstGeom>
        </p:spPr>
        <p:txBody>
          <a:bodyPr/>
          <a:lstStyle>
            <a:lvl1pPr>
              <a:defRPr>
                <a:latin typeface="Century Gothic"/>
                <a:cs typeface="Century Gothic"/>
              </a:defRPr>
            </a:lvl1pPr>
          </a:lstStyle>
          <a:p>
            <a:fld id="{2B277EC4-2A58-CF41-8417-90CAEBBB4CF5}" type="slidenum">
              <a:rPr lang="en-US" smtClean="0"/>
              <a:pPr/>
              <a:t>‹#›</a:t>
            </a:fld>
            <a:endParaRPr lang="en-US"/>
          </a:p>
        </p:txBody>
      </p:sp>
    </p:spTree>
    <p:extLst>
      <p:ext uri="{BB962C8B-B14F-4D97-AF65-F5344CB8AC3E}">
        <p14:creationId xmlns:p14="http://schemas.microsoft.com/office/powerpoint/2010/main" val="197610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3" descr="PWP_template_botto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81638"/>
            <a:ext cx="91440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5183A"/>
                </a:solidFill>
              </a:defRPr>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7B2FAA6-63D4-5B4E-989C-AF7A1EC3D14E}" type="slidenum">
              <a:rPr lang="en-US"/>
              <a:pPr>
                <a:defRPr/>
              </a:pPr>
              <a:t>‹#›</a:t>
            </a:fld>
            <a:endParaRPr lang="en-US"/>
          </a:p>
        </p:txBody>
      </p:sp>
    </p:spTree>
    <p:extLst>
      <p:ext uri="{BB962C8B-B14F-4D97-AF65-F5344CB8AC3E}">
        <p14:creationId xmlns:p14="http://schemas.microsoft.com/office/powerpoint/2010/main" val="1387930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6" y="76200"/>
            <a:ext cx="9150952" cy="6823875"/>
          </a:xfrm>
          <a:prstGeom prst="rect">
            <a:avLst/>
          </a:prstGeom>
        </p:spPr>
      </p:pic>
      <p:sp>
        <p:nvSpPr>
          <p:cNvPr id="5"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60" r:id="rId3"/>
    <p:sldLayoutId id="2147483655" r:id="rId4"/>
    <p:sldLayoutId id="2147483662" r:id="rId5"/>
  </p:sldLayoutIdLst>
  <p:hf hdr="0" ftr="0" dt="0"/>
  <p:txStyles>
    <p:titleStyle>
      <a:lvl1pPr algn="l"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txBox="1">
            <a:spLocks/>
          </p:cNvSpPr>
          <p:nvPr/>
        </p:nvSpPr>
        <p:spPr bwMode="auto">
          <a:xfrm>
            <a:off x="0" y="3048000"/>
            <a:ext cx="9144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nchor="ctr"/>
          <a:lstStyle>
            <a:lvl1pPr defTabSz="506413" eaLnBrk="0" hangingPunct="0">
              <a:defRPr sz="2400">
                <a:solidFill>
                  <a:schemeClr val="tx1"/>
                </a:solidFill>
                <a:latin typeface="Arial" charset="0"/>
                <a:ea typeface="ＭＳ Ｐゴシック" charset="0"/>
                <a:cs typeface="ＭＳ Ｐゴシック" charset="0"/>
              </a:defRPr>
            </a:lvl1pPr>
            <a:lvl2pPr marL="742950" indent="-285750" defTabSz="506413" eaLnBrk="0" hangingPunct="0">
              <a:defRPr sz="2400">
                <a:solidFill>
                  <a:schemeClr val="tx1"/>
                </a:solidFill>
                <a:latin typeface="Arial" charset="0"/>
                <a:ea typeface="ＭＳ Ｐゴシック" charset="0"/>
              </a:defRPr>
            </a:lvl2pPr>
            <a:lvl3pPr marL="1143000" indent="-228600" defTabSz="506413" eaLnBrk="0" hangingPunct="0">
              <a:defRPr sz="2400">
                <a:solidFill>
                  <a:schemeClr val="tx1"/>
                </a:solidFill>
                <a:latin typeface="Arial" charset="0"/>
                <a:ea typeface="ＭＳ Ｐゴシック" charset="0"/>
              </a:defRPr>
            </a:lvl3pPr>
            <a:lvl4pPr marL="1600200" indent="-228600" defTabSz="506413" eaLnBrk="0" hangingPunct="0">
              <a:defRPr sz="2400">
                <a:solidFill>
                  <a:schemeClr val="tx1"/>
                </a:solidFill>
                <a:latin typeface="Arial" charset="0"/>
                <a:ea typeface="ＭＳ Ｐゴシック" charset="0"/>
              </a:defRPr>
            </a:lvl4pPr>
            <a:lvl5pPr marL="2057400" indent="-228600" defTabSz="506413" eaLnBrk="0" hangingPunct="0">
              <a:defRPr sz="2400">
                <a:solidFill>
                  <a:schemeClr val="tx1"/>
                </a:solidFill>
                <a:latin typeface="Arial" charset="0"/>
                <a:ea typeface="ＭＳ Ｐゴシック" charset="0"/>
              </a:defRPr>
            </a:lvl5pPr>
            <a:lvl6pPr marL="2514600" indent="-228600" defTabSz="5064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5064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5064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506413"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b="1" dirty="0">
                <a:solidFill>
                  <a:schemeClr val="bg1"/>
                </a:solidFill>
                <a:latin typeface="Century Gothic"/>
                <a:cs typeface="Century Gothic"/>
              </a:rPr>
              <a:t>ARIN </a:t>
            </a:r>
            <a:r>
              <a:rPr lang="en-US" sz="4800" b="1" dirty="0" smtClean="0">
                <a:solidFill>
                  <a:schemeClr val="bg1"/>
                </a:solidFill>
                <a:latin typeface="Century Gothic"/>
                <a:cs typeface="Century Gothic"/>
              </a:rPr>
              <a:t>Update</a:t>
            </a:r>
            <a:endParaRPr lang="en-US" sz="3200" b="1" dirty="0" smtClean="0">
              <a:solidFill>
                <a:schemeClr val="bg1"/>
              </a:solidFill>
              <a:latin typeface="Century Gothic"/>
              <a:cs typeface="Century Gothic"/>
            </a:endParaRPr>
          </a:p>
          <a:p>
            <a:pPr algn="ctr">
              <a:lnSpc>
                <a:spcPct val="70000"/>
              </a:lnSpc>
            </a:pPr>
            <a:endParaRPr lang="en-US" sz="3200" b="1" dirty="0">
              <a:solidFill>
                <a:schemeClr val="bg1"/>
              </a:solidFill>
              <a:latin typeface="Century Gothic"/>
              <a:cs typeface="Century Gothic"/>
            </a:endParaRPr>
          </a:p>
          <a:p>
            <a:pPr algn="ctr"/>
            <a:r>
              <a:rPr lang="en-US" dirty="0" smtClean="0">
                <a:solidFill>
                  <a:schemeClr val="bg1"/>
                </a:solidFill>
                <a:latin typeface="Century Gothic"/>
                <a:cs typeface="Century Gothic"/>
              </a:rPr>
              <a:t>Aaron Hughes</a:t>
            </a:r>
          </a:p>
          <a:p>
            <a:pPr algn="ctr"/>
            <a:r>
              <a:rPr lang="en-US" dirty="0" smtClean="0">
                <a:solidFill>
                  <a:schemeClr val="bg1"/>
                </a:solidFill>
                <a:latin typeface="Century Gothic"/>
                <a:cs typeface="Century Gothic"/>
              </a:rPr>
              <a:t>ARIN Board of Trustees</a:t>
            </a:r>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1286067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11" y="228600"/>
            <a:ext cx="7848600" cy="685800"/>
          </a:xfrm>
        </p:spPr>
        <p:txBody>
          <a:bodyPr>
            <a:normAutofit fontScale="90000"/>
          </a:bodyPr>
          <a:lstStyle/>
          <a:p>
            <a:pPr algn="ctr"/>
            <a:r>
              <a:rPr lang="en-US" sz="4000" dirty="0" smtClean="0"/>
              <a:t>Public Facing Development Efforts</a:t>
            </a:r>
            <a:endParaRPr lang="en-US" sz="4000" dirty="0"/>
          </a:p>
        </p:txBody>
      </p:sp>
      <p:sp>
        <p:nvSpPr>
          <p:cNvPr id="3" name="Content Placeholder 2"/>
          <p:cNvSpPr>
            <a:spLocks noGrp="1"/>
          </p:cNvSpPr>
          <p:nvPr>
            <p:ph idx="1"/>
          </p:nvPr>
        </p:nvSpPr>
        <p:spPr>
          <a:xfrm>
            <a:off x="319167" y="1219200"/>
            <a:ext cx="8305800" cy="4953000"/>
          </a:xfrm>
        </p:spPr>
        <p:txBody>
          <a:bodyPr>
            <a:normAutofit lnSpcReduction="10000"/>
          </a:bodyPr>
          <a:lstStyle/>
          <a:p>
            <a:r>
              <a:rPr lang="en-US" sz="2400" b="1" dirty="0"/>
              <a:t>Accomplishments</a:t>
            </a:r>
          </a:p>
          <a:p>
            <a:pPr lvl="1"/>
            <a:r>
              <a:rPr lang="en-US" sz="2000" dirty="0"/>
              <a:t>Hosted RPKI since Sep </a:t>
            </a:r>
            <a:r>
              <a:rPr lang="en-US" sz="2000" dirty="0" smtClean="0"/>
              <a:t>2012</a:t>
            </a:r>
            <a:endParaRPr lang="en-US" sz="2000" dirty="0"/>
          </a:p>
          <a:p>
            <a:pPr lvl="2"/>
            <a:r>
              <a:rPr lang="en-US" sz="1800" dirty="0"/>
              <a:t>15 Orgs as of 2/11/13</a:t>
            </a:r>
          </a:p>
          <a:p>
            <a:pPr lvl="2"/>
            <a:r>
              <a:rPr lang="en-US" sz="1800" dirty="0"/>
              <a:t>41 ROA's as of 2/11/13</a:t>
            </a:r>
          </a:p>
          <a:p>
            <a:pPr lvl="2"/>
            <a:r>
              <a:rPr lang="en-US" sz="1800" dirty="0"/>
              <a:t>61 Relying Parties</a:t>
            </a:r>
          </a:p>
          <a:p>
            <a:pPr lvl="1"/>
            <a:r>
              <a:rPr lang="en-US" sz="2000" dirty="0"/>
              <a:t>Web-based Delegated RPKI as of 2/</a:t>
            </a:r>
            <a:r>
              <a:rPr lang="en-US" sz="2000" dirty="0" smtClean="0"/>
              <a:t>16/2013</a:t>
            </a:r>
            <a:endParaRPr lang="en-US" sz="2000" dirty="0"/>
          </a:p>
          <a:p>
            <a:pPr lvl="1"/>
            <a:r>
              <a:rPr lang="en-US" sz="2000" dirty="0"/>
              <a:t>Integrated Payments</a:t>
            </a:r>
          </a:p>
          <a:p>
            <a:pPr lvl="1"/>
            <a:r>
              <a:rPr lang="en-US" sz="2000" dirty="0"/>
              <a:t>Extended </a:t>
            </a:r>
            <a:r>
              <a:rPr lang="en-US" sz="2000" dirty="0" smtClean="0"/>
              <a:t>Statistics </a:t>
            </a:r>
            <a:r>
              <a:rPr lang="en-US" sz="2000" dirty="0"/>
              <a:t>Reports </a:t>
            </a:r>
            <a:r>
              <a:rPr lang="en-US" sz="2000" dirty="0" smtClean="0"/>
              <a:t>now </a:t>
            </a:r>
            <a:r>
              <a:rPr lang="en-US" sz="2000" dirty="0"/>
              <a:t>consistent with other </a:t>
            </a:r>
            <a:r>
              <a:rPr lang="en-US" sz="2000" dirty="0" smtClean="0"/>
              <a:t>RIR's</a:t>
            </a:r>
          </a:p>
          <a:p>
            <a:pPr lvl="1"/>
            <a:r>
              <a:rPr lang="en-US" sz="2000" dirty="0" smtClean="0"/>
              <a:t>Fee Calculator</a:t>
            </a:r>
          </a:p>
          <a:p>
            <a:pPr lvl="1"/>
            <a:r>
              <a:rPr lang="en-US" sz="2000" dirty="0"/>
              <a:t>Automated </a:t>
            </a:r>
            <a:r>
              <a:rPr lang="en-US" sz="2000" dirty="0" smtClean="0"/>
              <a:t>Invoicing</a:t>
            </a:r>
            <a:endParaRPr lang="en-US" sz="2000" dirty="0"/>
          </a:p>
          <a:p>
            <a:r>
              <a:rPr lang="en-US" sz="2400" b="1" dirty="0" smtClean="0"/>
              <a:t>Upcoming </a:t>
            </a:r>
            <a:r>
              <a:rPr lang="en-US" sz="2400" b="1" dirty="0"/>
              <a:t>Near-term Work</a:t>
            </a:r>
          </a:p>
          <a:p>
            <a:pPr lvl="1"/>
            <a:r>
              <a:rPr lang="en-US" sz="2000" dirty="0" smtClean="0"/>
              <a:t>Up</a:t>
            </a:r>
            <a:r>
              <a:rPr lang="en-US" sz="2000" dirty="0"/>
              <a:t>/Down </a:t>
            </a:r>
            <a:r>
              <a:rPr lang="en-US" sz="2000" dirty="0" smtClean="0"/>
              <a:t>RPKI Interface – Deployed 7 Sep 2013</a:t>
            </a:r>
            <a:endParaRPr lang="en-US" sz="2000" dirty="0"/>
          </a:p>
          <a:p>
            <a:pPr lvl="1"/>
            <a:r>
              <a:rPr lang="en-US" sz="2000" dirty="0"/>
              <a:t>Oracle to </a:t>
            </a:r>
            <a:r>
              <a:rPr lang="en-US" sz="2000" dirty="0" err="1"/>
              <a:t>Postgres</a:t>
            </a:r>
            <a:r>
              <a:rPr lang="en-US" sz="2000" dirty="0"/>
              <a:t> </a:t>
            </a:r>
            <a:r>
              <a:rPr lang="en-US" sz="2000" dirty="0" smtClean="0"/>
              <a:t>Conversion – Underway</a:t>
            </a:r>
          </a:p>
          <a:p>
            <a:pPr lvl="1"/>
            <a:r>
              <a:rPr lang="en-US" sz="2000" dirty="0" smtClean="0"/>
              <a:t>Automating Transfers</a:t>
            </a:r>
            <a:endParaRPr lang="en-US" sz="2000" dirty="0"/>
          </a:p>
        </p:txBody>
      </p:sp>
      <p:sp>
        <p:nvSpPr>
          <p:cNvPr id="4"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10</a:t>
            </a:fld>
            <a:endParaRPr lang="en-US" dirty="0"/>
          </a:p>
        </p:txBody>
      </p:sp>
    </p:spTree>
    <p:extLst>
      <p:ext uri="{BB962C8B-B14F-4D97-AF65-F5344CB8AC3E}">
        <p14:creationId xmlns:p14="http://schemas.microsoft.com/office/powerpoint/2010/main" val="1373439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0" y="1447800"/>
            <a:ext cx="4755190" cy="3657600"/>
          </a:xfrm>
          <a:prstGeom prst="rect">
            <a:avLst/>
          </a:prstGeom>
        </p:spPr>
      </p:pic>
      <p:sp>
        <p:nvSpPr>
          <p:cNvPr id="2" name="Title 1"/>
          <p:cNvSpPr>
            <a:spLocks noGrp="1"/>
          </p:cNvSpPr>
          <p:nvPr>
            <p:ph type="title"/>
          </p:nvPr>
        </p:nvSpPr>
        <p:spPr>
          <a:xfrm>
            <a:off x="473884" y="304800"/>
            <a:ext cx="8229600" cy="1143000"/>
          </a:xfrm>
        </p:spPr>
        <p:txBody>
          <a:bodyPr/>
          <a:lstStyle/>
          <a:p>
            <a:pPr algn="ctr"/>
            <a:r>
              <a:rPr lang="en-US" dirty="0" smtClean="0"/>
              <a:t>Upcoming ARIN Meetings</a:t>
            </a:r>
            <a:endParaRPr lang="en-US" dirty="0"/>
          </a:p>
        </p:txBody>
      </p:sp>
      <p:sp>
        <p:nvSpPr>
          <p:cNvPr id="6"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11</a:t>
            </a:fld>
            <a:endParaRPr lang="en-US" dirty="0"/>
          </a:p>
        </p:txBody>
      </p:sp>
      <p:pic>
        <p:nvPicPr>
          <p:cNvPr id="4" name="Picture 3" descr="chicago_logo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005" y="1981200"/>
            <a:ext cx="4444595" cy="2819400"/>
          </a:xfrm>
          <a:prstGeom prst="rect">
            <a:avLst/>
          </a:prstGeom>
        </p:spPr>
      </p:pic>
      <p:sp>
        <p:nvSpPr>
          <p:cNvPr id="3" name="TextBox 2"/>
          <p:cNvSpPr txBox="1"/>
          <p:nvPr/>
        </p:nvSpPr>
        <p:spPr>
          <a:xfrm>
            <a:off x="1353342" y="4916269"/>
            <a:ext cx="2075658" cy="923330"/>
          </a:xfrm>
          <a:prstGeom prst="rect">
            <a:avLst/>
          </a:prstGeom>
          <a:noFill/>
        </p:spPr>
        <p:txBody>
          <a:bodyPr wrap="square" rtlCol="0">
            <a:spAutoFit/>
          </a:bodyPr>
          <a:lstStyle/>
          <a:p>
            <a:pPr algn="ctr"/>
            <a:r>
              <a:rPr lang="en-US" dirty="0" smtClean="0"/>
              <a:t>NANOG 60</a:t>
            </a:r>
          </a:p>
          <a:p>
            <a:pPr algn="ctr"/>
            <a:r>
              <a:rPr lang="en-US" dirty="0" smtClean="0"/>
              <a:t>Atlanta</a:t>
            </a:r>
            <a:r>
              <a:rPr lang="en-US" dirty="0"/>
              <a:t>, Georgia</a:t>
            </a:r>
          </a:p>
          <a:p>
            <a:pPr algn="ctr"/>
            <a:r>
              <a:rPr lang="en-US" dirty="0" smtClean="0"/>
              <a:t>10-12 Feb. 2014</a:t>
            </a:r>
            <a:endParaRPr lang="en-US" dirty="0"/>
          </a:p>
        </p:txBody>
      </p:sp>
    </p:spTree>
    <p:extLst>
      <p:ext uri="{BB962C8B-B14F-4D97-AF65-F5344CB8AC3E}">
        <p14:creationId xmlns:p14="http://schemas.microsoft.com/office/powerpoint/2010/main" val="5837325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descr="C:\Documents and Settings\leslien\Local Settings\Temporary Internet Files\Content.IE5\P9WIMAOI\MPj04395360000[1].jpg"/>
          <p:cNvPicPr>
            <a:picLocks noChangeAspect="1" noChangeArrowheads="1"/>
          </p:cNvPicPr>
          <p:nvPr/>
        </p:nvPicPr>
        <p:blipFill>
          <a:blip r:embed="rId3"/>
          <a:srcRect/>
          <a:stretch>
            <a:fillRect/>
          </a:stretch>
        </p:blipFill>
        <p:spPr bwMode="auto">
          <a:xfrm>
            <a:off x="1295400" y="1524000"/>
            <a:ext cx="6248400" cy="3362325"/>
          </a:xfrm>
          <a:prstGeom prst="rect">
            <a:avLst/>
          </a:prstGeom>
          <a:noFill/>
          <a:ln w="9525">
            <a:noFill/>
            <a:miter lim="800000"/>
            <a:headEnd/>
            <a:tailEnd/>
          </a:ln>
        </p:spPr>
      </p:pic>
      <p:sp>
        <p:nvSpPr>
          <p:cNvPr id="3"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12</a:t>
            </a:fld>
            <a:endParaRPr lang="en-US" dirty="0"/>
          </a:p>
        </p:txBody>
      </p:sp>
    </p:spTree>
    <p:extLst>
      <p:ext uri="{BB962C8B-B14F-4D97-AF65-F5344CB8AC3E}">
        <p14:creationId xmlns:p14="http://schemas.microsoft.com/office/powerpoint/2010/main" val="2063880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824038" y="152400"/>
            <a:ext cx="5186362" cy="1046163"/>
          </a:xfrm>
        </p:spPr>
        <p:txBody>
          <a:bodyPr/>
          <a:lstStyle/>
          <a:p>
            <a:pPr algn="ctr" eaLnBrk="1" hangingPunct="1"/>
            <a:r>
              <a:rPr lang="en-US" dirty="0" smtClean="0">
                <a:latin typeface="Century Gothic" charset="0"/>
              </a:rPr>
              <a:t>2013 Focus</a:t>
            </a:r>
            <a:endParaRPr lang="en-US" dirty="0">
              <a:latin typeface="Century Gothic" charset="0"/>
            </a:endParaRPr>
          </a:p>
        </p:txBody>
      </p:sp>
      <p:sp>
        <p:nvSpPr>
          <p:cNvPr id="16387" name="Content Placeholder 2"/>
          <p:cNvSpPr>
            <a:spLocks noGrp="1"/>
          </p:cNvSpPr>
          <p:nvPr>
            <p:ph idx="1"/>
          </p:nvPr>
        </p:nvSpPr>
        <p:spPr>
          <a:xfrm>
            <a:off x="358775" y="1219200"/>
            <a:ext cx="7870825" cy="5334000"/>
          </a:xfrm>
        </p:spPr>
        <p:txBody>
          <a:bodyPr>
            <a:normAutofit fontScale="85000" lnSpcReduction="20000"/>
          </a:bodyPr>
          <a:lstStyle/>
          <a:p>
            <a:pPr marL="342900" lvl="1" indent="-342900">
              <a:buFont typeface="Arial"/>
              <a:buChar char="•"/>
              <a:defRPr/>
            </a:pPr>
            <a:r>
              <a:rPr lang="en-US" b="1" dirty="0" smtClean="0">
                <a:latin typeface="Century Gothic" pitchFamily="-109" charset="0"/>
                <a:ea typeface="Century Gothic" pitchFamily="-109" charset="0"/>
                <a:cs typeface="Century Gothic" pitchFamily="-109" charset="0"/>
              </a:rPr>
              <a:t>IPv4 Depletion &amp; IPv6 Uptake </a:t>
            </a:r>
          </a:p>
          <a:p>
            <a:pPr marL="742950" lvl="2" indent="-342900">
              <a:lnSpc>
                <a:spcPct val="110000"/>
              </a:lnSpc>
              <a:defRPr/>
            </a:pPr>
            <a:r>
              <a:rPr lang="en-US" dirty="0" smtClean="0">
                <a:latin typeface="Century Gothic" pitchFamily="-109" charset="0"/>
                <a:ea typeface="Century Gothic" pitchFamily="-109" charset="0"/>
                <a:cs typeface="Century Gothic" pitchFamily="-109" charset="0"/>
              </a:rPr>
              <a:t>Developing, </a:t>
            </a:r>
            <a:r>
              <a:rPr lang="en-US" dirty="0">
                <a:latin typeface="Century Gothic" pitchFamily="-109" charset="0"/>
                <a:ea typeface="Century Gothic" pitchFamily="-109" charset="0"/>
                <a:cs typeface="Century Gothic" pitchFamily="-109" charset="0"/>
              </a:rPr>
              <a:t>adapting, </a:t>
            </a:r>
            <a:r>
              <a:rPr lang="en-US" dirty="0" smtClean="0">
                <a:latin typeface="Century Gothic" pitchFamily="-109" charset="0"/>
                <a:ea typeface="Century Gothic" pitchFamily="-109" charset="0"/>
                <a:cs typeface="Century Gothic" pitchFamily="-109" charset="0"/>
              </a:rPr>
              <a:t>and enhancing </a:t>
            </a:r>
            <a:r>
              <a:rPr lang="en-US" dirty="0">
                <a:latin typeface="Century Gothic" pitchFamily="-109" charset="0"/>
                <a:ea typeface="Century Gothic" pitchFamily="-109" charset="0"/>
                <a:cs typeface="Century Gothic" pitchFamily="-109" charset="0"/>
              </a:rPr>
              <a:t>processes and </a:t>
            </a:r>
            <a:r>
              <a:rPr lang="en-US" dirty="0" smtClean="0">
                <a:latin typeface="Century Gothic" pitchFamily="-109" charset="0"/>
                <a:ea typeface="Century Gothic" pitchFamily="-109" charset="0"/>
                <a:cs typeface="Century Gothic" pitchFamily="-109" charset="0"/>
              </a:rPr>
              <a:t>procedures</a:t>
            </a:r>
          </a:p>
          <a:p>
            <a:pPr marL="1200150" lvl="3" indent="-342900">
              <a:lnSpc>
                <a:spcPct val="110000"/>
              </a:lnSpc>
              <a:defRPr/>
            </a:pPr>
            <a:r>
              <a:rPr lang="en-US" sz="2400" dirty="0" smtClean="0">
                <a:latin typeface="Century Gothic" pitchFamily="-109" charset="0"/>
                <a:ea typeface="Century Gothic" pitchFamily="-109" charset="0"/>
                <a:cs typeface="Century Gothic" pitchFamily="-109" charset="0"/>
              </a:rPr>
              <a:t>IPv4 Count Down Plan</a:t>
            </a:r>
            <a:endParaRPr lang="en-US" sz="2400" dirty="0">
              <a:latin typeface="Century Gothic" pitchFamily="-109" charset="0"/>
              <a:ea typeface="Century Gothic" pitchFamily="-109" charset="0"/>
              <a:cs typeface="Century Gothic" pitchFamily="-109" charset="0"/>
            </a:endParaRPr>
          </a:p>
          <a:p>
            <a:pPr marL="742950" lvl="2" indent="-342900">
              <a:lnSpc>
                <a:spcPct val="110000"/>
              </a:lnSpc>
              <a:defRPr/>
            </a:pPr>
            <a:r>
              <a:rPr lang="en-US" dirty="0" smtClean="0">
                <a:latin typeface="Century Gothic" pitchFamily="-109" charset="0"/>
                <a:ea typeface="Century Gothic" pitchFamily="-109" charset="0"/>
                <a:cs typeface="Century Gothic" pitchFamily="-109" charset="0"/>
              </a:rPr>
              <a:t>Continuing IPv6 outreach</a:t>
            </a:r>
          </a:p>
          <a:p>
            <a:pPr marL="742950" lvl="2" indent="-342900">
              <a:lnSpc>
                <a:spcPct val="110000"/>
              </a:lnSpc>
              <a:defRPr/>
            </a:pPr>
            <a:r>
              <a:rPr lang="en-US" dirty="0" smtClean="0">
                <a:latin typeface="Century Gothic" pitchFamily="-109" charset="0"/>
                <a:ea typeface="Century Gothic" pitchFamily="-109" charset="0"/>
                <a:cs typeface="Century Gothic" pitchFamily="-109" charset="0"/>
              </a:rPr>
              <a:t>IPv4 Transfers</a:t>
            </a:r>
          </a:p>
          <a:p>
            <a:pPr marL="400050" lvl="2" indent="0">
              <a:lnSpc>
                <a:spcPct val="110000"/>
              </a:lnSpc>
              <a:buNone/>
              <a:defRPr/>
            </a:pPr>
            <a:endParaRPr lang="en-US" sz="900" dirty="0" smtClean="0">
              <a:latin typeface="Century Gothic" pitchFamily="-109" charset="0"/>
              <a:ea typeface="Century Gothic" pitchFamily="-109" charset="0"/>
              <a:cs typeface="Century Gothic" pitchFamily="-109" charset="0"/>
            </a:endParaRPr>
          </a:p>
          <a:p>
            <a:pPr eaLnBrk="1" hangingPunct="1">
              <a:spcAft>
                <a:spcPts val="1200"/>
              </a:spcAft>
              <a:defRPr/>
            </a:pPr>
            <a:r>
              <a:rPr lang="en-US" sz="2800" b="1" dirty="0" smtClean="0"/>
              <a:t>Continued </a:t>
            </a:r>
            <a:r>
              <a:rPr lang="en-US" sz="2800" b="1" dirty="0"/>
              <a:t>development and integration of web-based system (ARIN Online</a:t>
            </a:r>
            <a:r>
              <a:rPr lang="en-US" sz="2800" b="1" dirty="0" smtClean="0"/>
              <a:t>)</a:t>
            </a:r>
          </a:p>
          <a:p>
            <a:pPr eaLnBrk="1" hangingPunct="1">
              <a:spcAft>
                <a:spcPts val="1200"/>
              </a:spcAft>
              <a:defRPr/>
            </a:pPr>
            <a:r>
              <a:rPr lang="en-US" sz="2800" b="1" dirty="0"/>
              <a:t>Continuing migration from legacy systems by deploying new </a:t>
            </a:r>
            <a:r>
              <a:rPr lang="en-US" sz="2800" b="1" dirty="0" smtClean="0"/>
              <a:t>functionality</a:t>
            </a:r>
          </a:p>
          <a:p>
            <a:pPr eaLnBrk="1" hangingPunct="1">
              <a:spcAft>
                <a:spcPts val="1200"/>
              </a:spcAft>
              <a:defRPr/>
            </a:pPr>
            <a:r>
              <a:rPr lang="en-US" sz="2800" b="1" dirty="0" smtClean="0"/>
              <a:t>RPKI deployment</a:t>
            </a:r>
          </a:p>
          <a:p>
            <a:pPr eaLnBrk="1" hangingPunct="1">
              <a:spcAft>
                <a:spcPts val="1200"/>
              </a:spcAft>
              <a:defRPr/>
            </a:pPr>
            <a:r>
              <a:rPr lang="en-US" sz="2800" b="1" dirty="0" smtClean="0"/>
              <a:t>Continued </a:t>
            </a:r>
            <a:r>
              <a:rPr lang="en-US" sz="2800" b="1" dirty="0"/>
              <a:t>participation in Internet Governance forums</a:t>
            </a:r>
          </a:p>
          <a:p>
            <a:pPr eaLnBrk="1" hangingPunct="1">
              <a:lnSpc>
                <a:spcPct val="80000"/>
              </a:lnSpc>
              <a:spcAft>
                <a:spcPts val="1200"/>
              </a:spcAft>
              <a:defRPr/>
            </a:pPr>
            <a:endParaRPr lang="en-US" sz="2800" b="1" dirty="0"/>
          </a:p>
          <a:p>
            <a:pPr eaLnBrk="1" hangingPunct="1">
              <a:lnSpc>
                <a:spcPct val="80000"/>
              </a:lnSpc>
              <a:spcAft>
                <a:spcPts val="1200"/>
              </a:spcAft>
              <a:defRPr/>
            </a:pPr>
            <a:endParaRPr lang="en-US" sz="2800" b="1" dirty="0" smtClean="0">
              <a:latin typeface="Century Gothic" pitchFamily="-109" charset="0"/>
              <a:ea typeface="Century Gothic" pitchFamily="-109" charset="0"/>
              <a:cs typeface="Century Gothic" pitchFamily="-109" charset="0"/>
            </a:endParaRPr>
          </a:p>
          <a:p>
            <a:pPr eaLnBrk="1" hangingPunct="1">
              <a:lnSpc>
                <a:spcPct val="80000"/>
              </a:lnSpc>
              <a:spcAft>
                <a:spcPts val="1200"/>
              </a:spcAft>
              <a:defRPr/>
            </a:pPr>
            <a:endParaRPr lang="en-US" sz="2800" b="1" dirty="0" smtClean="0">
              <a:latin typeface="Century Gothic" pitchFamily="-109" charset="0"/>
              <a:ea typeface="Century Gothic" pitchFamily="-109" charset="0"/>
              <a:cs typeface="Century Gothic" pitchFamily="-109" charset="0"/>
            </a:endParaRPr>
          </a:p>
          <a:p>
            <a:pPr eaLnBrk="1" hangingPunct="1">
              <a:lnSpc>
                <a:spcPct val="80000"/>
              </a:lnSpc>
              <a:spcAft>
                <a:spcPts val="1200"/>
              </a:spcAft>
              <a:defRPr/>
            </a:pPr>
            <a:endParaRPr lang="en-US" sz="2800" b="1" dirty="0" smtClean="0">
              <a:latin typeface="Century Gothic" pitchFamily="-109" charset="0"/>
              <a:ea typeface="Century Gothic" pitchFamily="-109" charset="0"/>
              <a:cs typeface="Century Gothic" pitchFamily="-109" charset="0"/>
            </a:endParaRPr>
          </a:p>
          <a:p>
            <a:pPr eaLnBrk="1" hangingPunct="1">
              <a:spcAft>
                <a:spcPts val="1200"/>
              </a:spcAft>
              <a:defRPr/>
            </a:pPr>
            <a:endParaRPr lang="en-US" sz="2800" b="1" dirty="0" smtClean="0">
              <a:latin typeface="Century Gothic" pitchFamily="-109" charset="0"/>
              <a:ea typeface="Century Gothic" pitchFamily="-109" charset="0"/>
              <a:cs typeface="Century Gothic" pitchFamily="-109" charset="0"/>
            </a:endParaRPr>
          </a:p>
          <a:p>
            <a:pPr eaLnBrk="1" hangingPunct="1">
              <a:spcAft>
                <a:spcPts val="1200"/>
              </a:spcAft>
              <a:defRPr/>
            </a:pPr>
            <a:endParaRPr lang="en-US" sz="2800" b="1" dirty="0" smtClean="0">
              <a:latin typeface="Century Gothic" pitchFamily="-109" charset="0"/>
              <a:ea typeface="Century Gothic" pitchFamily="-109" charset="0"/>
              <a:cs typeface="Century Gothic" pitchFamily="-109" charset="0"/>
            </a:endParaRPr>
          </a:p>
          <a:p>
            <a:pPr eaLnBrk="1" hangingPunct="1">
              <a:spcAft>
                <a:spcPts val="1200"/>
              </a:spcAft>
              <a:defRPr/>
            </a:pPr>
            <a:endParaRPr lang="en-US" sz="2800" dirty="0" smtClean="0">
              <a:latin typeface="Century Gothic" pitchFamily="-109" charset="0"/>
              <a:ea typeface="Century Gothic" pitchFamily="-109" charset="0"/>
              <a:cs typeface="Century Gothic" pitchFamily="-109" charset="0"/>
            </a:endParaRPr>
          </a:p>
          <a:p>
            <a:pPr eaLnBrk="1" hangingPunct="1">
              <a:spcAft>
                <a:spcPts val="1200"/>
              </a:spcAft>
              <a:defRPr/>
            </a:pPr>
            <a:endParaRPr lang="en-US" dirty="0" smtClean="0">
              <a:latin typeface="Century Gothic" pitchFamily="-109" charset="0"/>
              <a:ea typeface="Century Gothic" pitchFamily="-109" charset="0"/>
              <a:cs typeface="Century Gothic" pitchFamily="-109" charset="0"/>
            </a:endParaRPr>
          </a:p>
        </p:txBody>
      </p:sp>
      <p:sp>
        <p:nvSpPr>
          <p:cNvPr id="4"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2</a:t>
            </a:fld>
            <a:endParaRPr lang="en-US" dirty="0"/>
          </a:p>
        </p:txBody>
      </p:sp>
    </p:spTree>
    <p:extLst>
      <p:ext uri="{BB962C8B-B14F-4D97-AF65-F5344CB8AC3E}">
        <p14:creationId xmlns:p14="http://schemas.microsoft.com/office/powerpoint/2010/main" val="3824016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75290" y="381000"/>
            <a:ext cx="8574150" cy="838200"/>
          </a:xfrm>
        </p:spPr>
        <p:txBody>
          <a:bodyPr>
            <a:normAutofit fontScale="90000"/>
          </a:bodyPr>
          <a:lstStyle/>
          <a:p>
            <a:pPr algn="ctr"/>
            <a:r>
              <a:rPr lang="en-US" dirty="0">
                <a:latin typeface="Century Gothic" charset="0"/>
              </a:rPr>
              <a:t>Current </a:t>
            </a:r>
            <a:r>
              <a:rPr lang="en-US" dirty="0" smtClean="0">
                <a:latin typeface="Century Gothic" charset="0"/>
              </a:rPr>
              <a:t>IPv4 Inventory </a:t>
            </a:r>
            <a:r>
              <a:rPr lang="en-US" dirty="0">
                <a:latin typeface="Century Gothic" charset="0"/>
              </a:rPr>
              <a:t/>
            </a:r>
            <a:br>
              <a:rPr lang="en-US" dirty="0">
                <a:latin typeface="Century Gothic" charset="0"/>
              </a:rPr>
            </a:br>
            <a:endParaRPr lang="en-US" sz="2400" dirty="0">
              <a:latin typeface="Century Gothic" charset="0"/>
            </a:endParaRPr>
          </a:p>
        </p:txBody>
      </p:sp>
      <p:sp>
        <p:nvSpPr>
          <p:cNvPr id="17410" name="Content Placeholder 2"/>
          <p:cNvSpPr>
            <a:spLocks noGrp="1"/>
          </p:cNvSpPr>
          <p:nvPr>
            <p:ph idx="1"/>
          </p:nvPr>
        </p:nvSpPr>
        <p:spPr>
          <a:xfrm>
            <a:off x="838200" y="3352800"/>
            <a:ext cx="7620000" cy="2971800"/>
          </a:xfrm>
        </p:spPr>
        <p:txBody>
          <a:bodyPr>
            <a:normAutofit/>
          </a:bodyPr>
          <a:lstStyle/>
          <a:p>
            <a:pPr marL="0" indent="0">
              <a:lnSpc>
                <a:spcPct val="110000"/>
              </a:lnSpc>
              <a:buNone/>
            </a:pPr>
            <a:r>
              <a:rPr lang="en-US" sz="2800" b="1" dirty="0" smtClean="0">
                <a:solidFill>
                  <a:srgbClr val="376092"/>
                </a:solidFill>
                <a:latin typeface="Century Gothic" charset="0"/>
              </a:rPr>
              <a:t>~4 /</a:t>
            </a:r>
            <a:r>
              <a:rPr lang="en-US" sz="2800" b="1" dirty="0">
                <a:solidFill>
                  <a:srgbClr val="376092"/>
                </a:solidFill>
                <a:latin typeface="Century Gothic" charset="0"/>
              </a:rPr>
              <a:t>16 equivalents </a:t>
            </a:r>
            <a:r>
              <a:rPr lang="en-US" sz="2800" dirty="0">
                <a:latin typeface="Century Gothic" charset="0"/>
              </a:rPr>
              <a:t>in </a:t>
            </a:r>
            <a:r>
              <a:rPr lang="en-US" sz="2800" dirty="0" smtClean="0">
                <a:latin typeface="Century Gothic" charset="0"/>
              </a:rPr>
              <a:t>the “RRH” bucket</a:t>
            </a:r>
          </a:p>
          <a:p>
            <a:pPr marL="0" indent="0">
              <a:lnSpc>
                <a:spcPct val="110000"/>
              </a:lnSpc>
              <a:buNone/>
            </a:pPr>
            <a:r>
              <a:rPr lang="en-US" sz="2800" dirty="0" smtClean="0">
                <a:latin typeface="Century Gothic" charset="0"/>
              </a:rPr>
              <a:t>    (RRH = returned, revoked, held)</a:t>
            </a:r>
          </a:p>
          <a:p>
            <a:pPr marL="0" indent="0">
              <a:lnSpc>
                <a:spcPct val="110000"/>
              </a:lnSpc>
              <a:buNone/>
            </a:pPr>
            <a:r>
              <a:rPr lang="en-US" altLang="ja-JP" sz="2800" b="1" dirty="0" smtClean="0">
                <a:solidFill>
                  <a:srgbClr val="376092"/>
                </a:solidFill>
                <a:latin typeface="Century Gothic" charset="0"/>
              </a:rPr>
              <a:t>1 /10 reserved </a:t>
            </a:r>
            <a:endParaRPr lang="en-US" altLang="ja-JP" sz="2800" dirty="0">
              <a:solidFill>
                <a:srgbClr val="376092"/>
              </a:solidFill>
              <a:latin typeface="Century Gothic" charset="0"/>
            </a:endParaRPr>
          </a:p>
          <a:p>
            <a:pPr lvl="1">
              <a:lnSpc>
                <a:spcPct val="110000"/>
              </a:lnSpc>
            </a:pPr>
            <a:r>
              <a:rPr lang="en-US" altLang="ja-JP" dirty="0" smtClean="0">
                <a:latin typeface="Century Gothic" charset="0"/>
              </a:rPr>
              <a:t>For NRPM 4.10 “</a:t>
            </a:r>
            <a:r>
              <a:rPr lang="en-US" dirty="0"/>
              <a:t>Dedicated IPv4 block to facilitate IPv6 </a:t>
            </a:r>
            <a:r>
              <a:rPr lang="en-US" dirty="0" smtClean="0"/>
              <a:t>Deployment”</a:t>
            </a:r>
            <a:endParaRPr lang="en-US" altLang="ja-JP" dirty="0" smtClean="0">
              <a:latin typeface="Century Gothic" charset="0"/>
            </a:endParaRPr>
          </a:p>
        </p:txBody>
      </p:sp>
      <p:pic>
        <p:nvPicPr>
          <p:cNvPr id="3" name="Picture 2" descr="new_ticker-02-02.png"/>
          <p:cNvPicPr>
            <a:picLocks noChangeAspect="1"/>
          </p:cNvPicPr>
          <p:nvPr/>
        </p:nvPicPr>
        <p:blipFill rotWithShape="1">
          <a:blip r:embed="rId3">
            <a:extLst>
              <a:ext uri="{28A0092B-C50C-407E-A947-70E740481C1C}">
                <a14:useLocalDpi xmlns:a14="http://schemas.microsoft.com/office/drawing/2010/main" val="0"/>
              </a:ext>
            </a:extLst>
          </a:blip>
          <a:srcRect l="1390" t="10072" r="42786" b="15412"/>
          <a:stretch/>
        </p:blipFill>
        <p:spPr>
          <a:xfrm>
            <a:off x="1143000" y="1591910"/>
            <a:ext cx="2819400" cy="160849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077126" y="2312313"/>
            <a:ext cx="666074" cy="415498"/>
          </a:xfrm>
          <a:prstGeom prst="rect">
            <a:avLst/>
          </a:prstGeom>
          <a:noFill/>
        </p:spPr>
        <p:txBody>
          <a:bodyPr wrap="none" rtlCol="0">
            <a:spAutoFit/>
          </a:bodyPr>
          <a:lstStyle/>
          <a:p>
            <a:r>
              <a:rPr lang="en-US" sz="2100" b="1" dirty="0" smtClean="0"/>
              <a:t>1.74</a:t>
            </a:r>
            <a:endParaRPr lang="en-US" sz="2100" b="1" dirty="0"/>
          </a:p>
        </p:txBody>
      </p:sp>
      <p:sp>
        <p:nvSpPr>
          <p:cNvPr id="6" name="Rectangle 5"/>
          <p:cNvSpPr/>
          <p:nvPr/>
        </p:nvSpPr>
        <p:spPr>
          <a:xfrm>
            <a:off x="4191000" y="1600200"/>
            <a:ext cx="4648200" cy="1507079"/>
          </a:xfrm>
          <a:prstGeom prst="rect">
            <a:avLst/>
          </a:prstGeom>
        </p:spPr>
        <p:txBody>
          <a:bodyPr wrap="square">
            <a:spAutoFit/>
          </a:bodyPr>
          <a:lstStyle/>
          <a:p>
            <a:pPr>
              <a:lnSpc>
                <a:spcPct val="110000"/>
              </a:lnSpc>
            </a:pPr>
            <a:r>
              <a:rPr lang="en-US" sz="2800" b="1" dirty="0" smtClean="0">
                <a:solidFill>
                  <a:srgbClr val="376092"/>
                </a:solidFill>
                <a:latin typeface="Century Gothic" charset="0"/>
              </a:rPr>
              <a:t> 1.74 </a:t>
            </a:r>
            <a:r>
              <a:rPr lang="en-US" sz="2800" b="1" dirty="0">
                <a:solidFill>
                  <a:srgbClr val="376092"/>
                </a:solidFill>
                <a:latin typeface="Century Gothic" charset="0"/>
              </a:rPr>
              <a:t>/8 equivalents</a:t>
            </a:r>
            <a:r>
              <a:rPr lang="en-US" sz="2800" dirty="0">
                <a:solidFill>
                  <a:srgbClr val="376092"/>
                </a:solidFill>
                <a:latin typeface="Century Gothic" charset="0"/>
              </a:rPr>
              <a:t> </a:t>
            </a:r>
            <a:endParaRPr lang="en-US" sz="2800" dirty="0" smtClean="0">
              <a:solidFill>
                <a:srgbClr val="376092"/>
              </a:solidFill>
              <a:latin typeface="Century Gothic" charset="0"/>
            </a:endParaRPr>
          </a:p>
          <a:p>
            <a:pPr>
              <a:lnSpc>
                <a:spcPct val="110000"/>
              </a:lnSpc>
            </a:pPr>
            <a:r>
              <a:rPr lang="en-US" sz="2800" dirty="0" smtClean="0">
                <a:solidFill>
                  <a:srgbClr val="376092"/>
                </a:solidFill>
                <a:latin typeface="Century Gothic" charset="0"/>
              </a:rPr>
              <a:t> </a:t>
            </a:r>
            <a:r>
              <a:rPr lang="en-US" sz="2800" dirty="0" smtClean="0">
                <a:latin typeface="Century Gothic" charset="0"/>
              </a:rPr>
              <a:t>in the pool </a:t>
            </a:r>
            <a:r>
              <a:rPr lang="en-US" sz="2800" dirty="0">
                <a:latin typeface="Century Gothic" charset="0"/>
              </a:rPr>
              <a:t>of</a:t>
            </a:r>
            <a:r>
              <a:rPr lang="en-US" sz="2800" b="1" dirty="0">
                <a:latin typeface="Century Gothic" charset="0"/>
              </a:rPr>
              <a:t> </a:t>
            </a:r>
            <a:endParaRPr lang="en-US" sz="2800" b="1" dirty="0" smtClean="0">
              <a:latin typeface="Century Gothic" charset="0"/>
            </a:endParaRPr>
          </a:p>
          <a:p>
            <a:pPr>
              <a:lnSpc>
                <a:spcPct val="110000"/>
              </a:lnSpc>
            </a:pPr>
            <a:r>
              <a:rPr lang="ja-JP" altLang="en-US" sz="2800" b="1" dirty="0" smtClean="0">
                <a:latin typeface="Century Gothic" charset="0"/>
              </a:rPr>
              <a:t>“</a:t>
            </a:r>
            <a:r>
              <a:rPr lang="en-US" altLang="ja-JP" sz="2800" b="1" dirty="0" smtClean="0">
                <a:latin typeface="Century Gothic" charset="0"/>
              </a:rPr>
              <a:t>available addresses</a:t>
            </a:r>
            <a:r>
              <a:rPr lang="ja-JP" altLang="en-US" sz="2800" b="1" dirty="0">
                <a:latin typeface="Century Gothic" charset="0"/>
              </a:rPr>
              <a:t>”</a:t>
            </a:r>
            <a:endParaRPr lang="en-US" altLang="ja-JP" sz="2800" b="1" dirty="0">
              <a:latin typeface="Century Gothic" charset="0"/>
            </a:endParaRPr>
          </a:p>
        </p:txBody>
      </p:sp>
      <p:sp>
        <p:nvSpPr>
          <p:cNvPr id="7"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3</a:t>
            </a:fld>
            <a:endParaRPr lang="en-US" dirty="0"/>
          </a:p>
        </p:txBody>
      </p:sp>
    </p:spTree>
    <p:extLst>
      <p:ext uri="{BB962C8B-B14F-4D97-AF65-F5344CB8AC3E}">
        <p14:creationId xmlns:p14="http://schemas.microsoft.com/office/powerpoint/2010/main" val="26921412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52400" y="127705"/>
            <a:ext cx="868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latin typeface="Century Gothic"/>
                <a:cs typeface="Century Gothic"/>
              </a:rPr>
              <a:t>Requests </a:t>
            </a:r>
            <a:r>
              <a:rPr lang="en-US" sz="3200" b="1" dirty="0">
                <a:latin typeface="Century Gothic"/>
                <a:cs typeface="Century Gothic"/>
              </a:rPr>
              <a:t>for IPv4 Address </a:t>
            </a:r>
            <a:r>
              <a:rPr lang="en-US" sz="3200" b="1" dirty="0" smtClean="0">
                <a:latin typeface="Century Gothic"/>
                <a:cs typeface="Century Gothic"/>
              </a:rPr>
              <a:t>Space </a:t>
            </a:r>
            <a:r>
              <a:rPr lang="en-US" sz="2000" b="1" dirty="0" smtClean="0">
                <a:latin typeface="Century Gothic"/>
                <a:cs typeface="Century Gothic"/>
              </a:rPr>
              <a:t>(past 12 months)</a:t>
            </a:r>
            <a:endParaRPr lang="en-US" sz="2800" b="1" dirty="0" smtClean="0">
              <a:latin typeface="Century Gothic"/>
              <a:cs typeface="Century Gothic"/>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772989"/>
            <a:ext cx="7696197" cy="5320132"/>
          </a:xfrm>
          <a:prstGeom prst="rect">
            <a:avLst/>
          </a:prstGeom>
        </p:spPr>
      </p:pic>
    </p:spTree>
    <p:extLst>
      <p:ext uri="{BB962C8B-B14F-4D97-AF65-F5344CB8AC3E}">
        <p14:creationId xmlns:p14="http://schemas.microsoft.com/office/powerpoint/2010/main" val="37468168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1430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smtClean="0">
                <a:latin typeface="Century Gothic"/>
                <a:cs typeface="Century Gothic"/>
              </a:rPr>
              <a:t>IPv4 Space Issued </a:t>
            </a:r>
            <a:r>
              <a:rPr lang="en-US" sz="2400" b="1" dirty="0" smtClean="0">
                <a:latin typeface="Century Gothic"/>
                <a:cs typeface="Century Gothic"/>
              </a:rPr>
              <a:t>(past 12 months)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875667"/>
            <a:ext cx="7619997" cy="5267457"/>
          </a:xfrm>
          <a:prstGeom prst="rect">
            <a:avLst/>
          </a:prstGeom>
        </p:spPr>
      </p:pic>
    </p:spTree>
    <p:extLst>
      <p:ext uri="{BB962C8B-B14F-4D97-AF65-F5344CB8AC3E}">
        <p14:creationId xmlns:p14="http://schemas.microsoft.com/office/powerpoint/2010/main" val="35506703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9694"/>
            <a:ext cx="716485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1752600" y="64456"/>
            <a:ext cx="5943600" cy="947233"/>
          </a:xfrm>
        </p:spPr>
        <p:txBody>
          <a:bodyPr>
            <a:normAutofit/>
          </a:bodyPr>
          <a:lstStyle/>
          <a:p>
            <a:r>
              <a:rPr lang="en-US" sz="4000" dirty="0" smtClean="0">
                <a:latin typeface="Century Gothic" charset="0"/>
              </a:rPr>
              <a:t>IPv6 Space Issued</a:t>
            </a:r>
            <a:endParaRPr lang="en-US" sz="4000" dirty="0">
              <a:latin typeface="Century Gothic" charset="0"/>
            </a:endParaRPr>
          </a:p>
        </p:txBody>
      </p:sp>
      <p:graphicFrame>
        <p:nvGraphicFramePr>
          <p:cNvPr id="3" name="Chart 2"/>
          <p:cNvGraphicFramePr/>
          <p:nvPr>
            <p:extLst>
              <p:ext uri="{D42A27DB-BD31-4B8C-83A1-F6EECF244321}">
                <p14:modId xmlns:p14="http://schemas.microsoft.com/office/powerpoint/2010/main" val="2006324214"/>
              </p:ext>
            </p:extLst>
          </p:nvPr>
        </p:nvGraphicFramePr>
        <p:xfrm>
          <a:off x="7388320" y="1905000"/>
          <a:ext cx="1598148" cy="3685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1744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238867"/>
            <a:ext cx="6705600" cy="8461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r>
              <a:rPr lang="en-US" sz="4000" dirty="0" smtClean="0">
                <a:latin typeface="Century Gothic" charset="0"/>
                <a:ea typeface="ＭＳ Ｐゴシック" charset="0"/>
                <a:cs typeface="ＭＳ Ｐゴシック" charset="0"/>
              </a:rPr>
              <a:t>IPv4 </a:t>
            </a:r>
            <a:r>
              <a:rPr lang="en-US" sz="4000" dirty="0" err="1" smtClean="0">
                <a:latin typeface="Century Gothic" charset="0"/>
                <a:ea typeface="ＭＳ Ｐゴシック" charset="0"/>
                <a:cs typeface="ＭＳ Ｐゴシック" charset="0"/>
              </a:rPr>
              <a:t>vs</a:t>
            </a:r>
            <a:r>
              <a:rPr lang="en-US" sz="4000" dirty="0" smtClean="0">
                <a:latin typeface="Century Gothic" charset="0"/>
                <a:ea typeface="ＭＳ Ｐゴシック" charset="0"/>
                <a:cs typeface="ＭＳ Ｐゴシック" charset="0"/>
              </a:rPr>
              <a:t> IPv6 Subscribers</a:t>
            </a:r>
            <a:endParaRPr lang="en-US" sz="4000" dirty="0">
              <a:latin typeface="Century Gothic" charset="0"/>
              <a:ea typeface="ＭＳ Ｐゴシック" charset="0"/>
              <a:cs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538" y="1082416"/>
            <a:ext cx="7005064" cy="4945416"/>
          </a:xfrm>
          <a:prstGeom prst="rect">
            <a:avLst/>
          </a:prstGeom>
        </p:spPr>
      </p:pic>
      <p:sp>
        <p:nvSpPr>
          <p:cNvPr id="5"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7</a:t>
            </a:fld>
            <a:endParaRPr lang="en-US" dirty="0"/>
          </a:p>
        </p:txBody>
      </p:sp>
    </p:spTree>
    <p:extLst>
      <p:ext uri="{BB962C8B-B14F-4D97-AF65-F5344CB8AC3E}">
        <p14:creationId xmlns:p14="http://schemas.microsoft.com/office/powerpoint/2010/main" val="25781694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8148"/>
            <a:ext cx="9004643" cy="1027991"/>
          </a:xfrm>
        </p:spPr>
        <p:txBody>
          <a:bodyPr>
            <a:noAutofit/>
          </a:bodyPr>
          <a:lstStyle/>
          <a:p>
            <a:r>
              <a:rPr lang="en-US" sz="3600" dirty="0" smtClean="0"/>
              <a:t>8.3 (Specified) &amp; 8.4 (Inter-RIR) Transfers</a:t>
            </a:r>
            <a:endParaRPr lang="en-US" sz="3600" dirty="0"/>
          </a:p>
        </p:txBody>
      </p:sp>
      <p:sp>
        <p:nvSpPr>
          <p:cNvPr id="4" name="Slide Number Placeholder 3"/>
          <p:cNvSpPr>
            <a:spLocks noGrp="1"/>
          </p:cNvSpPr>
          <p:nvPr>
            <p:ph type="sldNum" sz="quarter" idx="4"/>
          </p:nvPr>
        </p:nvSpPr>
        <p:spPr/>
        <p:txBody>
          <a:bodyPr/>
          <a:lstStyle/>
          <a:p>
            <a:fld id="{2B277EC4-2A58-CF41-8417-90CAEBBB4CF5}" type="slidenum">
              <a:rPr lang="en-US" smtClean="0"/>
              <a:pPr/>
              <a:t>8</a:t>
            </a:fld>
            <a:endParaRPr lang="en-US" dirty="0"/>
          </a:p>
        </p:txBody>
      </p:sp>
      <p:graphicFrame>
        <p:nvGraphicFramePr>
          <p:cNvPr id="5" name="Chart 4"/>
          <p:cNvGraphicFramePr/>
          <p:nvPr>
            <p:extLst>
              <p:ext uri="{D42A27DB-BD31-4B8C-83A1-F6EECF244321}">
                <p14:modId xmlns:p14="http://schemas.microsoft.com/office/powerpoint/2010/main" val="4033043360"/>
              </p:ext>
            </p:extLst>
          </p:nvPr>
        </p:nvGraphicFramePr>
        <p:xfrm>
          <a:off x="381000" y="877669"/>
          <a:ext cx="808095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5887" y="5678269"/>
            <a:ext cx="6085432" cy="646331"/>
          </a:xfrm>
          <a:prstGeom prst="rect">
            <a:avLst/>
          </a:prstGeom>
          <a:noFill/>
        </p:spPr>
        <p:txBody>
          <a:bodyPr wrap="none" rtlCol="0">
            <a:spAutoFit/>
          </a:bodyPr>
          <a:lstStyle/>
          <a:p>
            <a:r>
              <a:rPr lang="en-US" b="1" dirty="0" smtClean="0">
                <a:solidFill>
                  <a:srgbClr val="FF0000"/>
                </a:solidFill>
              </a:rPr>
              <a:t>*18 networks transferred from ARIN to APNIC region to date</a:t>
            </a:r>
          </a:p>
          <a:p>
            <a:r>
              <a:rPr lang="en-US" b="1" dirty="0">
                <a:solidFill>
                  <a:srgbClr val="FF0000"/>
                </a:solidFill>
              </a:rPr>
              <a:t>https://</a:t>
            </a:r>
            <a:r>
              <a:rPr lang="en-US" b="1" dirty="0" err="1">
                <a:solidFill>
                  <a:srgbClr val="FF0000"/>
                </a:solidFill>
              </a:rPr>
              <a:t>www.arin.net</a:t>
            </a:r>
            <a:r>
              <a:rPr lang="en-US" b="1" dirty="0">
                <a:solidFill>
                  <a:srgbClr val="FF0000"/>
                </a:solidFill>
              </a:rPr>
              <a:t>/knowledge/statistics/</a:t>
            </a:r>
            <a:r>
              <a:rPr lang="en-US" b="1" dirty="0" err="1">
                <a:solidFill>
                  <a:srgbClr val="FF0000"/>
                </a:solidFill>
              </a:rPr>
              <a:t>transfers.html</a:t>
            </a:r>
            <a:endParaRPr lang="en-US" b="1" dirty="0">
              <a:solidFill>
                <a:srgbClr val="FF0000"/>
              </a:solidFill>
            </a:endParaRPr>
          </a:p>
        </p:txBody>
      </p:sp>
    </p:spTree>
    <p:extLst>
      <p:ext uri="{BB962C8B-B14F-4D97-AF65-F5344CB8AC3E}">
        <p14:creationId xmlns:p14="http://schemas.microsoft.com/office/powerpoint/2010/main" val="4181023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84" y="190500"/>
            <a:ext cx="8229600" cy="1143000"/>
          </a:xfrm>
        </p:spPr>
        <p:txBody>
          <a:bodyPr/>
          <a:lstStyle/>
          <a:p>
            <a:pPr algn="ctr"/>
            <a:r>
              <a:rPr lang="en-US" dirty="0" smtClean="0"/>
              <a:t>Policy Proposals</a:t>
            </a:r>
            <a:endParaRPr lang="en-US" dirty="0"/>
          </a:p>
        </p:txBody>
      </p:sp>
      <p:sp>
        <p:nvSpPr>
          <p:cNvPr id="6"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9</a:t>
            </a:fld>
            <a:endParaRPr lang="en-US" dirty="0"/>
          </a:p>
        </p:txBody>
      </p:sp>
      <p:sp>
        <p:nvSpPr>
          <p:cNvPr id="3" name="Rectangle 2"/>
          <p:cNvSpPr/>
          <p:nvPr/>
        </p:nvSpPr>
        <p:spPr>
          <a:xfrm>
            <a:off x="473884" y="1219200"/>
            <a:ext cx="8365316" cy="3970318"/>
          </a:xfrm>
          <a:prstGeom prst="rect">
            <a:avLst/>
          </a:prstGeom>
        </p:spPr>
        <p:txBody>
          <a:bodyPr wrap="square">
            <a:spAutoFit/>
          </a:bodyPr>
          <a:lstStyle/>
          <a:p>
            <a:pPr marL="285750" indent="-285750">
              <a:buFont typeface="Arial"/>
              <a:buChar char="•"/>
            </a:pPr>
            <a:r>
              <a:rPr lang="en-US" sz="3600" dirty="0" smtClean="0"/>
              <a:t>ARIN</a:t>
            </a:r>
            <a:r>
              <a:rPr lang="en-US" sz="3600" dirty="0"/>
              <a:t>-2013-4: RIR Principles</a:t>
            </a:r>
            <a:endParaRPr lang="en-US" sz="3600" dirty="0" smtClean="0"/>
          </a:p>
          <a:p>
            <a:pPr marL="285750" indent="-285750">
              <a:buFont typeface="Arial"/>
              <a:buChar char="•"/>
            </a:pPr>
            <a:r>
              <a:rPr lang="en-US" sz="3600" dirty="0" smtClean="0"/>
              <a:t>ARIN</a:t>
            </a:r>
            <a:r>
              <a:rPr lang="en-US" sz="3600" dirty="0"/>
              <a:t>-2013-6: Allocation of IPv4 and IPv6 Address Space to Out-of-region </a:t>
            </a:r>
            <a:r>
              <a:rPr lang="en-US" sz="3600" dirty="0" smtClean="0"/>
              <a:t>Requestors</a:t>
            </a:r>
          </a:p>
          <a:p>
            <a:pPr marL="285750" indent="-285750">
              <a:buFont typeface="Arial"/>
              <a:buChar char="•"/>
            </a:pPr>
            <a:r>
              <a:rPr lang="en-US" sz="3600" dirty="0" smtClean="0"/>
              <a:t>ARIN</a:t>
            </a:r>
            <a:r>
              <a:rPr lang="en-US" sz="3600" dirty="0"/>
              <a:t>-2013-7: Merge IPv4 ISP and End-User </a:t>
            </a:r>
            <a:r>
              <a:rPr lang="en-US" sz="3600" dirty="0" smtClean="0"/>
              <a:t>Requirements</a:t>
            </a:r>
          </a:p>
          <a:p>
            <a:r>
              <a:rPr lang="en-US" sz="3600" dirty="0"/>
              <a:t>	</a:t>
            </a:r>
            <a:r>
              <a:rPr lang="en-US" sz="2400" dirty="0"/>
              <a:t>https://</a:t>
            </a:r>
            <a:r>
              <a:rPr lang="en-US" sz="2400" dirty="0" err="1"/>
              <a:t>www.arin.net</a:t>
            </a:r>
            <a:r>
              <a:rPr lang="en-US" sz="2400" dirty="0"/>
              <a:t>/policy/proposals/</a:t>
            </a:r>
          </a:p>
        </p:txBody>
      </p:sp>
    </p:spTree>
    <p:extLst>
      <p:ext uri="{BB962C8B-B14F-4D97-AF65-F5344CB8AC3E}">
        <p14:creationId xmlns:p14="http://schemas.microsoft.com/office/powerpoint/2010/main" val="32728364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13479</TotalTime>
  <Words>558</Words>
  <Application>Microsoft Macintosh PowerPoint</Application>
  <PresentationFormat>On-screen Show (4:3)</PresentationFormat>
  <Paragraphs>99</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2013 Focus</vt:lpstr>
      <vt:lpstr>Current IPv4 Inventory  </vt:lpstr>
      <vt:lpstr>PowerPoint Presentation</vt:lpstr>
      <vt:lpstr>PowerPoint Presentation</vt:lpstr>
      <vt:lpstr>IPv6 Space Issued</vt:lpstr>
      <vt:lpstr>PowerPoint Presentation</vt:lpstr>
      <vt:lpstr>8.3 (Specified) &amp; 8.4 (Inter-RIR) Transfers</vt:lpstr>
      <vt:lpstr>Policy Proposals</vt:lpstr>
      <vt:lpstr>Public Facing Development Efforts</vt:lpstr>
      <vt:lpstr>Upcoming ARIN Meetings</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Aaron Hughes</cp:lastModifiedBy>
  <cp:revision>144</cp:revision>
  <cp:lastPrinted>2013-08-22T20:22:12Z</cp:lastPrinted>
  <dcterms:created xsi:type="dcterms:W3CDTF">2009-01-16T16:14:56Z</dcterms:created>
  <dcterms:modified xsi:type="dcterms:W3CDTF">2013-10-10T16:24:27Z</dcterms:modified>
</cp:coreProperties>
</file>